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Quantitative Techniques For Managers</a:t>
            </a:r>
            <a:endParaRPr lang="en-GB" dirty="0"/>
          </a:p>
        </p:txBody>
      </p:sp>
      <p:sp>
        <p:nvSpPr>
          <p:cNvPr id="3" name="Subtitle 2"/>
          <p:cNvSpPr>
            <a:spLocks noGrp="1"/>
          </p:cNvSpPr>
          <p:nvPr>
            <p:ph type="subTitle" idx="1"/>
          </p:nvPr>
        </p:nvSpPr>
        <p:spPr/>
        <p:txBody>
          <a:bodyPr/>
          <a:lstStyle/>
          <a:p>
            <a:r>
              <a:rPr lang="en-GB" dirty="0" smtClean="0"/>
              <a:t>Instructor Zohaib Ali</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cstate="print"/>
          <a:srcRect/>
          <a:stretch>
            <a:fillRect/>
          </a:stretch>
        </p:blipFill>
        <p:spPr bwMode="auto">
          <a:xfrm>
            <a:off x="1257300" y="314325"/>
            <a:ext cx="6629400" cy="6229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cstate="print"/>
          <a:srcRect/>
          <a:stretch>
            <a:fillRect/>
          </a:stretch>
        </p:blipFill>
        <p:spPr bwMode="auto">
          <a:xfrm>
            <a:off x="1157288" y="466725"/>
            <a:ext cx="6829425" cy="59245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cstate="print"/>
          <a:srcRect/>
          <a:stretch>
            <a:fillRect/>
          </a:stretch>
        </p:blipFill>
        <p:spPr bwMode="auto">
          <a:xfrm>
            <a:off x="1247775" y="838200"/>
            <a:ext cx="6648450" cy="5181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cstate="print"/>
          <a:srcRect/>
          <a:stretch>
            <a:fillRect/>
          </a:stretch>
        </p:blipFill>
        <p:spPr bwMode="auto">
          <a:xfrm>
            <a:off x="1219200" y="1752600"/>
            <a:ext cx="6953250" cy="3705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cstate="print"/>
          <a:srcRect/>
          <a:stretch>
            <a:fillRect/>
          </a:stretch>
        </p:blipFill>
        <p:spPr bwMode="auto">
          <a:xfrm>
            <a:off x="1223963" y="1247775"/>
            <a:ext cx="6696075" cy="4362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cstate="print"/>
          <a:srcRect/>
          <a:stretch>
            <a:fillRect/>
          </a:stretch>
        </p:blipFill>
        <p:spPr bwMode="auto">
          <a:xfrm>
            <a:off x="1143000" y="1371600"/>
            <a:ext cx="6781800"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cstate="print"/>
          <a:srcRect/>
          <a:stretch>
            <a:fillRect/>
          </a:stretch>
        </p:blipFill>
        <p:spPr bwMode="auto">
          <a:xfrm>
            <a:off x="1128713" y="1662113"/>
            <a:ext cx="6886575" cy="3533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0" name="Picture 2"/>
          <p:cNvPicPr>
            <a:picLocks noChangeAspect="1" noChangeArrowheads="1"/>
          </p:cNvPicPr>
          <p:nvPr/>
        </p:nvPicPr>
        <p:blipFill>
          <a:blip r:embed="rId2" cstate="print"/>
          <a:srcRect/>
          <a:stretch>
            <a:fillRect/>
          </a:stretch>
        </p:blipFill>
        <p:spPr bwMode="auto">
          <a:xfrm>
            <a:off x="1066800" y="2438400"/>
            <a:ext cx="6800850" cy="3209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p:cNvPicPr>
            <a:picLocks noChangeAspect="1" noChangeArrowheads="1"/>
          </p:cNvPicPr>
          <p:nvPr/>
        </p:nvPicPr>
        <p:blipFill>
          <a:blip r:embed="rId2" cstate="print"/>
          <a:srcRect/>
          <a:stretch>
            <a:fillRect/>
          </a:stretch>
        </p:blipFill>
        <p:spPr bwMode="auto">
          <a:xfrm>
            <a:off x="1257300" y="1957388"/>
            <a:ext cx="6629400" cy="39100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p:cNvPicPr>
            <a:picLocks noChangeAspect="1" noChangeArrowheads="1"/>
          </p:cNvPicPr>
          <p:nvPr/>
        </p:nvPicPr>
        <p:blipFill>
          <a:blip r:embed="rId2" cstate="print"/>
          <a:srcRect/>
          <a:stretch>
            <a:fillRect/>
          </a:stretch>
        </p:blipFill>
        <p:spPr bwMode="auto">
          <a:xfrm>
            <a:off x="1023938" y="2457450"/>
            <a:ext cx="7096125" cy="2724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CONTENTS</a:t>
            </a:r>
            <a:br>
              <a:rPr lang="en-GB" b="1"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latin typeface="Times New Roman" pitchFamily="18" charset="0"/>
                <a:cs typeface="Times New Roman" pitchFamily="18" charset="0"/>
              </a:rPr>
              <a:t>1.0 Aims and Objectives</a:t>
            </a:r>
          </a:p>
          <a:p>
            <a:r>
              <a:rPr lang="en-GB" b="1" dirty="0" smtClean="0">
                <a:latin typeface="Times New Roman" pitchFamily="18" charset="0"/>
                <a:cs typeface="Times New Roman" pitchFamily="18" charset="0"/>
              </a:rPr>
              <a:t>1.1 Introduction</a:t>
            </a:r>
          </a:p>
          <a:p>
            <a:r>
              <a:rPr lang="en-GB" b="1" dirty="0" smtClean="0">
                <a:latin typeface="Times New Roman" pitchFamily="18" charset="0"/>
                <a:cs typeface="Times New Roman" pitchFamily="18" charset="0"/>
              </a:rPr>
              <a:t>1.2 Historical Development</a:t>
            </a:r>
          </a:p>
          <a:p>
            <a:r>
              <a:rPr lang="en-GB" b="1" dirty="0" smtClean="0">
                <a:latin typeface="Times New Roman" pitchFamily="18" charset="0"/>
                <a:cs typeface="Times New Roman" pitchFamily="18" charset="0"/>
              </a:rPr>
              <a:t>1.3 About Quantitative Technique</a:t>
            </a:r>
          </a:p>
          <a:p>
            <a:r>
              <a:rPr lang="en-GB" b="1" dirty="0" smtClean="0">
                <a:latin typeface="Times New Roman" pitchFamily="18" charset="0"/>
                <a:cs typeface="Times New Roman" pitchFamily="18" charset="0"/>
              </a:rPr>
              <a:t>1.4 Methodology of Quantitative Techniques</a:t>
            </a:r>
          </a:p>
          <a:p>
            <a:pPr lvl="1"/>
            <a:r>
              <a:rPr lang="en-GB" b="1" dirty="0" smtClean="0">
                <a:latin typeface="Times New Roman" pitchFamily="18" charset="0"/>
                <a:cs typeface="Times New Roman" pitchFamily="18" charset="0"/>
              </a:rPr>
              <a:t>1.4.1 Formulating the Problem</a:t>
            </a:r>
          </a:p>
          <a:p>
            <a:pPr lvl="1"/>
            <a:r>
              <a:rPr lang="en-GB" b="1" dirty="0" smtClean="0">
                <a:latin typeface="Times New Roman" pitchFamily="18" charset="0"/>
                <a:cs typeface="Times New Roman" pitchFamily="18" charset="0"/>
              </a:rPr>
              <a:t>1.4.2 Defining the Decision Variables and Constraints</a:t>
            </a:r>
          </a:p>
          <a:p>
            <a:pPr lvl="1"/>
            <a:r>
              <a:rPr lang="en-GB" b="1" dirty="0" smtClean="0">
                <a:latin typeface="Times New Roman" pitchFamily="18" charset="0"/>
                <a:cs typeface="Times New Roman" pitchFamily="18" charset="0"/>
              </a:rPr>
              <a:t>1.4.3 Developing a Suitable Model</a:t>
            </a:r>
          </a:p>
          <a:p>
            <a:pPr lvl="1"/>
            <a:r>
              <a:rPr lang="en-GB" b="1" dirty="0" smtClean="0">
                <a:latin typeface="Times New Roman" pitchFamily="18" charset="0"/>
                <a:cs typeface="Times New Roman" pitchFamily="18" charset="0"/>
              </a:rPr>
              <a:t>1.4.4 Acquiring the Input Data</a:t>
            </a:r>
          </a:p>
          <a:p>
            <a:pPr lvl="1"/>
            <a:r>
              <a:rPr lang="en-GB" b="1" dirty="0" smtClean="0">
                <a:latin typeface="Times New Roman" pitchFamily="18" charset="0"/>
                <a:cs typeface="Times New Roman" pitchFamily="18" charset="0"/>
              </a:rPr>
              <a:t>1.4.5 Solving the Model</a:t>
            </a:r>
          </a:p>
          <a:p>
            <a:pPr lvl="1"/>
            <a:r>
              <a:rPr lang="en-GB" b="1" dirty="0" smtClean="0">
                <a:latin typeface="Times New Roman" pitchFamily="18" charset="0"/>
                <a:cs typeface="Times New Roman" pitchFamily="18" charset="0"/>
              </a:rPr>
              <a:t>1.4.6 Validating the Model</a:t>
            </a:r>
          </a:p>
          <a:p>
            <a:pPr lvl="1"/>
            <a:r>
              <a:rPr lang="en-GB" b="1" dirty="0" smtClean="0">
                <a:latin typeface="Times New Roman" pitchFamily="18" charset="0"/>
                <a:cs typeface="Times New Roman" pitchFamily="18" charset="0"/>
              </a:rPr>
              <a:t>1.4.7 Implementing the Results</a:t>
            </a:r>
            <a:endParaRPr lang="en-GB"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p:cNvPicPr>
            <a:picLocks noChangeAspect="1" noChangeArrowheads="1"/>
          </p:cNvPicPr>
          <p:nvPr/>
        </p:nvPicPr>
        <p:blipFill>
          <a:blip r:embed="rId2" cstate="print"/>
          <a:srcRect/>
          <a:stretch>
            <a:fillRect/>
          </a:stretch>
        </p:blipFill>
        <p:spPr bwMode="auto">
          <a:xfrm>
            <a:off x="1219200" y="1447800"/>
            <a:ext cx="6743700" cy="45529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386" name="Picture 2"/>
          <p:cNvPicPr>
            <a:picLocks noChangeAspect="1" noChangeArrowheads="1"/>
          </p:cNvPicPr>
          <p:nvPr/>
        </p:nvPicPr>
        <p:blipFill>
          <a:blip r:embed="rId2" cstate="print"/>
          <a:srcRect/>
          <a:stretch>
            <a:fillRect/>
          </a:stretch>
        </p:blipFill>
        <p:spPr bwMode="auto">
          <a:xfrm>
            <a:off x="1271588" y="1995488"/>
            <a:ext cx="6600825" cy="37195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cstate="print"/>
          <a:srcRect/>
          <a:stretch>
            <a:fillRect/>
          </a:stretch>
        </p:blipFill>
        <p:spPr bwMode="auto">
          <a:xfrm>
            <a:off x="1147763" y="1919288"/>
            <a:ext cx="6848475" cy="3795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b="1" dirty="0" smtClean="0">
                <a:latin typeface="Times New Roman" pitchFamily="18" charset="0"/>
                <a:cs typeface="Times New Roman" pitchFamily="18" charset="0"/>
              </a:rPr>
              <a:t>1.5 Advantages of Mathematical Modelling</a:t>
            </a:r>
          </a:p>
          <a:p>
            <a:r>
              <a:rPr lang="fr-FR" b="1" dirty="0" smtClean="0">
                <a:latin typeface="Times New Roman" pitchFamily="18" charset="0"/>
                <a:cs typeface="Times New Roman" pitchFamily="18" charset="0"/>
              </a:rPr>
              <a:t>1.6 Scope of Quantitative Technique</a:t>
            </a:r>
          </a:p>
          <a:p>
            <a:r>
              <a:rPr lang="en-GB" b="1" dirty="0" smtClean="0">
                <a:latin typeface="Times New Roman" pitchFamily="18" charset="0"/>
                <a:cs typeface="Times New Roman" pitchFamily="18" charset="0"/>
              </a:rPr>
              <a:t>1.7 Statistics : An Introduction</a:t>
            </a:r>
          </a:p>
          <a:p>
            <a:pPr lvl="1"/>
            <a:r>
              <a:rPr lang="en-GB" b="1" dirty="0" smtClean="0">
                <a:latin typeface="Times New Roman" pitchFamily="18" charset="0"/>
                <a:cs typeface="Times New Roman" pitchFamily="18" charset="0"/>
              </a:rPr>
              <a:t>1.7.1 Origin and Growth of Statistics</a:t>
            </a:r>
          </a:p>
          <a:p>
            <a:pPr lvl="1"/>
            <a:r>
              <a:rPr lang="en-GB" b="1" dirty="0" smtClean="0">
                <a:latin typeface="Times New Roman" pitchFamily="18" charset="0"/>
                <a:cs typeface="Times New Roman" pitchFamily="18" charset="0"/>
              </a:rPr>
              <a:t>1.7.2 Meaning and Definition of Statistics</a:t>
            </a:r>
          </a:p>
          <a:p>
            <a:pPr lvl="1"/>
            <a:r>
              <a:rPr lang="en-GB" b="1" dirty="0" smtClean="0">
                <a:latin typeface="Times New Roman" pitchFamily="18" charset="0"/>
                <a:cs typeface="Times New Roman" pitchFamily="18" charset="0"/>
              </a:rPr>
              <a:t>1.7.3 Statistics as Data</a:t>
            </a:r>
          </a:p>
          <a:p>
            <a:pPr lvl="1"/>
            <a:r>
              <a:rPr lang="en-GB" b="1" dirty="0" smtClean="0">
                <a:latin typeface="Times New Roman" pitchFamily="18" charset="0"/>
                <a:cs typeface="Times New Roman" pitchFamily="18" charset="0"/>
              </a:rPr>
              <a:t>1.7.4 Statistics as a Science</a:t>
            </a:r>
          </a:p>
          <a:p>
            <a:pPr lvl="1"/>
            <a:r>
              <a:rPr lang="en-GB" b="1" dirty="0" smtClean="0">
                <a:latin typeface="Times New Roman" pitchFamily="18" charset="0"/>
                <a:cs typeface="Times New Roman" pitchFamily="18" charset="0"/>
              </a:rPr>
              <a:t>1.7.5 Statistics as a Science different from Natural Sciences</a:t>
            </a:r>
          </a:p>
          <a:p>
            <a:pPr lvl="1"/>
            <a:r>
              <a:rPr lang="en-GB" b="1" dirty="0" smtClean="0">
                <a:latin typeface="Times New Roman" pitchFamily="18" charset="0"/>
                <a:cs typeface="Times New Roman" pitchFamily="18" charset="0"/>
              </a:rPr>
              <a:t>1.7.6 Statistics as a Scientific Method</a:t>
            </a:r>
          </a:p>
          <a:p>
            <a:pPr lvl="1"/>
            <a:r>
              <a:rPr lang="en-GB" b="1" dirty="0" smtClean="0">
                <a:latin typeface="Times New Roman" pitchFamily="18" charset="0"/>
                <a:cs typeface="Times New Roman" pitchFamily="18" charset="0"/>
              </a:rPr>
              <a:t>1.7.7 Statistics as a Science or an Art</a:t>
            </a:r>
          </a:p>
          <a:p>
            <a:r>
              <a:rPr lang="en-GB" b="1" dirty="0" smtClean="0">
                <a:latin typeface="Times New Roman" pitchFamily="18" charset="0"/>
                <a:cs typeface="Times New Roman" pitchFamily="18" charset="0"/>
              </a:rPr>
              <a:t>1.8 Let us Sum Up</a:t>
            </a:r>
          </a:p>
          <a:p>
            <a:r>
              <a:rPr lang="en-GB" b="1" dirty="0" smtClean="0">
                <a:latin typeface="Times New Roman" pitchFamily="18" charset="0"/>
                <a:cs typeface="Times New Roman" pitchFamily="18" charset="0"/>
              </a:rPr>
              <a:t>1.9 Lesson-end Activities</a:t>
            </a:r>
          </a:p>
          <a:p>
            <a:r>
              <a:rPr lang="en-GB" b="1" dirty="0" smtClean="0">
                <a:latin typeface="Times New Roman" pitchFamily="18" charset="0"/>
                <a:cs typeface="Times New Roman" pitchFamily="18" charset="0"/>
              </a:rPr>
              <a:t>1.10 Keywords</a:t>
            </a:r>
          </a:p>
          <a:p>
            <a:r>
              <a:rPr lang="en-GB" b="1" dirty="0" smtClean="0">
                <a:latin typeface="Times New Roman" pitchFamily="18" charset="0"/>
                <a:cs typeface="Times New Roman" pitchFamily="18" charset="0"/>
              </a:rPr>
              <a:t>1.11 Questions for Discussion</a:t>
            </a:r>
          </a:p>
          <a:p>
            <a:r>
              <a:rPr lang="en-GB" b="1" dirty="0" smtClean="0">
                <a:latin typeface="Times New Roman" pitchFamily="18" charset="0"/>
                <a:cs typeface="Times New Roman" pitchFamily="18" charset="0"/>
              </a:rPr>
              <a:t>1.12 Terminal Questions</a:t>
            </a:r>
          </a:p>
          <a:p>
            <a:r>
              <a:rPr lang="en-GB" b="1" dirty="0" smtClean="0">
                <a:latin typeface="Times New Roman" pitchFamily="18" charset="0"/>
                <a:cs typeface="Times New Roman" pitchFamily="18" charset="0"/>
              </a:rPr>
              <a:t>1.13 Model Answers to Questions for Discussion</a:t>
            </a:r>
          </a:p>
          <a:p>
            <a:r>
              <a:rPr lang="en-GB" b="1" dirty="0" smtClean="0">
                <a:latin typeface="Times New Roman" pitchFamily="18" charset="0"/>
                <a:cs typeface="Times New Roman" pitchFamily="18" charset="0"/>
              </a:rPr>
              <a:t>1.14 Suggested Readings</a:t>
            </a:r>
            <a:endParaRPr lang="en-GB"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and objective</a:t>
            </a:r>
            <a:endParaRPr lang="en-GB" dirty="0"/>
          </a:p>
        </p:txBody>
      </p:sp>
      <p:sp>
        <p:nvSpPr>
          <p:cNvPr id="3" name="Content Placeholder 2"/>
          <p:cNvSpPr>
            <a:spLocks noGrp="1"/>
          </p:cNvSpPr>
          <p:nvPr>
            <p:ph idx="1"/>
          </p:nvPr>
        </p:nvSpPr>
        <p:spPr/>
        <p:txBody>
          <a:bodyPr/>
          <a:lstStyle/>
          <a:p>
            <a:pPr algn="just">
              <a:buNone/>
            </a:pPr>
            <a:r>
              <a:rPr lang="en-GB" dirty="0" smtClean="0"/>
              <a:t>    In this first lesson we discuss the distinguished approaches to quantitative techniques and its various applications in management, statistical analysis and other industries. Here we will discuss the approaches of quantitative techniques.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a:t>
            </a:r>
            <a:endParaRPr lang="en-GB" dirty="0"/>
          </a:p>
        </p:txBody>
      </p:sp>
      <p:sp>
        <p:nvSpPr>
          <p:cNvPr id="3" name="Content Placeholder 2"/>
          <p:cNvSpPr>
            <a:spLocks noGrp="1"/>
          </p:cNvSpPr>
          <p:nvPr>
            <p:ph idx="1"/>
          </p:nvPr>
        </p:nvSpPr>
        <p:spPr/>
        <p:txBody>
          <a:bodyPr>
            <a:normAutofit/>
          </a:bodyPr>
          <a:lstStyle/>
          <a:p>
            <a:pPr algn="just">
              <a:lnSpc>
                <a:spcPct val="200000"/>
              </a:lnSpc>
            </a:pPr>
            <a:r>
              <a:rPr lang="en-GB" sz="2000" dirty="0" smtClean="0">
                <a:latin typeface="Times New Roman" pitchFamily="18" charset="0"/>
                <a:cs typeface="Times New Roman" pitchFamily="18" charset="0"/>
              </a:rPr>
              <a:t>Scientific methods have been man’s outstanding asset to pursue an </a:t>
            </a:r>
            <a:r>
              <a:rPr lang="en-GB" sz="2000" dirty="0" smtClean="0">
                <a:latin typeface="Times New Roman" pitchFamily="18" charset="0"/>
                <a:cs typeface="Times New Roman" pitchFamily="18" charset="0"/>
              </a:rPr>
              <a:t>abundant </a:t>
            </a:r>
            <a:r>
              <a:rPr lang="en-GB" sz="2000" dirty="0" smtClean="0">
                <a:latin typeface="Times New Roman" pitchFamily="18" charset="0"/>
                <a:cs typeface="Times New Roman" pitchFamily="18" charset="0"/>
              </a:rPr>
              <a:t>number of activities. It is analysed that whenever some national crisis, emerges due to the impact of political, social, economic or cultural factors the talents from all walks of life join together to overcome the situation and rectify the problem. In this chapter we will see how the quantitative techniques had facilitated the organization in solving complex problems on time with greater accuracy.</a:t>
            </a:r>
            <a:endParaRPr lang="en-GB"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914400" y="685800"/>
            <a:ext cx="7391400" cy="4914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838200" y="762000"/>
            <a:ext cx="7391400" cy="4629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1295400" y="762000"/>
            <a:ext cx="6553200" cy="5867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cstate="print"/>
          <a:srcRect/>
          <a:stretch>
            <a:fillRect/>
          </a:stretch>
        </p:blipFill>
        <p:spPr bwMode="auto">
          <a:xfrm>
            <a:off x="990600" y="2362200"/>
            <a:ext cx="6781800" cy="3114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265</Words>
  <Application>Microsoft Office PowerPoint</Application>
  <PresentationFormat>On-screen Show (4:3)</PresentationFormat>
  <Paragraphs>36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Quantitative Techniques For Managers</vt:lpstr>
      <vt:lpstr>CONTENTS </vt:lpstr>
      <vt:lpstr>Slide 3</vt:lpstr>
      <vt:lpstr>Aim and objective</vt:lpstr>
      <vt:lpstr>INTRODUCTION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Techniques For Managers</dc:title>
  <dc:creator>ZOHAIB ALI</dc:creator>
  <cp:lastModifiedBy>walee</cp:lastModifiedBy>
  <cp:revision>11</cp:revision>
  <dcterms:created xsi:type="dcterms:W3CDTF">2006-08-16T00:00:00Z</dcterms:created>
  <dcterms:modified xsi:type="dcterms:W3CDTF">2019-10-10T09:13:00Z</dcterms:modified>
</cp:coreProperties>
</file>