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0"/>
  </p:notesMasterIdLst>
  <p:sldIdLst>
    <p:sldId id="256" r:id="rId3"/>
    <p:sldId id="316" r:id="rId4"/>
    <p:sldId id="319" r:id="rId5"/>
    <p:sldId id="317" r:id="rId6"/>
    <p:sldId id="320" r:id="rId7"/>
    <p:sldId id="346" r:id="rId8"/>
    <p:sldId id="312" r:id="rId9"/>
    <p:sldId id="350" r:id="rId10"/>
    <p:sldId id="343" r:id="rId11"/>
    <p:sldId id="344" r:id="rId12"/>
    <p:sldId id="345" r:id="rId13"/>
    <p:sldId id="347" r:id="rId14"/>
    <p:sldId id="318" r:id="rId15"/>
    <p:sldId id="314" r:id="rId16"/>
    <p:sldId id="353" r:id="rId17"/>
    <p:sldId id="321" r:id="rId18"/>
    <p:sldId id="323" r:id="rId19"/>
    <p:sldId id="324" r:id="rId20"/>
    <p:sldId id="325" r:id="rId21"/>
    <p:sldId id="338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40" r:id="rId30"/>
    <p:sldId id="342" r:id="rId31"/>
    <p:sldId id="339" r:id="rId32"/>
    <p:sldId id="333" r:id="rId33"/>
    <p:sldId id="334" r:id="rId34"/>
    <p:sldId id="335" r:id="rId35"/>
    <p:sldId id="336" r:id="rId36"/>
    <p:sldId id="337" r:id="rId37"/>
    <p:sldId id="352" r:id="rId38"/>
    <p:sldId id="35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3372C-0A36-4797-8121-CD9F4332CA9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3D4C9-401D-4F63-800C-E00DD0695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8C3C7-D818-40C2-9ED6-A9E01390533E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400"/>
            <a:ext cx="5910262" cy="4114800"/>
          </a:xfrm>
          <a:noFill/>
          <a:ln/>
        </p:spPr>
        <p:txBody>
          <a:bodyPr lIns="90487" tIns="44450" rIns="90487" bIns="44450"/>
          <a:lstStyle/>
          <a:p>
            <a:r>
              <a:rPr lang="en-US" smtClean="0"/>
              <a:t>That is, any computer, no matter how primitive or advance, can be divided into five parts:</a:t>
            </a:r>
          </a:p>
          <a:p>
            <a:r>
              <a:rPr lang="en-US" smtClean="0"/>
              <a:t>1. The input devices bring the data from the outside world into the computer.</a:t>
            </a:r>
          </a:p>
          <a:p>
            <a:r>
              <a:rPr lang="en-US" smtClean="0"/>
              <a:t>2. These data are kept in the computer’s memory  until ...</a:t>
            </a:r>
          </a:p>
          <a:p>
            <a:r>
              <a:rPr lang="en-US" smtClean="0"/>
              <a:t>3. The datapath request and process them.</a:t>
            </a:r>
          </a:p>
          <a:p>
            <a:r>
              <a:rPr lang="en-US" smtClean="0"/>
              <a:t>4. The operation of the datapath is controlled by the computer’s controller.</a:t>
            </a:r>
          </a:p>
          <a:p>
            <a:r>
              <a:rPr lang="en-US" smtClean="0"/>
              <a:t>All the work done by the computer will NOT do us any good unless we can get the data back to the outside world. </a:t>
            </a:r>
          </a:p>
          <a:p>
            <a:r>
              <a:rPr lang="en-US" smtClean="0"/>
              <a:t> 5. Getting the data back to the outside world is the job of the output devices.</a:t>
            </a:r>
          </a:p>
          <a:p>
            <a:endParaRPr lang="en-US" smtClean="0"/>
          </a:p>
          <a:p>
            <a:r>
              <a:rPr lang="en-US" smtClean="0"/>
              <a:t>The most COMMON way to connect these 5 components together is to use a network of busses.</a:t>
            </a:r>
          </a:p>
        </p:txBody>
      </p:sp>
      <p:sp>
        <p:nvSpPr>
          <p:cNvPr id="6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24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B5D0-DE3F-4CEE-B9F9-F02088208D0E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367E9-4C47-4F61-997D-5B9C3393A17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0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B655C-B889-4285-B982-CC6FD02615B7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hu-HU" sz="1000" i="1"/>
              <a:t>4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 w="12700" cap="flat">
            <a:solidFill>
              <a:schemeClr val="tx1"/>
            </a:solidFill>
          </a:ln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8406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BA4A1-CA81-4A2A-AB6E-BAD1D2DF38D4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7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43E43-D8C4-4714-9D57-29CF48BFDC3F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D8044-50CB-4A9E-8FB2-F316E3E6A9FA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0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2B272-51EC-4188-B15C-7EF7779F3EA3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4ACDA-0140-4754-B323-61142F54A56D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4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6A6C0-C962-49F9-A44E-C1AA78029656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5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A7B0D-8356-44AB-8F28-B1318E315A1D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81400" y="64008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97D8449B-546B-479D-B274-53CCDA777E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4A8A96-570D-4978-98AE-F622494A965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65B0EA-767B-4F20-AA6F-0396BB28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4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cal_area_network" TargetMode="External"/><Relationship Id="rId2" Type="http://schemas.openxmlformats.org/officeDocument/2006/relationships/hyperlink" Target="http://en.wikipedia.org/wiki/IE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etropolitan_area_networ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Intelligenter_zaehler-_Smart_meter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7/7a/Elster_Type_R15_electricity_meter.jpe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Smart_grid&amp;oldid=39707390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OWARD%20A%20SMART%20GRID%20BY%20MASUD%20AMIN.pdf" TargetMode="External"/><Relationship Id="rId2" Type="http://schemas.openxmlformats.org/officeDocument/2006/relationships/hyperlink" Target="components%20of%20digital%20relay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GRID FUNDAMENTALS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Renewable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81800" cy="464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 of PHEVs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391400" cy="47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Technology Areas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81800" cy="52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Co-ordination of Different Stakeholders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77647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PHEVs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89038"/>
            <a:ext cx="8686800" cy="4525962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An electric vehicle (EV) owner has a chip in his car.  He is able to plug in anywhere and be charged to his home account</a:t>
            </a:r>
          </a:p>
          <a:p>
            <a:pPr lvl="1" eaLnBrk="1" hangingPunct="1"/>
            <a:r>
              <a:rPr lang="en-US" sz="2400" dirty="0" smtClean="0"/>
              <a:t>EVs can act as a supply source and provide electricity to the grid during demand peaks i.e., at charging station they are asked to discharge electricity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6600FF"/>
              </a:solidFill>
            </a:endParaRPr>
          </a:p>
        </p:txBody>
      </p:sp>
      <p:pic>
        <p:nvPicPr>
          <p:cNvPr id="10244" name="Picture 4" descr="plug-in_veh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791200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914400"/>
          </a:xfrm>
        </p:spPr>
        <p:txBody>
          <a:bodyPr/>
          <a:lstStyle/>
          <a:p>
            <a:pPr algn="ctr"/>
            <a:r>
              <a:rPr lang="en-US" sz="7200" dirty="0" smtClean="0"/>
              <a:t>NETWORKING BASICS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83325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GB" smtClean="0"/>
              <a:t>Components of any Computer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57200" y="1905000"/>
            <a:ext cx="8458200" cy="4376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838200" y="2540000"/>
            <a:ext cx="2120900" cy="3189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60425" y="2673350"/>
            <a:ext cx="1966913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>
                <a:latin typeface="Helvetica" pitchFamily="34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2800" b="1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(active)</a:t>
            </a:r>
            <a:endParaRPr lang="en-US" sz="2800" b="1">
              <a:latin typeface="Helvetica" pitchFamily="34" charset="0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895600" y="2514600"/>
            <a:ext cx="1935163" cy="322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4876800" y="2514600"/>
            <a:ext cx="1935163" cy="322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90600" y="2133600"/>
            <a:ext cx="180816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latin typeface="Helvetica" pitchFamily="34" charset="0"/>
              </a:rPr>
              <a:t>Computer</a:t>
            </a: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990600" y="33528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990600" y="45720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066800" y="3429000"/>
            <a:ext cx="1397000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chemeClr val="accent1"/>
                </a:solidFill>
                <a:latin typeface="Helvetica" pitchFamily="34" charset="0"/>
              </a:rPr>
              <a:t>Control</a:t>
            </a:r>
            <a:endParaRPr lang="en-US" sz="2800" b="1">
              <a:latin typeface="Helvetica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(“brain”)</a:t>
            </a:r>
            <a:endParaRPr lang="en-US" sz="2800" b="1">
              <a:latin typeface="Helvetica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990600" y="4572000"/>
            <a:ext cx="908902" cy="11500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Helvetica" pitchFamily="34" charset="0"/>
              </a:rPr>
              <a:t>Data</a:t>
            </a: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Helvetica" pitchFamily="34" charset="0"/>
              </a:rPr>
              <a:t>path</a:t>
            </a:r>
            <a:endParaRPr lang="en-US" sz="2800" b="1" dirty="0">
              <a:latin typeface="Helvetica" pitchFamily="34" charset="0"/>
            </a:endParaRPr>
          </a:p>
          <a:p>
            <a:pPr algn="ctr">
              <a:lnSpc>
                <a:spcPct val="85000"/>
              </a:lnSpc>
            </a:pPr>
            <a:endParaRPr lang="en-US" sz="2800" b="1" dirty="0">
              <a:latin typeface="Helvetica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895600" y="2743200"/>
            <a:ext cx="1830388" cy="29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accent1"/>
                </a:solidFill>
                <a:latin typeface="Helvetica" pitchFamily="34" charset="0"/>
              </a:rPr>
              <a:t>Memory</a:t>
            </a:r>
            <a:endParaRPr lang="en-US" sz="2800" b="1">
              <a:latin typeface="Helvetica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(passive)</a:t>
            </a:r>
            <a:endParaRPr lang="en-US" sz="2800" b="1">
              <a:latin typeface="Helvetica" pitchFamily="34" charset="0"/>
            </a:endParaRPr>
          </a:p>
          <a:p>
            <a:pPr>
              <a:lnSpc>
                <a:spcPct val="85000"/>
              </a:lnSpc>
            </a:pPr>
            <a:endParaRPr lang="en-US" sz="2800" b="1">
              <a:latin typeface="Helvetica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data live </a:t>
            </a: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when</a:t>
            </a:r>
          </a:p>
          <a:p>
            <a:pPr>
              <a:lnSpc>
                <a:spcPct val="85000"/>
              </a:lnSpc>
            </a:pPr>
            <a:r>
              <a:rPr lang="en-US" sz="2800">
                <a:latin typeface="Helvetica" pitchFamily="34" charset="0"/>
              </a:rPr>
              <a:t>running)</a:t>
            </a:r>
            <a:endParaRPr lang="en-US" sz="2800" b="1">
              <a:latin typeface="Helvetica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10150" y="2711450"/>
            <a:ext cx="147478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latin typeface="Helvetica" pitchFamily="34" charset="0"/>
              </a:rPr>
              <a:t>Devices</a:t>
            </a:r>
          </a:p>
        </p:txBody>
      </p:sp>
      <p:sp>
        <p:nvSpPr>
          <p:cNvPr id="205839" name="AutoShape 15"/>
          <p:cNvSpPr>
            <a:spLocks noChangeArrowheads="1"/>
          </p:cNvSpPr>
          <p:nvPr/>
        </p:nvSpPr>
        <p:spPr bwMode="auto">
          <a:xfrm>
            <a:off x="5003800" y="30480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40" name="AutoShape 16"/>
          <p:cNvSpPr>
            <a:spLocks noChangeArrowheads="1"/>
          </p:cNvSpPr>
          <p:nvPr/>
        </p:nvSpPr>
        <p:spPr bwMode="auto">
          <a:xfrm>
            <a:off x="5003800" y="40132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060950" y="3219450"/>
            <a:ext cx="996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accent1"/>
                </a:solidFill>
                <a:latin typeface="Helvetica" pitchFamily="34" charset="0"/>
              </a:rPr>
              <a:t>Input</a:t>
            </a:r>
            <a:endParaRPr lang="en-US" sz="2800" b="1">
              <a:latin typeface="Helvetica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060950" y="4184650"/>
            <a:ext cx="129381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accent1"/>
                </a:solidFill>
                <a:latin typeface="Helvetica" pitchFamily="34" charset="0"/>
              </a:rPr>
              <a:t>Output</a:t>
            </a:r>
            <a:endParaRPr lang="en-US" sz="2800" b="1">
              <a:latin typeface="Helvetica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934200" y="1981200"/>
            <a:ext cx="20240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Keyboard, </a:t>
            </a:r>
            <a:br>
              <a:rPr lang="en-US" sz="2800" b="1">
                <a:solidFill>
                  <a:schemeClr val="hlink"/>
                </a:solidFill>
                <a:latin typeface="Helvetica" pitchFamily="34" charset="0"/>
              </a:rPr>
            </a:br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Mouse</a:t>
            </a:r>
            <a:endParaRPr lang="en-US" sz="2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162800" y="5029200"/>
            <a:ext cx="16478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Display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</a:rPr>
              <a:t>, </a:t>
            </a:r>
            <a:br>
              <a:rPr lang="en-US" sz="2800">
                <a:solidFill>
                  <a:schemeClr val="hlink"/>
                </a:solidFill>
                <a:latin typeface="Helvetica" pitchFamily="34" charset="0"/>
              </a:rPr>
            </a:br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Printer</a:t>
            </a:r>
            <a:endParaRPr lang="en-US" sz="2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6477000" y="4648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6172200" y="2667000"/>
            <a:ext cx="83820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934200" y="3505200"/>
            <a:ext cx="18891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Disk,</a:t>
            </a:r>
          </a:p>
          <a:p>
            <a:r>
              <a:rPr lang="en-US" sz="2800" b="1">
                <a:solidFill>
                  <a:schemeClr val="hlink"/>
                </a:solidFill>
                <a:latin typeface="Helvetica" pitchFamily="34" charset="0"/>
              </a:rPr>
              <a:t>Network</a:t>
            </a:r>
            <a:r>
              <a:rPr lang="en-US" sz="2800">
                <a:solidFill>
                  <a:schemeClr val="accent1"/>
                </a:solidFill>
                <a:latin typeface="Helvetica" pitchFamily="34" charset="0"/>
              </a:rPr>
              <a:t> </a:t>
            </a:r>
            <a:endParaRPr lang="en-US" sz="2800">
              <a:latin typeface="Helvetica" pitchFamily="34" charset="0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 flipV="1">
            <a:off x="6172200" y="34290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6477000" y="41148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434975"/>
            <a:ext cx="8836025" cy="1187450"/>
          </a:xfrm>
          <a:noFill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General Architecture of Computer Networks</a:t>
            </a:r>
          </a:p>
        </p:txBody>
      </p:sp>
      <p:graphicFrame>
        <p:nvGraphicFramePr>
          <p:cNvPr id="5122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9400" y="1928813"/>
          <a:ext cx="808355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3630352" imgH="1700468" progId="Word.Document.8">
                  <p:embed/>
                </p:oleObj>
              </mc:Choice>
              <mc:Fallback>
                <p:oleObj name="Document" r:id="rId4" imgW="3630352" imgH="1700468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28813"/>
                        <a:ext cx="808355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098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638175"/>
          </a:xfrm>
          <a:noFill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Connection of Networks</a:t>
            </a:r>
          </a:p>
        </p:txBody>
      </p:sp>
      <p:graphicFrame>
        <p:nvGraphicFramePr>
          <p:cNvPr id="7170" name="Object 409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4175" y="1668463"/>
          <a:ext cx="8509000" cy="41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kumentum" r:id="rId4" imgW="4238280" imgH="2058840" progId="Word.Document.8">
                  <p:embed/>
                </p:oleObj>
              </mc:Choice>
              <mc:Fallback>
                <p:oleObj name="Dokumentum" r:id="rId4" imgW="4238280" imgH="2058840" progId="Word.Document.8">
                  <p:embed/>
                  <p:pic>
                    <p:nvPicPr>
                      <p:cNvPr id="0" name="Object 409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668463"/>
                        <a:ext cx="8509000" cy="412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 Topology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bus, b) star, c) ring, d) tree structure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2750" y="2892425"/>
            <a:ext cx="8534400" cy="3119438"/>
            <a:chOff x="3246" y="5821"/>
            <a:chExt cx="6765" cy="2473"/>
          </a:xfrm>
        </p:grpSpPr>
        <p:sp>
          <p:nvSpPr>
            <p:cNvPr id="21509" name="Line 10"/>
            <p:cNvSpPr>
              <a:spLocks noChangeShapeType="1"/>
            </p:cNvSpPr>
            <p:nvPr/>
          </p:nvSpPr>
          <p:spPr bwMode="auto">
            <a:xfrm flipH="1">
              <a:off x="8035" y="7220"/>
              <a:ext cx="253" cy="5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11"/>
            <p:cNvSpPr>
              <a:spLocks noChangeShapeType="1"/>
            </p:cNvSpPr>
            <p:nvPr/>
          </p:nvSpPr>
          <p:spPr bwMode="auto">
            <a:xfrm flipH="1">
              <a:off x="8259" y="6492"/>
              <a:ext cx="253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12"/>
            <p:cNvSpPr>
              <a:spLocks noChangeShapeType="1"/>
            </p:cNvSpPr>
            <p:nvPr/>
          </p:nvSpPr>
          <p:spPr bwMode="auto">
            <a:xfrm>
              <a:off x="8511" y="6521"/>
              <a:ext cx="253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3"/>
            <p:cNvSpPr>
              <a:spLocks noChangeShapeType="1"/>
            </p:cNvSpPr>
            <p:nvPr/>
          </p:nvSpPr>
          <p:spPr bwMode="auto">
            <a:xfrm>
              <a:off x="8511" y="6521"/>
              <a:ext cx="729" cy="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14"/>
            <p:cNvSpPr>
              <a:spLocks noChangeShapeType="1"/>
            </p:cNvSpPr>
            <p:nvPr/>
          </p:nvSpPr>
          <p:spPr bwMode="auto">
            <a:xfrm flipH="1">
              <a:off x="8511" y="5905"/>
              <a:ext cx="421" cy="5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5"/>
            <p:cNvSpPr>
              <a:spLocks noChangeShapeType="1"/>
            </p:cNvSpPr>
            <p:nvPr/>
          </p:nvSpPr>
          <p:spPr bwMode="auto">
            <a:xfrm>
              <a:off x="8959" y="5905"/>
              <a:ext cx="393" cy="6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6"/>
            <p:cNvSpPr>
              <a:spLocks noChangeShapeType="1"/>
            </p:cNvSpPr>
            <p:nvPr/>
          </p:nvSpPr>
          <p:spPr bwMode="auto">
            <a:xfrm>
              <a:off x="9379" y="6521"/>
              <a:ext cx="337" cy="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7"/>
            <p:cNvSpPr>
              <a:spLocks noChangeShapeType="1"/>
            </p:cNvSpPr>
            <p:nvPr/>
          </p:nvSpPr>
          <p:spPr bwMode="auto">
            <a:xfrm>
              <a:off x="9715" y="7248"/>
              <a:ext cx="253" cy="5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8"/>
            <p:cNvSpPr>
              <a:spLocks noChangeShapeType="1"/>
            </p:cNvSpPr>
            <p:nvPr/>
          </p:nvSpPr>
          <p:spPr bwMode="auto">
            <a:xfrm flipH="1">
              <a:off x="9351" y="7220"/>
              <a:ext cx="365" cy="6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9"/>
            <p:cNvSpPr>
              <a:spLocks noChangeShapeType="1"/>
            </p:cNvSpPr>
            <p:nvPr/>
          </p:nvSpPr>
          <p:spPr bwMode="auto">
            <a:xfrm>
              <a:off x="8259" y="7220"/>
              <a:ext cx="253" cy="6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20"/>
            <p:cNvSpPr>
              <a:spLocks noChangeShapeType="1"/>
            </p:cNvSpPr>
            <p:nvPr/>
          </p:nvSpPr>
          <p:spPr bwMode="auto">
            <a:xfrm>
              <a:off x="6495" y="6633"/>
              <a:ext cx="85" cy="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21"/>
            <p:cNvSpPr>
              <a:spLocks noChangeShapeType="1"/>
            </p:cNvSpPr>
            <p:nvPr/>
          </p:nvSpPr>
          <p:spPr bwMode="auto">
            <a:xfrm>
              <a:off x="6607" y="7360"/>
              <a:ext cx="589" cy="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2"/>
            <p:cNvSpPr>
              <a:spLocks noChangeShapeType="1"/>
            </p:cNvSpPr>
            <p:nvPr/>
          </p:nvSpPr>
          <p:spPr bwMode="auto">
            <a:xfrm flipH="1">
              <a:off x="7195" y="7109"/>
              <a:ext cx="365" cy="4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23"/>
            <p:cNvSpPr>
              <a:spLocks noChangeShapeType="1"/>
            </p:cNvSpPr>
            <p:nvPr/>
          </p:nvSpPr>
          <p:spPr bwMode="auto">
            <a:xfrm>
              <a:off x="7559" y="6268"/>
              <a:ext cx="1" cy="8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4"/>
            <p:cNvSpPr>
              <a:spLocks noChangeShapeType="1"/>
            </p:cNvSpPr>
            <p:nvPr/>
          </p:nvSpPr>
          <p:spPr bwMode="auto">
            <a:xfrm>
              <a:off x="6943" y="5905"/>
              <a:ext cx="617" cy="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5"/>
            <p:cNvSpPr>
              <a:spLocks noChangeShapeType="1"/>
            </p:cNvSpPr>
            <p:nvPr/>
          </p:nvSpPr>
          <p:spPr bwMode="auto">
            <a:xfrm>
              <a:off x="5290" y="6737"/>
              <a:ext cx="477" cy="5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6"/>
            <p:cNvSpPr>
              <a:spLocks noChangeShapeType="1"/>
            </p:cNvSpPr>
            <p:nvPr/>
          </p:nvSpPr>
          <p:spPr bwMode="auto">
            <a:xfrm flipH="1">
              <a:off x="6467" y="5905"/>
              <a:ext cx="477" cy="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6410" y="65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Rectangle 28"/>
            <p:cNvSpPr>
              <a:spLocks noChangeArrowheads="1"/>
            </p:cNvSpPr>
            <p:nvPr/>
          </p:nvSpPr>
          <p:spPr bwMode="auto">
            <a:xfrm>
              <a:off x="7490" y="620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Rectangle 29"/>
            <p:cNvSpPr>
              <a:spLocks noChangeArrowheads="1"/>
            </p:cNvSpPr>
            <p:nvPr/>
          </p:nvSpPr>
          <p:spPr bwMode="auto">
            <a:xfrm>
              <a:off x="7490" y="704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Rectangle 30"/>
            <p:cNvSpPr>
              <a:spLocks noChangeArrowheads="1"/>
            </p:cNvSpPr>
            <p:nvPr/>
          </p:nvSpPr>
          <p:spPr bwMode="auto">
            <a:xfrm>
              <a:off x="4989" y="764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31"/>
            <p:cNvSpPr>
              <a:spLocks noChangeArrowheads="1"/>
            </p:cNvSpPr>
            <p:nvPr/>
          </p:nvSpPr>
          <p:spPr bwMode="auto">
            <a:xfrm>
              <a:off x="4749" y="608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Rectangle 32"/>
            <p:cNvSpPr>
              <a:spLocks noChangeArrowheads="1"/>
            </p:cNvSpPr>
            <p:nvPr/>
          </p:nvSpPr>
          <p:spPr bwMode="auto">
            <a:xfrm>
              <a:off x="5349" y="584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Rectangle 33"/>
            <p:cNvSpPr>
              <a:spLocks noChangeArrowheads="1"/>
            </p:cNvSpPr>
            <p:nvPr/>
          </p:nvSpPr>
          <p:spPr bwMode="auto">
            <a:xfrm>
              <a:off x="5709" y="728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Rectangle 34"/>
            <p:cNvSpPr>
              <a:spLocks noChangeArrowheads="1"/>
            </p:cNvSpPr>
            <p:nvPr/>
          </p:nvSpPr>
          <p:spPr bwMode="auto">
            <a:xfrm>
              <a:off x="7130" y="752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5"/>
            <p:cNvSpPr>
              <a:spLocks/>
            </p:cNvSpPr>
            <p:nvPr/>
          </p:nvSpPr>
          <p:spPr bwMode="auto">
            <a:xfrm>
              <a:off x="5289" y="5960"/>
              <a:ext cx="106" cy="721"/>
            </a:xfrm>
            <a:custGeom>
              <a:avLst/>
              <a:gdLst>
                <a:gd name="T0" fmla="*/ 19811 w 20000"/>
                <a:gd name="T1" fmla="*/ 0 h 20000"/>
                <a:gd name="T2" fmla="*/ 0 w 20000"/>
                <a:gd name="T3" fmla="*/ 19972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811" y="0"/>
                  </a:moveTo>
                  <a:lnTo>
                    <a:pt x="0" y="19972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6"/>
            <p:cNvSpPr>
              <a:spLocks/>
            </p:cNvSpPr>
            <p:nvPr/>
          </p:nvSpPr>
          <p:spPr bwMode="auto">
            <a:xfrm>
              <a:off x="4854" y="6200"/>
              <a:ext cx="437" cy="537"/>
            </a:xfrm>
            <a:custGeom>
              <a:avLst/>
              <a:gdLst>
                <a:gd name="T0" fmla="*/ 0 w 20000"/>
                <a:gd name="T1" fmla="*/ 0 h 20000"/>
                <a:gd name="T2" fmla="*/ 19954 w 20000"/>
                <a:gd name="T3" fmla="*/ 19963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54" y="19963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7"/>
            <p:cNvSpPr>
              <a:spLocks/>
            </p:cNvSpPr>
            <p:nvPr/>
          </p:nvSpPr>
          <p:spPr bwMode="auto">
            <a:xfrm>
              <a:off x="4599" y="6725"/>
              <a:ext cx="631" cy="376"/>
            </a:xfrm>
            <a:custGeom>
              <a:avLst/>
              <a:gdLst>
                <a:gd name="T0" fmla="*/ 19968 w 20000"/>
                <a:gd name="T1" fmla="*/ 0 h 20000"/>
                <a:gd name="T2" fmla="*/ 0 w 20000"/>
                <a:gd name="T3" fmla="*/ 19947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68" y="0"/>
                  </a:moveTo>
                  <a:lnTo>
                    <a:pt x="0" y="19947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8"/>
            <p:cNvSpPr>
              <a:spLocks/>
            </p:cNvSpPr>
            <p:nvPr/>
          </p:nvSpPr>
          <p:spPr bwMode="auto">
            <a:xfrm>
              <a:off x="5049" y="6785"/>
              <a:ext cx="226" cy="841"/>
            </a:xfrm>
            <a:custGeom>
              <a:avLst/>
              <a:gdLst>
                <a:gd name="T0" fmla="*/ 19912 w 20000"/>
                <a:gd name="T1" fmla="*/ 0 h 20000"/>
                <a:gd name="T2" fmla="*/ 0 w 20000"/>
                <a:gd name="T3" fmla="*/ 19976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12" y="0"/>
                  </a:moveTo>
                  <a:lnTo>
                    <a:pt x="0" y="19976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Rectangle 39"/>
            <p:cNvSpPr>
              <a:spLocks noChangeArrowheads="1"/>
            </p:cNvSpPr>
            <p:nvPr/>
          </p:nvSpPr>
          <p:spPr bwMode="auto">
            <a:xfrm>
              <a:off x="3966" y="587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40"/>
            <p:cNvSpPr>
              <a:spLocks noChangeArrowheads="1"/>
            </p:cNvSpPr>
            <p:nvPr/>
          </p:nvSpPr>
          <p:spPr bwMode="auto">
            <a:xfrm>
              <a:off x="3966" y="635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Rectangle 41"/>
            <p:cNvSpPr>
              <a:spLocks noChangeArrowheads="1"/>
            </p:cNvSpPr>
            <p:nvPr/>
          </p:nvSpPr>
          <p:spPr bwMode="auto">
            <a:xfrm>
              <a:off x="3966" y="695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42"/>
            <p:cNvSpPr>
              <a:spLocks noChangeArrowheads="1"/>
            </p:cNvSpPr>
            <p:nvPr/>
          </p:nvSpPr>
          <p:spPr bwMode="auto">
            <a:xfrm>
              <a:off x="3246" y="731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43"/>
            <p:cNvSpPr>
              <a:spLocks/>
            </p:cNvSpPr>
            <p:nvPr/>
          </p:nvSpPr>
          <p:spPr bwMode="auto">
            <a:xfrm>
              <a:off x="3606" y="5876"/>
              <a:ext cx="1" cy="20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99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0" y="1999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Rectangle 44"/>
            <p:cNvSpPr>
              <a:spLocks noChangeArrowheads="1"/>
            </p:cNvSpPr>
            <p:nvPr/>
          </p:nvSpPr>
          <p:spPr bwMode="auto">
            <a:xfrm>
              <a:off x="3966" y="767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45"/>
            <p:cNvSpPr>
              <a:spLocks/>
            </p:cNvSpPr>
            <p:nvPr/>
          </p:nvSpPr>
          <p:spPr bwMode="auto">
            <a:xfrm>
              <a:off x="3606" y="5951"/>
              <a:ext cx="346" cy="1"/>
            </a:xfrm>
            <a:custGeom>
              <a:avLst/>
              <a:gdLst>
                <a:gd name="T0" fmla="*/ 19942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42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6"/>
            <p:cNvSpPr>
              <a:spLocks/>
            </p:cNvSpPr>
            <p:nvPr/>
          </p:nvSpPr>
          <p:spPr bwMode="auto">
            <a:xfrm>
              <a:off x="3606" y="6416"/>
              <a:ext cx="331" cy="1"/>
            </a:xfrm>
            <a:custGeom>
              <a:avLst/>
              <a:gdLst>
                <a:gd name="T0" fmla="*/ 1994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40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7"/>
            <p:cNvSpPr>
              <a:spLocks/>
            </p:cNvSpPr>
            <p:nvPr/>
          </p:nvSpPr>
          <p:spPr bwMode="auto">
            <a:xfrm>
              <a:off x="3358" y="6669"/>
              <a:ext cx="256" cy="1"/>
            </a:xfrm>
            <a:custGeom>
              <a:avLst/>
              <a:gdLst>
                <a:gd name="T0" fmla="*/ 0 w 20000"/>
                <a:gd name="T1" fmla="*/ 0 h 20000"/>
                <a:gd name="T2" fmla="*/ 19922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22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8"/>
            <p:cNvSpPr>
              <a:spLocks/>
            </p:cNvSpPr>
            <p:nvPr/>
          </p:nvSpPr>
          <p:spPr bwMode="auto">
            <a:xfrm>
              <a:off x="3606" y="7016"/>
              <a:ext cx="331" cy="1"/>
            </a:xfrm>
            <a:custGeom>
              <a:avLst/>
              <a:gdLst>
                <a:gd name="T0" fmla="*/ 1994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40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9"/>
            <p:cNvSpPr>
              <a:spLocks/>
            </p:cNvSpPr>
            <p:nvPr/>
          </p:nvSpPr>
          <p:spPr bwMode="auto">
            <a:xfrm>
              <a:off x="3366" y="7361"/>
              <a:ext cx="226" cy="1"/>
            </a:xfrm>
            <a:custGeom>
              <a:avLst/>
              <a:gdLst>
                <a:gd name="T0" fmla="*/ 0 w 20000"/>
                <a:gd name="T1" fmla="*/ 0 h 20000"/>
                <a:gd name="T2" fmla="*/ 19912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12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0"/>
            <p:cNvSpPr>
              <a:spLocks/>
            </p:cNvSpPr>
            <p:nvPr/>
          </p:nvSpPr>
          <p:spPr bwMode="auto">
            <a:xfrm>
              <a:off x="3591" y="7721"/>
              <a:ext cx="346" cy="1"/>
            </a:xfrm>
            <a:custGeom>
              <a:avLst/>
              <a:gdLst>
                <a:gd name="T0" fmla="*/ 19942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19942" y="0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51"/>
            <p:cNvSpPr>
              <a:spLocks noChangeArrowheads="1"/>
            </p:cNvSpPr>
            <p:nvPr/>
          </p:nvSpPr>
          <p:spPr bwMode="auto">
            <a:xfrm>
              <a:off x="3582" y="8068"/>
              <a:ext cx="316" cy="22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200"/>
                </a:spcBef>
                <a:spcAft>
                  <a:spcPts val="100"/>
                </a:spcAft>
              </a:pPr>
              <a:r>
                <a:rPr lang="hu-HU" sz="1100">
                  <a:latin typeface="Times New (W1)" pitchFamily="18" charset="0"/>
                </a:rPr>
                <a:t>a)</a:t>
              </a:r>
              <a:endParaRPr lang="en-US"/>
            </a:p>
          </p:txBody>
        </p:sp>
        <p:sp>
          <p:nvSpPr>
            <p:cNvPr id="21551" name="Rectangle 52"/>
            <p:cNvSpPr>
              <a:spLocks noChangeArrowheads="1"/>
            </p:cNvSpPr>
            <p:nvPr/>
          </p:nvSpPr>
          <p:spPr bwMode="auto">
            <a:xfrm>
              <a:off x="5199" y="8068"/>
              <a:ext cx="316" cy="22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200"/>
                </a:spcBef>
                <a:spcAft>
                  <a:spcPts val="100"/>
                </a:spcAft>
              </a:pPr>
              <a:r>
                <a:rPr lang="hu-HU" sz="1100">
                  <a:latin typeface="Times New (W1)" pitchFamily="18" charset="0"/>
                </a:rPr>
                <a:t>b)</a:t>
              </a:r>
              <a:endParaRPr lang="en-US"/>
            </a:p>
          </p:txBody>
        </p:sp>
        <p:sp>
          <p:nvSpPr>
            <p:cNvPr id="21552" name="Rectangle 53"/>
            <p:cNvSpPr>
              <a:spLocks noChangeArrowheads="1"/>
            </p:cNvSpPr>
            <p:nvPr/>
          </p:nvSpPr>
          <p:spPr bwMode="auto">
            <a:xfrm>
              <a:off x="6920" y="8068"/>
              <a:ext cx="316" cy="22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200"/>
                </a:spcBef>
                <a:spcAft>
                  <a:spcPts val="100"/>
                </a:spcAft>
              </a:pPr>
              <a:r>
                <a:rPr lang="hu-HU" sz="1100">
                  <a:latin typeface="Times New (W1)" pitchFamily="18" charset="0"/>
                </a:rPr>
                <a:t>c)</a:t>
              </a:r>
              <a:endParaRPr lang="en-US"/>
            </a:p>
          </p:txBody>
        </p:sp>
        <p:sp>
          <p:nvSpPr>
            <p:cNvPr id="21553" name="Rectangle 54"/>
            <p:cNvSpPr>
              <a:spLocks noChangeArrowheads="1"/>
            </p:cNvSpPr>
            <p:nvPr/>
          </p:nvSpPr>
          <p:spPr bwMode="auto">
            <a:xfrm>
              <a:off x="8930" y="8068"/>
              <a:ext cx="316" cy="22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200"/>
                </a:spcBef>
                <a:spcAft>
                  <a:spcPts val="100"/>
                </a:spcAft>
              </a:pPr>
              <a:r>
                <a:rPr lang="hu-HU" sz="1100">
                  <a:latin typeface="Times New (W1)" pitchFamily="18" charset="0"/>
                </a:rPr>
                <a:t>d)</a:t>
              </a:r>
              <a:endParaRPr lang="en-US"/>
            </a:p>
          </p:txBody>
        </p:sp>
        <p:sp>
          <p:nvSpPr>
            <p:cNvPr id="21554" name="Rectangle 55"/>
            <p:cNvSpPr>
              <a:spLocks noChangeArrowheads="1"/>
            </p:cNvSpPr>
            <p:nvPr/>
          </p:nvSpPr>
          <p:spPr bwMode="auto">
            <a:xfrm>
              <a:off x="6890" y="584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56"/>
            <p:cNvSpPr>
              <a:spLocks noChangeArrowheads="1"/>
            </p:cNvSpPr>
            <p:nvPr/>
          </p:nvSpPr>
          <p:spPr bwMode="auto">
            <a:xfrm>
              <a:off x="9170" y="71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57"/>
            <p:cNvSpPr>
              <a:spLocks noChangeArrowheads="1"/>
            </p:cNvSpPr>
            <p:nvPr/>
          </p:nvSpPr>
          <p:spPr bwMode="auto">
            <a:xfrm>
              <a:off x="8690" y="71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Rectangle 58"/>
            <p:cNvSpPr>
              <a:spLocks noChangeArrowheads="1"/>
            </p:cNvSpPr>
            <p:nvPr/>
          </p:nvSpPr>
          <p:spPr bwMode="auto">
            <a:xfrm>
              <a:off x="9890" y="77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Rectangle 59"/>
            <p:cNvSpPr>
              <a:spLocks noChangeArrowheads="1"/>
            </p:cNvSpPr>
            <p:nvPr/>
          </p:nvSpPr>
          <p:spPr bwMode="auto">
            <a:xfrm>
              <a:off x="9290" y="77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Rectangle 60"/>
            <p:cNvSpPr>
              <a:spLocks noChangeArrowheads="1"/>
            </p:cNvSpPr>
            <p:nvPr/>
          </p:nvSpPr>
          <p:spPr bwMode="auto">
            <a:xfrm>
              <a:off x="8450" y="77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Rectangle 61"/>
            <p:cNvSpPr>
              <a:spLocks noChangeArrowheads="1"/>
            </p:cNvSpPr>
            <p:nvPr/>
          </p:nvSpPr>
          <p:spPr bwMode="auto">
            <a:xfrm>
              <a:off x="7970" y="776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Rectangle 62"/>
            <p:cNvSpPr>
              <a:spLocks noChangeArrowheads="1"/>
            </p:cNvSpPr>
            <p:nvPr/>
          </p:nvSpPr>
          <p:spPr bwMode="auto">
            <a:xfrm>
              <a:off x="6530" y="7288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63"/>
            <p:cNvSpPr>
              <a:spLocks noChangeArrowheads="1"/>
            </p:cNvSpPr>
            <p:nvPr/>
          </p:nvSpPr>
          <p:spPr bwMode="auto">
            <a:xfrm>
              <a:off x="4509" y="704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64"/>
            <p:cNvSpPr>
              <a:spLocks noChangeShapeType="1"/>
            </p:cNvSpPr>
            <p:nvPr/>
          </p:nvSpPr>
          <p:spPr bwMode="auto">
            <a:xfrm flipH="1">
              <a:off x="5290" y="6372"/>
              <a:ext cx="729" cy="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Rectangle 65"/>
            <p:cNvSpPr>
              <a:spLocks noChangeArrowheads="1"/>
            </p:cNvSpPr>
            <p:nvPr/>
          </p:nvSpPr>
          <p:spPr bwMode="auto">
            <a:xfrm>
              <a:off x="5949" y="6320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66"/>
            <p:cNvSpPr>
              <a:spLocks noChangeArrowheads="1"/>
            </p:cNvSpPr>
            <p:nvPr/>
          </p:nvSpPr>
          <p:spPr bwMode="auto">
            <a:xfrm>
              <a:off x="3246" y="6596"/>
              <a:ext cx="121" cy="12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Oval 67"/>
            <p:cNvSpPr>
              <a:spLocks noChangeArrowheads="1"/>
            </p:cNvSpPr>
            <p:nvPr/>
          </p:nvSpPr>
          <p:spPr bwMode="auto">
            <a:xfrm>
              <a:off x="8875" y="5821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Oval 68"/>
            <p:cNvSpPr>
              <a:spLocks noChangeArrowheads="1"/>
            </p:cNvSpPr>
            <p:nvPr/>
          </p:nvSpPr>
          <p:spPr bwMode="auto">
            <a:xfrm>
              <a:off x="8417" y="6429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Oval 69"/>
            <p:cNvSpPr>
              <a:spLocks noChangeArrowheads="1"/>
            </p:cNvSpPr>
            <p:nvPr/>
          </p:nvSpPr>
          <p:spPr bwMode="auto">
            <a:xfrm>
              <a:off x="9294" y="6452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Oval 70"/>
            <p:cNvSpPr>
              <a:spLocks noChangeArrowheads="1"/>
            </p:cNvSpPr>
            <p:nvPr/>
          </p:nvSpPr>
          <p:spPr bwMode="auto">
            <a:xfrm>
              <a:off x="9624" y="7157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Oval 71"/>
            <p:cNvSpPr>
              <a:spLocks noChangeArrowheads="1"/>
            </p:cNvSpPr>
            <p:nvPr/>
          </p:nvSpPr>
          <p:spPr bwMode="auto">
            <a:xfrm>
              <a:off x="8192" y="7164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Oval 72"/>
            <p:cNvSpPr>
              <a:spLocks noChangeArrowheads="1"/>
            </p:cNvSpPr>
            <p:nvPr/>
          </p:nvSpPr>
          <p:spPr bwMode="auto">
            <a:xfrm>
              <a:off x="5185" y="6647"/>
              <a:ext cx="166" cy="1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Why Do We Need the Smart Grid?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610600" cy="5562600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Increasing electrical demand</a:t>
            </a:r>
          </a:p>
          <a:p>
            <a:pPr marL="533400" indent="-533400">
              <a:lnSpc>
                <a:spcPct val="13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Worsening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reliability of the electric grid 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2003 saw a large blackout on the east coast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Significant business losses attributed to unreliable power</a:t>
            </a:r>
          </a:p>
          <a:p>
            <a:pPr marL="533400" indent="-533400">
              <a:lnSpc>
                <a:spcPct val="13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Inability to determine outages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Utilities do not know when outages occur until informed by customer </a:t>
            </a:r>
          </a:p>
          <a:p>
            <a:pPr marL="533400" indent="-5334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Topology (the interconnection ‘shape’ or physical layout)</a:t>
            </a:r>
          </a:p>
          <a:p>
            <a:r>
              <a:rPr lang="en-US" dirty="0" smtClean="0"/>
              <a:t>Bandwidth (rate at which the network can deliver data from a sender to the</a:t>
            </a:r>
          </a:p>
          <a:p>
            <a:pPr>
              <a:buNone/>
            </a:pPr>
            <a:r>
              <a:rPr lang="en-US" dirty="0" smtClean="0"/>
              <a:t>	destination host)</a:t>
            </a:r>
          </a:p>
          <a:p>
            <a:r>
              <a:rPr lang="en-US" dirty="0" smtClean="0"/>
              <a:t>Latency (amount of time required to transfer a bit of data from one place to another)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Protocol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638175"/>
          </a:xfrm>
          <a:noFill/>
        </p:spPr>
        <p:txBody>
          <a:bodyPr lIns="90488" tIns="44450" rIns="90488" bIns="44450">
            <a:spAutoFit/>
          </a:bodyPr>
          <a:lstStyle/>
          <a:p>
            <a:r>
              <a:rPr lang="en-GB" smtClean="0"/>
              <a:t>The OSI Model</a:t>
            </a:r>
            <a:endParaRPr lang="en-GB" smtClean="0">
              <a:latin typeface="Times New Roman CE" charset="-1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  <a:noFill/>
        </p:spPr>
        <p:txBody>
          <a:bodyPr lIns="90488" tIns="44450" rIns="90488" bIns="44450"/>
          <a:lstStyle/>
          <a:p>
            <a:r>
              <a:rPr lang="en-GB" smtClean="0"/>
              <a:t>Physical Layer</a:t>
            </a:r>
          </a:p>
          <a:p>
            <a:r>
              <a:rPr lang="en-GB" smtClean="0"/>
              <a:t>(Data) Link Layer</a:t>
            </a:r>
          </a:p>
          <a:p>
            <a:r>
              <a:rPr lang="en-GB" smtClean="0"/>
              <a:t>Network Layer</a:t>
            </a:r>
          </a:p>
          <a:p>
            <a:r>
              <a:rPr lang="en-GB" smtClean="0"/>
              <a:t>Transport Layer</a:t>
            </a:r>
          </a:p>
          <a:p>
            <a:r>
              <a:rPr lang="en-GB" smtClean="0"/>
              <a:t>Session Layer</a:t>
            </a:r>
          </a:p>
          <a:p>
            <a:r>
              <a:rPr lang="en-GB" smtClean="0"/>
              <a:t>Presentation Layer</a:t>
            </a:r>
          </a:p>
          <a:p>
            <a:r>
              <a:rPr lang="en-GB" smtClean="0"/>
              <a:t>Application Layer</a:t>
            </a:r>
            <a:endParaRPr lang="en-GB" smtClean="0">
              <a:latin typeface="Times New Roman CE" charset="-1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638175"/>
          </a:xfrm>
          <a:noFill/>
        </p:spPr>
        <p:txBody>
          <a:bodyPr lIns="90488" tIns="44450" rIns="90488" bIns="44450">
            <a:spAutoFit/>
          </a:bodyPr>
          <a:lstStyle/>
          <a:p>
            <a:r>
              <a:rPr lang="en-GB" smtClean="0"/>
              <a:t>Physical Layer</a:t>
            </a:r>
            <a:endParaRPr lang="en-GB" smtClean="0">
              <a:latin typeface="Times New Roman CE" charset="-18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3188" y="1677988"/>
            <a:ext cx="6778625" cy="4752975"/>
          </a:xfrm>
          <a:noFill/>
        </p:spPr>
        <p:txBody>
          <a:bodyPr lIns="90488" tIns="44450" rIns="90488" bIns="44450">
            <a:spAutoFit/>
          </a:bodyPr>
          <a:lstStyle/>
          <a:p>
            <a:r>
              <a:rPr lang="en-GB" smtClean="0"/>
              <a:t>Transmission of energy onto the medium</a:t>
            </a:r>
          </a:p>
          <a:p>
            <a:pPr lvl="1"/>
            <a:r>
              <a:rPr lang="en-GB" dirty="0" smtClean="0"/>
              <a:t>Collection of energy from the medium</a:t>
            </a:r>
          </a:p>
          <a:p>
            <a:pPr lvl="1"/>
            <a:r>
              <a:rPr lang="en-GB" dirty="0" smtClean="0"/>
              <a:t>This layer is concerned with the physical transmission of raw bits</a:t>
            </a:r>
          </a:p>
          <a:p>
            <a:pPr lvl="1"/>
            <a:r>
              <a:rPr lang="en-GB" dirty="0" smtClean="0"/>
              <a:t>This bits are transmitted through mechanical, electrical, and procedural interfaces which include</a:t>
            </a:r>
          </a:p>
          <a:p>
            <a:pPr lvl="2"/>
            <a:r>
              <a:rPr lang="en-US" dirty="0" smtClean="0"/>
              <a:t>interface card </a:t>
            </a:r>
            <a:r>
              <a:rPr lang="en-GB" dirty="0" smtClean="0"/>
              <a:t>standard</a:t>
            </a:r>
          </a:p>
          <a:p>
            <a:pPr lvl="2"/>
            <a:r>
              <a:rPr lang="en-GB" dirty="0" smtClean="0"/>
              <a:t>modem standards</a:t>
            </a:r>
          </a:p>
          <a:p>
            <a:pPr lvl="2"/>
            <a:r>
              <a:rPr lang="en-US" dirty="0" smtClean="0"/>
              <a:t>certain portions of the ISDN and LAN</a:t>
            </a:r>
            <a:r>
              <a:rPr lang="en-GB" dirty="0" smtClean="0"/>
              <a:t> MAN standards</a:t>
            </a:r>
            <a:endParaRPr lang="en-GB" dirty="0" smtClean="0">
              <a:latin typeface="Times New Roman CE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7525" y="2555875"/>
            <a:ext cx="7840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The router has millions of IP addressing built into</a:t>
            </a:r>
          </a:p>
          <a:p>
            <a:r>
              <a:rPr lang="en-US" sz="2800" dirty="0"/>
              <a:t>the software, and knows where to send the packets.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1325" y="3622675"/>
            <a:ext cx="7332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IP stands for Internet Protocol and is basically an</a:t>
            </a:r>
          </a:p>
          <a:p>
            <a:r>
              <a:rPr lang="en-US" sz="2800" dirty="0"/>
              <a:t>address that the packets will be sent to.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5396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An example would be 216.27.61.137</a:t>
            </a:r>
          </a:p>
        </p:txBody>
      </p:sp>
      <p:sp>
        <p:nvSpPr>
          <p:cNvPr id="3379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NETWORK LAYER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DAFA4-C1C5-461A-9145-610BC5EC9DDE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Why Use Standards?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Avoid re-inventing the wheel</a:t>
            </a:r>
          </a:p>
          <a:p>
            <a:pPr eaLnBrk="1" hangingPunct="1"/>
            <a:r>
              <a:rPr lang="en-US" sz="3600" dirty="0" smtClean="0"/>
              <a:t>Learn from industry best practices</a:t>
            </a:r>
          </a:p>
          <a:p>
            <a:pPr eaLnBrk="1" hangingPunct="1"/>
            <a:r>
              <a:rPr lang="en-US" sz="3600" dirty="0" smtClean="0"/>
              <a:t>Specify requirements more easily</a:t>
            </a:r>
          </a:p>
          <a:p>
            <a:pPr eaLnBrk="1" hangingPunct="1"/>
            <a:r>
              <a:rPr lang="en-US" sz="3600" dirty="0" smtClean="0"/>
              <a:t>Reduce integration costs</a:t>
            </a:r>
          </a:p>
          <a:p>
            <a:pPr eaLnBrk="1" hangingPunct="1"/>
            <a:r>
              <a:rPr lang="en-US" sz="3600" dirty="0" smtClean="0"/>
              <a:t>Prevent single vendor “lock-in”</a:t>
            </a:r>
          </a:p>
          <a:p>
            <a:pPr eaLnBrk="1" hangingPunct="1"/>
            <a:r>
              <a:rPr lang="en-US" sz="3600" dirty="0" smtClean="0"/>
              <a:t>Vendors share a much larger market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8404A-46B1-42C4-8DDC-E50B7B0DB484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Making Standards Work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5238"/>
            <a:ext cx="3276600" cy="50593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i="1" dirty="0" smtClean="0"/>
              <a:t>Items critical to a successful standard:</a:t>
            </a:r>
          </a:p>
          <a:p>
            <a:pPr eaLnBrk="1" hangingPunct="1"/>
            <a:r>
              <a:rPr lang="en-US" dirty="0" smtClean="0"/>
              <a:t>Mature spec</a:t>
            </a:r>
          </a:p>
          <a:p>
            <a:pPr eaLnBrk="1" hangingPunct="1"/>
            <a:r>
              <a:rPr lang="en-US" dirty="0" smtClean="0"/>
              <a:t>Involved user group</a:t>
            </a:r>
          </a:p>
          <a:p>
            <a:pPr eaLnBrk="1" hangingPunct="1"/>
            <a:r>
              <a:rPr lang="en-US" dirty="0" smtClean="0"/>
              <a:t>Certification process</a:t>
            </a:r>
          </a:p>
          <a:p>
            <a:pPr eaLnBrk="1" hangingPunct="1"/>
            <a:r>
              <a:rPr lang="en-US" dirty="0" smtClean="0"/>
              <a:t>Revision process</a:t>
            </a:r>
          </a:p>
          <a:p>
            <a:pPr eaLnBrk="1" hangingPunct="1"/>
            <a:r>
              <a:rPr lang="en-US" dirty="0" smtClean="0"/>
              <a:t>Marketing, labeling</a:t>
            </a:r>
          </a:p>
          <a:p>
            <a:pPr eaLnBrk="1" hangingPunct="1"/>
            <a:r>
              <a:rPr lang="en-US" dirty="0" smtClean="0"/>
              <a:t>Implementations</a:t>
            </a:r>
          </a:p>
          <a:p>
            <a:pPr eaLnBrk="1" hangingPunct="1"/>
            <a:r>
              <a:rPr lang="en-US" dirty="0" smtClean="0"/>
              <a:t>Tool sets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76600" y="1208088"/>
          <a:ext cx="5607050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Visio" r:id="rId4" imgW="4842510" imgH="4050030" progId="">
                  <p:embed/>
                </p:oleObj>
              </mc:Choice>
              <mc:Fallback>
                <p:oleObj name="Visio" r:id="rId4" imgW="4842510" imgH="405003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08088"/>
                        <a:ext cx="5607050" cy="481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01CCC-F9A1-46DF-8312-2FF5D123387B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 International Standards?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200" dirty="0" smtClean="0"/>
              <a:t>Several Advantages</a:t>
            </a:r>
          </a:p>
          <a:p>
            <a:pPr lvl="1" eaLnBrk="1" hangingPunct="1"/>
            <a:r>
              <a:rPr lang="en-US" sz="3200" dirty="0" smtClean="0"/>
              <a:t>Time-tested process</a:t>
            </a:r>
          </a:p>
          <a:p>
            <a:pPr lvl="1" eaLnBrk="1" hangingPunct="1"/>
            <a:r>
              <a:rPr lang="en-US" sz="3200" dirty="0" smtClean="0"/>
              <a:t>Proven fair and open</a:t>
            </a:r>
          </a:p>
          <a:p>
            <a:pPr lvl="1" eaLnBrk="1" hangingPunct="1"/>
            <a:r>
              <a:rPr lang="en-US" sz="3200" dirty="0" smtClean="0"/>
              <a:t>Can be accelerated if needed</a:t>
            </a:r>
          </a:p>
        </p:txBody>
      </p:sp>
      <p:pic>
        <p:nvPicPr>
          <p:cNvPr id="7173" name="Picture 4" descr="MB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IE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219200"/>
            <a:ext cx="1066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DNP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05200"/>
            <a:ext cx="1746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IETF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066800"/>
            <a:ext cx="22860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2C456-CBE8-4817-B02E-3BA7B877B70B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195" name="Picture 2" descr="intelli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Standards in the Smart Grid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white">
          <a:xfrm>
            <a:off x="533400" y="5410200"/>
            <a:ext cx="7727950" cy="914400"/>
          </a:xfrm>
        </p:spPr>
        <p:txBody>
          <a:bodyPr/>
          <a:lstStyle/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invGray">
          <a:xfrm>
            <a:off x="1066800" y="3078163"/>
            <a:ext cx="4329113" cy="547687"/>
          </a:xfrm>
          <a:prstGeom prst="leftRightArrow">
            <a:avLst>
              <a:gd name="adj1" fmla="val 66157"/>
              <a:gd name="adj2" fmla="val 7168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Real-time Simulation 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invGray">
          <a:xfrm>
            <a:off x="3108325" y="3429000"/>
            <a:ext cx="4892675" cy="547688"/>
          </a:xfrm>
          <a:prstGeom prst="leftRightArrow">
            <a:avLst>
              <a:gd name="adj1" fmla="val 66157"/>
              <a:gd name="adj2" fmla="val 8102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Wide-Area Reliability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invGray">
          <a:xfrm>
            <a:off x="1828800" y="3810000"/>
            <a:ext cx="5578475" cy="547688"/>
          </a:xfrm>
          <a:prstGeom prst="leftRightArrow">
            <a:avLst>
              <a:gd name="adj1" fmla="val 66157"/>
              <a:gd name="adj2" fmla="val 92377"/>
            </a:avLst>
          </a:prstGeom>
          <a:gradFill rotWithShape="1">
            <a:gsLst>
              <a:gs pos="0">
                <a:srgbClr val="9966FF">
                  <a:gamma/>
                  <a:shade val="46275"/>
                  <a:invGamma/>
                </a:srgbClr>
              </a:gs>
              <a:gs pos="100000">
                <a:srgbClr val="99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Network Optimization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invGray">
          <a:xfrm>
            <a:off x="3749675" y="4191000"/>
            <a:ext cx="5121275" cy="547688"/>
          </a:xfrm>
          <a:prstGeom prst="leftRightArrow">
            <a:avLst>
              <a:gd name="adj1" fmla="val 66157"/>
              <a:gd name="adj2" fmla="val 8480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Customer Participation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invGray">
          <a:xfrm>
            <a:off x="182563" y="4557713"/>
            <a:ext cx="5121275" cy="547687"/>
          </a:xfrm>
          <a:prstGeom prst="leftRightArrow">
            <a:avLst>
              <a:gd name="adj1" fmla="val 66157"/>
              <a:gd name="adj2" fmla="val 84806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Participation in Energy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04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BD5CB-070B-4E2B-9834-3176460BDFEC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/>
              <a:t>IEEE 802</a:t>
            </a:r>
            <a:r>
              <a:rPr lang="en-US" altLang="ko-KR" dirty="0"/>
              <a:t> refers to a family of IEEE standards</a:t>
            </a:r>
          </a:p>
          <a:p>
            <a:pPr lvl="1"/>
            <a:r>
              <a:rPr lang="en-US" altLang="ko-KR" dirty="0"/>
              <a:t>Dealing with local area network and metropolitan area network.</a:t>
            </a:r>
          </a:p>
          <a:p>
            <a:pPr lvl="1"/>
            <a:r>
              <a:rPr lang="en-US" altLang="ko-KR" dirty="0"/>
              <a:t>Restricted to networks carrying variable-size packets.  </a:t>
            </a:r>
          </a:p>
          <a:p>
            <a:pPr lvl="1"/>
            <a:r>
              <a:rPr lang="en-US" altLang="ko-KR" dirty="0"/>
              <a:t>Specified in IEEE 802 map to the lower two layers</a:t>
            </a:r>
          </a:p>
          <a:p>
            <a:pPr lvl="2"/>
            <a:r>
              <a:rPr lang="en-US" altLang="ko-KR" dirty="0"/>
              <a:t>Data link layer </a:t>
            </a:r>
          </a:p>
          <a:p>
            <a:pPr lvl="3"/>
            <a:r>
              <a:rPr lang="en-US" altLang="ko-KR" dirty="0"/>
              <a:t>LLC </a:t>
            </a:r>
            <a:r>
              <a:rPr lang="en-US" altLang="ko-KR" dirty="0" err="1"/>
              <a:t>sublayer</a:t>
            </a:r>
            <a:r>
              <a:rPr lang="en-US" altLang="ko-KR" dirty="0"/>
              <a:t> </a:t>
            </a:r>
          </a:p>
          <a:p>
            <a:pPr lvl="3"/>
            <a:r>
              <a:rPr lang="en-US" altLang="ko-KR" dirty="0"/>
              <a:t>MAC </a:t>
            </a:r>
            <a:r>
              <a:rPr lang="en-US" altLang="ko-KR" dirty="0" err="1"/>
              <a:t>sublayer</a:t>
            </a:r>
            <a:r>
              <a:rPr lang="en-US" altLang="ko-KR" dirty="0"/>
              <a:t> </a:t>
            </a:r>
          </a:p>
          <a:p>
            <a:pPr lvl="2"/>
            <a:r>
              <a:rPr lang="en-US" altLang="ko-KR" dirty="0"/>
              <a:t>Physical layer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The most widely used standards </a:t>
            </a:r>
          </a:p>
          <a:p>
            <a:pPr lvl="1"/>
            <a:r>
              <a:rPr lang="en-US" altLang="ko-KR" dirty="0"/>
              <a:t>The Ethernet family, Token Ring, Wireless LAN.</a:t>
            </a:r>
          </a:p>
          <a:p>
            <a:pPr lvl="1"/>
            <a:r>
              <a:rPr lang="en-US" altLang="ko-KR" dirty="0"/>
              <a:t>Bridging and Virtual Bridged LANs.</a:t>
            </a:r>
          </a:p>
          <a:p>
            <a:pPr lvl="1"/>
            <a:r>
              <a:rPr lang="en-US" altLang="ko-KR" dirty="0"/>
              <a:t>An individual Working Group provides the focus for each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21A1D-BA18-4197-A4D3-337DF18A1F94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IEEE 802 Working Groups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000"/>
              <a:t>a</a:t>
            </a:r>
          </a:p>
        </p:txBody>
      </p:sp>
      <p:graphicFrame>
        <p:nvGraphicFramePr>
          <p:cNvPr id="10745" name="Group 505"/>
          <p:cNvGraphicFramePr>
            <a:graphicFrameLocks noGrp="1"/>
          </p:cNvGraphicFramePr>
          <p:nvPr>
            <p:ph sz="half" idx="2"/>
          </p:nvPr>
        </p:nvGraphicFramePr>
        <p:xfrm>
          <a:off x="381000" y="1295400"/>
          <a:ext cx="8458200" cy="4800600"/>
        </p:xfrm>
        <a:graphic>
          <a:graphicData uri="http://schemas.openxmlformats.org/drawingml/2006/table">
            <a:tbl>
              <a:tblPr/>
              <a:tblGrid>
                <a:gridCol w="4338638"/>
                <a:gridCol w="4119562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Active working groups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새굴림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Inactive or disbanded working groups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새굴림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37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    Higher Layer LAN Protocols Working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802.3    Ethernet Working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802.11  Wireless LAN Working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802.15  Wireless Personal Area Network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(WPAN) Working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802.16  Broadband Wireless Access Working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802.17  Resilient Packet Ring Working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802.18  Radio Regulatory TAG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802.19  Coexistence TAG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802.20  Mobile Broadband Wireless Access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(MBWA) Working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802.21  Media Independent Handoff Working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Group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802.22  Wireless Regional Area Networks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802.2    Logical Link Control Working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802.4    Token Bus Working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802.5    Token Ring Working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802.7    Broadband Area Network Working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802.8    Fiber Optic TAG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802.9    Integrated Service LAN Working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           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802.10  Security Working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802.12  Demand Priority Working Group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새굴림" pitchFamily="18" charset="-127"/>
                        </a:rPr>
                        <a:t>802.14  Cable Modem Working Group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Why Do We Need the Smart Grid?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610600" cy="5562600"/>
          </a:xfrm>
        </p:spPr>
        <p:txBody>
          <a:bodyPr>
            <a:noAutofit/>
          </a:bodyPr>
          <a:lstStyle/>
          <a:p>
            <a:pPr marL="533400" indent="-5334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Aging infrastructure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Expected life of electric transformers </a:t>
            </a:r>
            <a:r>
              <a:rPr lang="en-US" sz="2400" dirty="0" smtClean="0">
                <a:cs typeface="Arial" charset="0"/>
              </a:rPr>
              <a:t>→</a:t>
            </a:r>
            <a:r>
              <a:rPr lang="en-US" sz="2400" dirty="0" smtClean="0"/>
              <a:t> 40 years 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Average electric transformer has been operating 42 years</a:t>
            </a:r>
          </a:p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Reduction of greenhouse gases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40% of U.S. carbon dioxide emissions are from electric grid with an additional 20% coming from transportation</a:t>
            </a:r>
          </a:p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Improved Customer Information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Customers can obtain interval (hour, 15 min.) energy usage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Enables dynamic pricing</a:t>
            </a:r>
          </a:p>
          <a:p>
            <a:pPr marL="690563" lvl="1" indent="-233363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Provides the infrastructure and time of use (TOU) pricing to enable PHEV (</a:t>
            </a:r>
            <a:r>
              <a:rPr lang="en-US" sz="2400" dirty="0" err="1" smtClean="0"/>
              <a:t>Plugin</a:t>
            </a:r>
            <a:r>
              <a:rPr lang="en-US" sz="2400" dirty="0" smtClean="0"/>
              <a:t> Hybrid Electric Vehicles) and EVs (Electric Vehicles) at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IEEE802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IEEE 802</a:t>
            </a:r>
            <a:r>
              <a:rPr lang="en-US" dirty="0" smtClean="0"/>
              <a:t> refers to a family of </a:t>
            </a:r>
            <a:r>
              <a:rPr lang="en-US" dirty="0" smtClean="0">
                <a:hlinkClick r:id="rId2" tooltip="IEEE"/>
              </a:rPr>
              <a:t>IEEE</a:t>
            </a:r>
            <a:r>
              <a:rPr lang="en-US" dirty="0" smtClean="0"/>
              <a:t> standards dealing with </a:t>
            </a:r>
            <a:r>
              <a:rPr lang="en-US" dirty="0" smtClean="0">
                <a:hlinkClick r:id="rId3" tooltip="Local area network"/>
              </a:rPr>
              <a:t>local area networks</a:t>
            </a:r>
            <a:r>
              <a:rPr lang="en-US" dirty="0" smtClean="0"/>
              <a:t> and </a:t>
            </a:r>
            <a:r>
              <a:rPr lang="en-US" dirty="0" smtClean="0">
                <a:hlinkClick r:id="rId4" tooltip="Metropolitan area network"/>
              </a:rPr>
              <a:t>metropolitan area networks</a:t>
            </a:r>
            <a:endParaRPr lang="en-US" dirty="0" smtClean="0"/>
          </a:p>
          <a:p>
            <a:r>
              <a:rPr lang="en-US" dirty="0" smtClean="0"/>
              <a:t>IEEE 802.11 a/b/g/n Wireless LAN (WLAN) &amp; Mesh (Wi-Fi certification)</a:t>
            </a:r>
          </a:p>
          <a:p>
            <a:r>
              <a:rPr lang="en-US" dirty="0" smtClean="0"/>
              <a:t>IEEE 802.15 Wireless PAN</a:t>
            </a:r>
          </a:p>
          <a:p>
            <a:r>
              <a:rPr lang="en-US" dirty="0" smtClean="0"/>
              <a:t>IEEE 802.15.1 Bluetooth certification</a:t>
            </a:r>
          </a:p>
          <a:p>
            <a:r>
              <a:rPr lang="en-US" dirty="0" smtClean="0"/>
              <a:t>IEEE 802.15.4</a:t>
            </a:r>
          </a:p>
          <a:p>
            <a:r>
              <a:rPr lang="en-US" dirty="0" smtClean="0"/>
              <a:t>Low-Rate wireless PAN e.g., </a:t>
            </a:r>
            <a:r>
              <a:rPr lang="en-US" dirty="0" err="1" smtClean="0"/>
              <a:t>ZigBee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3F900A-D4E9-49E5-9C32-1E7A1AAB4974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Enterprise and Control Center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6324600" cy="220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smtClean="0"/>
              <a:t>There is a culture of manual integration</a:t>
            </a:r>
          </a:p>
          <a:p>
            <a:pPr eaLnBrk="1" hangingPunct="1"/>
            <a:r>
              <a:rPr lang="en-US" sz="2000" smtClean="0"/>
              <a:t>Very labour-intensive and costly</a:t>
            </a:r>
          </a:p>
          <a:p>
            <a:pPr eaLnBrk="1" hangingPunct="1"/>
            <a:r>
              <a:rPr lang="en-US" sz="2000" smtClean="0"/>
              <a:t>Object models and services defined, but…</a:t>
            </a:r>
          </a:p>
          <a:p>
            <a:pPr eaLnBrk="1" hangingPunct="1"/>
            <a:r>
              <a:rPr lang="en-US" sz="2000" smtClean="0"/>
              <a:t>A variety of underlying technologies: UML, XML, OWL, XSD, RDF, OPC</a:t>
            </a:r>
          </a:p>
          <a:p>
            <a:pPr eaLnBrk="1" hangingPunct="1"/>
            <a:r>
              <a:rPr lang="en-US" sz="2000" smtClean="0"/>
              <a:t>Working on agreement on a design framework</a:t>
            </a:r>
          </a:p>
        </p:txBody>
      </p:sp>
      <p:pic>
        <p:nvPicPr>
          <p:cNvPr id="10245" name="Picture 4" descr="control center wide 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83" name="Group 55"/>
          <p:cNvGraphicFramePr>
            <a:graphicFrameLocks noGrp="1"/>
          </p:cNvGraphicFramePr>
          <p:nvPr/>
        </p:nvGraphicFramePr>
        <p:xfrm>
          <a:off x="609600" y="1239838"/>
          <a:ext cx="7543800" cy="3180080"/>
        </p:xfrm>
        <a:graphic>
          <a:graphicData uri="http://schemas.openxmlformats.org/drawingml/2006/table">
            <a:tbl>
              <a:tblPr/>
              <a:tblGrid>
                <a:gridCol w="1524000"/>
                <a:gridCol w="3925888"/>
                <a:gridCol w="20939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/ 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60870-6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Inter-Control Center 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62325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ebXML for Power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Common Information Model / Generic Interface Definitions (CIM/GID)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use; mostly single-vendor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61968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Interfaces for Distribution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Mostly still 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Multispeak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NRECA Enterprise web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use; not flexible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15D10-3280-4330-9456-3808A5315364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T&amp;D Wide-Area Networks</a:t>
            </a:r>
          </a:p>
        </p:txBody>
      </p:sp>
      <p:sp>
        <p:nvSpPr>
          <p:cNvPr id="11268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6781800" cy="1554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Many of these are considered obsolete or aging in the general IT world</a:t>
            </a:r>
          </a:p>
          <a:p>
            <a:pPr eaLnBrk="1" hangingPunct="1"/>
            <a:r>
              <a:rPr lang="en-US" smtClean="0"/>
              <a:t>Still in common use in the power system</a:t>
            </a:r>
          </a:p>
        </p:txBody>
      </p:sp>
      <p:graphicFrame>
        <p:nvGraphicFramePr>
          <p:cNvPr id="37944" name="Group 56"/>
          <p:cNvGraphicFramePr>
            <a:graphicFrameLocks noGrp="1"/>
          </p:cNvGraphicFramePr>
          <p:nvPr>
            <p:ph type="tbl" idx="1"/>
          </p:nvPr>
        </p:nvGraphicFramePr>
        <p:xfrm>
          <a:off x="609600" y="1219200"/>
          <a:ext cx="7467600" cy="3514725"/>
        </p:xfrm>
        <a:graphic>
          <a:graphicData uri="http://schemas.openxmlformats.org/drawingml/2006/table">
            <a:tbl>
              <a:tblPr/>
              <a:tblGrid>
                <a:gridCol w="1974850"/>
                <a:gridCol w="5492750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Frame Relay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Packet-switched, no reliability guarantee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Campus or city backbones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 Division Multiplexing – follows SONET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Proprietary, used in geographically difficult areas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Satellite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 proprietary technologies, costly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Trunked Radio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Licensed, one broadcast channel, one 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Spread-Spectrum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Unlicensed frequencies, more 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 Radio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Like trunked radio but with IP addressing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01" name="Picture 34" descr="microwave 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343400"/>
            <a:ext cx="1397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130E4-65ED-4E5F-ADC9-34B628171A13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T&amp;D Substations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9588"/>
            <a:ext cx="5562600" cy="18065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Automation common in transmission</a:t>
            </a:r>
          </a:p>
          <a:p>
            <a:pPr eaLnBrk="1" hangingPunct="1"/>
            <a:r>
              <a:rPr lang="en-US" smtClean="0"/>
              <a:t>Business case tough in distribution</a:t>
            </a:r>
          </a:p>
          <a:p>
            <a:pPr eaLnBrk="1" hangingPunct="1"/>
            <a:r>
              <a:rPr lang="en-US" smtClean="0"/>
              <a:t>Well-known problems and solutions</a:t>
            </a:r>
          </a:p>
          <a:p>
            <a:pPr eaLnBrk="1" hangingPunct="1"/>
            <a:r>
              <a:rPr lang="en-US" smtClean="0"/>
              <a:t>Moving to the next level</a:t>
            </a:r>
          </a:p>
        </p:txBody>
      </p:sp>
      <p:graphicFrame>
        <p:nvGraphicFramePr>
          <p:cNvPr id="26681" name="Group 57"/>
          <p:cNvGraphicFramePr>
            <a:graphicFrameLocks noGrp="1"/>
          </p:cNvGraphicFramePr>
          <p:nvPr/>
        </p:nvGraphicFramePr>
        <p:xfrm>
          <a:off x="457200" y="1397000"/>
          <a:ext cx="8001000" cy="2834640"/>
        </p:xfrm>
        <a:graphic>
          <a:graphicData uri="http://schemas.openxmlformats.org/drawingml/2006/table">
            <a:tbl>
              <a:tblPr/>
              <a:tblGrid>
                <a:gridCol w="1524000"/>
                <a:gridCol w="3962400"/>
                <a:gridCol w="25146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/ 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61850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 models, self-describing, high-speed relaying, process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 in Europe, beginning 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Distributed Network 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popular in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Modbus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Evolved from process automation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Close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COMTRADE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Fault Capture file 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PQDIF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Quality file 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62351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Security for power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Recently released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7" name="Picture 56" descr="transmission lines -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21188"/>
            <a:ext cx="2387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E125E2-1735-4BB0-ADE9-36054B6FF8E3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Home Area Networks</a:t>
            </a:r>
          </a:p>
        </p:txBody>
      </p:sp>
      <p:sp>
        <p:nvSpPr>
          <p:cNvPr id="14340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531813" y="4648200"/>
            <a:ext cx="5868987" cy="194151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ZigBee and HomePlug alliance</a:t>
            </a:r>
          </a:p>
          <a:p>
            <a:pPr lvl="1" eaLnBrk="1" hangingPunct="1"/>
            <a:r>
              <a:rPr lang="en-US" smtClean="0"/>
              <a:t>Popular open specifications</a:t>
            </a:r>
          </a:p>
          <a:p>
            <a:pPr eaLnBrk="1" hangingPunct="1"/>
            <a:r>
              <a:rPr lang="en-US" smtClean="0"/>
              <a:t>LONWorks, Insteon, Z-Wave, X10 – popular proprietary networks</a:t>
            </a:r>
          </a:p>
          <a:p>
            <a:pPr eaLnBrk="1" hangingPunct="1"/>
            <a:r>
              <a:rPr lang="en-US" smtClean="0"/>
              <a:t>Challenges coming in Electric Vehicles</a:t>
            </a: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ph type="tbl" idx="1"/>
          </p:nvPr>
        </p:nvGraphicFramePr>
        <p:xfrm>
          <a:off x="531813" y="1219200"/>
          <a:ext cx="8408987" cy="3469640"/>
        </p:xfrm>
        <a:graphic>
          <a:graphicData uri="http://schemas.openxmlformats.org/drawingml/2006/table">
            <a:tbl>
              <a:tblPr/>
              <a:tblGrid>
                <a:gridCol w="1376362"/>
                <a:gridCol w="1911350"/>
                <a:gridCol w="51212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802.3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Substation LANs, usually fiber optic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WiFi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802.11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by field tool, neighborhood AMI 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ZigBee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802.15.4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premises automation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HomePlug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1.0, AV, BPL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Powerline comms, in and outside premises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6LowPAN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802.15.4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“approved” IPv6 wireless 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 SRS v1.04-2008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Industry requirements definition!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75" name="Picture 33" descr="ethernet 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25400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A5315-735B-475F-976C-815BEED6AD3B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Distributed Resources and Commercial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4648200" cy="21637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Rapidly growing, but tend to be “islands of automation”</a:t>
            </a:r>
          </a:p>
          <a:p>
            <a:pPr eaLnBrk="1" hangingPunct="1"/>
            <a:r>
              <a:rPr lang="en-US" smtClean="0"/>
              <a:t>Concerns over integration with power utilities</a:t>
            </a:r>
          </a:p>
          <a:p>
            <a:pPr eaLnBrk="1" hangingPunct="1"/>
            <a:r>
              <a:rPr lang="en-US" smtClean="0"/>
              <a:t>Need to get people talking</a:t>
            </a:r>
          </a:p>
        </p:txBody>
      </p:sp>
      <p:pic>
        <p:nvPicPr>
          <p:cNvPr id="15365" name="Picture 4" descr="wind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19600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906" name="Group 66"/>
          <p:cNvGraphicFramePr>
            <a:graphicFrameLocks noGrp="1"/>
          </p:cNvGraphicFramePr>
          <p:nvPr/>
        </p:nvGraphicFramePr>
        <p:xfrm>
          <a:off x="457200" y="1257300"/>
          <a:ext cx="8458200" cy="2937510"/>
        </p:xfrm>
        <a:graphic>
          <a:graphicData uri="http://schemas.openxmlformats.org/drawingml/2006/table">
            <a:tbl>
              <a:tblPr/>
              <a:tblGrid>
                <a:gridCol w="2057400"/>
                <a:gridCol w="3738563"/>
                <a:gridCol w="266223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/ 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 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 in 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61400-25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use; turf war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DRBizNet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California 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Building automation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use; many profiles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OpenADR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Automated Demand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1547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 principles of 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IEC 61850-7-420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 models for 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Just released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What is a Smart Meter?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305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A smart meter is an advanced meter that identifies consumption in more detail than a conventional meter and communicates that information via a network back to the utility for monitoring and billing purposes</a:t>
            </a:r>
          </a:p>
          <a:p>
            <a:pPr lvl="1" eaLnBrk="1" hangingPunct="1"/>
            <a:r>
              <a:rPr lang="en-US" sz="2400" dirty="0" smtClean="0"/>
              <a:t>Could provide remote disconnect/connect, reduce load (via a price signal), power outage notification and power quality monitoring</a:t>
            </a:r>
          </a:p>
          <a:p>
            <a:pPr lvl="1" eaLnBrk="1" hangingPunct="1"/>
            <a:r>
              <a:rPr lang="en-US" sz="2400" dirty="0" smtClean="0"/>
              <a:t>Smart meters are part of the Advanced Metering Infrastructure (AMI) which would include the Meter Data Management System (MDMS)</a:t>
            </a:r>
          </a:p>
          <a:p>
            <a:pPr lvl="1" eaLnBrk="1" hangingPunct="1"/>
            <a:r>
              <a:rPr lang="en-US" sz="2400" dirty="0" smtClean="0"/>
              <a:t>Smart Meters or AMI may be part of a </a:t>
            </a:r>
            <a:r>
              <a:rPr lang="en-US" sz="2400" dirty="0" smtClean="0">
                <a:solidFill>
                  <a:srgbClr val="6600FF"/>
                </a:solidFill>
              </a:rPr>
              <a:t>Smart Grid</a:t>
            </a:r>
            <a:r>
              <a:rPr lang="en-US" sz="2400" dirty="0" smtClean="0"/>
              <a:t>, but alone do not constitute a Smart Grid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7" descr="180px-Intelligenter_zaehler-_Smart_me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2476500" cy="36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File:Elster Type R15 electricity meter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81200"/>
            <a:ext cx="3200400" cy="39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Why Do We Need the Smart Grid?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7620000" cy="5668963"/>
          </a:xfrm>
        </p:spPr>
        <p:txBody>
          <a:bodyPr>
            <a:noAutofit/>
          </a:bodyPr>
          <a:lstStyle/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Environmentally Responsible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Desire to reduce dependency on oil, need to have two-way supply capability for </a:t>
            </a:r>
            <a:r>
              <a:rPr lang="en-US" sz="2200" dirty="0" err="1" smtClean="0"/>
              <a:t>renewables</a:t>
            </a:r>
            <a:r>
              <a:rPr lang="en-US" sz="2200" dirty="0" smtClean="0"/>
              <a:t> such as solar, wind, and tidal</a:t>
            </a:r>
            <a:r>
              <a:rPr lang="en-US" sz="2200" dirty="0" smtClean="0">
                <a:solidFill>
                  <a:srgbClr val="006600"/>
                </a:solidFill>
              </a:rPr>
              <a:t> </a:t>
            </a:r>
          </a:p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Need for Improved Storage, and Delivery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Better able to integrate, coordinate, and optimize storage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Improve and optimize transmission and distribution operations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Current operation has 3-5% loss of electricity every 100 miles; can work to reduce that to 1% every 100 miles</a:t>
            </a:r>
          </a:p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Reduce and Address Congestion Issues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200" dirty="0" smtClean="0"/>
              <a:t>Lessen transmission congestion in parts of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Why Do We Need the Smart Grid?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7620000" cy="5668963"/>
          </a:xfrm>
        </p:spPr>
        <p:txBody>
          <a:bodyPr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Better Security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Today’s centralized grid is open to attack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Able to implement physical and cyber security</a:t>
            </a:r>
          </a:p>
          <a:p>
            <a:pPr marL="533400" indent="-533400"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Creates jobs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Aging workforce: retiring with the knowledge and nuances of the mechanical work place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Important opportunity to train people in future careers</a:t>
            </a:r>
          </a:p>
          <a:p>
            <a:pPr marL="533400" indent="-533400"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Theft and fraud detection</a:t>
            </a:r>
          </a:p>
          <a:p>
            <a:pPr marL="457200" lvl="1" indent="-22383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/>
              <a:t>Ability to monitor, identify and mitigate fraud and theft of electricity</a:t>
            </a:r>
          </a:p>
          <a:p>
            <a:pPr marL="533400" indent="-53340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Improved Service and On-going Maintenance </a:t>
            </a:r>
          </a:p>
          <a:p>
            <a:pPr marL="457200" lvl="1" indent="-223838">
              <a:buFont typeface="Georgia"/>
              <a:buChar char="▫"/>
              <a:defRPr/>
            </a:pPr>
            <a:r>
              <a:rPr lang="en-US" sz="2200" dirty="0" smtClean="0"/>
              <a:t>Electronically enables certain activities formerly done via service call e.g., connect and disconnect customers</a:t>
            </a:r>
          </a:p>
          <a:p>
            <a:pPr marL="457200" lvl="1" indent="-223838">
              <a:spcBef>
                <a:spcPct val="0"/>
              </a:spcBef>
              <a:buFont typeface="Georgia"/>
              <a:buChar char="▫"/>
              <a:defRPr/>
            </a:pPr>
            <a:r>
              <a:rPr lang="en-US" sz="2200" dirty="0" smtClean="0"/>
              <a:t>Lack of significant investment for the last 25 years at utilities</a:t>
            </a:r>
          </a:p>
          <a:p>
            <a:pPr marL="457200" lvl="1" indent="-223838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err="1" smtClean="0"/>
              <a:t>Varitations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391400" cy="46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Smart Grid – Definition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86000"/>
            <a:ext cx="7543800" cy="2819400"/>
          </a:xfrm>
        </p:spPr>
        <p:txBody>
          <a:bodyPr/>
          <a:lstStyle/>
          <a:p>
            <a:pPr marL="22225" indent="-22225" algn="just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“A </a:t>
            </a:r>
            <a:r>
              <a:rPr lang="en-US" sz="3600" b="1" dirty="0" smtClean="0">
                <a:solidFill>
                  <a:schemeClr val="accent2"/>
                </a:solidFill>
              </a:rPr>
              <a:t>Smart Grid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delivers electricity from suppliers to consumers using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digital technology to save energy, reduce cost, and increase reliability and transparency.”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6019800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Smart grid. (2010, November 16). In </a:t>
            </a:r>
            <a:r>
              <a:rPr lang="en-US" sz="1200" i="1" dirty="0"/>
              <a:t>Wikipedia, The Free Encyclopedia</a:t>
            </a:r>
            <a:r>
              <a:rPr lang="en-US" sz="1200" dirty="0"/>
              <a:t>. Retrieved 06:00, </a:t>
            </a:r>
          </a:p>
          <a:p>
            <a:pPr>
              <a:defRPr/>
            </a:pPr>
            <a:r>
              <a:rPr lang="en-US" sz="1200" dirty="0"/>
              <a:t>           November 17, 2010, from    </a:t>
            </a:r>
          </a:p>
          <a:p>
            <a:pPr marL="457200">
              <a:defRPr/>
            </a:pPr>
            <a:r>
              <a:rPr lang="en-US" sz="1200" dirty="0">
                <a:hlinkClick r:id="rId2"/>
              </a:rPr>
              <a:t>http://en.wikipedia.org/w/index.php?title=Smart_grid&amp;oldid=397073903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Smart Grid Evolution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305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Digital Relaying Algorithms Started in Late 1960s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Till 1980:   </a:t>
            </a:r>
            <a:r>
              <a:rPr lang="en-US" sz="2400" dirty="0" smtClean="0">
                <a:sym typeface="Wingdings" pitchFamily="2" charset="2"/>
              </a:rPr>
              <a:t>Electromagnetic Relays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ym typeface="Wingdings" pitchFamily="2" charset="2"/>
              </a:rPr>
              <a:t>1980 – 1990 :         Static Relays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ym typeface="Wingdings" pitchFamily="2" charset="2"/>
              </a:rPr>
              <a:t>1990 :	Numerical/Digital  relays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ym typeface="Wingdings" pitchFamily="2" charset="2"/>
                <a:hlinkClick r:id="rId2" action="ppaction://hlinkfile"/>
              </a:rPr>
              <a:t>Components of Digital Relays</a:t>
            </a:r>
            <a:endParaRPr lang="en-US" sz="2400" dirty="0" smtClean="0"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Smart metering concepts raised in 1980s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AMI: Advanced metering infrastructure: 1990s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Smart Grid concept for the first time 2005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hlinkClick r:id="rId3" action="ppaction://hlinkfile"/>
              </a:rPr>
              <a:t>Toward the smart Grid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Electricity Consumption Growth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1763</Words>
  <Application>Microsoft Office PowerPoint</Application>
  <PresentationFormat>On-screen Show (4:3)</PresentationFormat>
  <Paragraphs>366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60" baseType="lpstr">
      <vt:lpstr>맑은 고딕</vt:lpstr>
      <vt:lpstr>Arial</vt:lpstr>
      <vt:lpstr>Calibri</vt:lpstr>
      <vt:lpstr>Comic Sans MS</vt:lpstr>
      <vt:lpstr>Consolas</vt:lpstr>
      <vt:lpstr>Corbel</vt:lpstr>
      <vt:lpstr>Georgia</vt:lpstr>
      <vt:lpstr>Helvetica</vt:lpstr>
      <vt:lpstr>HY중고딕</vt:lpstr>
      <vt:lpstr>새굴림</vt:lpstr>
      <vt:lpstr>Tahoma</vt:lpstr>
      <vt:lpstr>Times New (W1)</vt:lpstr>
      <vt:lpstr>Times New Roman</vt:lpstr>
      <vt:lpstr>Times New Roman CE</vt:lpstr>
      <vt:lpstr>Wingdings</vt:lpstr>
      <vt:lpstr>Wingdings 2</vt:lpstr>
      <vt:lpstr>Wingdings 3</vt:lpstr>
      <vt:lpstr>ZapfDingbats</vt:lpstr>
      <vt:lpstr>Metro</vt:lpstr>
      <vt:lpstr>Default Design</vt:lpstr>
      <vt:lpstr>Document</vt:lpstr>
      <vt:lpstr>Dokumentum</vt:lpstr>
      <vt:lpstr>Visio</vt:lpstr>
      <vt:lpstr>SMART GRID FUNDAMENTALS</vt:lpstr>
      <vt:lpstr>Why Do We Need the Smart Grid?</vt:lpstr>
      <vt:lpstr>Why Do We Need the Smart Grid?</vt:lpstr>
      <vt:lpstr>Why Do We Need the Smart Grid?</vt:lpstr>
      <vt:lpstr>Why Do We Need the Smart Grid?</vt:lpstr>
      <vt:lpstr>Load Varitations</vt:lpstr>
      <vt:lpstr>Smart Grid – Definition </vt:lpstr>
      <vt:lpstr>Smart Grid Evolution</vt:lpstr>
      <vt:lpstr>Electricity Consumption Growth</vt:lpstr>
      <vt:lpstr>Integration of Renewable</vt:lpstr>
      <vt:lpstr>Sale of PHEVs</vt:lpstr>
      <vt:lpstr>Smart Grid Technology Areas</vt:lpstr>
      <vt:lpstr>Co-ordination of Different Stakeholders</vt:lpstr>
      <vt:lpstr>PHEVs </vt:lpstr>
      <vt:lpstr>NETWORKING BASICS</vt:lpstr>
      <vt:lpstr>Components of any Computer</vt:lpstr>
      <vt:lpstr>General Architecture of Computer Networks</vt:lpstr>
      <vt:lpstr>Connection of Networks</vt:lpstr>
      <vt:lpstr>Network Topology</vt:lpstr>
      <vt:lpstr>Network Attributes</vt:lpstr>
      <vt:lpstr>The OSI Model</vt:lpstr>
      <vt:lpstr>Physical Layer</vt:lpstr>
      <vt:lpstr>THE NETWORK LAYER</vt:lpstr>
      <vt:lpstr>Why Use Standards?</vt:lpstr>
      <vt:lpstr>Making Standards Work</vt:lpstr>
      <vt:lpstr>Why International Standards?</vt:lpstr>
      <vt:lpstr>Standards in the Smart Grid</vt:lpstr>
      <vt:lpstr>Introduction</vt:lpstr>
      <vt:lpstr>IEEE 802 Working Groups</vt:lpstr>
      <vt:lpstr>IEEE802</vt:lpstr>
      <vt:lpstr>Enterprise and Control Center</vt:lpstr>
      <vt:lpstr>T&amp;D Wide-Area Networks</vt:lpstr>
      <vt:lpstr>T&amp;D Substations</vt:lpstr>
      <vt:lpstr>Home Area Networks</vt:lpstr>
      <vt:lpstr>Distributed Resources and Commercial</vt:lpstr>
      <vt:lpstr>What is a Smart Meter?</vt:lpstr>
      <vt:lpstr>PowerPoint Presentation</vt:lpstr>
    </vt:vector>
  </TitlesOfParts>
  <Company>DNPEP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 FUNDAMENTALS</dc:title>
  <dc:creator>anzar</dc:creator>
  <cp:lastModifiedBy>Sohail</cp:lastModifiedBy>
  <cp:revision>61</cp:revision>
  <dcterms:created xsi:type="dcterms:W3CDTF">2012-02-24T05:42:04Z</dcterms:created>
  <dcterms:modified xsi:type="dcterms:W3CDTF">2017-03-22T14:21:31Z</dcterms:modified>
</cp:coreProperties>
</file>