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7" r:id="rId3"/>
    <p:sldId id="288" r:id="rId4"/>
    <p:sldId id="289" r:id="rId5"/>
    <p:sldId id="290" r:id="rId6"/>
    <p:sldId id="313" r:id="rId7"/>
    <p:sldId id="291" r:id="rId8"/>
    <p:sldId id="292" r:id="rId9"/>
    <p:sldId id="293" r:id="rId10"/>
    <p:sldId id="294" r:id="rId11"/>
    <p:sldId id="286" r:id="rId12"/>
    <p:sldId id="268" r:id="rId13"/>
    <p:sldId id="297" r:id="rId14"/>
    <p:sldId id="299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D242-6E14-49D7-98DB-3293AEF022B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41EC9-352A-4341-AAAE-8B89991B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1EC9-352A-4341-AAAE-8B89991BEE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ECB9-0D14-4983-BB5A-DCBEDA0B21F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9DBA-1248-404C-9E2A-091778F4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wisegeek.com/what-are-archaebacteria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egeek.com/what-are-archaebacteria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egeek.com/what-is-a-nucleus.htm" TargetMode="External"/><Relationship Id="rId2" Type="http://schemas.openxmlformats.org/officeDocument/2006/relationships/hyperlink" Target="https://www.wisegeek.com/what-is-a-unicellular-organism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s://www.wisegeek.com/what-are-prokaryot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143000" y="4323262"/>
            <a:ext cx="6858000" cy="1655762"/>
          </a:xfrm>
        </p:spPr>
        <p:txBody>
          <a:bodyPr/>
          <a:lstStyle/>
          <a:p>
            <a:r>
              <a:rPr lang="en-US" b="1" dirty="0"/>
              <a:t>SYSTEMIC DIAGNOSTIC </a:t>
            </a:r>
            <a:r>
              <a:rPr lang="en-US" b="1" dirty="0" smtClean="0"/>
              <a:t>BACTERIOLOGY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32975" y="4869168"/>
            <a:ext cx="3442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Lecture # 1    </a:t>
            </a:r>
          </a:p>
          <a:p>
            <a:pPr algn="ctr"/>
            <a:r>
              <a:rPr lang="en-US" sz="3200" dirty="0" smtClean="0"/>
              <a:t>By AMIR AFZAL KHAN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87358" y="1971050"/>
            <a:ext cx="536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7" y="631065"/>
            <a:ext cx="3013656" cy="3581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631066"/>
            <a:ext cx="3137180" cy="35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D27001-55FD-4878-B9E3-D18B4F1C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Why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Archaebacteria</a:t>
            </a:r>
            <a:r>
              <a:rPr lang="en-US" u="sng" dirty="0"/>
              <a:t> differ then Bacteria?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A7F9736-10C6-40EF-96B4-DE5C9B707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1399308"/>
            <a:ext cx="6061363" cy="508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05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CLASSIFICATION OF BACTERIA</a:t>
            </a:r>
          </a:p>
          <a:p>
            <a:r>
              <a:rPr lang="en-US" dirty="0"/>
              <a:t>Bacteria can be classified depending upon:</a:t>
            </a:r>
          </a:p>
          <a:p>
            <a:pPr marL="0" indent="0">
              <a:buNone/>
            </a:pPr>
            <a:r>
              <a:rPr lang="en-US" dirty="0"/>
              <a:t>• Morphology</a:t>
            </a:r>
          </a:p>
          <a:p>
            <a:pPr marL="0" indent="0">
              <a:buNone/>
            </a:pPr>
            <a:r>
              <a:rPr lang="en-US" dirty="0"/>
              <a:t>• Gram staining</a:t>
            </a:r>
          </a:p>
          <a:p>
            <a:pPr marL="0" indent="0">
              <a:buNone/>
            </a:pPr>
            <a:r>
              <a:rPr lang="en-US" dirty="0"/>
              <a:t>• Requirement for oxygen</a:t>
            </a:r>
          </a:p>
          <a:p>
            <a:pPr marL="0" indent="0">
              <a:buNone/>
            </a:pPr>
            <a:r>
              <a:rPr lang="en-US" dirty="0"/>
              <a:t>• DNA homology</a:t>
            </a:r>
          </a:p>
        </p:txBody>
      </p:sp>
    </p:spTree>
    <p:extLst>
      <p:ext uri="{BB962C8B-B14F-4D97-AF65-F5344CB8AC3E}">
        <p14:creationId xmlns:p14="http://schemas.microsoft.com/office/powerpoint/2010/main" val="529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MORPHOLOGICAL CLASSIFICATION</a:t>
            </a:r>
          </a:p>
          <a:p>
            <a:r>
              <a:rPr lang="en-US" dirty="0"/>
              <a:t>On the basis of morphology bacteria are divided</a:t>
            </a:r>
          </a:p>
          <a:p>
            <a:pPr marL="0" indent="0">
              <a:buNone/>
            </a:pPr>
            <a:r>
              <a:rPr lang="en-US" dirty="0"/>
              <a:t>into the following groups: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b="1" dirty="0" err="1"/>
              <a:t>Cocci</a:t>
            </a:r>
            <a:r>
              <a:rPr lang="en-US" dirty="0"/>
              <a:t>: round or oval in shape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Bacilli: </a:t>
            </a:r>
            <a:r>
              <a:rPr lang="en-US" dirty="0"/>
              <a:t>rod shaped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b="1" dirty="0" err="1"/>
              <a:t>Vibrios</a:t>
            </a:r>
            <a:r>
              <a:rPr lang="en-US" dirty="0"/>
              <a:t>: coma shaped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b="1" dirty="0" err="1"/>
              <a:t>Spirochaetes</a:t>
            </a:r>
            <a:r>
              <a:rPr lang="en-US" b="1" dirty="0"/>
              <a:t>: </a:t>
            </a:r>
            <a:r>
              <a:rPr lang="en-US" dirty="0"/>
              <a:t>spiral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7E00E8-54AF-42F1-99E4-75363C91D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213" r="13404" b="-8919"/>
          <a:stretch/>
        </p:blipFill>
        <p:spPr>
          <a:xfrm>
            <a:off x="4267200" y="1752600"/>
            <a:ext cx="4724400" cy="42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/>
        </p:blipFill>
        <p:spPr>
          <a:xfrm>
            <a:off x="533400" y="3048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237"/>
            <a:ext cx="7730837" cy="5971309"/>
          </a:xfrm>
        </p:spPr>
      </p:pic>
    </p:spTree>
    <p:extLst>
      <p:ext uri="{BB962C8B-B14F-4D97-AF65-F5344CB8AC3E}">
        <p14:creationId xmlns:p14="http://schemas.microsoft.com/office/powerpoint/2010/main" val="3710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CLASSIFICATION BASED ON GRAM</a:t>
            </a:r>
            <a:br>
              <a:rPr lang="en-US" b="1" dirty="0" smtClean="0"/>
            </a:br>
            <a:r>
              <a:rPr lang="en-US" b="1" dirty="0" smtClean="0"/>
              <a:t>STAINING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Bacteria </a:t>
            </a:r>
            <a:r>
              <a:rPr lang="en-US" dirty="0"/>
              <a:t>are divided into Gram-negative </a:t>
            </a:r>
            <a:r>
              <a:rPr lang="en-US" dirty="0" smtClean="0"/>
              <a:t>and Gram-positive </a:t>
            </a:r>
            <a:r>
              <a:rPr lang="en-US" dirty="0"/>
              <a:t>on the basis of their cell </a:t>
            </a:r>
            <a:r>
              <a:rPr lang="en-US" dirty="0" smtClean="0"/>
              <a:t>wall structure </a:t>
            </a:r>
          </a:p>
          <a:p>
            <a:r>
              <a:rPr lang="en-US" b="1" dirty="0" smtClean="0"/>
              <a:t>Gram-positive</a:t>
            </a:r>
            <a:r>
              <a:rPr lang="en-US" b="1" dirty="0"/>
              <a:t>: </a:t>
            </a:r>
            <a:r>
              <a:rPr lang="en-US" dirty="0"/>
              <a:t>Bacteria staining </a:t>
            </a:r>
            <a:r>
              <a:rPr lang="en-US" dirty="0" smtClean="0"/>
              <a:t>purple in </a:t>
            </a:r>
            <a:r>
              <a:rPr lang="en-US" dirty="0"/>
              <a:t>Gram stained smear. They have </a:t>
            </a:r>
            <a:r>
              <a:rPr lang="en-US" dirty="0" smtClean="0"/>
              <a:t>thick layer </a:t>
            </a:r>
            <a:r>
              <a:rPr lang="en-US" dirty="0"/>
              <a:t>of peptidoglycan.</a:t>
            </a:r>
          </a:p>
          <a:p>
            <a:r>
              <a:rPr lang="en-US" b="1" dirty="0" smtClean="0"/>
              <a:t>Gram-negative</a:t>
            </a:r>
            <a:r>
              <a:rPr lang="en-US" b="1" dirty="0"/>
              <a:t>: </a:t>
            </a:r>
            <a:r>
              <a:rPr lang="en-US" dirty="0"/>
              <a:t>Bacteria staining pink </a:t>
            </a:r>
            <a:r>
              <a:rPr lang="en-US" dirty="0" smtClean="0"/>
              <a:t>in Gram </a:t>
            </a:r>
            <a:r>
              <a:rPr lang="en-US" dirty="0"/>
              <a:t>stained smear. </a:t>
            </a:r>
            <a:r>
              <a:rPr lang="en-US" dirty="0" smtClean="0"/>
              <a:t>Gram-positive bacteria</a:t>
            </a:r>
            <a:r>
              <a:rPr lang="en-US" dirty="0"/>
              <a:t>, when dead may stain red.</a:t>
            </a:r>
          </a:p>
          <a:p>
            <a:r>
              <a:rPr lang="en-US" dirty="0"/>
              <a:t>They have thick </a:t>
            </a:r>
            <a:r>
              <a:rPr lang="en-US" b="1" dirty="0"/>
              <a:t>outer membrane.</a:t>
            </a:r>
          </a:p>
          <a:p>
            <a:r>
              <a:rPr lang="en-US" b="1" dirty="0" smtClean="0"/>
              <a:t>Gram-Variable: </a:t>
            </a:r>
            <a:r>
              <a:rPr lang="en-US" dirty="0" smtClean="0"/>
              <a:t>The </a:t>
            </a:r>
            <a:r>
              <a:rPr lang="en-US" dirty="0"/>
              <a:t>organism is </a:t>
            </a:r>
            <a:r>
              <a:rPr lang="en-US" dirty="0" smtClean="0"/>
              <a:t>Gram positive but </a:t>
            </a:r>
            <a:r>
              <a:rPr lang="en-US" dirty="0"/>
              <a:t>appears Gram-negative </a:t>
            </a:r>
            <a:r>
              <a:rPr lang="en-US" dirty="0" smtClean="0"/>
              <a:t>or is </a:t>
            </a:r>
            <a:r>
              <a:rPr lang="en-US" dirty="0"/>
              <a:t>Gram-negative but appears </a:t>
            </a:r>
            <a:r>
              <a:rPr lang="en-US" dirty="0" smtClean="0"/>
              <a:t>Gram positive.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CLASSIFICATION BASED ON OXYGEN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2999"/>
            <a:ext cx="7467600" cy="52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c. </a:t>
            </a:r>
            <a:r>
              <a:rPr lang="en-US" b="1" dirty="0" err="1" smtClean="0"/>
              <a:t>Carboxyphilic</a:t>
            </a:r>
            <a:r>
              <a:rPr lang="en-US" dirty="0" smtClean="0"/>
              <a:t>: These require presence</a:t>
            </a:r>
          </a:p>
          <a:p>
            <a:pPr marL="0" indent="0">
              <a:buNone/>
            </a:pPr>
            <a:r>
              <a:rPr lang="en-US" dirty="0" smtClean="0"/>
              <a:t>of high percentage (10%) of carbon</a:t>
            </a:r>
          </a:p>
          <a:p>
            <a:pPr marL="0" indent="0">
              <a:buNone/>
            </a:pPr>
            <a:r>
              <a:rPr lang="en-US" dirty="0" smtClean="0"/>
              <a:t>dioxide.</a:t>
            </a:r>
          </a:p>
          <a:p>
            <a:pPr marL="0" indent="0">
              <a:buNone/>
            </a:pPr>
            <a:r>
              <a:rPr lang="en-US" b="1" dirty="0" smtClean="0"/>
              <a:t>d. </a:t>
            </a:r>
            <a:r>
              <a:rPr lang="en-US" b="1" dirty="0" err="1" smtClean="0"/>
              <a:t>Microaerophilic</a:t>
            </a:r>
            <a:r>
              <a:rPr lang="en-US" dirty="0" smtClean="0"/>
              <a:t>: These require only</a:t>
            </a:r>
          </a:p>
          <a:p>
            <a:pPr marL="0" indent="0">
              <a:buNone/>
            </a:pPr>
            <a:r>
              <a:rPr lang="en-US" dirty="0" smtClean="0"/>
              <a:t>small amounts of oxygen for their</a:t>
            </a:r>
          </a:p>
          <a:p>
            <a:pPr marL="0" indent="0">
              <a:buNone/>
            </a:pPr>
            <a:r>
              <a:rPr lang="en-US" dirty="0" smtClean="0"/>
              <a:t>growth and higher concentration of the</a:t>
            </a:r>
          </a:p>
          <a:p>
            <a:pPr marL="0" indent="0">
              <a:buNone/>
            </a:pPr>
            <a:r>
              <a:rPr lang="en-US" dirty="0" smtClean="0"/>
              <a:t>oxygen will kill the organism.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4.CLASSIFICATION BASED ON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Based </a:t>
            </a:r>
            <a:r>
              <a:rPr lang="en-US" dirty="0"/>
              <a:t>on the temperature requirement </a:t>
            </a:r>
            <a:r>
              <a:rPr lang="en-US" dirty="0" smtClean="0"/>
              <a:t>for their </a:t>
            </a:r>
            <a:r>
              <a:rPr lang="en-US" dirty="0"/>
              <a:t>growth bacteria are classified </a:t>
            </a:r>
            <a:r>
              <a:rPr lang="en-US" dirty="0" smtClean="0"/>
              <a:t>into following </a:t>
            </a:r>
            <a:r>
              <a:rPr lang="en-US" dirty="0"/>
              <a:t>three groups:</a:t>
            </a:r>
          </a:p>
          <a:p>
            <a:r>
              <a:rPr lang="en-US" dirty="0"/>
              <a:t>a. </a:t>
            </a:r>
            <a:r>
              <a:rPr lang="en-US" dirty="0" err="1"/>
              <a:t>Mesophilic</a:t>
            </a:r>
            <a:endParaRPr lang="en-US" dirty="0"/>
          </a:p>
          <a:p>
            <a:r>
              <a:rPr lang="en-US" dirty="0"/>
              <a:t>b. Psychrophilic, and</a:t>
            </a:r>
          </a:p>
          <a:p>
            <a:r>
              <a:rPr lang="en-US" dirty="0"/>
              <a:t>c. </a:t>
            </a:r>
            <a:r>
              <a:rPr lang="en-US" dirty="0" err="1"/>
              <a:t>Thermophilic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 </a:t>
            </a:r>
            <a:r>
              <a:rPr lang="en-US" b="1" dirty="0" err="1"/>
              <a:t>mesophile</a:t>
            </a:r>
            <a:r>
              <a:rPr lang="en-US" dirty="0"/>
              <a:t> is an organism that grows best in moderate temperature, neither too hot nor too cold, typically between 20 and 45 °C (68 and 113 °F). </a:t>
            </a:r>
          </a:p>
          <a:p>
            <a:r>
              <a:rPr lang="en-US" b="1" dirty="0"/>
              <a:t>Examples</a:t>
            </a:r>
            <a:r>
              <a:rPr lang="en-US" dirty="0"/>
              <a:t>. Some notable </a:t>
            </a:r>
            <a:r>
              <a:rPr lang="en-US" b="1" dirty="0" err="1"/>
              <a:t>mesophiles</a:t>
            </a:r>
            <a:r>
              <a:rPr lang="en-US" dirty="0"/>
              <a:t> include Listeria </a:t>
            </a:r>
            <a:r>
              <a:rPr lang="en-US" dirty="0" err="1"/>
              <a:t>monocytogenes</a:t>
            </a:r>
            <a:r>
              <a:rPr lang="en-US" dirty="0"/>
              <a:t>, Staphylococcus </a:t>
            </a:r>
            <a:r>
              <a:rPr lang="en-US" dirty="0" err="1"/>
              <a:t>aureus</a:t>
            </a:r>
            <a:r>
              <a:rPr lang="en-US" dirty="0"/>
              <a:t>, and Escherichia coli. </a:t>
            </a:r>
            <a:endParaRPr lang="en-US" dirty="0" smtClean="0"/>
          </a:p>
          <a:p>
            <a:r>
              <a:rPr lang="en-US" dirty="0" smtClean="0"/>
              <a:t>Other</a:t>
            </a:r>
            <a:r>
              <a:rPr lang="en-US" dirty="0"/>
              <a:t> </a:t>
            </a:r>
            <a:r>
              <a:rPr lang="en-US" b="1" dirty="0"/>
              <a:t>examples</a:t>
            </a:r>
            <a:r>
              <a:rPr lang="en-US" dirty="0"/>
              <a:t> of species </a:t>
            </a:r>
            <a:r>
              <a:rPr lang="en-US" dirty="0" smtClean="0"/>
              <a:t>of </a:t>
            </a:r>
            <a:r>
              <a:rPr lang="en-US" b="1" dirty="0" err="1" smtClean="0"/>
              <a:t>mesophiles</a:t>
            </a:r>
            <a:r>
              <a:rPr lang="en-US" dirty="0"/>
              <a:t> are </a:t>
            </a:r>
            <a:r>
              <a:rPr lang="en-US" dirty="0" smtClean="0"/>
              <a:t>Clostridium, </a:t>
            </a:r>
            <a:r>
              <a:rPr lang="en-US" dirty="0"/>
              <a:t>Pseudomonas </a:t>
            </a:r>
            <a:r>
              <a:rPr lang="en-US" dirty="0" smtClean="0"/>
              <a:t>, </a:t>
            </a:r>
            <a:r>
              <a:rPr lang="en-US" dirty="0"/>
              <a:t>Streptococcus </a:t>
            </a:r>
            <a:r>
              <a:rPr lang="en-US" dirty="0" err="1"/>
              <a:t>pyogenes</a:t>
            </a:r>
            <a:r>
              <a:rPr lang="en-US" dirty="0"/>
              <a:t>, and Streptococcus </a:t>
            </a:r>
            <a:r>
              <a:rPr lang="en-US" dirty="0" err="1"/>
              <a:t>pneumoniae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Microbiology</a:t>
            </a:r>
            <a:r>
              <a:rPr lang="en-US" dirty="0"/>
              <a:t> is the study of microscopic organisms, such as bacteria, viruses, </a:t>
            </a:r>
            <a:r>
              <a:rPr lang="en-US" dirty="0" err="1"/>
              <a:t>archaea</a:t>
            </a:r>
            <a:r>
              <a:rPr lang="en-US" dirty="0"/>
              <a:t>, fungi and protozoa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Bacteriology</a:t>
            </a:r>
            <a:r>
              <a:rPr lang="en-US" dirty="0"/>
              <a:t> is the identification and characterization of bacterial species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Diagnostic bacteriology</a:t>
            </a:r>
          </a:p>
          <a:p>
            <a:r>
              <a:rPr lang="en-US" dirty="0" smtClean="0"/>
              <a:t>The</a:t>
            </a:r>
            <a:r>
              <a:rPr lang="en-US" dirty="0"/>
              <a:t> scientific study of bacteria, especially in relation to disease.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Psychrophiles</a:t>
            </a:r>
            <a:r>
              <a:rPr lang="en-US" dirty="0"/>
              <a:t> or </a:t>
            </a:r>
            <a:r>
              <a:rPr lang="en-US" dirty="0" err="1"/>
              <a:t>cryophiles</a:t>
            </a:r>
            <a:r>
              <a:rPr lang="en-US" dirty="0"/>
              <a:t> </a:t>
            </a:r>
            <a:r>
              <a:rPr lang="en-US" dirty="0" smtClean="0"/>
              <a:t>organisms </a:t>
            </a:r>
            <a:r>
              <a:rPr lang="en-US" dirty="0"/>
              <a:t>that are capable of growth and reproduction in low temperatures, ranging from −20 °C to +10 °C.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found in places that are permanently cold, such as the polar regions and the deep sea</a:t>
            </a:r>
            <a:r>
              <a:rPr lang="en-US" dirty="0" smtClean="0"/>
              <a:t>.</a:t>
            </a:r>
          </a:p>
          <a:p>
            <a:r>
              <a:rPr lang="en-US" b="1" dirty="0" err="1"/>
              <a:t>Psychrophiles</a:t>
            </a:r>
            <a:r>
              <a:rPr lang="en-US" dirty="0"/>
              <a:t> (cold-loving) can grow at 0</a:t>
            </a:r>
            <a:r>
              <a:rPr lang="en-US" baseline="30000" dirty="0"/>
              <a:t>o</a:t>
            </a:r>
            <a:r>
              <a:rPr lang="en-US" dirty="0"/>
              <a:t>C, and some even as low as -10</a:t>
            </a:r>
            <a:r>
              <a:rPr lang="en-US" baseline="30000" dirty="0"/>
              <a:t>o</a:t>
            </a:r>
            <a:r>
              <a:rPr lang="en-US" dirty="0"/>
              <a:t>C; their upper limit is often about 25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Thermophiles</a:t>
            </a:r>
            <a:r>
              <a:rPr lang="en-US" dirty="0" smtClean="0"/>
              <a:t> are heat-loving, with an optimum growth temperature of 50</a:t>
            </a:r>
            <a:r>
              <a:rPr lang="en-US" baseline="30000" dirty="0" smtClean="0"/>
              <a:t>o</a:t>
            </a:r>
            <a:r>
              <a:rPr lang="en-US" dirty="0" smtClean="0"/>
              <a:t> or more, a maximum of up to 70</a:t>
            </a:r>
            <a:r>
              <a:rPr lang="en-US" baseline="30000" dirty="0" smtClean="0"/>
              <a:t>o</a:t>
            </a:r>
            <a:r>
              <a:rPr lang="en-US" dirty="0" smtClean="0"/>
              <a:t>C or more, and a minimum of about 20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pPr marL="0" indent="0">
              <a:buNone/>
            </a:pPr>
            <a:r>
              <a:rPr lang="en-US" dirty="0" smtClean="0"/>
              <a:t>                     OR</a:t>
            </a:r>
          </a:p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thermophile</a:t>
            </a:r>
            <a:r>
              <a:rPr lang="en-US" dirty="0"/>
              <a:t> is an organism—a type of extremophile—that thrives at relatively high temperatures, between 41 and 122 °C (106 and 252 °F). </a:t>
            </a:r>
            <a:endParaRPr lang="en-US" dirty="0" smtClean="0"/>
          </a:p>
          <a:p>
            <a:r>
              <a:rPr lang="en-US" dirty="0" smtClean="0"/>
              <a:t>Many</a:t>
            </a:r>
            <a:r>
              <a:rPr lang="en-US" dirty="0"/>
              <a:t> </a:t>
            </a:r>
            <a:r>
              <a:rPr lang="en-US" b="1" dirty="0"/>
              <a:t>thermophiles</a:t>
            </a:r>
            <a:r>
              <a:rPr lang="en-US" dirty="0"/>
              <a:t> are </a:t>
            </a:r>
            <a:r>
              <a:rPr lang="en-US" dirty="0" err="1"/>
              <a:t>archaea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b="1" dirty="0" err="1" smtClean="0"/>
              <a:t>Thermophilic</a:t>
            </a:r>
            <a:r>
              <a:rPr lang="en-US" dirty="0"/>
              <a:t> eubacteria are suggested to have been among the earliest </a:t>
            </a:r>
            <a:r>
              <a:rPr lang="en-US" dirty="0" smtClean="0"/>
              <a:t>bacteria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7"/>
          <a:stretch/>
        </p:blipFill>
        <p:spPr>
          <a:xfrm>
            <a:off x="1371600" y="1600200"/>
            <a:ext cx="4724400" cy="5029200"/>
          </a:xfrm>
        </p:spPr>
      </p:pic>
    </p:spTree>
    <p:extLst>
      <p:ext uri="{BB962C8B-B14F-4D97-AF65-F5344CB8AC3E}">
        <p14:creationId xmlns:p14="http://schemas.microsoft.com/office/powerpoint/2010/main" val="17079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A7AF3-AECE-47BE-BB66-7D6B52BE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Bacteria 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D5CEE2A-EE02-4D97-BB5E-C47AD0958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" t="-1988" r="-4005" b="18544"/>
          <a:stretch/>
        </p:blipFill>
        <p:spPr>
          <a:xfrm>
            <a:off x="4792134" y="1611666"/>
            <a:ext cx="3957013" cy="36287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E51E706-951D-454D-9474-D1FDEAD6DAEF}"/>
              </a:ext>
            </a:extLst>
          </p:cNvPr>
          <p:cNvSpPr txBox="1">
            <a:spLocks/>
          </p:cNvSpPr>
          <p:nvPr/>
        </p:nvSpPr>
        <p:spPr>
          <a:xfrm>
            <a:off x="628651" y="1611666"/>
            <a:ext cx="4163483" cy="4802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</a:t>
            </a:r>
            <a:r>
              <a:rPr lang="en-US" b="1" dirty="0"/>
              <a:t>prokaryotes</a:t>
            </a:r>
            <a:r>
              <a:rPr lang="en-US" dirty="0"/>
              <a:t>, are keep in kingdom Monera which are further divided into eubacteria and</a:t>
            </a:r>
            <a:r>
              <a:rPr lang="en-US" dirty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Archaebacteria</a:t>
            </a:r>
            <a:endParaRPr lang="en-US" dirty="0" smtClean="0"/>
          </a:p>
          <a:p>
            <a:r>
              <a:rPr lang="en-US" dirty="0"/>
              <a:t>They are tiny, single-cell organisms which cannot be seen by the naked human eye called </a:t>
            </a:r>
            <a:r>
              <a:rPr lang="en-US" b="1" dirty="0"/>
              <a:t>microbes</a:t>
            </a:r>
            <a:r>
              <a:rPr lang="en-US" dirty="0"/>
              <a:t>. </a:t>
            </a:r>
          </a:p>
          <a:p>
            <a:r>
              <a:rPr lang="en-US" dirty="0" smtClean="0"/>
              <a:t>They do </a:t>
            </a:r>
            <a:r>
              <a:rPr lang="en-US" dirty="0"/>
              <a:t>not have a nucleus and </a:t>
            </a:r>
            <a:r>
              <a:rPr lang="en-US" dirty="0" smtClean="0"/>
              <a:t>they lack </a:t>
            </a:r>
            <a:r>
              <a:rPr lang="en-US" dirty="0"/>
              <a:t>membrane-bound </a:t>
            </a:r>
            <a:r>
              <a:rPr lang="en-US" dirty="0" smtClean="0"/>
              <a:t>organelles.</a:t>
            </a:r>
          </a:p>
          <a:p>
            <a:r>
              <a:rPr lang="en-US" dirty="0" smtClean="0"/>
              <a:t>When </a:t>
            </a:r>
            <a:r>
              <a:rPr lang="en-US" dirty="0"/>
              <a:t>we look at them through a microscope, we find that archaea and bacteria resemble each other in shape and size. </a:t>
            </a:r>
          </a:p>
          <a:p>
            <a:r>
              <a:rPr lang="en-US" dirty="0" smtClean="0"/>
              <a:t>Both </a:t>
            </a:r>
            <a:r>
              <a:rPr lang="en-US" dirty="0"/>
              <a:t>archaea and bacteria have </a:t>
            </a:r>
            <a:r>
              <a:rPr lang="en-US" b="1" dirty="0"/>
              <a:t>flagella</a:t>
            </a:r>
            <a:r>
              <a:rPr lang="en-US" dirty="0"/>
              <a:t>, thread-like structures that allow organisms to move by propelling them through their environment</a:t>
            </a:r>
          </a:p>
        </p:txBody>
      </p:sp>
    </p:spTree>
    <p:extLst>
      <p:ext uri="{BB962C8B-B14F-4D97-AF65-F5344CB8AC3E}">
        <p14:creationId xmlns:p14="http://schemas.microsoft.com/office/powerpoint/2010/main" val="10589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1: Bacteria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223"/>
            <a:ext cx="3790950" cy="35159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Bacteria </a:t>
            </a:r>
            <a:r>
              <a:rPr lang="en-US" dirty="0"/>
              <a:t>are typically unicellular, microscopic, prokaryotic organisms </a:t>
            </a:r>
          </a:p>
          <a:p>
            <a:r>
              <a:rPr lang="en-US" dirty="0"/>
              <a:t>The word </a:t>
            </a:r>
            <a:r>
              <a:rPr lang="en-US" i="1" dirty="0"/>
              <a:t>prokaryote</a:t>
            </a:r>
            <a:r>
              <a:rPr lang="en-US" dirty="0"/>
              <a:t> comes from the Greek</a:t>
            </a:r>
            <a:r>
              <a:rPr lang="el-GR" dirty="0"/>
              <a:t> (</a:t>
            </a:r>
            <a:r>
              <a:rPr lang="en-US" i="1" dirty="0"/>
              <a:t>pro</a:t>
            </a:r>
            <a:r>
              <a:rPr lang="en-US" dirty="0"/>
              <a:t>) "before" and (</a:t>
            </a:r>
            <a:r>
              <a:rPr lang="en-US" i="1" dirty="0" err="1"/>
              <a:t>karyon</a:t>
            </a:r>
            <a:r>
              <a:rPr lang="en-US" dirty="0"/>
              <a:t>) "nut or kernel".</a:t>
            </a:r>
            <a:endParaRPr lang="en-US" baseline="30000" dirty="0"/>
          </a:p>
          <a:p>
            <a:r>
              <a:rPr lang="en-US" dirty="0"/>
              <a:t>They lacks a membrane-bound nucleus (</a:t>
            </a:r>
            <a:r>
              <a:rPr lang="en-US" dirty="0" err="1"/>
              <a:t>karyon</a:t>
            </a:r>
            <a:r>
              <a:rPr lang="en-US" dirty="0"/>
              <a:t>), mitochondria, or any other membrane-bound organelle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5291" y="51922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/>
              <a:t>e.g</a:t>
            </a:r>
            <a:r>
              <a:rPr lang="en-US" b="1" i="1" dirty="0"/>
              <a:t>: E. coli</a:t>
            </a:r>
            <a:r>
              <a:rPr lang="en-US" b="1" dirty="0"/>
              <a:t> (a common bacterium in the human gut) and the cyanobacteria (blue-green algae).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27149"/>
            <a:ext cx="4191000" cy="43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  reproduce by binary fission.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67818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DD99B34-4A82-4B15-A4BC-704F86A57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7" y="360608"/>
            <a:ext cx="7437549" cy="60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D2F5F4D-9FBC-479C-B3F5-F486FE9D2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32511"/>
            <a:ext cx="7736106" cy="57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F6F8D2-0789-42BC-BDD4-B2E8D076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Archaebacteria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0D0687-62CE-4FC4-9AE2-34C2E5DD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422401"/>
            <a:ext cx="46990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 is type of </a:t>
            </a:r>
            <a:r>
              <a:rPr lang="en-US" i="1" dirty="0"/>
              <a:t>prokaryote</a:t>
            </a:r>
            <a:r>
              <a:rPr lang="en-US" dirty="0"/>
              <a:t>, that is, a </a:t>
            </a:r>
            <a:r>
              <a:rPr lang="en-US" dirty="0">
                <a:hlinkClick r:id="rId2"/>
              </a:rPr>
              <a:t>unicellular organism</a:t>
            </a:r>
            <a:r>
              <a:rPr lang="en-US" dirty="0"/>
              <a:t> without a cell </a:t>
            </a:r>
            <a:r>
              <a:rPr lang="en-US" dirty="0" smtClean="0">
                <a:hlinkClick r:id="rId3"/>
              </a:rPr>
              <a:t>nucleus</a:t>
            </a:r>
            <a:endParaRPr lang="en-US" dirty="0"/>
          </a:p>
          <a:p>
            <a:r>
              <a:rPr lang="en-US" dirty="0"/>
              <a:t>In structure, they are like unicellular </a:t>
            </a:r>
            <a:r>
              <a:rPr lang="en-US" dirty="0">
                <a:hlinkClick r:id="rId4"/>
              </a:rPr>
              <a:t>prokaryotes</a:t>
            </a:r>
            <a:r>
              <a:rPr lang="en-US" dirty="0"/>
              <a:t>, but the genetic transcription and translation underlying their creation is similar to that of the more complex eukaryotes.</a:t>
            </a:r>
          </a:p>
          <a:p>
            <a:r>
              <a:rPr lang="en-US" dirty="0"/>
              <a:t>Live in a variety of environments, archaebacteria are known as </a:t>
            </a:r>
            <a:r>
              <a:rPr lang="en-US" i="1" dirty="0"/>
              <a:t>extremophiles</a:t>
            </a:r>
            <a:r>
              <a:rPr lang="en-US" dirty="0"/>
              <a:t>.</a:t>
            </a:r>
          </a:p>
          <a:p>
            <a:r>
              <a:rPr lang="en-US" dirty="0"/>
              <a:t>Certain species are able to live in temperatures above boiling point at 100° Celsius or 212° Fahrenheit.</a:t>
            </a:r>
          </a:p>
          <a:p>
            <a:r>
              <a:rPr lang="en-US" dirty="0"/>
              <a:t>They can also thrive in very saline, acidic, or alkaline aquatic environments.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20DF19-FC9B-4C32-8EA8-3DC030B6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>
          <a:xfrm>
            <a:off x="5427133" y="1106311"/>
            <a:ext cx="2878667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C5896B-F65F-43B4-9DF3-AE030BC079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9"/>
          <a:stretch/>
        </p:blipFill>
        <p:spPr>
          <a:xfrm>
            <a:off x="5341143" y="3799681"/>
            <a:ext cx="296465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298</Words>
  <Application>Microsoft Office PowerPoint</Application>
  <PresentationFormat>On-screen Show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     </vt:lpstr>
      <vt:lpstr>PowerPoint Presentation</vt:lpstr>
      <vt:lpstr>PowerPoint Presentation</vt:lpstr>
      <vt:lpstr>Classification of Bacteria  </vt:lpstr>
      <vt:lpstr>1: Bacteria </vt:lpstr>
      <vt:lpstr>PowerPoint Presentation</vt:lpstr>
      <vt:lpstr>PowerPoint Presentation</vt:lpstr>
      <vt:lpstr>PowerPoint Presentation</vt:lpstr>
      <vt:lpstr>2. Archaebacteria</vt:lpstr>
      <vt:lpstr>Why Archaebacteria differ then Bacteria?</vt:lpstr>
      <vt:lpstr>PowerPoint Presentation</vt:lpstr>
      <vt:lpstr>PowerPoint Presentation</vt:lpstr>
      <vt:lpstr>PowerPoint Presentation</vt:lpstr>
      <vt:lpstr>PowerPoint Presentation</vt:lpstr>
      <vt:lpstr> 2. CLASSIFICATION BASED ON GRAM STAINING </vt:lpstr>
      <vt:lpstr>3. CLASSIFICATION BASED ON OXYGEN </vt:lpstr>
      <vt:lpstr>PowerPoint Presentation</vt:lpstr>
      <vt:lpstr>4.CLASSIFICATION BASED ON TEMPERATURE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Sohail</dc:creator>
  <cp:lastModifiedBy>DELL</cp:lastModifiedBy>
  <cp:revision>34</cp:revision>
  <dcterms:created xsi:type="dcterms:W3CDTF">2019-07-22T04:15:32Z</dcterms:created>
  <dcterms:modified xsi:type="dcterms:W3CDTF">2020-08-10T08:07:55Z</dcterms:modified>
</cp:coreProperties>
</file>