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62"/>
  </p:notesMasterIdLst>
  <p:sldIdLst>
    <p:sldId id="256" r:id="rId2"/>
    <p:sldId id="314" r:id="rId3"/>
    <p:sldId id="293" r:id="rId4"/>
    <p:sldId id="286" r:id="rId5"/>
    <p:sldId id="305" r:id="rId6"/>
    <p:sldId id="306" r:id="rId7"/>
    <p:sldId id="329" r:id="rId8"/>
    <p:sldId id="308" r:id="rId9"/>
    <p:sldId id="285" r:id="rId10"/>
    <p:sldId id="294" r:id="rId11"/>
    <p:sldId id="295" r:id="rId12"/>
    <p:sldId id="287" r:id="rId13"/>
    <p:sldId id="296" r:id="rId14"/>
    <p:sldId id="297" r:id="rId15"/>
    <p:sldId id="289" r:id="rId16"/>
    <p:sldId id="291" r:id="rId17"/>
    <p:sldId id="330" r:id="rId18"/>
    <p:sldId id="259" r:id="rId19"/>
    <p:sldId id="261" r:id="rId20"/>
    <p:sldId id="263" r:id="rId21"/>
    <p:sldId id="320" r:id="rId22"/>
    <p:sldId id="264" r:id="rId23"/>
    <p:sldId id="265" r:id="rId24"/>
    <p:sldId id="266" r:id="rId25"/>
    <p:sldId id="267" r:id="rId26"/>
    <p:sldId id="321" r:id="rId27"/>
    <p:sldId id="322" r:id="rId28"/>
    <p:sldId id="319" r:id="rId29"/>
    <p:sldId id="331" r:id="rId30"/>
    <p:sldId id="268" r:id="rId31"/>
    <p:sldId id="269" r:id="rId32"/>
    <p:sldId id="270" r:id="rId33"/>
    <p:sldId id="332" r:id="rId34"/>
    <p:sldId id="333" r:id="rId35"/>
    <p:sldId id="338" r:id="rId36"/>
    <p:sldId id="334" r:id="rId37"/>
    <p:sldId id="339" r:id="rId38"/>
    <p:sldId id="335" r:id="rId39"/>
    <p:sldId id="340" r:id="rId40"/>
    <p:sldId id="336" r:id="rId41"/>
    <p:sldId id="337" r:id="rId42"/>
    <p:sldId id="341" r:id="rId43"/>
    <p:sldId id="342" r:id="rId44"/>
    <p:sldId id="343" r:id="rId45"/>
    <p:sldId id="344" r:id="rId46"/>
    <p:sldId id="280" r:id="rId47"/>
    <p:sldId id="347" r:id="rId48"/>
    <p:sldId id="348" r:id="rId49"/>
    <p:sldId id="281" r:id="rId50"/>
    <p:sldId id="349" r:id="rId51"/>
    <p:sldId id="350" r:id="rId52"/>
    <p:sldId id="282" r:id="rId53"/>
    <p:sldId id="326" r:id="rId54"/>
    <p:sldId id="325" r:id="rId55"/>
    <p:sldId id="327" r:id="rId56"/>
    <p:sldId id="328" r:id="rId57"/>
    <p:sldId id="351" r:id="rId58"/>
    <p:sldId id="352" r:id="rId59"/>
    <p:sldId id="354" r:id="rId60"/>
    <p:sldId id="355" r:id="rId6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685C9-5092-4463-AEE8-D8DBCBD537D8}" type="doc">
      <dgm:prSet loTypeId="urn:microsoft.com/office/officeart/2005/8/layout/orgChart1" loCatId="hierarchy" qsTypeId="urn:microsoft.com/office/officeart/2005/8/quickstyle/simple3" qsCatId="simple" csTypeId="urn:microsoft.com/office/officeart/2005/8/colors/accent2_3" csCatId="accent2" phldr="1"/>
      <dgm:spPr/>
      <dgm:t>
        <a:bodyPr/>
        <a:lstStyle/>
        <a:p>
          <a:endParaRPr lang="en-US"/>
        </a:p>
      </dgm:t>
    </dgm:pt>
    <dgm:pt modelId="{44183B82-54BC-481F-98A1-E72E4BDDE835}">
      <dgm:prSet phldrT="[Text]"/>
      <dgm:spPr/>
      <dgm:t>
        <a:bodyPr/>
        <a:lstStyle/>
        <a:p>
          <a:r>
            <a:rPr lang="en-US" dirty="0" smtClean="0"/>
            <a:t>Choice (Three Mode)</a:t>
          </a:r>
          <a:endParaRPr lang="en-US" dirty="0"/>
        </a:p>
      </dgm:t>
    </dgm:pt>
    <dgm:pt modelId="{977D110B-45CA-4E96-A316-86F6BE3CDFF1}" type="parTrans" cxnId="{F6D37F9F-43DD-4B58-9309-310840674AA6}">
      <dgm:prSet/>
      <dgm:spPr/>
      <dgm:t>
        <a:bodyPr/>
        <a:lstStyle/>
        <a:p>
          <a:endParaRPr lang="en-US"/>
        </a:p>
      </dgm:t>
    </dgm:pt>
    <dgm:pt modelId="{D58C727A-77FF-4165-B7F4-F05219EFBF4D}" type="sibTrans" cxnId="{F6D37F9F-43DD-4B58-9309-310840674AA6}">
      <dgm:prSet/>
      <dgm:spPr/>
      <dgm:t>
        <a:bodyPr/>
        <a:lstStyle/>
        <a:p>
          <a:endParaRPr lang="en-US"/>
        </a:p>
      </dgm:t>
    </dgm:pt>
    <dgm:pt modelId="{4467A8EB-A8A5-4EAE-AAE2-9A39F6B2E5B8}">
      <dgm:prSet phldrT="[Text]"/>
      <dgm:spPr/>
      <dgm:t>
        <a:bodyPr/>
        <a:lstStyle/>
        <a:p>
          <a:r>
            <a:rPr lang="en-US" dirty="0" smtClean="0"/>
            <a:t>Rail</a:t>
          </a:r>
          <a:endParaRPr lang="en-US" dirty="0"/>
        </a:p>
      </dgm:t>
    </dgm:pt>
    <dgm:pt modelId="{CDC29688-38CF-4FE2-BF63-4FB6EEC6B415}" type="parTrans" cxnId="{302C1CC3-21BD-4650-B73A-7B4DB18916F2}">
      <dgm:prSet/>
      <dgm:spPr/>
      <dgm:t>
        <a:bodyPr/>
        <a:lstStyle/>
        <a:p>
          <a:endParaRPr lang="en-US"/>
        </a:p>
      </dgm:t>
    </dgm:pt>
    <dgm:pt modelId="{E332AB48-8DC1-40F0-8B7B-4538DF6AC7C1}" type="sibTrans" cxnId="{302C1CC3-21BD-4650-B73A-7B4DB18916F2}">
      <dgm:prSet/>
      <dgm:spPr/>
      <dgm:t>
        <a:bodyPr/>
        <a:lstStyle/>
        <a:p>
          <a:endParaRPr lang="en-US"/>
        </a:p>
      </dgm:t>
    </dgm:pt>
    <dgm:pt modelId="{C77AED24-094B-4CDF-9919-1043CD05D741}">
      <dgm:prSet phldrT="[Text]"/>
      <dgm:spPr/>
      <dgm:t>
        <a:bodyPr/>
        <a:lstStyle/>
        <a:p>
          <a:r>
            <a:rPr lang="en-US" dirty="0" smtClean="0"/>
            <a:t>Local Bus</a:t>
          </a:r>
          <a:endParaRPr lang="en-US" dirty="0"/>
        </a:p>
      </dgm:t>
    </dgm:pt>
    <dgm:pt modelId="{53EA2EEF-5830-480A-94A6-771AAE9684DB}" type="parTrans" cxnId="{2E1D7149-3220-4BE8-8336-205A97F3C068}">
      <dgm:prSet/>
      <dgm:spPr/>
      <dgm:t>
        <a:bodyPr/>
        <a:lstStyle/>
        <a:p>
          <a:endParaRPr lang="en-US"/>
        </a:p>
      </dgm:t>
    </dgm:pt>
    <dgm:pt modelId="{3B1F07ED-E6EA-480A-9B7F-075CF65D4969}" type="sibTrans" cxnId="{2E1D7149-3220-4BE8-8336-205A97F3C068}">
      <dgm:prSet/>
      <dgm:spPr/>
      <dgm:t>
        <a:bodyPr/>
        <a:lstStyle/>
        <a:p>
          <a:endParaRPr lang="en-US"/>
        </a:p>
      </dgm:t>
    </dgm:pt>
    <dgm:pt modelId="{3AC4E24D-61F1-4F2B-A0F1-0149535BE259}">
      <dgm:prSet phldrT="[Text]"/>
      <dgm:spPr/>
      <dgm:t>
        <a:bodyPr/>
        <a:lstStyle/>
        <a:p>
          <a:r>
            <a:rPr lang="en-US" dirty="0" smtClean="0"/>
            <a:t>Automobile</a:t>
          </a:r>
          <a:endParaRPr lang="en-US" dirty="0"/>
        </a:p>
      </dgm:t>
    </dgm:pt>
    <dgm:pt modelId="{4E0C38AD-578B-4777-BF03-CB771F8115A1}" type="parTrans" cxnId="{A9A2B7F2-1FF5-4D1F-B09F-433EAC50E523}">
      <dgm:prSet/>
      <dgm:spPr/>
      <dgm:t>
        <a:bodyPr/>
        <a:lstStyle/>
        <a:p>
          <a:endParaRPr lang="en-US"/>
        </a:p>
      </dgm:t>
    </dgm:pt>
    <dgm:pt modelId="{1D18426C-783A-473D-8FCC-2B89FAA3228D}" type="sibTrans" cxnId="{A9A2B7F2-1FF5-4D1F-B09F-433EAC50E523}">
      <dgm:prSet/>
      <dgm:spPr/>
      <dgm:t>
        <a:bodyPr/>
        <a:lstStyle/>
        <a:p>
          <a:endParaRPr lang="en-US"/>
        </a:p>
      </dgm:t>
    </dgm:pt>
    <dgm:pt modelId="{3AAE8C2E-8D31-476A-A20E-E172B6D00A40}" type="pres">
      <dgm:prSet presAssocID="{B66685C9-5092-4463-AEE8-D8DBCBD537D8}" presName="hierChild1" presStyleCnt="0">
        <dgm:presLayoutVars>
          <dgm:orgChart val="1"/>
          <dgm:chPref val="1"/>
          <dgm:dir/>
          <dgm:animOne val="branch"/>
          <dgm:animLvl val="lvl"/>
          <dgm:resizeHandles/>
        </dgm:presLayoutVars>
      </dgm:prSet>
      <dgm:spPr/>
      <dgm:t>
        <a:bodyPr/>
        <a:lstStyle/>
        <a:p>
          <a:endParaRPr lang="en-US"/>
        </a:p>
      </dgm:t>
    </dgm:pt>
    <dgm:pt modelId="{03F6F5B1-1C19-4DE9-A406-5B0A7419462E}" type="pres">
      <dgm:prSet presAssocID="{44183B82-54BC-481F-98A1-E72E4BDDE835}" presName="hierRoot1" presStyleCnt="0">
        <dgm:presLayoutVars>
          <dgm:hierBranch val="init"/>
        </dgm:presLayoutVars>
      </dgm:prSet>
      <dgm:spPr/>
    </dgm:pt>
    <dgm:pt modelId="{29C6F0BF-442B-4786-A74D-319710D256F1}" type="pres">
      <dgm:prSet presAssocID="{44183B82-54BC-481F-98A1-E72E4BDDE835}" presName="rootComposite1" presStyleCnt="0"/>
      <dgm:spPr/>
    </dgm:pt>
    <dgm:pt modelId="{258CA28B-58EB-4520-BD65-14074A53097A}" type="pres">
      <dgm:prSet presAssocID="{44183B82-54BC-481F-98A1-E72E4BDDE835}" presName="rootText1" presStyleLbl="node0" presStyleIdx="0" presStyleCnt="1">
        <dgm:presLayoutVars>
          <dgm:chPref val="3"/>
        </dgm:presLayoutVars>
      </dgm:prSet>
      <dgm:spPr/>
      <dgm:t>
        <a:bodyPr/>
        <a:lstStyle/>
        <a:p>
          <a:endParaRPr lang="en-US"/>
        </a:p>
      </dgm:t>
    </dgm:pt>
    <dgm:pt modelId="{3D2A30AB-D27B-4F2D-8A48-8AAD8642966F}" type="pres">
      <dgm:prSet presAssocID="{44183B82-54BC-481F-98A1-E72E4BDDE835}" presName="rootConnector1" presStyleLbl="node1" presStyleIdx="0" presStyleCnt="0"/>
      <dgm:spPr/>
      <dgm:t>
        <a:bodyPr/>
        <a:lstStyle/>
        <a:p>
          <a:endParaRPr lang="en-US"/>
        </a:p>
      </dgm:t>
    </dgm:pt>
    <dgm:pt modelId="{0C0716EC-6A2E-416F-9E6C-934A4B84A01E}" type="pres">
      <dgm:prSet presAssocID="{44183B82-54BC-481F-98A1-E72E4BDDE835}" presName="hierChild2" presStyleCnt="0"/>
      <dgm:spPr/>
    </dgm:pt>
    <dgm:pt modelId="{2A46DB90-74C9-48D3-8C3F-BE45665AA58F}" type="pres">
      <dgm:prSet presAssocID="{CDC29688-38CF-4FE2-BF63-4FB6EEC6B415}" presName="Name37" presStyleLbl="parChTrans1D2" presStyleIdx="0" presStyleCnt="3"/>
      <dgm:spPr/>
      <dgm:t>
        <a:bodyPr/>
        <a:lstStyle/>
        <a:p>
          <a:endParaRPr lang="en-US"/>
        </a:p>
      </dgm:t>
    </dgm:pt>
    <dgm:pt modelId="{2AB9753C-E447-4AD6-A7ED-9F967209DA2E}" type="pres">
      <dgm:prSet presAssocID="{4467A8EB-A8A5-4EAE-AAE2-9A39F6B2E5B8}" presName="hierRoot2" presStyleCnt="0">
        <dgm:presLayoutVars>
          <dgm:hierBranch val="init"/>
        </dgm:presLayoutVars>
      </dgm:prSet>
      <dgm:spPr/>
    </dgm:pt>
    <dgm:pt modelId="{EC76A819-62F1-43E3-BA8C-D5FB34ED8886}" type="pres">
      <dgm:prSet presAssocID="{4467A8EB-A8A5-4EAE-AAE2-9A39F6B2E5B8}" presName="rootComposite" presStyleCnt="0"/>
      <dgm:spPr/>
    </dgm:pt>
    <dgm:pt modelId="{28881B05-7897-4C69-B216-16D5090B0C52}" type="pres">
      <dgm:prSet presAssocID="{4467A8EB-A8A5-4EAE-AAE2-9A39F6B2E5B8}" presName="rootText" presStyleLbl="node2" presStyleIdx="0" presStyleCnt="3">
        <dgm:presLayoutVars>
          <dgm:chPref val="3"/>
        </dgm:presLayoutVars>
      </dgm:prSet>
      <dgm:spPr/>
      <dgm:t>
        <a:bodyPr/>
        <a:lstStyle/>
        <a:p>
          <a:endParaRPr lang="en-US"/>
        </a:p>
      </dgm:t>
    </dgm:pt>
    <dgm:pt modelId="{BCC444D6-0F61-4F38-A518-6CC14B1D75CA}" type="pres">
      <dgm:prSet presAssocID="{4467A8EB-A8A5-4EAE-AAE2-9A39F6B2E5B8}" presName="rootConnector" presStyleLbl="node2" presStyleIdx="0" presStyleCnt="3"/>
      <dgm:spPr/>
      <dgm:t>
        <a:bodyPr/>
        <a:lstStyle/>
        <a:p>
          <a:endParaRPr lang="en-US"/>
        </a:p>
      </dgm:t>
    </dgm:pt>
    <dgm:pt modelId="{561A1DE0-1720-40E0-B770-D7808B1BAB31}" type="pres">
      <dgm:prSet presAssocID="{4467A8EB-A8A5-4EAE-AAE2-9A39F6B2E5B8}" presName="hierChild4" presStyleCnt="0"/>
      <dgm:spPr/>
    </dgm:pt>
    <dgm:pt modelId="{1DC887CA-DD8C-45CB-B765-359EAC86E99A}" type="pres">
      <dgm:prSet presAssocID="{4467A8EB-A8A5-4EAE-AAE2-9A39F6B2E5B8}" presName="hierChild5" presStyleCnt="0"/>
      <dgm:spPr/>
    </dgm:pt>
    <dgm:pt modelId="{F021A770-1E38-4F08-A725-F1293DF240DF}" type="pres">
      <dgm:prSet presAssocID="{53EA2EEF-5830-480A-94A6-771AAE9684DB}" presName="Name37" presStyleLbl="parChTrans1D2" presStyleIdx="1" presStyleCnt="3"/>
      <dgm:spPr/>
      <dgm:t>
        <a:bodyPr/>
        <a:lstStyle/>
        <a:p>
          <a:endParaRPr lang="en-US"/>
        </a:p>
      </dgm:t>
    </dgm:pt>
    <dgm:pt modelId="{9ACC080F-EC72-4771-89AF-FFB9FC1E328A}" type="pres">
      <dgm:prSet presAssocID="{C77AED24-094B-4CDF-9919-1043CD05D741}" presName="hierRoot2" presStyleCnt="0">
        <dgm:presLayoutVars>
          <dgm:hierBranch val="init"/>
        </dgm:presLayoutVars>
      </dgm:prSet>
      <dgm:spPr/>
    </dgm:pt>
    <dgm:pt modelId="{24D6B0E2-E4B3-452D-9544-965FD9B5B7BA}" type="pres">
      <dgm:prSet presAssocID="{C77AED24-094B-4CDF-9919-1043CD05D741}" presName="rootComposite" presStyleCnt="0"/>
      <dgm:spPr/>
    </dgm:pt>
    <dgm:pt modelId="{C1573773-FCAC-40FF-8046-308223275CFE}" type="pres">
      <dgm:prSet presAssocID="{C77AED24-094B-4CDF-9919-1043CD05D741}" presName="rootText" presStyleLbl="node2" presStyleIdx="1" presStyleCnt="3">
        <dgm:presLayoutVars>
          <dgm:chPref val="3"/>
        </dgm:presLayoutVars>
      </dgm:prSet>
      <dgm:spPr/>
      <dgm:t>
        <a:bodyPr/>
        <a:lstStyle/>
        <a:p>
          <a:endParaRPr lang="en-US"/>
        </a:p>
      </dgm:t>
    </dgm:pt>
    <dgm:pt modelId="{F3FA9083-3E74-49E2-A700-8810FFC50EF9}" type="pres">
      <dgm:prSet presAssocID="{C77AED24-094B-4CDF-9919-1043CD05D741}" presName="rootConnector" presStyleLbl="node2" presStyleIdx="1" presStyleCnt="3"/>
      <dgm:spPr/>
      <dgm:t>
        <a:bodyPr/>
        <a:lstStyle/>
        <a:p>
          <a:endParaRPr lang="en-US"/>
        </a:p>
      </dgm:t>
    </dgm:pt>
    <dgm:pt modelId="{148A046C-C13E-4D34-A941-0F4A25BF6EC0}" type="pres">
      <dgm:prSet presAssocID="{C77AED24-094B-4CDF-9919-1043CD05D741}" presName="hierChild4" presStyleCnt="0"/>
      <dgm:spPr/>
    </dgm:pt>
    <dgm:pt modelId="{34F9A859-63E3-4621-B9F3-A04D50BD0696}" type="pres">
      <dgm:prSet presAssocID="{C77AED24-094B-4CDF-9919-1043CD05D741}" presName="hierChild5" presStyleCnt="0"/>
      <dgm:spPr/>
    </dgm:pt>
    <dgm:pt modelId="{760E3D90-B118-43C9-A167-327587253455}" type="pres">
      <dgm:prSet presAssocID="{4E0C38AD-578B-4777-BF03-CB771F8115A1}" presName="Name37" presStyleLbl="parChTrans1D2" presStyleIdx="2" presStyleCnt="3"/>
      <dgm:spPr/>
      <dgm:t>
        <a:bodyPr/>
        <a:lstStyle/>
        <a:p>
          <a:endParaRPr lang="en-US"/>
        </a:p>
      </dgm:t>
    </dgm:pt>
    <dgm:pt modelId="{3925AC28-283A-4DE4-A6F8-9286A3EC448B}" type="pres">
      <dgm:prSet presAssocID="{3AC4E24D-61F1-4F2B-A0F1-0149535BE259}" presName="hierRoot2" presStyleCnt="0">
        <dgm:presLayoutVars>
          <dgm:hierBranch val="init"/>
        </dgm:presLayoutVars>
      </dgm:prSet>
      <dgm:spPr/>
    </dgm:pt>
    <dgm:pt modelId="{7CB43062-0C13-4B0C-AF7A-D3D67A3A9548}" type="pres">
      <dgm:prSet presAssocID="{3AC4E24D-61F1-4F2B-A0F1-0149535BE259}" presName="rootComposite" presStyleCnt="0"/>
      <dgm:spPr/>
    </dgm:pt>
    <dgm:pt modelId="{99D102E0-3298-43DA-BDE3-AF053A1B6469}" type="pres">
      <dgm:prSet presAssocID="{3AC4E24D-61F1-4F2B-A0F1-0149535BE259}" presName="rootText" presStyleLbl="node2" presStyleIdx="2" presStyleCnt="3">
        <dgm:presLayoutVars>
          <dgm:chPref val="3"/>
        </dgm:presLayoutVars>
      </dgm:prSet>
      <dgm:spPr/>
      <dgm:t>
        <a:bodyPr/>
        <a:lstStyle/>
        <a:p>
          <a:endParaRPr lang="en-US"/>
        </a:p>
      </dgm:t>
    </dgm:pt>
    <dgm:pt modelId="{FA07EA19-CC85-4743-8EA8-F5E4F3942A56}" type="pres">
      <dgm:prSet presAssocID="{3AC4E24D-61F1-4F2B-A0F1-0149535BE259}" presName="rootConnector" presStyleLbl="node2" presStyleIdx="2" presStyleCnt="3"/>
      <dgm:spPr/>
      <dgm:t>
        <a:bodyPr/>
        <a:lstStyle/>
        <a:p>
          <a:endParaRPr lang="en-US"/>
        </a:p>
      </dgm:t>
    </dgm:pt>
    <dgm:pt modelId="{206CC5AE-56EC-4DB3-A85E-0554428F3D21}" type="pres">
      <dgm:prSet presAssocID="{3AC4E24D-61F1-4F2B-A0F1-0149535BE259}" presName="hierChild4" presStyleCnt="0"/>
      <dgm:spPr/>
    </dgm:pt>
    <dgm:pt modelId="{E8139A69-7F12-4341-BC12-979D649DADEC}" type="pres">
      <dgm:prSet presAssocID="{3AC4E24D-61F1-4F2B-A0F1-0149535BE259}" presName="hierChild5" presStyleCnt="0"/>
      <dgm:spPr/>
    </dgm:pt>
    <dgm:pt modelId="{73D27286-0199-43D6-A7F4-DE61AC6E931D}" type="pres">
      <dgm:prSet presAssocID="{44183B82-54BC-481F-98A1-E72E4BDDE835}" presName="hierChild3" presStyleCnt="0"/>
      <dgm:spPr/>
    </dgm:pt>
  </dgm:ptLst>
  <dgm:cxnLst>
    <dgm:cxn modelId="{5580D220-9D68-433D-841D-AAF487F6518E}" type="presOf" srcId="{4E0C38AD-578B-4777-BF03-CB771F8115A1}" destId="{760E3D90-B118-43C9-A167-327587253455}" srcOrd="0" destOrd="0" presId="urn:microsoft.com/office/officeart/2005/8/layout/orgChart1"/>
    <dgm:cxn modelId="{EB9F90A4-A57E-4F26-BBAD-4BBE25538E1F}" type="presOf" srcId="{C77AED24-094B-4CDF-9919-1043CD05D741}" destId="{C1573773-FCAC-40FF-8046-308223275CFE}" srcOrd="0" destOrd="0" presId="urn:microsoft.com/office/officeart/2005/8/layout/orgChart1"/>
    <dgm:cxn modelId="{2F1853C8-F2C5-46D5-AFFB-A3FA79479A7E}" type="presOf" srcId="{B66685C9-5092-4463-AEE8-D8DBCBD537D8}" destId="{3AAE8C2E-8D31-476A-A20E-E172B6D00A40}" srcOrd="0" destOrd="0" presId="urn:microsoft.com/office/officeart/2005/8/layout/orgChart1"/>
    <dgm:cxn modelId="{302C1CC3-21BD-4650-B73A-7B4DB18916F2}" srcId="{44183B82-54BC-481F-98A1-E72E4BDDE835}" destId="{4467A8EB-A8A5-4EAE-AAE2-9A39F6B2E5B8}" srcOrd="0" destOrd="0" parTransId="{CDC29688-38CF-4FE2-BF63-4FB6EEC6B415}" sibTransId="{E332AB48-8DC1-40F0-8B7B-4538DF6AC7C1}"/>
    <dgm:cxn modelId="{40625FC8-AD45-4EDC-B5A8-9BCEE54AB749}" type="presOf" srcId="{3AC4E24D-61F1-4F2B-A0F1-0149535BE259}" destId="{FA07EA19-CC85-4743-8EA8-F5E4F3942A56}" srcOrd="1" destOrd="0" presId="urn:microsoft.com/office/officeart/2005/8/layout/orgChart1"/>
    <dgm:cxn modelId="{1BEFF095-4AAB-4418-9093-49DB791801DB}" type="presOf" srcId="{4467A8EB-A8A5-4EAE-AAE2-9A39F6B2E5B8}" destId="{28881B05-7897-4C69-B216-16D5090B0C52}" srcOrd="0" destOrd="0" presId="urn:microsoft.com/office/officeart/2005/8/layout/orgChart1"/>
    <dgm:cxn modelId="{328BAE2B-AA7F-4056-BD9A-3CEE49DEB388}" type="presOf" srcId="{44183B82-54BC-481F-98A1-E72E4BDDE835}" destId="{3D2A30AB-D27B-4F2D-8A48-8AAD8642966F}" srcOrd="1" destOrd="0" presId="urn:microsoft.com/office/officeart/2005/8/layout/orgChart1"/>
    <dgm:cxn modelId="{2E1D7149-3220-4BE8-8336-205A97F3C068}" srcId="{44183B82-54BC-481F-98A1-E72E4BDDE835}" destId="{C77AED24-094B-4CDF-9919-1043CD05D741}" srcOrd="1" destOrd="0" parTransId="{53EA2EEF-5830-480A-94A6-771AAE9684DB}" sibTransId="{3B1F07ED-E6EA-480A-9B7F-075CF65D4969}"/>
    <dgm:cxn modelId="{E97ADAA0-8D0D-4C7A-9B69-1D45417DFCBB}" type="presOf" srcId="{53EA2EEF-5830-480A-94A6-771AAE9684DB}" destId="{F021A770-1E38-4F08-A725-F1293DF240DF}" srcOrd="0" destOrd="0" presId="urn:microsoft.com/office/officeart/2005/8/layout/orgChart1"/>
    <dgm:cxn modelId="{F6D37F9F-43DD-4B58-9309-310840674AA6}" srcId="{B66685C9-5092-4463-AEE8-D8DBCBD537D8}" destId="{44183B82-54BC-481F-98A1-E72E4BDDE835}" srcOrd="0" destOrd="0" parTransId="{977D110B-45CA-4E96-A316-86F6BE3CDFF1}" sibTransId="{D58C727A-77FF-4165-B7F4-F05219EFBF4D}"/>
    <dgm:cxn modelId="{386114D9-A41E-4281-B8AB-FB1FF1F85C31}" type="presOf" srcId="{C77AED24-094B-4CDF-9919-1043CD05D741}" destId="{F3FA9083-3E74-49E2-A700-8810FFC50EF9}" srcOrd="1" destOrd="0" presId="urn:microsoft.com/office/officeart/2005/8/layout/orgChart1"/>
    <dgm:cxn modelId="{A9A2B7F2-1FF5-4D1F-B09F-433EAC50E523}" srcId="{44183B82-54BC-481F-98A1-E72E4BDDE835}" destId="{3AC4E24D-61F1-4F2B-A0F1-0149535BE259}" srcOrd="2" destOrd="0" parTransId="{4E0C38AD-578B-4777-BF03-CB771F8115A1}" sibTransId="{1D18426C-783A-473D-8FCC-2B89FAA3228D}"/>
    <dgm:cxn modelId="{CC7A7349-76B4-4962-8913-BEBACB17AA27}" type="presOf" srcId="{CDC29688-38CF-4FE2-BF63-4FB6EEC6B415}" destId="{2A46DB90-74C9-48D3-8C3F-BE45665AA58F}" srcOrd="0" destOrd="0" presId="urn:microsoft.com/office/officeart/2005/8/layout/orgChart1"/>
    <dgm:cxn modelId="{8E956F97-596B-468F-ACB0-3002D78B5630}" type="presOf" srcId="{4467A8EB-A8A5-4EAE-AAE2-9A39F6B2E5B8}" destId="{BCC444D6-0F61-4F38-A518-6CC14B1D75CA}" srcOrd="1" destOrd="0" presId="urn:microsoft.com/office/officeart/2005/8/layout/orgChart1"/>
    <dgm:cxn modelId="{B002E154-1293-4B66-949D-14C11B8F8075}" type="presOf" srcId="{44183B82-54BC-481F-98A1-E72E4BDDE835}" destId="{258CA28B-58EB-4520-BD65-14074A53097A}" srcOrd="0" destOrd="0" presId="urn:microsoft.com/office/officeart/2005/8/layout/orgChart1"/>
    <dgm:cxn modelId="{9E0896F0-6784-43E8-881C-D94B213DEF72}" type="presOf" srcId="{3AC4E24D-61F1-4F2B-A0F1-0149535BE259}" destId="{99D102E0-3298-43DA-BDE3-AF053A1B6469}" srcOrd="0" destOrd="0" presId="urn:microsoft.com/office/officeart/2005/8/layout/orgChart1"/>
    <dgm:cxn modelId="{4DF2A3B0-BC42-4D3E-9F14-E95A55429E1F}" type="presParOf" srcId="{3AAE8C2E-8D31-476A-A20E-E172B6D00A40}" destId="{03F6F5B1-1C19-4DE9-A406-5B0A7419462E}" srcOrd="0" destOrd="0" presId="urn:microsoft.com/office/officeart/2005/8/layout/orgChart1"/>
    <dgm:cxn modelId="{B5CE218E-70BF-4F4E-B546-5856049967C9}" type="presParOf" srcId="{03F6F5B1-1C19-4DE9-A406-5B0A7419462E}" destId="{29C6F0BF-442B-4786-A74D-319710D256F1}" srcOrd="0" destOrd="0" presId="urn:microsoft.com/office/officeart/2005/8/layout/orgChart1"/>
    <dgm:cxn modelId="{1F169BCD-6B1A-4797-8A1D-B7F08B5A1265}" type="presParOf" srcId="{29C6F0BF-442B-4786-A74D-319710D256F1}" destId="{258CA28B-58EB-4520-BD65-14074A53097A}" srcOrd="0" destOrd="0" presId="urn:microsoft.com/office/officeart/2005/8/layout/orgChart1"/>
    <dgm:cxn modelId="{16552D82-6477-4A6A-9E9D-884718382BE1}" type="presParOf" srcId="{29C6F0BF-442B-4786-A74D-319710D256F1}" destId="{3D2A30AB-D27B-4F2D-8A48-8AAD8642966F}" srcOrd="1" destOrd="0" presId="urn:microsoft.com/office/officeart/2005/8/layout/orgChart1"/>
    <dgm:cxn modelId="{39ADDBA8-E75C-4E75-941A-D847E70685CC}" type="presParOf" srcId="{03F6F5B1-1C19-4DE9-A406-5B0A7419462E}" destId="{0C0716EC-6A2E-416F-9E6C-934A4B84A01E}" srcOrd="1" destOrd="0" presId="urn:microsoft.com/office/officeart/2005/8/layout/orgChart1"/>
    <dgm:cxn modelId="{CE594DD2-845E-4550-A7F3-5323D719A77A}" type="presParOf" srcId="{0C0716EC-6A2E-416F-9E6C-934A4B84A01E}" destId="{2A46DB90-74C9-48D3-8C3F-BE45665AA58F}" srcOrd="0" destOrd="0" presId="urn:microsoft.com/office/officeart/2005/8/layout/orgChart1"/>
    <dgm:cxn modelId="{06BA568F-DE0C-43F1-9DAB-697484E7E366}" type="presParOf" srcId="{0C0716EC-6A2E-416F-9E6C-934A4B84A01E}" destId="{2AB9753C-E447-4AD6-A7ED-9F967209DA2E}" srcOrd="1" destOrd="0" presId="urn:microsoft.com/office/officeart/2005/8/layout/orgChart1"/>
    <dgm:cxn modelId="{A751A913-E43F-4327-8103-0E61B9E43C7A}" type="presParOf" srcId="{2AB9753C-E447-4AD6-A7ED-9F967209DA2E}" destId="{EC76A819-62F1-43E3-BA8C-D5FB34ED8886}" srcOrd="0" destOrd="0" presId="urn:microsoft.com/office/officeart/2005/8/layout/orgChart1"/>
    <dgm:cxn modelId="{C155EDAB-1347-4429-B2EB-32C05AD4F97C}" type="presParOf" srcId="{EC76A819-62F1-43E3-BA8C-D5FB34ED8886}" destId="{28881B05-7897-4C69-B216-16D5090B0C52}" srcOrd="0" destOrd="0" presId="urn:microsoft.com/office/officeart/2005/8/layout/orgChart1"/>
    <dgm:cxn modelId="{546E096C-6C78-417D-ABE4-D1B78D85B838}" type="presParOf" srcId="{EC76A819-62F1-43E3-BA8C-D5FB34ED8886}" destId="{BCC444D6-0F61-4F38-A518-6CC14B1D75CA}" srcOrd="1" destOrd="0" presId="urn:microsoft.com/office/officeart/2005/8/layout/orgChart1"/>
    <dgm:cxn modelId="{4FEF0A40-0616-4F59-8B63-879228B9FE1A}" type="presParOf" srcId="{2AB9753C-E447-4AD6-A7ED-9F967209DA2E}" destId="{561A1DE0-1720-40E0-B770-D7808B1BAB31}" srcOrd="1" destOrd="0" presId="urn:microsoft.com/office/officeart/2005/8/layout/orgChart1"/>
    <dgm:cxn modelId="{E5803AEF-BDE6-4B1C-BA01-B6F73CB84FE1}" type="presParOf" srcId="{2AB9753C-E447-4AD6-A7ED-9F967209DA2E}" destId="{1DC887CA-DD8C-45CB-B765-359EAC86E99A}" srcOrd="2" destOrd="0" presId="urn:microsoft.com/office/officeart/2005/8/layout/orgChart1"/>
    <dgm:cxn modelId="{75874F2B-B2F8-41FB-A3D2-8EDE5C3E1879}" type="presParOf" srcId="{0C0716EC-6A2E-416F-9E6C-934A4B84A01E}" destId="{F021A770-1E38-4F08-A725-F1293DF240DF}" srcOrd="2" destOrd="0" presId="urn:microsoft.com/office/officeart/2005/8/layout/orgChart1"/>
    <dgm:cxn modelId="{C367B701-487B-45A6-A50A-F64969DC804D}" type="presParOf" srcId="{0C0716EC-6A2E-416F-9E6C-934A4B84A01E}" destId="{9ACC080F-EC72-4771-89AF-FFB9FC1E328A}" srcOrd="3" destOrd="0" presId="urn:microsoft.com/office/officeart/2005/8/layout/orgChart1"/>
    <dgm:cxn modelId="{30C1168C-62B6-4A7D-8E64-FBDF30B51070}" type="presParOf" srcId="{9ACC080F-EC72-4771-89AF-FFB9FC1E328A}" destId="{24D6B0E2-E4B3-452D-9544-965FD9B5B7BA}" srcOrd="0" destOrd="0" presId="urn:microsoft.com/office/officeart/2005/8/layout/orgChart1"/>
    <dgm:cxn modelId="{76B751A7-3969-4C9C-A6DB-43D6E914C188}" type="presParOf" srcId="{24D6B0E2-E4B3-452D-9544-965FD9B5B7BA}" destId="{C1573773-FCAC-40FF-8046-308223275CFE}" srcOrd="0" destOrd="0" presId="urn:microsoft.com/office/officeart/2005/8/layout/orgChart1"/>
    <dgm:cxn modelId="{7CD5F325-EFEE-4505-A662-B35A8337CCEB}" type="presParOf" srcId="{24D6B0E2-E4B3-452D-9544-965FD9B5B7BA}" destId="{F3FA9083-3E74-49E2-A700-8810FFC50EF9}" srcOrd="1" destOrd="0" presId="urn:microsoft.com/office/officeart/2005/8/layout/orgChart1"/>
    <dgm:cxn modelId="{B55E31F9-9BAA-4075-8B3A-487BC67DCB53}" type="presParOf" srcId="{9ACC080F-EC72-4771-89AF-FFB9FC1E328A}" destId="{148A046C-C13E-4D34-A941-0F4A25BF6EC0}" srcOrd="1" destOrd="0" presId="urn:microsoft.com/office/officeart/2005/8/layout/orgChart1"/>
    <dgm:cxn modelId="{6CBB5747-69D8-4956-9243-FF61724C45EF}" type="presParOf" srcId="{9ACC080F-EC72-4771-89AF-FFB9FC1E328A}" destId="{34F9A859-63E3-4621-B9F3-A04D50BD0696}" srcOrd="2" destOrd="0" presId="urn:microsoft.com/office/officeart/2005/8/layout/orgChart1"/>
    <dgm:cxn modelId="{53DF7900-789C-4D69-9592-BCC3AAFE5BA8}" type="presParOf" srcId="{0C0716EC-6A2E-416F-9E6C-934A4B84A01E}" destId="{760E3D90-B118-43C9-A167-327587253455}" srcOrd="4" destOrd="0" presId="urn:microsoft.com/office/officeart/2005/8/layout/orgChart1"/>
    <dgm:cxn modelId="{96C1537B-DA2A-4B94-B3A4-FA5BB2C37891}" type="presParOf" srcId="{0C0716EC-6A2E-416F-9E6C-934A4B84A01E}" destId="{3925AC28-283A-4DE4-A6F8-9286A3EC448B}" srcOrd="5" destOrd="0" presId="urn:microsoft.com/office/officeart/2005/8/layout/orgChart1"/>
    <dgm:cxn modelId="{7E662C10-6B43-42BE-9DA8-98D779FBE171}" type="presParOf" srcId="{3925AC28-283A-4DE4-A6F8-9286A3EC448B}" destId="{7CB43062-0C13-4B0C-AF7A-D3D67A3A9548}" srcOrd="0" destOrd="0" presId="urn:microsoft.com/office/officeart/2005/8/layout/orgChart1"/>
    <dgm:cxn modelId="{9EBBC1A7-C819-49A2-89B4-211D2287D123}" type="presParOf" srcId="{7CB43062-0C13-4B0C-AF7A-D3D67A3A9548}" destId="{99D102E0-3298-43DA-BDE3-AF053A1B6469}" srcOrd="0" destOrd="0" presId="urn:microsoft.com/office/officeart/2005/8/layout/orgChart1"/>
    <dgm:cxn modelId="{9FA3D3B5-3ED0-4C35-965C-9C0EA25B1658}" type="presParOf" srcId="{7CB43062-0C13-4B0C-AF7A-D3D67A3A9548}" destId="{FA07EA19-CC85-4743-8EA8-F5E4F3942A56}" srcOrd="1" destOrd="0" presId="urn:microsoft.com/office/officeart/2005/8/layout/orgChart1"/>
    <dgm:cxn modelId="{820D791E-2C45-4CEF-AEAB-85FBAB0D0397}" type="presParOf" srcId="{3925AC28-283A-4DE4-A6F8-9286A3EC448B}" destId="{206CC5AE-56EC-4DB3-A85E-0554428F3D21}" srcOrd="1" destOrd="0" presId="urn:microsoft.com/office/officeart/2005/8/layout/orgChart1"/>
    <dgm:cxn modelId="{29956812-03CC-441F-9C96-D2AC14534D5A}" type="presParOf" srcId="{3925AC28-283A-4DE4-A6F8-9286A3EC448B}" destId="{E8139A69-7F12-4341-BC12-979D649DADEC}" srcOrd="2" destOrd="0" presId="urn:microsoft.com/office/officeart/2005/8/layout/orgChart1"/>
    <dgm:cxn modelId="{5724858A-FCA5-43B5-9DFD-940696FA092E}" type="presParOf" srcId="{03F6F5B1-1C19-4DE9-A406-5B0A7419462E}" destId="{73D27286-0199-43D6-A7F4-DE61AC6E931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66685C9-5092-4463-AEE8-D8DBCBD537D8}" type="doc">
      <dgm:prSet loTypeId="urn:microsoft.com/office/officeart/2005/8/layout/hierarchy6" loCatId="hierarchy" qsTypeId="urn:microsoft.com/office/officeart/2005/8/quickstyle/3d4" qsCatId="3D" csTypeId="urn:microsoft.com/office/officeart/2005/8/colors/accent1_2" csCatId="accent1" phldr="1"/>
      <dgm:spPr/>
      <dgm:t>
        <a:bodyPr/>
        <a:lstStyle/>
        <a:p>
          <a:endParaRPr lang="en-US"/>
        </a:p>
      </dgm:t>
    </dgm:pt>
    <dgm:pt modelId="{44183B82-54BC-481F-98A1-E72E4BDDE835}">
      <dgm:prSet phldrT="[Text]"/>
      <dgm:spPr/>
      <dgm:t>
        <a:bodyPr/>
        <a:lstStyle/>
        <a:p>
          <a:r>
            <a:rPr lang="en-US" dirty="0" smtClean="0">
              <a:solidFill>
                <a:schemeClr val="tx1"/>
              </a:solidFill>
            </a:rPr>
            <a:t>Choice (Nested)</a:t>
          </a:r>
          <a:endParaRPr lang="en-US" dirty="0">
            <a:solidFill>
              <a:schemeClr val="tx1"/>
            </a:solidFill>
          </a:endParaRPr>
        </a:p>
      </dgm:t>
    </dgm:pt>
    <dgm:pt modelId="{977D110B-45CA-4E96-A316-86F6BE3CDFF1}" type="parTrans" cxnId="{F6D37F9F-43DD-4B58-9309-310840674AA6}">
      <dgm:prSet/>
      <dgm:spPr/>
      <dgm:t>
        <a:bodyPr/>
        <a:lstStyle/>
        <a:p>
          <a:endParaRPr lang="en-US"/>
        </a:p>
      </dgm:t>
    </dgm:pt>
    <dgm:pt modelId="{D58C727A-77FF-4165-B7F4-F05219EFBF4D}" type="sibTrans" cxnId="{F6D37F9F-43DD-4B58-9309-310840674AA6}">
      <dgm:prSet/>
      <dgm:spPr/>
      <dgm:t>
        <a:bodyPr/>
        <a:lstStyle/>
        <a:p>
          <a:endParaRPr lang="en-US"/>
        </a:p>
      </dgm:t>
    </dgm:pt>
    <dgm:pt modelId="{4467A8EB-A8A5-4EAE-AAE2-9A39F6B2E5B8}">
      <dgm:prSet phldrT="[Text]"/>
      <dgm:spPr/>
      <dgm:t>
        <a:bodyPr/>
        <a:lstStyle/>
        <a:p>
          <a:r>
            <a:rPr lang="en-US" dirty="0" smtClean="0">
              <a:solidFill>
                <a:schemeClr val="tx1"/>
              </a:solidFill>
            </a:rPr>
            <a:t>Composite Transit</a:t>
          </a:r>
          <a:endParaRPr lang="en-US" dirty="0">
            <a:solidFill>
              <a:schemeClr val="tx1"/>
            </a:solidFill>
          </a:endParaRPr>
        </a:p>
      </dgm:t>
    </dgm:pt>
    <dgm:pt modelId="{CDC29688-38CF-4FE2-BF63-4FB6EEC6B415}" type="parTrans" cxnId="{302C1CC3-21BD-4650-B73A-7B4DB18916F2}">
      <dgm:prSet/>
      <dgm:spPr/>
      <dgm:t>
        <a:bodyPr/>
        <a:lstStyle/>
        <a:p>
          <a:endParaRPr lang="en-US"/>
        </a:p>
      </dgm:t>
    </dgm:pt>
    <dgm:pt modelId="{E332AB48-8DC1-40F0-8B7B-4538DF6AC7C1}" type="sibTrans" cxnId="{302C1CC3-21BD-4650-B73A-7B4DB18916F2}">
      <dgm:prSet/>
      <dgm:spPr/>
      <dgm:t>
        <a:bodyPr/>
        <a:lstStyle/>
        <a:p>
          <a:endParaRPr lang="en-US"/>
        </a:p>
      </dgm:t>
    </dgm:pt>
    <dgm:pt modelId="{C77AED24-094B-4CDF-9919-1043CD05D741}">
      <dgm:prSet phldrT="[Text]"/>
      <dgm:spPr/>
      <dgm:t>
        <a:bodyPr/>
        <a:lstStyle/>
        <a:p>
          <a:r>
            <a:rPr lang="en-US" dirty="0" smtClean="0">
              <a:solidFill>
                <a:schemeClr val="tx1"/>
              </a:solidFill>
            </a:rPr>
            <a:t>Local Bus</a:t>
          </a:r>
          <a:endParaRPr lang="en-US" dirty="0">
            <a:solidFill>
              <a:schemeClr val="tx1"/>
            </a:solidFill>
          </a:endParaRPr>
        </a:p>
      </dgm:t>
    </dgm:pt>
    <dgm:pt modelId="{53EA2EEF-5830-480A-94A6-771AAE9684DB}" type="parTrans" cxnId="{2E1D7149-3220-4BE8-8336-205A97F3C068}">
      <dgm:prSet/>
      <dgm:spPr/>
      <dgm:t>
        <a:bodyPr/>
        <a:lstStyle/>
        <a:p>
          <a:endParaRPr lang="en-US"/>
        </a:p>
      </dgm:t>
    </dgm:pt>
    <dgm:pt modelId="{3B1F07ED-E6EA-480A-9B7F-075CF65D4969}" type="sibTrans" cxnId="{2E1D7149-3220-4BE8-8336-205A97F3C068}">
      <dgm:prSet/>
      <dgm:spPr/>
      <dgm:t>
        <a:bodyPr/>
        <a:lstStyle/>
        <a:p>
          <a:endParaRPr lang="en-US"/>
        </a:p>
      </dgm:t>
    </dgm:pt>
    <dgm:pt modelId="{3AC4E24D-61F1-4F2B-A0F1-0149535BE259}">
      <dgm:prSet phldrT="[Text]"/>
      <dgm:spPr>
        <a:solidFill>
          <a:schemeClr val="accent1"/>
        </a:solidFill>
      </dgm:spPr>
      <dgm:t>
        <a:bodyPr/>
        <a:lstStyle/>
        <a:p>
          <a:r>
            <a:rPr lang="en-US" dirty="0" smtClean="0">
              <a:solidFill>
                <a:schemeClr val="tx1"/>
              </a:solidFill>
            </a:rPr>
            <a:t>Automobile</a:t>
          </a:r>
          <a:endParaRPr lang="en-US" dirty="0">
            <a:solidFill>
              <a:schemeClr val="tx1"/>
            </a:solidFill>
          </a:endParaRPr>
        </a:p>
      </dgm:t>
    </dgm:pt>
    <dgm:pt modelId="{4E0C38AD-578B-4777-BF03-CB771F8115A1}" type="parTrans" cxnId="{A9A2B7F2-1FF5-4D1F-B09F-433EAC50E523}">
      <dgm:prSet/>
      <dgm:spPr/>
      <dgm:t>
        <a:bodyPr/>
        <a:lstStyle/>
        <a:p>
          <a:endParaRPr lang="en-US"/>
        </a:p>
      </dgm:t>
    </dgm:pt>
    <dgm:pt modelId="{1D18426C-783A-473D-8FCC-2B89FAA3228D}" type="sibTrans" cxnId="{A9A2B7F2-1FF5-4D1F-B09F-433EAC50E523}">
      <dgm:prSet/>
      <dgm:spPr/>
      <dgm:t>
        <a:bodyPr/>
        <a:lstStyle/>
        <a:p>
          <a:endParaRPr lang="en-US"/>
        </a:p>
      </dgm:t>
    </dgm:pt>
    <dgm:pt modelId="{37E5F7EC-8DBC-41D8-8141-3548BFDE43DB}">
      <dgm:prSet phldrT="[Text]"/>
      <dgm:spPr/>
      <dgm:t>
        <a:bodyPr/>
        <a:lstStyle/>
        <a:p>
          <a:r>
            <a:rPr lang="en-US" dirty="0" smtClean="0">
              <a:solidFill>
                <a:schemeClr val="tx1"/>
              </a:solidFill>
            </a:rPr>
            <a:t>Rail</a:t>
          </a:r>
          <a:endParaRPr lang="en-US" dirty="0">
            <a:solidFill>
              <a:schemeClr val="tx1"/>
            </a:solidFill>
          </a:endParaRPr>
        </a:p>
      </dgm:t>
    </dgm:pt>
    <dgm:pt modelId="{60604E79-B690-4ACC-B171-76B98BF5A301}" type="parTrans" cxnId="{F8C74FA4-2A70-4F9B-918F-F61B16B6220D}">
      <dgm:prSet/>
      <dgm:spPr/>
      <dgm:t>
        <a:bodyPr/>
        <a:lstStyle/>
        <a:p>
          <a:endParaRPr lang="en-US"/>
        </a:p>
      </dgm:t>
    </dgm:pt>
    <dgm:pt modelId="{EB5F5BB0-359C-4CF3-B852-A4A26DEBF4EF}" type="sibTrans" cxnId="{F8C74FA4-2A70-4F9B-918F-F61B16B6220D}">
      <dgm:prSet/>
      <dgm:spPr/>
      <dgm:t>
        <a:bodyPr/>
        <a:lstStyle/>
        <a:p>
          <a:endParaRPr lang="en-US"/>
        </a:p>
      </dgm:t>
    </dgm:pt>
    <dgm:pt modelId="{DF39094D-5D55-4228-BEB0-1C100963FCF6}" type="pres">
      <dgm:prSet presAssocID="{B66685C9-5092-4463-AEE8-D8DBCBD537D8}" presName="mainComposite" presStyleCnt="0">
        <dgm:presLayoutVars>
          <dgm:chPref val="1"/>
          <dgm:dir/>
          <dgm:animOne val="branch"/>
          <dgm:animLvl val="lvl"/>
          <dgm:resizeHandles val="exact"/>
        </dgm:presLayoutVars>
      </dgm:prSet>
      <dgm:spPr/>
      <dgm:t>
        <a:bodyPr/>
        <a:lstStyle/>
        <a:p>
          <a:endParaRPr lang="en-US"/>
        </a:p>
      </dgm:t>
    </dgm:pt>
    <dgm:pt modelId="{FEB1BC15-AF5D-4FFE-9DB9-2F12E9BA1045}" type="pres">
      <dgm:prSet presAssocID="{B66685C9-5092-4463-AEE8-D8DBCBD537D8}" presName="hierFlow" presStyleCnt="0"/>
      <dgm:spPr/>
    </dgm:pt>
    <dgm:pt modelId="{7B3F0BC3-BABE-40A7-8300-0F12CE9EDE02}" type="pres">
      <dgm:prSet presAssocID="{B66685C9-5092-4463-AEE8-D8DBCBD537D8}" presName="hierChild1" presStyleCnt="0">
        <dgm:presLayoutVars>
          <dgm:chPref val="1"/>
          <dgm:animOne val="branch"/>
          <dgm:animLvl val="lvl"/>
        </dgm:presLayoutVars>
      </dgm:prSet>
      <dgm:spPr/>
    </dgm:pt>
    <dgm:pt modelId="{D8EC6D2B-EE2C-4C84-9EA1-F7DDA580AAB9}" type="pres">
      <dgm:prSet presAssocID="{44183B82-54BC-481F-98A1-E72E4BDDE835}" presName="Name14" presStyleCnt="0"/>
      <dgm:spPr/>
    </dgm:pt>
    <dgm:pt modelId="{AA523B26-1C62-4BBC-8A0A-2750053DB485}" type="pres">
      <dgm:prSet presAssocID="{44183B82-54BC-481F-98A1-E72E4BDDE835}" presName="level1Shape" presStyleLbl="node0" presStyleIdx="0" presStyleCnt="1" custLinFactNeighborY="-10003">
        <dgm:presLayoutVars>
          <dgm:chPref val="3"/>
        </dgm:presLayoutVars>
      </dgm:prSet>
      <dgm:spPr/>
      <dgm:t>
        <a:bodyPr/>
        <a:lstStyle/>
        <a:p>
          <a:endParaRPr lang="en-US"/>
        </a:p>
      </dgm:t>
    </dgm:pt>
    <dgm:pt modelId="{E94BF11F-5D77-4EAF-8396-3E59DDFD5352}" type="pres">
      <dgm:prSet presAssocID="{44183B82-54BC-481F-98A1-E72E4BDDE835}" presName="hierChild2" presStyleCnt="0"/>
      <dgm:spPr/>
    </dgm:pt>
    <dgm:pt modelId="{13F8622D-E514-43EC-8841-C72C17F647B9}" type="pres">
      <dgm:prSet presAssocID="{CDC29688-38CF-4FE2-BF63-4FB6EEC6B415}" presName="Name19" presStyleLbl="parChTrans1D2" presStyleIdx="0" presStyleCnt="2"/>
      <dgm:spPr/>
      <dgm:t>
        <a:bodyPr/>
        <a:lstStyle/>
        <a:p>
          <a:endParaRPr lang="en-US"/>
        </a:p>
      </dgm:t>
    </dgm:pt>
    <dgm:pt modelId="{5B1B28E7-B55B-4E86-875E-0C45424B5BC0}" type="pres">
      <dgm:prSet presAssocID="{4467A8EB-A8A5-4EAE-AAE2-9A39F6B2E5B8}" presName="Name21" presStyleCnt="0"/>
      <dgm:spPr/>
    </dgm:pt>
    <dgm:pt modelId="{A846DA6D-2601-40EA-8BFC-46687D5B0846}" type="pres">
      <dgm:prSet presAssocID="{4467A8EB-A8A5-4EAE-AAE2-9A39F6B2E5B8}" presName="level2Shape" presStyleLbl="node2" presStyleIdx="0" presStyleCnt="2"/>
      <dgm:spPr/>
      <dgm:t>
        <a:bodyPr/>
        <a:lstStyle/>
        <a:p>
          <a:endParaRPr lang="en-US"/>
        </a:p>
      </dgm:t>
    </dgm:pt>
    <dgm:pt modelId="{8A86A8E9-9C26-4B1F-B102-A86276E62E89}" type="pres">
      <dgm:prSet presAssocID="{4467A8EB-A8A5-4EAE-AAE2-9A39F6B2E5B8}" presName="hierChild3" presStyleCnt="0"/>
      <dgm:spPr/>
    </dgm:pt>
    <dgm:pt modelId="{CDDA5541-516A-4CD4-9ABB-1D05C8517750}" type="pres">
      <dgm:prSet presAssocID="{53EA2EEF-5830-480A-94A6-771AAE9684DB}" presName="Name19" presStyleLbl="parChTrans1D3" presStyleIdx="0" presStyleCnt="2"/>
      <dgm:spPr/>
      <dgm:t>
        <a:bodyPr/>
        <a:lstStyle/>
        <a:p>
          <a:endParaRPr lang="en-US"/>
        </a:p>
      </dgm:t>
    </dgm:pt>
    <dgm:pt modelId="{A3FAF536-F540-4F8D-8392-C78C6D8BC4CC}" type="pres">
      <dgm:prSet presAssocID="{C77AED24-094B-4CDF-9919-1043CD05D741}" presName="Name21" presStyleCnt="0"/>
      <dgm:spPr/>
    </dgm:pt>
    <dgm:pt modelId="{C30FE536-D2E2-48DF-B0C5-A89D478D3D1B}" type="pres">
      <dgm:prSet presAssocID="{C77AED24-094B-4CDF-9919-1043CD05D741}" presName="level2Shape" presStyleLbl="node3" presStyleIdx="0" presStyleCnt="2"/>
      <dgm:spPr/>
      <dgm:t>
        <a:bodyPr/>
        <a:lstStyle/>
        <a:p>
          <a:endParaRPr lang="en-US"/>
        </a:p>
      </dgm:t>
    </dgm:pt>
    <dgm:pt modelId="{515F2C69-EEA7-4780-B968-F92568B37677}" type="pres">
      <dgm:prSet presAssocID="{C77AED24-094B-4CDF-9919-1043CD05D741}" presName="hierChild3" presStyleCnt="0"/>
      <dgm:spPr/>
    </dgm:pt>
    <dgm:pt modelId="{8784C2B0-57FD-4FD2-9621-E3FE27B4F4A8}" type="pres">
      <dgm:prSet presAssocID="{60604E79-B690-4ACC-B171-76B98BF5A301}" presName="Name19" presStyleLbl="parChTrans1D3" presStyleIdx="1" presStyleCnt="2"/>
      <dgm:spPr/>
      <dgm:t>
        <a:bodyPr/>
        <a:lstStyle/>
        <a:p>
          <a:endParaRPr lang="en-US"/>
        </a:p>
      </dgm:t>
    </dgm:pt>
    <dgm:pt modelId="{6E3FBC1B-60D2-4376-A9BD-BE8BF8535FE5}" type="pres">
      <dgm:prSet presAssocID="{37E5F7EC-8DBC-41D8-8141-3548BFDE43DB}" presName="Name21" presStyleCnt="0"/>
      <dgm:spPr/>
    </dgm:pt>
    <dgm:pt modelId="{FC41F61D-A674-407F-A57E-916485B6B7F7}" type="pres">
      <dgm:prSet presAssocID="{37E5F7EC-8DBC-41D8-8141-3548BFDE43DB}" presName="level2Shape" presStyleLbl="node3" presStyleIdx="1" presStyleCnt="2"/>
      <dgm:spPr/>
      <dgm:t>
        <a:bodyPr/>
        <a:lstStyle/>
        <a:p>
          <a:endParaRPr lang="en-US"/>
        </a:p>
      </dgm:t>
    </dgm:pt>
    <dgm:pt modelId="{7B544343-4E69-4EC0-B427-E4C4295F9D92}" type="pres">
      <dgm:prSet presAssocID="{37E5F7EC-8DBC-41D8-8141-3548BFDE43DB}" presName="hierChild3" presStyleCnt="0"/>
      <dgm:spPr/>
    </dgm:pt>
    <dgm:pt modelId="{501DEB28-D56C-4E81-A15A-424620CD0AFD}" type="pres">
      <dgm:prSet presAssocID="{4E0C38AD-578B-4777-BF03-CB771F8115A1}" presName="Name19" presStyleLbl="parChTrans1D2" presStyleIdx="1" presStyleCnt="2"/>
      <dgm:spPr/>
      <dgm:t>
        <a:bodyPr/>
        <a:lstStyle/>
        <a:p>
          <a:endParaRPr lang="en-US"/>
        </a:p>
      </dgm:t>
    </dgm:pt>
    <dgm:pt modelId="{F33DBC9D-9CF2-42AC-BE4B-102EB0471B0A}" type="pres">
      <dgm:prSet presAssocID="{3AC4E24D-61F1-4F2B-A0F1-0149535BE259}" presName="Name21" presStyleCnt="0"/>
      <dgm:spPr/>
    </dgm:pt>
    <dgm:pt modelId="{FBB7F52D-B629-41A2-A571-434E0F796A92}" type="pres">
      <dgm:prSet presAssocID="{3AC4E24D-61F1-4F2B-A0F1-0149535BE259}" presName="level2Shape" presStyleLbl="node2" presStyleIdx="1" presStyleCnt="2"/>
      <dgm:spPr/>
      <dgm:t>
        <a:bodyPr/>
        <a:lstStyle/>
        <a:p>
          <a:endParaRPr lang="en-US"/>
        </a:p>
      </dgm:t>
    </dgm:pt>
    <dgm:pt modelId="{954506AA-3C65-4666-9A7E-524201B788A7}" type="pres">
      <dgm:prSet presAssocID="{3AC4E24D-61F1-4F2B-A0F1-0149535BE259}" presName="hierChild3" presStyleCnt="0"/>
      <dgm:spPr/>
    </dgm:pt>
    <dgm:pt modelId="{2B3DF245-0E0F-415D-91FF-3528CEC3A802}" type="pres">
      <dgm:prSet presAssocID="{B66685C9-5092-4463-AEE8-D8DBCBD537D8}" presName="bgShapesFlow" presStyleCnt="0"/>
      <dgm:spPr/>
    </dgm:pt>
  </dgm:ptLst>
  <dgm:cxnLst>
    <dgm:cxn modelId="{44D900CC-DDB3-4E24-B0B8-BD27F74858BE}" type="presOf" srcId="{4E0C38AD-578B-4777-BF03-CB771F8115A1}" destId="{501DEB28-D56C-4E81-A15A-424620CD0AFD}" srcOrd="0" destOrd="0" presId="urn:microsoft.com/office/officeart/2005/8/layout/hierarchy6"/>
    <dgm:cxn modelId="{F6D37F9F-43DD-4B58-9309-310840674AA6}" srcId="{B66685C9-5092-4463-AEE8-D8DBCBD537D8}" destId="{44183B82-54BC-481F-98A1-E72E4BDDE835}" srcOrd="0" destOrd="0" parTransId="{977D110B-45CA-4E96-A316-86F6BE3CDFF1}" sibTransId="{D58C727A-77FF-4165-B7F4-F05219EFBF4D}"/>
    <dgm:cxn modelId="{A9A2B7F2-1FF5-4D1F-B09F-433EAC50E523}" srcId="{44183B82-54BC-481F-98A1-E72E4BDDE835}" destId="{3AC4E24D-61F1-4F2B-A0F1-0149535BE259}" srcOrd="1" destOrd="0" parTransId="{4E0C38AD-578B-4777-BF03-CB771F8115A1}" sibTransId="{1D18426C-783A-473D-8FCC-2B89FAA3228D}"/>
    <dgm:cxn modelId="{2E1D7149-3220-4BE8-8336-205A97F3C068}" srcId="{4467A8EB-A8A5-4EAE-AAE2-9A39F6B2E5B8}" destId="{C77AED24-094B-4CDF-9919-1043CD05D741}" srcOrd="0" destOrd="0" parTransId="{53EA2EEF-5830-480A-94A6-771AAE9684DB}" sibTransId="{3B1F07ED-E6EA-480A-9B7F-075CF65D4969}"/>
    <dgm:cxn modelId="{F8C74FA4-2A70-4F9B-918F-F61B16B6220D}" srcId="{4467A8EB-A8A5-4EAE-AAE2-9A39F6B2E5B8}" destId="{37E5F7EC-8DBC-41D8-8141-3548BFDE43DB}" srcOrd="1" destOrd="0" parTransId="{60604E79-B690-4ACC-B171-76B98BF5A301}" sibTransId="{EB5F5BB0-359C-4CF3-B852-A4A26DEBF4EF}"/>
    <dgm:cxn modelId="{7C0AC74D-92F4-4139-876B-D2201FA6503D}" type="presOf" srcId="{B66685C9-5092-4463-AEE8-D8DBCBD537D8}" destId="{DF39094D-5D55-4228-BEB0-1C100963FCF6}" srcOrd="0" destOrd="0" presId="urn:microsoft.com/office/officeart/2005/8/layout/hierarchy6"/>
    <dgm:cxn modelId="{CC6C7CBF-49B7-454E-91BE-185A58A6C902}" type="presOf" srcId="{44183B82-54BC-481F-98A1-E72E4BDDE835}" destId="{AA523B26-1C62-4BBC-8A0A-2750053DB485}" srcOrd="0" destOrd="0" presId="urn:microsoft.com/office/officeart/2005/8/layout/hierarchy6"/>
    <dgm:cxn modelId="{FD324747-7443-4107-9B11-DE3CF05F5A2C}" type="presOf" srcId="{53EA2EEF-5830-480A-94A6-771AAE9684DB}" destId="{CDDA5541-516A-4CD4-9ABB-1D05C8517750}" srcOrd="0" destOrd="0" presId="urn:microsoft.com/office/officeart/2005/8/layout/hierarchy6"/>
    <dgm:cxn modelId="{302C1CC3-21BD-4650-B73A-7B4DB18916F2}" srcId="{44183B82-54BC-481F-98A1-E72E4BDDE835}" destId="{4467A8EB-A8A5-4EAE-AAE2-9A39F6B2E5B8}" srcOrd="0" destOrd="0" parTransId="{CDC29688-38CF-4FE2-BF63-4FB6EEC6B415}" sibTransId="{E332AB48-8DC1-40F0-8B7B-4538DF6AC7C1}"/>
    <dgm:cxn modelId="{58F2AA33-91EA-4E69-B5E3-F765DBC2A538}" type="presOf" srcId="{60604E79-B690-4ACC-B171-76B98BF5A301}" destId="{8784C2B0-57FD-4FD2-9621-E3FE27B4F4A8}" srcOrd="0" destOrd="0" presId="urn:microsoft.com/office/officeart/2005/8/layout/hierarchy6"/>
    <dgm:cxn modelId="{20FC19EC-203F-4EC9-BF0C-4C41948B5BF9}" type="presOf" srcId="{CDC29688-38CF-4FE2-BF63-4FB6EEC6B415}" destId="{13F8622D-E514-43EC-8841-C72C17F647B9}" srcOrd="0" destOrd="0" presId="urn:microsoft.com/office/officeart/2005/8/layout/hierarchy6"/>
    <dgm:cxn modelId="{B6EF52B5-6D8D-4081-8D4B-0FA02E85AEE9}" type="presOf" srcId="{37E5F7EC-8DBC-41D8-8141-3548BFDE43DB}" destId="{FC41F61D-A674-407F-A57E-916485B6B7F7}" srcOrd="0" destOrd="0" presId="urn:microsoft.com/office/officeart/2005/8/layout/hierarchy6"/>
    <dgm:cxn modelId="{6C24E25D-5712-4617-AE75-E38B536A8D9B}" type="presOf" srcId="{4467A8EB-A8A5-4EAE-AAE2-9A39F6B2E5B8}" destId="{A846DA6D-2601-40EA-8BFC-46687D5B0846}" srcOrd="0" destOrd="0" presId="urn:microsoft.com/office/officeart/2005/8/layout/hierarchy6"/>
    <dgm:cxn modelId="{C056F957-BA5C-4BAE-BE1B-395505F641E5}" type="presOf" srcId="{C77AED24-094B-4CDF-9919-1043CD05D741}" destId="{C30FE536-D2E2-48DF-B0C5-A89D478D3D1B}" srcOrd="0" destOrd="0" presId="urn:microsoft.com/office/officeart/2005/8/layout/hierarchy6"/>
    <dgm:cxn modelId="{1FB03BA1-605B-4A60-A22E-063D4CC2315F}" type="presOf" srcId="{3AC4E24D-61F1-4F2B-A0F1-0149535BE259}" destId="{FBB7F52D-B629-41A2-A571-434E0F796A92}" srcOrd="0" destOrd="0" presId="urn:microsoft.com/office/officeart/2005/8/layout/hierarchy6"/>
    <dgm:cxn modelId="{0760C8FF-B5C1-4890-BFAF-D73136683065}" type="presParOf" srcId="{DF39094D-5D55-4228-BEB0-1C100963FCF6}" destId="{FEB1BC15-AF5D-4FFE-9DB9-2F12E9BA1045}" srcOrd="0" destOrd="0" presId="urn:microsoft.com/office/officeart/2005/8/layout/hierarchy6"/>
    <dgm:cxn modelId="{43A116F3-6521-44E8-A7D7-1380A46F6DD7}" type="presParOf" srcId="{FEB1BC15-AF5D-4FFE-9DB9-2F12E9BA1045}" destId="{7B3F0BC3-BABE-40A7-8300-0F12CE9EDE02}" srcOrd="0" destOrd="0" presId="urn:microsoft.com/office/officeart/2005/8/layout/hierarchy6"/>
    <dgm:cxn modelId="{3270F068-E5DB-4D4B-91C3-6D78D60C0FF8}" type="presParOf" srcId="{7B3F0BC3-BABE-40A7-8300-0F12CE9EDE02}" destId="{D8EC6D2B-EE2C-4C84-9EA1-F7DDA580AAB9}" srcOrd="0" destOrd="0" presId="urn:microsoft.com/office/officeart/2005/8/layout/hierarchy6"/>
    <dgm:cxn modelId="{78362DC9-F1B8-46D1-ACB0-5038081B1413}" type="presParOf" srcId="{D8EC6D2B-EE2C-4C84-9EA1-F7DDA580AAB9}" destId="{AA523B26-1C62-4BBC-8A0A-2750053DB485}" srcOrd="0" destOrd="0" presId="urn:microsoft.com/office/officeart/2005/8/layout/hierarchy6"/>
    <dgm:cxn modelId="{8AB81C0E-E942-4038-B430-A051ED470AB4}" type="presParOf" srcId="{D8EC6D2B-EE2C-4C84-9EA1-F7DDA580AAB9}" destId="{E94BF11F-5D77-4EAF-8396-3E59DDFD5352}" srcOrd="1" destOrd="0" presId="urn:microsoft.com/office/officeart/2005/8/layout/hierarchy6"/>
    <dgm:cxn modelId="{AC50CE72-7466-4CDC-8A46-9825E7159936}" type="presParOf" srcId="{E94BF11F-5D77-4EAF-8396-3E59DDFD5352}" destId="{13F8622D-E514-43EC-8841-C72C17F647B9}" srcOrd="0" destOrd="0" presId="urn:microsoft.com/office/officeart/2005/8/layout/hierarchy6"/>
    <dgm:cxn modelId="{543D9EDB-AA2B-4001-B4C4-1D90CD113DD8}" type="presParOf" srcId="{E94BF11F-5D77-4EAF-8396-3E59DDFD5352}" destId="{5B1B28E7-B55B-4E86-875E-0C45424B5BC0}" srcOrd="1" destOrd="0" presId="urn:microsoft.com/office/officeart/2005/8/layout/hierarchy6"/>
    <dgm:cxn modelId="{FB72C74E-2AAF-480A-BF8F-F148111EDDE1}" type="presParOf" srcId="{5B1B28E7-B55B-4E86-875E-0C45424B5BC0}" destId="{A846DA6D-2601-40EA-8BFC-46687D5B0846}" srcOrd="0" destOrd="0" presId="urn:microsoft.com/office/officeart/2005/8/layout/hierarchy6"/>
    <dgm:cxn modelId="{9A493221-1D88-43CD-B2BA-3AC80A6BE1E9}" type="presParOf" srcId="{5B1B28E7-B55B-4E86-875E-0C45424B5BC0}" destId="{8A86A8E9-9C26-4B1F-B102-A86276E62E89}" srcOrd="1" destOrd="0" presId="urn:microsoft.com/office/officeart/2005/8/layout/hierarchy6"/>
    <dgm:cxn modelId="{1306F6E1-5CF3-419F-B382-05A3C9A3DFB3}" type="presParOf" srcId="{8A86A8E9-9C26-4B1F-B102-A86276E62E89}" destId="{CDDA5541-516A-4CD4-9ABB-1D05C8517750}" srcOrd="0" destOrd="0" presId="urn:microsoft.com/office/officeart/2005/8/layout/hierarchy6"/>
    <dgm:cxn modelId="{913F7886-9F8F-474C-B6C2-30022ABFC5A9}" type="presParOf" srcId="{8A86A8E9-9C26-4B1F-B102-A86276E62E89}" destId="{A3FAF536-F540-4F8D-8392-C78C6D8BC4CC}" srcOrd="1" destOrd="0" presId="urn:microsoft.com/office/officeart/2005/8/layout/hierarchy6"/>
    <dgm:cxn modelId="{16396767-BA3A-49F1-A718-633DAA68F803}" type="presParOf" srcId="{A3FAF536-F540-4F8D-8392-C78C6D8BC4CC}" destId="{C30FE536-D2E2-48DF-B0C5-A89D478D3D1B}" srcOrd="0" destOrd="0" presId="urn:microsoft.com/office/officeart/2005/8/layout/hierarchy6"/>
    <dgm:cxn modelId="{939436F2-2906-473D-B872-A6BFF2041C74}" type="presParOf" srcId="{A3FAF536-F540-4F8D-8392-C78C6D8BC4CC}" destId="{515F2C69-EEA7-4780-B968-F92568B37677}" srcOrd="1" destOrd="0" presId="urn:microsoft.com/office/officeart/2005/8/layout/hierarchy6"/>
    <dgm:cxn modelId="{2DAE0297-6B85-4E2E-9F3A-99AD753B9DBA}" type="presParOf" srcId="{8A86A8E9-9C26-4B1F-B102-A86276E62E89}" destId="{8784C2B0-57FD-4FD2-9621-E3FE27B4F4A8}" srcOrd="2" destOrd="0" presId="urn:microsoft.com/office/officeart/2005/8/layout/hierarchy6"/>
    <dgm:cxn modelId="{8D8DC0ED-1BC6-4566-AA46-E78DDD7AB3DA}" type="presParOf" srcId="{8A86A8E9-9C26-4B1F-B102-A86276E62E89}" destId="{6E3FBC1B-60D2-4376-A9BD-BE8BF8535FE5}" srcOrd="3" destOrd="0" presId="urn:microsoft.com/office/officeart/2005/8/layout/hierarchy6"/>
    <dgm:cxn modelId="{D921A9F1-F917-4705-B2AF-5D437C7DC334}" type="presParOf" srcId="{6E3FBC1B-60D2-4376-A9BD-BE8BF8535FE5}" destId="{FC41F61D-A674-407F-A57E-916485B6B7F7}" srcOrd="0" destOrd="0" presId="urn:microsoft.com/office/officeart/2005/8/layout/hierarchy6"/>
    <dgm:cxn modelId="{619543DF-C80E-4110-9132-59894CAC80EC}" type="presParOf" srcId="{6E3FBC1B-60D2-4376-A9BD-BE8BF8535FE5}" destId="{7B544343-4E69-4EC0-B427-E4C4295F9D92}" srcOrd="1" destOrd="0" presId="urn:microsoft.com/office/officeart/2005/8/layout/hierarchy6"/>
    <dgm:cxn modelId="{223B3359-A2EF-482E-82E8-E893FBCF5DE2}" type="presParOf" srcId="{E94BF11F-5D77-4EAF-8396-3E59DDFD5352}" destId="{501DEB28-D56C-4E81-A15A-424620CD0AFD}" srcOrd="2" destOrd="0" presId="urn:microsoft.com/office/officeart/2005/8/layout/hierarchy6"/>
    <dgm:cxn modelId="{ED9BAFA0-2B88-4679-A249-01253A1A8BDD}" type="presParOf" srcId="{E94BF11F-5D77-4EAF-8396-3E59DDFD5352}" destId="{F33DBC9D-9CF2-42AC-BE4B-102EB0471B0A}" srcOrd="3" destOrd="0" presId="urn:microsoft.com/office/officeart/2005/8/layout/hierarchy6"/>
    <dgm:cxn modelId="{448CFA78-C095-48D7-ABEF-DAD53A232010}" type="presParOf" srcId="{F33DBC9D-9CF2-42AC-BE4B-102EB0471B0A}" destId="{FBB7F52D-B629-41A2-A571-434E0F796A92}" srcOrd="0" destOrd="0" presId="urn:microsoft.com/office/officeart/2005/8/layout/hierarchy6"/>
    <dgm:cxn modelId="{C1D67DB8-179C-47AE-B2DF-615D81DD5274}" type="presParOf" srcId="{F33DBC9D-9CF2-42AC-BE4B-102EB0471B0A}" destId="{954506AA-3C65-4666-9A7E-524201B788A7}" srcOrd="1" destOrd="0" presId="urn:microsoft.com/office/officeart/2005/8/layout/hierarchy6"/>
    <dgm:cxn modelId="{55566C1E-5EEA-4F99-BF50-32E56267373C}" type="presParOf" srcId="{DF39094D-5D55-4228-BEB0-1C100963FCF6}" destId="{2B3DF245-0E0F-415D-91FF-3528CEC3A802}"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E3D90-B118-43C9-A167-327587253455}">
      <dsp:nvSpPr>
        <dsp:cNvPr id="0" name=""/>
        <dsp:cNvSpPr/>
      </dsp:nvSpPr>
      <dsp:spPr>
        <a:xfrm>
          <a:off x="1714500" y="809137"/>
          <a:ext cx="1213021" cy="210524"/>
        </a:xfrm>
        <a:custGeom>
          <a:avLst/>
          <a:gdLst/>
          <a:ahLst/>
          <a:cxnLst/>
          <a:rect l="0" t="0" r="0" b="0"/>
          <a:pathLst>
            <a:path>
              <a:moveTo>
                <a:pt x="0" y="0"/>
              </a:moveTo>
              <a:lnTo>
                <a:pt x="0" y="105262"/>
              </a:lnTo>
              <a:lnTo>
                <a:pt x="1213021" y="105262"/>
              </a:lnTo>
              <a:lnTo>
                <a:pt x="1213021" y="21052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21A770-1E38-4F08-A725-F1293DF240DF}">
      <dsp:nvSpPr>
        <dsp:cNvPr id="0" name=""/>
        <dsp:cNvSpPr/>
      </dsp:nvSpPr>
      <dsp:spPr>
        <a:xfrm>
          <a:off x="1668779" y="809137"/>
          <a:ext cx="91440" cy="210524"/>
        </a:xfrm>
        <a:custGeom>
          <a:avLst/>
          <a:gdLst/>
          <a:ahLst/>
          <a:cxnLst/>
          <a:rect l="0" t="0" r="0" b="0"/>
          <a:pathLst>
            <a:path>
              <a:moveTo>
                <a:pt x="45720" y="0"/>
              </a:moveTo>
              <a:lnTo>
                <a:pt x="45720" y="21052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6DB90-74C9-48D3-8C3F-BE45665AA58F}">
      <dsp:nvSpPr>
        <dsp:cNvPr id="0" name=""/>
        <dsp:cNvSpPr/>
      </dsp:nvSpPr>
      <dsp:spPr>
        <a:xfrm>
          <a:off x="501478" y="809137"/>
          <a:ext cx="1213021" cy="210524"/>
        </a:xfrm>
        <a:custGeom>
          <a:avLst/>
          <a:gdLst/>
          <a:ahLst/>
          <a:cxnLst/>
          <a:rect l="0" t="0" r="0" b="0"/>
          <a:pathLst>
            <a:path>
              <a:moveTo>
                <a:pt x="1213021" y="0"/>
              </a:moveTo>
              <a:lnTo>
                <a:pt x="1213021" y="105262"/>
              </a:lnTo>
              <a:lnTo>
                <a:pt x="0" y="105262"/>
              </a:lnTo>
              <a:lnTo>
                <a:pt x="0" y="21052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CA28B-58EB-4520-BD65-14074A53097A}">
      <dsp:nvSpPr>
        <dsp:cNvPr id="0" name=""/>
        <dsp:cNvSpPr/>
      </dsp:nvSpPr>
      <dsp:spPr>
        <a:xfrm>
          <a:off x="1213251" y="307889"/>
          <a:ext cx="1002496" cy="501248"/>
        </a:xfrm>
        <a:prstGeom prst="rect">
          <a:avLst/>
        </a:prstGeom>
        <a:gradFill rotWithShape="0">
          <a:gsLst>
            <a:gs pos="0">
              <a:schemeClr val="accent2">
                <a:shade val="80000"/>
                <a:hueOff val="0"/>
                <a:satOff val="0"/>
                <a:lumOff val="0"/>
                <a:alphaOff val="0"/>
                <a:tint val="70000"/>
                <a:satMod val="130000"/>
              </a:schemeClr>
            </a:gs>
            <a:gs pos="43000">
              <a:schemeClr val="accent2">
                <a:shade val="80000"/>
                <a:hueOff val="0"/>
                <a:satOff val="0"/>
                <a:lumOff val="0"/>
                <a:alphaOff val="0"/>
                <a:tint val="44000"/>
                <a:satMod val="165000"/>
              </a:schemeClr>
            </a:gs>
            <a:gs pos="93000">
              <a:schemeClr val="accent2">
                <a:shade val="80000"/>
                <a:hueOff val="0"/>
                <a:satOff val="0"/>
                <a:lumOff val="0"/>
                <a:alphaOff val="0"/>
                <a:tint val="15000"/>
                <a:satMod val="165000"/>
              </a:schemeClr>
            </a:gs>
            <a:gs pos="100000">
              <a:schemeClr val="accent2">
                <a:shade val="8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shade val="8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Choice (Three Mode)</a:t>
          </a:r>
          <a:endParaRPr lang="en-US" sz="1300" kern="1200" dirty="0"/>
        </a:p>
      </dsp:txBody>
      <dsp:txXfrm>
        <a:off x="1213251" y="307889"/>
        <a:ext cx="1002496" cy="501248"/>
      </dsp:txXfrm>
    </dsp:sp>
    <dsp:sp modelId="{28881B05-7897-4C69-B216-16D5090B0C52}">
      <dsp:nvSpPr>
        <dsp:cNvPr id="0" name=""/>
        <dsp:cNvSpPr/>
      </dsp:nvSpPr>
      <dsp:spPr>
        <a:xfrm>
          <a:off x="230" y="1019662"/>
          <a:ext cx="1002496" cy="501248"/>
        </a:xfrm>
        <a:prstGeom prst="rect">
          <a:avLst/>
        </a:prstGeom>
        <a:gradFill rotWithShape="0">
          <a:gsLst>
            <a:gs pos="0">
              <a:schemeClr val="accent2">
                <a:tint val="99000"/>
                <a:hueOff val="0"/>
                <a:satOff val="0"/>
                <a:lumOff val="0"/>
                <a:alphaOff val="0"/>
                <a:tint val="70000"/>
                <a:satMod val="130000"/>
              </a:schemeClr>
            </a:gs>
            <a:gs pos="43000">
              <a:schemeClr val="accent2">
                <a:tint val="99000"/>
                <a:hueOff val="0"/>
                <a:satOff val="0"/>
                <a:lumOff val="0"/>
                <a:alphaOff val="0"/>
                <a:tint val="44000"/>
                <a:satMod val="165000"/>
              </a:schemeClr>
            </a:gs>
            <a:gs pos="93000">
              <a:schemeClr val="accent2">
                <a:tint val="99000"/>
                <a:hueOff val="0"/>
                <a:satOff val="0"/>
                <a:lumOff val="0"/>
                <a:alphaOff val="0"/>
                <a:tint val="15000"/>
                <a:satMod val="165000"/>
              </a:schemeClr>
            </a:gs>
            <a:gs pos="100000">
              <a:schemeClr val="accent2">
                <a:tint val="99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tint val="99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Rail</a:t>
          </a:r>
          <a:endParaRPr lang="en-US" sz="1300" kern="1200" dirty="0"/>
        </a:p>
      </dsp:txBody>
      <dsp:txXfrm>
        <a:off x="230" y="1019662"/>
        <a:ext cx="1002496" cy="501248"/>
      </dsp:txXfrm>
    </dsp:sp>
    <dsp:sp modelId="{C1573773-FCAC-40FF-8046-308223275CFE}">
      <dsp:nvSpPr>
        <dsp:cNvPr id="0" name=""/>
        <dsp:cNvSpPr/>
      </dsp:nvSpPr>
      <dsp:spPr>
        <a:xfrm>
          <a:off x="1213251" y="1019662"/>
          <a:ext cx="1002496" cy="501248"/>
        </a:xfrm>
        <a:prstGeom prst="rect">
          <a:avLst/>
        </a:prstGeom>
        <a:gradFill rotWithShape="0">
          <a:gsLst>
            <a:gs pos="0">
              <a:schemeClr val="accent2">
                <a:tint val="99000"/>
                <a:hueOff val="0"/>
                <a:satOff val="0"/>
                <a:lumOff val="0"/>
                <a:alphaOff val="0"/>
                <a:tint val="70000"/>
                <a:satMod val="130000"/>
              </a:schemeClr>
            </a:gs>
            <a:gs pos="43000">
              <a:schemeClr val="accent2">
                <a:tint val="99000"/>
                <a:hueOff val="0"/>
                <a:satOff val="0"/>
                <a:lumOff val="0"/>
                <a:alphaOff val="0"/>
                <a:tint val="44000"/>
                <a:satMod val="165000"/>
              </a:schemeClr>
            </a:gs>
            <a:gs pos="93000">
              <a:schemeClr val="accent2">
                <a:tint val="99000"/>
                <a:hueOff val="0"/>
                <a:satOff val="0"/>
                <a:lumOff val="0"/>
                <a:alphaOff val="0"/>
                <a:tint val="15000"/>
                <a:satMod val="165000"/>
              </a:schemeClr>
            </a:gs>
            <a:gs pos="100000">
              <a:schemeClr val="accent2">
                <a:tint val="99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tint val="99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Local Bus</a:t>
          </a:r>
          <a:endParaRPr lang="en-US" sz="1300" kern="1200" dirty="0"/>
        </a:p>
      </dsp:txBody>
      <dsp:txXfrm>
        <a:off x="1213251" y="1019662"/>
        <a:ext cx="1002496" cy="501248"/>
      </dsp:txXfrm>
    </dsp:sp>
    <dsp:sp modelId="{99D102E0-3298-43DA-BDE3-AF053A1B6469}">
      <dsp:nvSpPr>
        <dsp:cNvPr id="0" name=""/>
        <dsp:cNvSpPr/>
      </dsp:nvSpPr>
      <dsp:spPr>
        <a:xfrm>
          <a:off x="2426272" y="1019662"/>
          <a:ext cx="1002496" cy="501248"/>
        </a:xfrm>
        <a:prstGeom prst="rect">
          <a:avLst/>
        </a:prstGeom>
        <a:gradFill rotWithShape="0">
          <a:gsLst>
            <a:gs pos="0">
              <a:schemeClr val="accent2">
                <a:tint val="99000"/>
                <a:hueOff val="0"/>
                <a:satOff val="0"/>
                <a:lumOff val="0"/>
                <a:alphaOff val="0"/>
                <a:tint val="70000"/>
                <a:satMod val="130000"/>
              </a:schemeClr>
            </a:gs>
            <a:gs pos="43000">
              <a:schemeClr val="accent2">
                <a:tint val="99000"/>
                <a:hueOff val="0"/>
                <a:satOff val="0"/>
                <a:lumOff val="0"/>
                <a:alphaOff val="0"/>
                <a:tint val="44000"/>
                <a:satMod val="165000"/>
              </a:schemeClr>
            </a:gs>
            <a:gs pos="93000">
              <a:schemeClr val="accent2">
                <a:tint val="99000"/>
                <a:hueOff val="0"/>
                <a:satOff val="0"/>
                <a:lumOff val="0"/>
                <a:alphaOff val="0"/>
                <a:tint val="15000"/>
                <a:satMod val="165000"/>
              </a:schemeClr>
            </a:gs>
            <a:gs pos="100000">
              <a:schemeClr val="accent2">
                <a:tint val="99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tint val="99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Automobile</a:t>
          </a:r>
          <a:endParaRPr lang="en-US" sz="1300" kern="1200" dirty="0"/>
        </a:p>
      </dsp:txBody>
      <dsp:txXfrm>
        <a:off x="2426272" y="1019662"/>
        <a:ext cx="1002496" cy="501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3B26-1C62-4BBC-8A0A-2750053DB485}">
      <dsp:nvSpPr>
        <dsp:cNvPr id="0" name=""/>
        <dsp:cNvSpPr/>
      </dsp:nvSpPr>
      <dsp:spPr>
        <a:xfrm>
          <a:off x="2352678" y="0"/>
          <a:ext cx="1142981" cy="76198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Choice (Nested)</a:t>
          </a:r>
          <a:endParaRPr lang="en-US" sz="1500" kern="1200" dirty="0">
            <a:solidFill>
              <a:schemeClr val="tx1"/>
            </a:solidFill>
          </a:endParaRPr>
        </a:p>
      </dsp:txBody>
      <dsp:txXfrm>
        <a:off x="2374996" y="22318"/>
        <a:ext cx="1098345" cy="717351"/>
      </dsp:txXfrm>
    </dsp:sp>
    <dsp:sp modelId="{13F8622D-E514-43EC-8841-C72C17F647B9}">
      <dsp:nvSpPr>
        <dsp:cNvPr id="0" name=""/>
        <dsp:cNvSpPr/>
      </dsp:nvSpPr>
      <dsp:spPr>
        <a:xfrm>
          <a:off x="2181231" y="761987"/>
          <a:ext cx="742937" cy="304818"/>
        </a:xfrm>
        <a:custGeom>
          <a:avLst/>
          <a:gdLst/>
          <a:ahLst/>
          <a:cxnLst/>
          <a:rect l="0" t="0" r="0" b="0"/>
          <a:pathLst>
            <a:path>
              <a:moveTo>
                <a:pt x="742937" y="0"/>
              </a:moveTo>
              <a:lnTo>
                <a:pt x="742937" y="152409"/>
              </a:lnTo>
              <a:lnTo>
                <a:pt x="0" y="152409"/>
              </a:lnTo>
              <a:lnTo>
                <a:pt x="0" y="304818"/>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846DA6D-2601-40EA-8BFC-46687D5B0846}">
      <dsp:nvSpPr>
        <dsp:cNvPr id="0" name=""/>
        <dsp:cNvSpPr/>
      </dsp:nvSpPr>
      <dsp:spPr>
        <a:xfrm>
          <a:off x="1609740" y="1066806"/>
          <a:ext cx="1142981" cy="76198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Composite Transit</a:t>
          </a:r>
          <a:endParaRPr lang="en-US" sz="1500" kern="1200" dirty="0">
            <a:solidFill>
              <a:schemeClr val="tx1"/>
            </a:solidFill>
          </a:endParaRPr>
        </a:p>
      </dsp:txBody>
      <dsp:txXfrm>
        <a:off x="1632058" y="1089124"/>
        <a:ext cx="1098345" cy="717351"/>
      </dsp:txXfrm>
    </dsp:sp>
    <dsp:sp modelId="{CDDA5541-516A-4CD4-9ABB-1D05C8517750}">
      <dsp:nvSpPr>
        <dsp:cNvPr id="0" name=""/>
        <dsp:cNvSpPr/>
      </dsp:nvSpPr>
      <dsp:spPr>
        <a:xfrm>
          <a:off x="1438293" y="1828793"/>
          <a:ext cx="742937" cy="304795"/>
        </a:xfrm>
        <a:custGeom>
          <a:avLst/>
          <a:gdLst/>
          <a:ahLst/>
          <a:cxnLst/>
          <a:rect l="0" t="0" r="0" b="0"/>
          <a:pathLst>
            <a:path>
              <a:moveTo>
                <a:pt x="742937" y="0"/>
              </a:moveTo>
              <a:lnTo>
                <a:pt x="742937" y="152397"/>
              </a:lnTo>
              <a:lnTo>
                <a:pt x="0" y="152397"/>
              </a:lnTo>
              <a:lnTo>
                <a:pt x="0" y="30479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30FE536-D2E2-48DF-B0C5-A89D478D3D1B}">
      <dsp:nvSpPr>
        <dsp:cNvPr id="0" name=""/>
        <dsp:cNvSpPr/>
      </dsp:nvSpPr>
      <dsp:spPr>
        <a:xfrm>
          <a:off x="866802" y="2133588"/>
          <a:ext cx="1142981" cy="76198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Local Bus</a:t>
          </a:r>
          <a:endParaRPr lang="en-US" sz="1500" kern="1200" dirty="0">
            <a:solidFill>
              <a:schemeClr val="tx1"/>
            </a:solidFill>
          </a:endParaRPr>
        </a:p>
      </dsp:txBody>
      <dsp:txXfrm>
        <a:off x="889120" y="2155906"/>
        <a:ext cx="1098345" cy="717351"/>
      </dsp:txXfrm>
    </dsp:sp>
    <dsp:sp modelId="{8784C2B0-57FD-4FD2-9621-E3FE27B4F4A8}">
      <dsp:nvSpPr>
        <dsp:cNvPr id="0" name=""/>
        <dsp:cNvSpPr/>
      </dsp:nvSpPr>
      <dsp:spPr>
        <a:xfrm>
          <a:off x="2181231" y="1828793"/>
          <a:ext cx="742937" cy="304795"/>
        </a:xfrm>
        <a:custGeom>
          <a:avLst/>
          <a:gdLst/>
          <a:ahLst/>
          <a:cxnLst/>
          <a:rect l="0" t="0" r="0" b="0"/>
          <a:pathLst>
            <a:path>
              <a:moveTo>
                <a:pt x="0" y="0"/>
              </a:moveTo>
              <a:lnTo>
                <a:pt x="0" y="152397"/>
              </a:lnTo>
              <a:lnTo>
                <a:pt x="742937" y="152397"/>
              </a:lnTo>
              <a:lnTo>
                <a:pt x="742937" y="30479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C41F61D-A674-407F-A57E-916485B6B7F7}">
      <dsp:nvSpPr>
        <dsp:cNvPr id="0" name=""/>
        <dsp:cNvSpPr/>
      </dsp:nvSpPr>
      <dsp:spPr>
        <a:xfrm>
          <a:off x="2352678" y="2133588"/>
          <a:ext cx="1142981" cy="76198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Rail</a:t>
          </a:r>
          <a:endParaRPr lang="en-US" sz="1500" kern="1200" dirty="0">
            <a:solidFill>
              <a:schemeClr val="tx1"/>
            </a:solidFill>
          </a:endParaRPr>
        </a:p>
      </dsp:txBody>
      <dsp:txXfrm>
        <a:off x="2374996" y="2155906"/>
        <a:ext cx="1098345" cy="717351"/>
      </dsp:txXfrm>
    </dsp:sp>
    <dsp:sp modelId="{501DEB28-D56C-4E81-A15A-424620CD0AFD}">
      <dsp:nvSpPr>
        <dsp:cNvPr id="0" name=""/>
        <dsp:cNvSpPr/>
      </dsp:nvSpPr>
      <dsp:spPr>
        <a:xfrm>
          <a:off x="2924168" y="761987"/>
          <a:ext cx="742937" cy="304818"/>
        </a:xfrm>
        <a:custGeom>
          <a:avLst/>
          <a:gdLst/>
          <a:ahLst/>
          <a:cxnLst/>
          <a:rect l="0" t="0" r="0" b="0"/>
          <a:pathLst>
            <a:path>
              <a:moveTo>
                <a:pt x="0" y="0"/>
              </a:moveTo>
              <a:lnTo>
                <a:pt x="0" y="152409"/>
              </a:lnTo>
              <a:lnTo>
                <a:pt x="742937" y="152409"/>
              </a:lnTo>
              <a:lnTo>
                <a:pt x="742937" y="304818"/>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BB7F52D-B629-41A2-A571-434E0F796A92}">
      <dsp:nvSpPr>
        <dsp:cNvPr id="0" name=""/>
        <dsp:cNvSpPr/>
      </dsp:nvSpPr>
      <dsp:spPr>
        <a:xfrm>
          <a:off x="3095616" y="1066806"/>
          <a:ext cx="1142981" cy="761987"/>
        </a:xfrm>
        <a:prstGeom prst="roundRect">
          <a:avLst>
            <a:gd name="adj" fmla="val 1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Automobile</a:t>
          </a:r>
          <a:endParaRPr lang="en-US" sz="1500" kern="1200" dirty="0">
            <a:solidFill>
              <a:schemeClr val="tx1"/>
            </a:solidFill>
          </a:endParaRPr>
        </a:p>
      </dsp:txBody>
      <dsp:txXfrm>
        <a:off x="3117934" y="1089124"/>
        <a:ext cx="1098345" cy="7173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CDE99-0A3B-4C7A-8D16-44032E8E6029}" type="datetimeFigureOut">
              <a:rPr lang="en-US" smtClean="0"/>
              <a:t>5/15/2020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08D2E-053F-4313-8669-E5105AEFAE41}" type="slidenum">
              <a:rPr lang="en-US" smtClean="0"/>
              <a:t>‹#›</a:t>
            </a:fld>
            <a:endParaRPr lang="en-US"/>
          </a:p>
        </p:txBody>
      </p:sp>
    </p:spTree>
    <p:extLst>
      <p:ext uri="{BB962C8B-B14F-4D97-AF65-F5344CB8AC3E}">
        <p14:creationId xmlns:p14="http://schemas.microsoft.com/office/powerpoint/2010/main" val="1453069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08D2E-053F-4313-8669-E5105AEFAE41}" type="slidenum">
              <a:rPr lang="en-US" smtClean="0"/>
              <a:t>23</a:t>
            </a:fld>
            <a:endParaRPr lang="en-US"/>
          </a:p>
        </p:txBody>
      </p:sp>
    </p:spTree>
    <p:extLst>
      <p:ext uri="{BB962C8B-B14F-4D97-AF65-F5344CB8AC3E}">
        <p14:creationId xmlns:p14="http://schemas.microsoft.com/office/powerpoint/2010/main" val="400661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GB"/>
          </a:p>
        </p:txBody>
      </p:sp>
      <p:sp>
        <p:nvSpPr>
          <p:cNvPr id="19" name="Footer Placeholder 18"/>
          <p:cNvSpPr>
            <a:spLocks noGrp="1"/>
          </p:cNvSpPr>
          <p:nvPr>
            <p:ph type="ftr" sz="quarter" idx="11"/>
          </p:nvPr>
        </p:nvSpPr>
        <p:spPr/>
        <p:txBody>
          <a:bodyPr/>
          <a:lstStyle/>
          <a:p>
            <a:pPr>
              <a:defRPr/>
            </a:pPr>
            <a:endParaRPr lang="en-GB"/>
          </a:p>
        </p:txBody>
      </p:sp>
      <p:sp>
        <p:nvSpPr>
          <p:cNvPr id="27" name="Slide Number Placeholder 26"/>
          <p:cNvSpPr>
            <a:spLocks noGrp="1"/>
          </p:cNvSpPr>
          <p:nvPr>
            <p:ph type="sldNum" sz="quarter" idx="12"/>
          </p:nvPr>
        </p:nvSpPr>
        <p:spPr/>
        <p:txBody>
          <a:bodyPr/>
          <a:lstStyle/>
          <a:p>
            <a:pPr>
              <a:defRPr/>
            </a:pPr>
            <a:fld id="{DDB4DA5F-6297-44E4-8DD3-CA8355B8E6FF}"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2ED73DF-1CB3-4B94-BD1F-B8D4EC52D5DC}"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6A147BD-2419-4590-87C1-88C1F29CDE11}"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EDEAFD0-7DAA-454B-9968-835137014791}"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AA34BFB-66D3-420E-BD9A-CA15ABCE0D3A}"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FCFF461-BCC6-4218-93CA-EBE08D33F61D}"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C32AE8AA-577E-400A-8095-A71703BA2FDD}"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79953D22-6D5F-4BBF-9DEF-D67BA2BD5D04}"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466925BF-1ED9-4B7E-B2C1-36EF7BA8F37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388F0168-8690-4A6E-A8B3-EDC52F4D11CF}"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D029C14-BCE5-41B8-8994-C1AE691F2A9D}" type="slidenum">
              <a:rPr lang="en-GB" smtClean="0"/>
              <a:pPr>
                <a:defRPr/>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83FF746-4D48-453E-987F-D73405E5979E}" type="slidenum">
              <a:rPr lang="en-GB" smtClean="0"/>
              <a:pPr>
                <a:defRPr/>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514600"/>
            <a:ext cx="7851648" cy="1371600"/>
          </a:xfrm>
        </p:spPr>
        <p:txBody>
          <a:bodyPr>
            <a:normAutofit/>
          </a:bodyPr>
          <a:lstStyle/>
          <a:p>
            <a:pPr algn="ctr" eaLnBrk="1" hangingPunct="1">
              <a:defRPr/>
            </a:pPr>
            <a:r>
              <a:rPr lang="en-GB" sz="8800" dirty="0" smtClean="0">
                <a:solidFill>
                  <a:srgbClr val="FF0000"/>
                </a:solidFill>
              </a:rPr>
              <a:t>MODAL SPLIT</a:t>
            </a:r>
          </a:p>
        </p:txBody>
      </p:sp>
      <p:sp>
        <p:nvSpPr>
          <p:cNvPr id="2" name="Slide Number Placeholder 1"/>
          <p:cNvSpPr>
            <a:spLocks noGrp="1"/>
          </p:cNvSpPr>
          <p:nvPr>
            <p:ph type="sldNum" sz="quarter" idx="12"/>
          </p:nvPr>
        </p:nvSpPr>
        <p:spPr/>
        <p:txBody>
          <a:bodyPr/>
          <a:lstStyle/>
          <a:p>
            <a:pPr>
              <a:defRPr/>
            </a:pPr>
            <a:fld id="{DDB4DA5F-6297-44E4-8DD3-CA8355B8E6FF}" type="slidenum">
              <a:rPr lang="en-GB" smtClean="0"/>
              <a:pPr>
                <a:defRPr/>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77196" y="755080"/>
            <a:ext cx="4524908" cy="813137"/>
          </a:xfrm>
        </p:spPr>
        <p:txBody>
          <a:bodyPr/>
          <a:lstStyle/>
          <a:p>
            <a:pPr eaLnBrk="1" hangingPunct="1"/>
            <a:r>
              <a:rPr lang="en-US" b="1" u="sng" dirty="0" smtClean="0">
                <a:solidFill>
                  <a:srgbClr val="FF0000"/>
                </a:solidFill>
              </a:rPr>
              <a:t>Trip-end Models</a:t>
            </a:r>
          </a:p>
        </p:txBody>
      </p:sp>
      <p:sp>
        <p:nvSpPr>
          <p:cNvPr id="46083" name="Rectangle 3"/>
          <p:cNvSpPr>
            <a:spLocks noGrp="1" noChangeArrowheads="1"/>
          </p:cNvSpPr>
          <p:nvPr>
            <p:ph idx="1"/>
          </p:nvPr>
        </p:nvSpPr>
        <p:spPr>
          <a:xfrm>
            <a:off x="64790" y="1797674"/>
            <a:ext cx="4648200" cy="4693920"/>
          </a:xfrm>
        </p:spPr>
        <p:txBody>
          <a:bodyPr>
            <a:normAutofit/>
          </a:bodyPr>
          <a:lstStyle/>
          <a:p>
            <a:pPr marL="274320" lvl="2" indent="-274320">
              <a:lnSpc>
                <a:spcPct val="80000"/>
              </a:lnSpc>
              <a:buClr>
                <a:schemeClr val="accent3"/>
              </a:buClr>
              <a:buSzPct val="95000"/>
              <a:defRPr/>
            </a:pPr>
            <a:r>
              <a:rPr lang="en-GB" sz="2800" dirty="0" smtClean="0"/>
              <a:t>Pre </a:t>
            </a:r>
            <a:r>
              <a:rPr lang="en-GB" sz="2800" dirty="0"/>
              <a:t>Distribution </a:t>
            </a:r>
            <a:r>
              <a:rPr lang="en-GB" sz="2800" dirty="0" smtClean="0"/>
              <a:t>Models (</a:t>
            </a:r>
            <a:r>
              <a:rPr lang="en-GB" dirty="0"/>
              <a:t>Direct Generation </a:t>
            </a:r>
            <a:r>
              <a:rPr lang="en-GB" dirty="0" smtClean="0"/>
              <a:t>Usage)</a:t>
            </a:r>
            <a:endParaRPr lang="en-GB" sz="2800" dirty="0"/>
          </a:p>
          <a:p>
            <a:pPr lvl="1">
              <a:lnSpc>
                <a:spcPct val="80000"/>
              </a:lnSpc>
              <a:defRPr/>
            </a:pPr>
            <a:r>
              <a:rPr lang="en-GB" dirty="0" smtClean="0"/>
              <a:t>At trip generation stage</a:t>
            </a:r>
          </a:p>
          <a:p>
            <a:pPr lvl="2">
              <a:lnSpc>
                <a:spcPct val="80000"/>
              </a:lnSpc>
              <a:defRPr/>
            </a:pPr>
            <a:r>
              <a:rPr lang="en-GB" sz="2100" dirty="0" smtClean="0"/>
              <a:t>Separate regression equations for each mode</a:t>
            </a:r>
          </a:p>
          <a:p>
            <a:pPr lvl="2">
              <a:lnSpc>
                <a:spcPct val="80000"/>
              </a:lnSpc>
              <a:defRPr/>
            </a:pPr>
            <a:r>
              <a:rPr lang="en-GB" sz="2100" dirty="0" smtClean="0"/>
              <a:t>Fails to account for future changes in transportation system/ restraint on use of cars, insensitive</a:t>
            </a:r>
          </a:p>
          <a:p>
            <a:pPr lvl="1">
              <a:lnSpc>
                <a:spcPct val="80000"/>
              </a:lnSpc>
              <a:defRPr/>
            </a:pPr>
            <a:r>
              <a:rPr lang="en-GB" dirty="0" smtClean="0"/>
              <a:t>After trip generation stage</a:t>
            </a:r>
          </a:p>
          <a:p>
            <a:pPr lvl="2">
              <a:lnSpc>
                <a:spcPct val="80000"/>
              </a:lnSpc>
              <a:defRPr/>
            </a:pPr>
            <a:r>
              <a:rPr lang="en-GB" sz="2100" dirty="0" smtClean="0"/>
              <a:t>Assumption that mode does not influence generation</a:t>
            </a:r>
          </a:p>
          <a:p>
            <a:pPr lvl="2">
              <a:lnSpc>
                <a:spcPct val="80000"/>
              </a:lnSpc>
              <a:defRPr/>
            </a:pPr>
            <a:r>
              <a:rPr lang="en-GB" sz="2100" dirty="0" smtClean="0"/>
              <a:t>Trips distributed after splitting generations according to mode</a:t>
            </a:r>
          </a:p>
        </p:txBody>
      </p:sp>
      <p:sp>
        <p:nvSpPr>
          <p:cNvPr id="6" name="Text Box 8"/>
          <p:cNvSpPr txBox="1">
            <a:spLocks noChangeArrowheads="1"/>
          </p:cNvSpPr>
          <p:nvPr/>
        </p:nvSpPr>
        <p:spPr bwMode="auto">
          <a:xfrm>
            <a:off x="5124450" y="1575137"/>
            <a:ext cx="3818576" cy="1015663"/>
          </a:xfrm>
          <a:prstGeom prst="rect">
            <a:avLst/>
          </a:prstGeom>
          <a:noFill/>
          <a:ln w="38100">
            <a:solidFill>
              <a:srgbClr val="FF0000"/>
            </a:solidFill>
          </a:ln>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i="1" dirty="0" smtClean="0">
                <a:latin typeface="+mn-lt"/>
              </a:rPr>
              <a:t>Use </a:t>
            </a:r>
            <a:r>
              <a:rPr lang="en-US" sz="2000" i="1" dirty="0">
                <a:latin typeface="+mn-lt"/>
              </a:rPr>
              <a:t>separate models, like:</a:t>
            </a:r>
          </a:p>
          <a:p>
            <a:pPr eaLnBrk="1" hangingPunct="1"/>
            <a:r>
              <a:rPr lang="en-US" sz="2000" dirty="0">
                <a:latin typeface="+mn-lt"/>
              </a:rPr>
              <a:t>P(T) = A + B(POP) – C(INC)</a:t>
            </a:r>
          </a:p>
          <a:p>
            <a:pPr eaLnBrk="1" hangingPunct="1"/>
            <a:r>
              <a:rPr lang="en-US" sz="2000" dirty="0">
                <a:latin typeface="+mn-lt"/>
              </a:rPr>
              <a:t>P(A) = A + B (POP) – C(AUTO)</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492" y="2744501"/>
            <a:ext cx="3790534" cy="3667211"/>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7"/>
          <p:cNvSpPr>
            <a:spLocks noChangeArrowheads="1"/>
          </p:cNvSpPr>
          <p:nvPr/>
        </p:nvSpPr>
        <p:spPr bwMode="auto">
          <a:xfrm rot="20419137">
            <a:off x="3971414" y="2334346"/>
            <a:ext cx="1156292" cy="381000"/>
          </a:xfrm>
          <a:custGeom>
            <a:avLst/>
            <a:gdLst>
              <a:gd name="T0" fmla="*/ 2147483647 w 21600"/>
              <a:gd name="T1" fmla="*/ 0 h 21600"/>
              <a:gd name="T2" fmla="*/ 0 w 21600"/>
              <a:gd name="T3" fmla="*/ 59270332 h 21600"/>
              <a:gd name="T4" fmla="*/ 2147483647 w 21600"/>
              <a:gd name="T5" fmla="*/ 118540664 h 21600"/>
              <a:gd name="T6" fmla="*/ 2147483647 w 21600"/>
              <a:gd name="T7" fmla="*/ 592703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38100">
            <a:solidFill>
              <a:srgbClr val="FF0000"/>
            </a:solidFill>
            <a:miter lim="800000"/>
            <a:headEnd/>
            <a:tailEnd/>
          </a:ln>
        </p:spPr>
        <p:txBody>
          <a:bodyPr wrap="square" anchor="ctr">
            <a:spAutoFit/>
          </a:bodyPr>
          <a:lstStyle/>
          <a:p>
            <a:endParaRPr lang="en-US"/>
          </a:p>
        </p:txBody>
      </p:sp>
      <p:sp>
        <p:nvSpPr>
          <p:cNvPr id="9" name="AutoShape 7"/>
          <p:cNvSpPr>
            <a:spLocks noChangeArrowheads="1"/>
          </p:cNvSpPr>
          <p:nvPr/>
        </p:nvSpPr>
        <p:spPr bwMode="auto">
          <a:xfrm>
            <a:off x="4267200" y="4572000"/>
            <a:ext cx="857250" cy="381000"/>
          </a:xfrm>
          <a:custGeom>
            <a:avLst/>
            <a:gdLst>
              <a:gd name="T0" fmla="*/ 2147483647 w 21600"/>
              <a:gd name="T1" fmla="*/ 0 h 21600"/>
              <a:gd name="T2" fmla="*/ 0 w 21600"/>
              <a:gd name="T3" fmla="*/ 59270332 h 21600"/>
              <a:gd name="T4" fmla="*/ 2147483647 w 21600"/>
              <a:gd name="T5" fmla="*/ 118540664 h 21600"/>
              <a:gd name="T6" fmla="*/ 2147483647 w 21600"/>
              <a:gd name="T7" fmla="*/ 592703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38100">
            <a:solidFill>
              <a:srgbClr val="00B050"/>
            </a:solidFill>
            <a:miter lim="800000"/>
            <a:headEnd/>
            <a:tailEnd/>
          </a:ln>
        </p:spPr>
        <p:txBody>
          <a:bodyPr wrap="square" anchor="ctr">
            <a:spAutoFit/>
          </a:bodyPr>
          <a:lstStyle/>
          <a:p>
            <a:endParaRPr lang="en-US"/>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10</a:t>
            </a:fld>
            <a:endParaRPr lang="en-GB"/>
          </a:p>
        </p:txBody>
      </p:sp>
      <p:sp>
        <p:nvSpPr>
          <p:cNvPr id="10" name="TextBox 9"/>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457200" y="1219200"/>
            <a:ext cx="8229600" cy="4690110"/>
          </a:xfrm>
        </p:spPr>
        <p:txBody>
          <a:bodyPr>
            <a:normAutofit fontScale="92500" lnSpcReduction="10000"/>
          </a:bodyPr>
          <a:lstStyle/>
          <a:p>
            <a:pPr algn="just" eaLnBrk="1" hangingPunct="1">
              <a:lnSpc>
                <a:spcPct val="90000"/>
              </a:lnSpc>
            </a:pPr>
            <a:r>
              <a:rPr lang="en-GB" sz="2800" dirty="0" smtClean="0"/>
              <a:t>Trips generated by mode are distributed and assigned to highway and transit network.</a:t>
            </a:r>
          </a:p>
          <a:p>
            <a:pPr algn="just">
              <a:lnSpc>
                <a:spcPct val="90000"/>
              </a:lnSpc>
            </a:pPr>
            <a:r>
              <a:rPr lang="en-US" sz="2800" dirty="0" smtClean="0"/>
              <a:t>Suited </a:t>
            </a:r>
            <a:r>
              <a:rPr lang="en-US" sz="2800" dirty="0"/>
              <a:t>for small communities or in developing countries where ridership is primarily a function of socioeconomic variables</a:t>
            </a:r>
          </a:p>
          <a:p>
            <a:pPr algn="just" eaLnBrk="1" hangingPunct="1">
              <a:lnSpc>
                <a:spcPct val="90000"/>
              </a:lnSpc>
            </a:pPr>
            <a:r>
              <a:rPr lang="en-GB" sz="2800" dirty="0" smtClean="0"/>
              <a:t>Suited to areas without major transit services.</a:t>
            </a:r>
          </a:p>
          <a:p>
            <a:pPr algn="just" eaLnBrk="1" hangingPunct="1">
              <a:lnSpc>
                <a:spcPct val="90000"/>
              </a:lnSpc>
            </a:pPr>
            <a:r>
              <a:rPr lang="en-GB" sz="2800" dirty="0" smtClean="0"/>
              <a:t>Less difficult and less costly</a:t>
            </a:r>
          </a:p>
          <a:p>
            <a:pPr algn="just" eaLnBrk="1" hangingPunct="1">
              <a:lnSpc>
                <a:spcPct val="90000"/>
              </a:lnSpc>
            </a:pPr>
            <a:r>
              <a:rPr lang="en-GB" sz="2800" dirty="0" smtClean="0"/>
              <a:t>Different lengths of car and transit trips provided is desirable</a:t>
            </a:r>
          </a:p>
          <a:p>
            <a:pPr algn="just" eaLnBrk="1" hangingPunct="1">
              <a:lnSpc>
                <a:spcPct val="90000"/>
              </a:lnSpc>
            </a:pPr>
            <a:r>
              <a:rPr lang="en-GB" sz="2800" dirty="0" smtClean="0"/>
              <a:t>Average area basis, does not reflect zone to zone travel which is more precise</a:t>
            </a:r>
          </a:p>
          <a:p>
            <a:pPr algn="just">
              <a:lnSpc>
                <a:spcPct val="90000"/>
              </a:lnSpc>
            </a:pPr>
            <a:r>
              <a:rPr lang="en-US" sz="2800" dirty="0"/>
              <a:t>Cannot reflect “change of mind” of trip makers responding to policy and service changes</a:t>
            </a:r>
          </a:p>
          <a:p>
            <a:pPr eaLnBrk="1" hangingPunct="1">
              <a:lnSpc>
                <a:spcPct val="90000"/>
              </a:lnSpc>
            </a:pPr>
            <a:endParaRPr lang="en-GB" sz="2800" dirty="0" smtClean="0"/>
          </a:p>
        </p:txBody>
      </p:sp>
      <p:sp>
        <p:nvSpPr>
          <p:cNvPr id="5" name="TextBox 4"/>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
        <p:nvSpPr>
          <p:cNvPr id="3" name="Slide Number Placeholder 2"/>
          <p:cNvSpPr>
            <a:spLocks noGrp="1"/>
          </p:cNvSpPr>
          <p:nvPr>
            <p:ph type="sldNum" sz="quarter" idx="12"/>
          </p:nvPr>
        </p:nvSpPr>
        <p:spPr/>
        <p:txBody>
          <a:bodyPr/>
          <a:lstStyle/>
          <a:p>
            <a:pPr>
              <a:defRPr/>
            </a:pPr>
            <a:fld id="{DEDEAFD0-7DAA-454B-9968-835137014791}" type="slidenum">
              <a:rPr lang="en-GB" smtClean="0"/>
              <a:pPr>
                <a:defRPr/>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01000" cy="57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66925BF-1ED9-4B7E-B2C1-36EF7BA8F376}" type="slidenum">
              <a:rPr lang="en-GB" smtClean="0"/>
              <a:pPr>
                <a:defRPr/>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noFill/>
        </p:spPr>
        <p:txBody>
          <a:bodyPr/>
          <a:lstStyle/>
          <a:p>
            <a:pPr eaLnBrk="1" hangingPunct="1"/>
            <a:r>
              <a:rPr lang="en-GB" b="1" u="sng" dirty="0" smtClean="0">
                <a:solidFill>
                  <a:srgbClr val="FF0000"/>
                </a:solidFill>
              </a:rPr>
              <a:t>Trip Interchange Models</a:t>
            </a:r>
          </a:p>
        </p:txBody>
      </p:sp>
      <p:sp>
        <p:nvSpPr>
          <p:cNvPr id="44035" name="Rectangle 3"/>
          <p:cNvSpPr>
            <a:spLocks noGrp="1" noChangeArrowheads="1"/>
          </p:cNvSpPr>
          <p:nvPr>
            <p:ph idx="1"/>
          </p:nvPr>
        </p:nvSpPr>
        <p:spPr/>
        <p:txBody>
          <a:bodyPr/>
          <a:lstStyle/>
          <a:p>
            <a:pPr eaLnBrk="1" hangingPunct="1">
              <a:defRPr/>
            </a:pPr>
            <a:r>
              <a:rPr lang="en-GB" sz="2800" dirty="0" smtClean="0">
                <a:solidFill>
                  <a:schemeClr val="accent1">
                    <a:lumMod val="50000"/>
                  </a:schemeClr>
                </a:solidFill>
              </a:rPr>
              <a:t>Post Trip Distribution Models ( Trip Interchange Usage)</a:t>
            </a:r>
          </a:p>
          <a:p>
            <a:pPr eaLnBrk="1" hangingPunct="1">
              <a:defRPr/>
            </a:pPr>
            <a:r>
              <a:rPr lang="en-GB" sz="2800" dirty="0" smtClean="0"/>
              <a:t>Suitable for large cities and areas</a:t>
            </a:r>
          </a:p>
          <a:p>
            <a:pPr>
              <a:defRPr/>
            </a:pPr>
            <a:r>
              <a:rPr lang="en-GB" sz="2800" dirty="0" smtClean="0"/>
              <a:t>Trip </a:t>
            </a:r>
            <a:r>
              <a:rPr lang="en-GB" sz="2800" dirty="0"/>
              <a:t>characteristics </a:t>
            </a:r>
            <a:r>
              <a:rPr lang="en-GB" sz="2800" dirty="0" smtClean="0"/>
              <a:t>like purpose, orientation, income, auto ownership and trip purpose are used in models</a:t>
            </a:r>
          </a:p>
          <a:p>
            <a:pPr eaLnBrk="1" hangingPunct="1">
              <a:defRPr/>
            </a:pPr>
            <a:r>
              <a:rPr lang="en-GB" sz="2800" dirty="0" smtClean="0"/>
              <a:t>Characteristics of transportation system, Cost, difference in ‘in-vehicle’ time, excess time for pair of zones is used </a:t>
            </a: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13</a:t>
            </a:fld>
            <a:endParaRPr lang="en-GB"/>
          </a:p>
        </p:txBody>
      </p:sp>
      <p:sp>
        <p:nvSpPr>
          <p:cNvPr id="6" name="TextBox 5"/>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219200"/>
            <a:ext cx="8229600" cy="4389120"/>
          </a:xfrm>
        </p:spPr>
        <p:txBody>
          <a:bodyPr/>
          <a:lstStyle/>
          <a:p>
            <a:pPr algn="just" eaLnBrk="1" hangingPunct="1"/>
            <a:r>
              <a:rPr lang="en-GB" sz="2800" dirty="0" smtClean="0"/>
              <a:t>More complex</a:t>
            </a:r>
          </a:p>
          <a:p>
            <a:pPr algn="just" eaLnBrk="1" hangingPunct="1"/>
            <a:r>
              <a:rPr lang="en-GB" sz="2800" dirty="0" smtClean="0"/>
              <a:t>Used where serious consideration to transit</a:t>
            </a:r>
          </a:p>
          <a:p>
            <a:pPr algn="just" eaLnBrk="1" hangingPunct="1"/>
            <a:r>
              <a:rPr lang="en-GB" sz="2800" dirty="0" smtClean="0"/>
              <a:t>Wide range of variables influencing modal choice are used</a:t>
            </a:r>
          </a:p>
          <a:p>
            <a:pPr algn="just" eaLnBrk="1" hangingPunct="1"/>
            <a:r>
              <a:rPr lang="en-GB" sz="2800" dirty="0" smtClean="0"/>
              <a:t>Zone to zone basis considerations</a:t>
            </a:r>
          </a:p>
          <a:p>
            <a:pPr algn="just" eaLnBrk="1" hangingPunct="1"/>
            <a:r>
              <a:rPr lang="en-GB" sz="2800" dirty="0" err="1" smtClean="0"/>
              <a:t>Logit</a:t>
            </a:r>
            <a:r>
              <a:rPr lang="en-GB" sz="2800" dirty="0" smtClean="0"/>
              <a:t> formulation is used. Like a share model that divides persons between various modes depending on mode’s variability.</a:t>
            </a: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14</a:t>
            </a:fld>
            <a:endParaRPr lang="en-GB"/>
          </a:p>
        </p:txBody>
      </p:sp>
      <p:sp>
        <p:nvSpPr>
          <p:cNvPr id="5" name="TextBox 4"/>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3606"/>
            <a:ext cx="85344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66925BF-1ED9-4B7E-B2C1-36EF7BA8F376}" type="slidenum">
              <a:rPr lang="en-GB" smtClean="0"/>
              <a:pPr>
                <a:defRPr/>
              </a:pPr>
              <a:t>15</a:t>
            </a:fld>
            <a:endParaRPr lang="en-GB"/>
          </a:p>
        </p:txBody>
      </p:sp>
      <p:sp>
        <p:nvSpPr>
          <p:cNvPr id="4" name="TextBox 3"/>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
        <p:nvSpPr>
          <p:cNvPr id="5" name="Text Box 5"/>
          <p:cNvSpPr txBox="1">
            <a:spLocks noChangeArrowheads="1"/>
          </p:cNvSpPr>
          <p:nvPr/>
        </p:nvSpPr>
        <p:spPr bwMode="auto">
          <a:xfrm>
            <a:off x="7162800" y="2819400"/>
            <a:ext cx="1828800" cy="711200"/>
          </a:xfrm>
          <a:prstGeom prst="rect">
            <a:avLst/>
          </a:prstGeom>
          <a:noFill/>
          <a:ln w="762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Influencing all three phases.</a:t>
            </a:r>
          </a:p>
        </p:txBody>
      </p:sp>
      <p:sp>
        <p:nvSpPr>
          <p:cNvPr id="6" name="Line 6"/>
          <p:cNvSpPr>
            <a:spLocks noChangeShapeType="1"/>
          </p:cNvSpPr>
          <p:nvPr/>
        </p:nvSpPr>
        <p:spPr bwMode="auto">
          <a:xfrm flipH="1">
            <a:off x="6248400" y="3530600"/>
            <a:ext cx="914400" cy="609600"/>
          </a:xfrm>
          <a:prstGeom prst="line">
            <a:avLst/>
          </a:prstGeom>
          <a:ln w="38100">
            <a:solidFill>
              <a:srgbClr val="FF0000"/>
            </a:solidFill>
            <a:headEnd/>
            <a:tailEnd type="triangle" w="med" len="med"/>
          </a:ln>
        </p:spPr>
        <p:style>
          <a:lnRef idx="1">
            <a:schemeClr val="accent5"/>
          </a:lnRef>
          <a:fillRef idx="0">
            <a:schemeClr val="accent5"/>
          </a:fillRef>
          <a:effectRef idx="0">
            <a:schemeClr val="accent5"/>
          </a:effectRef>
          <a:fontRef idx="minor">
            <a:schemeClr val="tx1"/>
          </a:fontRef>
        </p:style>
        <p:txBody>
          <a:bodyPr wrap="square">
            <a:spAutoFit/>
          </a:bodyPr>
          <a:lstStyle/>
          <a:p>
            <a:endParaRPr lang="en-US"/>
          </a:p>
        </p:txBody>
      </p:sp>
      <p:sp>
        <p:nvSpPr>
          <p:cNvPr id="7" name="Line 7"/>
          <p:cNvSpPr>
            <a:spLocks noChangeShapeType="1"/>
          </p:cNvSpPr>
          <p:nvPr/>
        </p:nvSpPr>
        <p:spPr bwMode="auto">
          <a:xfrm flipH="1">
            <a:off x="5334000" y="3530600"/>
            <a:ext cx="1828800" cy="63500"/>
          </a:xfrm>
          <a:prstGeom prst="line">
            <a:avLst/>
          </a:prstGeom>
          <a:ln w="38100">
            <a:solidFill>
              <a:srgbClr val="FF0000"/>
            </a:solidFill>
            <a:headEnd/>
            <a:tailEnd type="triangle" w="med" len="med"/>
          </a:ln>
        </p:spPr>
        <p:style>
          <a:lnRef idx="1">
            <a:schemeClr val="accent5"/>
          </a:lnRef>
          <a:fillRef idx="0">
            <a:schemeClr val="accent5"/>
          </a:fillRef>
          <a:effectRef idx="0">
            <a:schemeClr val="accent5"/>
          </a:effectRef>
          <a:fontRef idx="minor">
            <a:schemeClr val="tx1"/>
          </a:fontRef>
        </p:style>
        <p:txBody>
          <a:bodyPr wrap="square">
            <a:spAutoFit/>
          </a:bodyPr>
          <a:lstStyle/>
          <a:p>
            <a:endParaRPr lang="en-US"/>
          </a:p>
        </p:txBody>
      </p:sp>
      <p:sp>
        <p:nvSpPr>
          <p:cNvPr id="8" name="Line 8"/>
          <p:cNvSpPr>
            <a:spLocks noChangeShapeType="1"/>
          </p:cNvSpPr>
          <p:nvPr/>
        </p:nvSpPr>
        <p:spPr bwMode="auto">
          <a:xfrm flipH="1" flipV="1">
            <a:off x="5181600" y="3048000"/>
            <a:ext cx="1981200" cy="482600"/>
          </a:xfrm>
          <a:prstGeom prst="line">
            <a:avLst/>
          </a:prstGeom>
          <a:ln w="38100">
            <a:solidFill>
              <a:srgbClr val="FF0000"/>
            </a:solidFill>
            <a:headEnd/>
            <a:tailEnd type="triangle" w="med" len="med"/>
          </a:ln>
        </p:spPr>
        <p:style>
          <a:lnRef idx="1">
            <a:schemeClr val="accent5"/>
          </a:lnRef>
          <a:fillRef idx="0">
            <a:schemeClr val="accent5"/>
          </a:fillRef>
          <a:effectRef idx="0">
            <a:schemeClr val="accent5"/>
          </a:effectRef>
          <a:fontRef idx="minor">
            <a:schemeClr val="tx1"/>
          </a:fontRef>
        </p:style>
        <p:txBody>
          <a:bodyPr wrap="square">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65125" y="365125"/>
            <a:ext cx="6096000" cy="701675"/>
          </a:xfrm>
          <a:prstGeom prst="rect">
            <a:avLst/>
          </a:prstGeom>
          <a:solidFill>
            <a:schemeClr val="accent5">
              <a:lumMod val="60000"/>
              <a:lumOff val="40000"/>
            </a:schemeClr>
          </a:solidFill>
          <a:ln>
            <a:noFill/>
          </a:ln>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dirty="0"/>
              <a:t>Let’s see how service and trip makers characteristics can affect the trip maker’s decision using Fig. 11-11.</a:t>
            </a:r>
          </a:p>
        </p:txBody>
      </p:sp>
      <p:pic>
        <p:nvPicPr>
          <p:cNvPr id="1638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003" t="3553"/>
          <a:stretch/>
        </p:blipFill>
        <p:spPr bwMode="auto">
          <a:xfrm>
            <a:off x="3148010" y="1185733"/>
            <a:ext cx="5909847" cy="55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p:cNvSpPr txBox="1">
            <a:spLocks noChangeArrowheads="1"/>
          </p:cNvSpPr>
          <p:nvPr/>
        </p:nvSpPr>
        <p:spPr bwMode="auto">
          <a:xfrm>
            <a:off x="0" y="2173931"/>
            <a:ext cx="313689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buFontTx/>
              <a:buAutoNum type="arabicPeriod"/>
            </a:pPr>
            <a:r>
              <a:rPr lang="en-US" sz="1600" dirty="0" smtClean="0"/>
              <a:t>Difference In vehicle </a:t>
            </a:r>
            <a:r>
              <a:rPr lang="en-US" sz="1600" dirty="0"/>
              <a:t>time </a:t>
            </a:r>
            <a:r>
              <a:rPr lang="en-US" sz="1600" dirty="0" smtClean="0"/>
              <a:t>(</a:t>
            </a:r>
            <a:r>
              <a:rPr lang="en-US" sz="1600" dirty="0"/>
              <a:t>Auto – Transit) = -15 </a:t>
            </a:r>
            <a:r>
              <a:rPr lang="en-US" sz="1600" dirty="0" smtClean="0"/>
              <a:t>min</a:t>
            </a:r>
          </a:p>
          <a:p>
            <a:pPr algn="just" eaLnBrk="1" hangingPunct="1">
              <a:buFontTx/>
              <a:buAutoNum type="arabicPeriod"/>
            </a:pPr>
            <a:endParaRPr lang="en-US" sz="1600" dirty="0"/>
          </a:p>
          <a:p>
            <a:pPr algn="just" eaLnBrk="1" hangingPunct="1">
              <a:buFontTx/>
              <a:buAutoNum type="arabicPeriod"/>
            </a:pPr>
            <a:r>
              <a:rPr lang="en-US" sz="1600" dirty="0"/>
              <a:t>Out of </a:t>
            </a:r>
            <a:r>
              <a:rPr lang="en-US" sz="1600" dirty="0" smtClean="0"/>
              <a:t>pocket cost         (Auto </a:t>
            </a:r>
            <a:r>
              <a:rPr lang="en-US" sz="1600" dirty="0"/>
              <a:t>– Transit) = 25 </a:t>
            </a:r>
            <a:r>
              <a:rPr lang="en-US" sz="1600" dirty="0" smtClean="0"/>
              <a:t>cents</a:t>
            </a:r>
          </a:p>
          <a:p>
            <a:pPr algn="just" eaLnBrk="1" hangingPunct="1">
              <a:buFontTx/>
              <a:buAutoNum type="arabicPeriod"/>
            </a:pPr>
            <a:endParaRPr lang="en-US" sz="1600" dirty="0"/>
          </a:p>
          <a:p>
            <a:pPr eaLnBrk="1" hangingPunct="1">
              <a:buFontTx/>
              <a:buAutoNum type="arabicPeriod"/>
            </a:pPr>
            <a:r>
              <a:rPr lang="en-US" sz="1600" dirty="0"/>
              <a:t>Excess time </a:t>
            </a:r>
            <a:r>
              <a:rPr lang="en-US" sz="1600" dirty="0" smtClean="0"/>
              <a:t>               (</a:t>
            </a:r>
            <a:r>
              <a:rPr lang="en-US" sz="1600" dirty="0"/>
              <a:t>Auto – Transit) = 3 </a:t>
            </a:r>
            <a:r>
              <a:rPr lang="en-US" sz="1600" dirty="0" smtClean="0"/>
              <a:t>min</a:t>
            </a:r>
          </a:p>
          <a:p>
            <a:pPr eaLnBrk="1" hangingPunct="1">
              <a:buFontTx/>
              <a:buAutoNum type="arabicPeriod"/>
            </a:pPr>
            <a:endParaRPr lang="en-US" sz="1600" dirty="0"/>
          </a:p>
          <a:p>
            <a:pPr algn="just" eaLnBrk="1" hangingPunct="1">
              <a:buFontTx/>
              <a:buAutoNum type="arabicPeriod"/>
            </a:pPr>
            <a:r>
              <a:rPr lang="en-US" sz="1600" dirty="0" smtClean="0"/>
              <a:t>Under above conditions approximately </a:t>
            </a:r>
            <a:r>
              <a:rPr lang="en-US" sz="1600" dirty="0"/>
              <a:t>37% of trips will be made by transit.</a:t>
            </a:r>
          </a:p>
        </p:txBody>
      </p:sp>
      <p:sp>
        <p:nvSpPr>
          <p:cNvPr id="16392" name="Oval 9"/>
          <p:cNvSpPr>
            <a:spLocks noChangeArrowheads="1"/>
          </p:cNvSpPr>
          <p:nvPr/>
        </p:nvSpPr>
        <p:spPr bwMode="auto">
          <a:xfrm>
            <a:off x="6125158" y="5867400"/>
            <a:ext cx="358192" cy="533400"/>
          </a:xfrm>
          <a:prstGeom prst="ellipse">
            <a:avLst/>
          </a:prstGeom>
          <a:noFill/>
          <a:ln w="889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2" name="Slide Number Placeholder 1"/>
          <p:cNvSpPr>
            <a:spLocks noGrp="1"/>
          </p:cNvSpPr>
          <p:nvPr>
            <p:ph type="sldNum" sz="quarter" idx="12"/>
          </p:nvPr>
        </p:nvSpPr>
        <p:spPr/>
        <p:txBody>
          <a:bodyPr/>
          <a:lstStyle/>
          <a:p>
            <a:pPr>
              <a:defRPr/>
            </a:pPr>
            <a:fld id="{79953D22-6D5F-4BBF-9DEF-D67BA2BD5D04}" type="slidenum">
              <a:rPr lang="en-GB" smtClean="0"/>
              <a:pPr>
                <a:defRPr/>
              </a:pPr>
              <a:t>16</a:t>
            </a:fld>
            <a:endParaRPr lang="en-GB"/>
          </a:p>
        </p:txBody>
      </p:sp>
      <p:sp>
        <p:nvSpPr>
          <p:cNvPr id="3" name="Freeform 2"/>
          <p:cNvSpPr/>
          <p:nvPr/>
        </p:nvSpPr>
        <p:spPr>
          <a:xfrm>
            <a:off x="3185160" y="3256814"/>
            <a:ext cx="5330190" cy="2346960"/>
          </a:xfrm>
          <a:custGeom>
            <a:avLst/>
            <a:gdLst>
              <a:gd name="connsiteX0" fmla="*/ 0 w 4476750"/>
              <a:gd name="connsiteY0" fmla="*/ 1981200 h 1981200"/>
              <a:gd name="connsiteX1" fmla="*/ 1009650 w 4476750"/>
              <a:gd name="connsiteY1" fmla="*/ 1695450 h 1981200"/>
              <a:gd name="connsiteX2" fmla="*/ 2238375 w 4476750"/>
              <a:gd name="connsiteY2" fmla="*/ 1171575 h 1981200"/>
              <a:gd name="connsiteX3" fmla="*/ 3028950 w 4476750"/>
              <a:gd name="connsiteY3" fmla="*/ 771525 h 1981200"/>
              <a:gd name="connsiteX4" fmla="*/ 3686175 w 4476750"/>
              <a:gd name="connsiteY4" fmla="*/ 409575 h 1981200"/>
              <a:gd name="connsiteX5" fmla="*/ 4210050 w 4476750"/>
              <a:gd name="connsiteY5" fmla="*/ 123825 h 1981200"/>
              <a:gd name="connsiteX6" fmla="*/ 4476750 w 4476750"/>
              <a:gd name="connsiteY6" fmla="*/ 0 h 1981200"/>
              <a:gd name="connsiteX0" fmla="*/ 0 w 5330190"/>
              <a:gd name="connsiteY0" fmla="*/ 2346960 h 2346960"/>
              <a:gd name="connsiteX1" fmla="*/ 1863090 w 5330190"/>
              <a:gd name="connsiteY1" fmla="*/ 1695450 h 2346960"/>
              <a:gd name="connsiteX2" fmla="*/ 3091815 w 5330190"/>
              <a:gd name="connsiteY2" fmla="*/ 1171575 h 2346960"/>
              <a:gd name="connsiteX3" fmla="*/ 3882390 w 5330190"/>
              <a:gd name="connsiteY3" fmla="*/ 771525 h 2346960"/>
              <a:gd name="connsiteX4" fmla="*/ 4539615 w 5330190"/>
              <a:gd name="connsiteY4" fmla="*/ 409575 h 2346960"/>
              <a:gd name="connsiteX5" fmla="*/ 5063490 w 5330190"/>
              <a:gd name="connsiteY5" fmla="*/ 123825 h 2346960"/>
              <a:gd name="connsiteX6" fmla="*/ 5330190 w 5330190"/>
              <a:gd name="connsiteY6" fmla="*/ 0 h 2346960"/>
              <a:gd name="connsiteX0" fmla="*/ 0 w 5330190"/>
              <a:gd name="connsiteY0" fmla="*/ 2346960 h 2346960"/>
              <a:gd name="connsiteX1" fmla="*/ 1863090 w 5330190"/>
              <a:gd name="connsiteY1" fmla="*/ 1695450 h 2346960"/>
              <a:gd name="connsiteX2" fmla="*/ 3091815 w 5330190"/>
              <a:gd name="connsiteY2" fmla="*/ 1171575 h 2346960"/>
              <a:gd name="connsiteX3" fmla="*/ 3882390 w 5330190"/>
              <a:gd name="connsiteY3" fmla="*/ 771525 h 2346960"/>
              <a:gd name="connsiteX4" fmla="*/ 4539615 w 5330190"/>
              <a:gd name="connsiteY4" fmla="*/ 409575 h 2346960"/>
              <a:gd name="connsiteX5" fmla="*/ 5063490 w 5330190"/>
              <a:gd name="connsiteY5" fmla="*/ 123825 h 2346960"/>
              <a:gd name="connsiteX6" fmla="*/ 5330190 w 5330190"/>
              <a:gd name="connsiteY6" fmla="*/ 0 h 2346960"/>
              <a:gd name="connsiteX0" fmla="*/ 0 w 5330190"/>
              <a:gd name="connsiteY0" fmla="*/ 2346960 h 2346960"/>
              <a:gd name="connsiteX1" fmla="*/ 1863090 w 5330190"/>
              <a:gd name="connsiteY1" fmla="*/ 1756410 h 2346960"/>
              <a:gd name="connsiteX2" fmla="*/ 3091815 w 5330190"/>
              <a:gd name="connsiteY2" fmla="*/ 1171575 h 2346960"/>
              <a:gd name="connsiteX3" fmla="*/ 3882390 w 5330190"/>
              <a:gd name="connsiteY3" fmla="*/ 771525 h 2346960"/>
              <a:gd name="connsiteX4" fmla="*/ 4539615 w 5330190"/>
              <a:gd name="connsiteY4" fmla="*/ 409575 h 2346960"/>
              <a:gd name="connsiteX5" fmla="*/ 5063490 w 5330190"/>
              <a:gd name="connsiteY5" fmla="*/ 123825 h 2346960"/>
              <a:gd name="connsiteX6" fmla="*/ 5330190 w 5330190"/>
              <a:gd name="connsiteY6" fmla="*/ 0 h 2346960"/>
              <a:gd name="connsiteX0" fmla="*/ 0 w 5330190"/>
              <a:gd name="connsiteY0" fmla="*/ 2346960 h 2346960"/>
              <a:gd name="connsiteX1" fmla="*/ 1863090 w 5330190"/>
              <a:gd name="connsiteY1" fmla="*/ 1756410 h 2346960"/>
              <a:gd name="connsiteX2" fmla="*/ 3091815 w 5330190"/>
              <a:gd name="connsiteY2" fmla="*/ 1171575 h 2346960"/>
              <a:gd name="connsiteX3" fmla="*/ 3882390 w 5330190"/>
              <a:gd name="connsiteY3" fmla="*/ 771525 h 2346960"/>
              <a:gd name="connsiteX4" fmla="*/ 4539615 w 5330190"/>
              <a:gd name="connsiteY4" fmla="*/ 409575 h 2346960"/>
              <a:gd name="connsiteX5" fmla="*/ 5063490 w 5330190"/>
              <a:gd name="connsiteY5" fmla="*/ 123825 h 2346960"/>
              <a:gd name="connsiteX6" fmla="*/ 5330190 w 5330190"/>
              <a:gd name="connsiteY6" fmla="*/ 0 h 2346960"/>
              <a:gd name="connsiteX0" fmla="*/ 0 w 5330190"/>
              <a:gd name="connsiteY0" fmla="*/ 2346960 h 2346960"/>
              <a:gd name="connsiteX1" fmla="*/ 1863090 w 5330190"/>
              <a:gd name="connsiteY1" fmla="*/ 1756410 h 2346960"/>
              <a:gd name="connsiteX2" fmla="*/ 3091815 w 5330190"/>
              <a:gd name="connsiteY2" fmla="*/ 1171575 h 2346960"/>
              <a:gd name="connsiteX3" fmla="*/ 3882390 w 5330190"/>
              <a:gd name="connsiteY3" fmla="*/ 771525 h 2346960"/>
              <a:gd name="connsiteX4" fmla="*/ 4539615 w 5330190"/>
              <a:gd name="connsiteY4" fmla="*/ 409575 h 2346960"/>
              <a:gd name="connsiteX5" fmla="*/ 5063490 w 5330190"/>
              <a:gd name="connsiteY5" fmla="*/ 123825 h 2346960"/>
              <a:gd name="connsiteX6" fmla="*/ 5330190 w 5330190"/>
              <a:gd name="connsiteY6" fmla="*/ 0 h 2346960"/>
              <a:gd name="connsiteX0" fmla="*/ 0 w 5330190"/>
              <a:gd name="connsiteY0" fmla="*/ 2346960 h 2346960"/>
              <a:gd name="connsiteX1" fmla="*/ 1863090 w 5330190"/>
              <a:gd name="connsiteY1" fmla="*/ 1756410 h 2346960"/>
              <a:gd name="connsiteX2" fmla="*/ 3091815 w 5330190"/>
              <a:gd name="connsiteY2" fmla="*/ 1171575 h 2346960"/>
              <a:gd name="connsiteX3" fmla="*/ 3890010 w 5330190"/>
              <a:gd name="connsiteY3" fmla="*/ 748665 h 2346960"/>
              <a:gd name="connsiteX4" fmla="*/ 4539615 w 5330190"/>
              <a:gd name="connsiteY4" fmla="*/ 409575 h 2346960"/>
              <a:gd name="connsiteX5" fmla="*/ 5063490 w 5330190"/>
              <a:gd name="connsiteY5" fmla="*/ 123825 h 2346960"/>
              <a:gd name="connsiteX6" fmla="*/ 5330190 w 5330190"/>
              <a:gd name="connsiteY6" fmla="*/ 0 h 2346960"/>
              <a:gd name="connsiteX0" fmla="*/ 0 w 5330190"/>
              <a:gd name="connsiteY0" fmla="*/ 2346960 h 2346960"/>
              <a:gd name="connsiteX1" fmla="*/ 1863090 w 5330190"/>
              <a:gd name="connsiteY1" fmla="*/ 1756410 h 2346960"/>
              <a:gd name="connsiteX2" fmla="*/ 3091815 w 5330190"/>
              <a:gd name="connsiteY2" fmla="*/ 1171575 h 2346960"/>
              <a:gd name="connsiteX3" fmla="*/ 3890010 w 5330190"/>
              <a:gd name="connsiteY3" fmla="*/ 748665 h 2346960"/>
              <a:gd name="connsiteX4" fmla="*/ 4539615 w 5330190"/>
              <a:gd name="connsiteY4" fmla="*/ 386715 h 2346960"/>
              <a:gd name="connsiteX5" fmla="*/ 5063490 w 5330190"/>
              <a:gd name="connsiteY5" fmla="*/ 123825 h 2346960"/>
              <a:gd name="connsiteX6" fmla="*/ 5330190 w 5330190"/>
              <a:gd name="connsiteY6" fmla="*/ 0 h 234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0190" h="2346960">
                <a:moveTo>
                  <a:pt x="0" y="2346960"/>
                </a:moveTo>
                <a:cubicBezTo>
                  <a:pt x="364014" y="2286793"/>
                  <a:pt x="1347788" y="1975167"/>
                  <a:pt x="1863090" y="1756410"/>
                </a:cubicBezTo>
                <a:cubicBezTo>
                  <a:pt x="2378392" y="1537653"/>
                  <a:pt x="2753995" y="1339532"/>
                  <a:pt x="3091815" y="1171575"/>
                </a:cubicBezTo>
                <a:cubicBezTo>
                  <a:pt x="3429635" y="1003618"/>
                  <a:pt x="3648710" y="879475"/>
                  <a:pt x="3890010" y="748665"/>
                </a:cubicBezTo>
                <a:cubicBezTo>
                  <a:pt x="4131310" y="617855"/>
                  <a:pt x="4539615" y="386715"/>
                  <a:pt x="4539615" y="386715"/>
                </a:cubicBezTo>
                <a:lnTo>
                  <a:pt x="5063490" y="123825"/>
                </a:lnTo>
                <a:cubicBezTo>
                  <a:pt x="5195252" y="55563"/>
                  <a:pt x="5262721" y="27781"/>
                  <a:pt x="5330190" y="0"/>
                </a:cubicBezTo>
              </a:path>
            </a:pathLst>
          </a:cu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8"/>
          <p:cNvSpPr>
            <a:spLocks noChangeArrowheads="1"/>
          </p:cNvSpPr>
          <p:nvPr/>
        </p:nvSpPr>
        <p:spPr bwMode="auto">
          <a:xfrm>
            <a:off x="8382000" y="2888514"/>
            <a:ext cx="762000" cy="685800"/>
          </a:xfrm>
          <a:prstGeom prst="ellipse">
            <a:avLst/>
          </a:prstGeom>
          <a:noFill/>
          <a:ln w="762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nvGrpSpPr>
          <p:cNvPr id="8" name="Group 7"/>
          <p:cNvGrpSpPr/>
          <p:nvPr/>
        </p:nvGrpSpPr>
        <p:grpSpPr>
          <a:xfrm>
            <a:off x="5777495" y="4392613"/>
            <a:ext cx="531813" cy="1627187"/>
            <a:chOff x="6110287" y="4914902"/>
            <a:chExt cx="531813" cy="1554396"/>
          </a:xfrm>
        </p:grpSpPr>
        <p:cxnSp>
          <p:nvCxnSpPr>
            <p:cNvPr id="5" name="Straight Connector 4"/>
            <p:cNvCxnSpPr/>
            <p:nvPr/>
          </p:nvCxnSpPr>
          <p:spPr>
            <a:xfrm flipV="1">
              <a:off x="6642100" y="4914902"/>
              <a:ext cx="0" cy="1554396"/>
            </a:xfrm>
            <a:prstGeom prst="line">
              <a:avLst/>
            </a:prstGeom>
            <a:ln w="63500" cap="sq">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110287" y="4914902"/>
              <a:ext cx="518108" cy="1"/>
            </a:xfrm>
            <a:prstGeom prst="straightConnector1">
              <a:avLst/>
            </a:prstGeom>
            <a:ln w="63500" cap="rnd">
              <a:solidFill>
                <a:srgbClr val="7030A0"/>
              </a:solidFill>
              <a:tailEnd type="stealth"/>
            </a:ln>
          </p:spPr>
          <p:style>
            <a:lnRef idx="1">
              <a:schemeClr val="accent1"/>
            </a:lnRef>
            <a:fillRef idx="0">
              <a:schemeClr val="accent1"/>
            </a:fillRef>
            <a:effectRef idx="0">
              <a:schemeClr val="accent1"/>
            </a:effectRef>
            <a:fontRef idx="minor">
              <a:schemeClr val="tx1"/>
            </a:fontRef>
          </p:style>
        </p:cxnSp>
      </p:grpSp>
      <p:sp>
        <p:nvSpPr>
          <p:cNvPr id="16" name="Oval 8"/>
          <p:cNvSpPr>
            <a:spLocks noChangeArrowheads="1"/>
          </p:cNvSpPr>
          <p:nvPr/>
        </p:nvSpPr>
        <p:spPr bwMode="auto">
          <a:xfrm>
            <a:off x="3810000" y="990600"/>
            <a:ext cx="1676400" cy="685800"/>
          </a:xfrm>
          <a:prstGeom prst="ellipse">
            <a:avLst/>
          </a:prstGeom>
          <a:noFill/>
          <a:ln w="762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17" name="Oval 8"/>
          <p:cNvSpPr>
            <a:spLocks noChangeArrowheads="1"/>
          </p:cNvSpPr>
          <p:nvPr/>
        </p:nvSpPr>
        <p:spPr bwMode="auto">
          <a:xfrm>
            <a:off x="5410200" y="4209733"/>
            <a:ext cx="381000" cy="36576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8">
                                            <p:txEl>
                                              <p:pRg st="0" end="0"/>
                                            </p:txEl>
                                          </p:spTgt>
                                        </p:tgtEl>
                                        <p:attrNameLst>
                                          <p:attrName>style.visibility</p:attrName>
                                        </p:attrNameLst>
                                      </p:cBhvr>
                                      <p:to>
                                        <p:strVal val="visible"/>
                                      </p:to>
                                    </p:set>
                                    <p:animEffect transition="in" filter="barn(inVertical)">
                                      <p:cBhvr>
                                        <p:cTn id="12" dur="500"/>
                                        <p:tgtEl>
                                          <p:spTgt spid="163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388">
                                            <p:txEl>
                                              <p:pRg st="2" end="2"/>
                                            </p:txEl>
                                          </p:spTgt>
                                        </p:tgtEl>
                                        <p:attrNameLst>
                                          <p:attrName>style.visibility</p:attrName>
                                        </p:attrNameLst>
                                      </p:cBhvr>
                                      <p:to>
                                        <p:strVal val="visible"/>
                                      </p:to>
                                    </p:set>
                                    <p:animEffect transition="in" filter="barn(inVertical)">
                                      <p:cBhvr>
                                        <p:cTn id="22" dur="500"/>
                                        <p:tgtEl>
                                          <p:spTgt spid="163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388">
                                            <p:txEl>
                                              <p:pRg st="4" end="4"/>
                                            </p:txEl>
                                          </p:spTgt>
                                        </p:tgtEl>
                                        <p:attrNameLst>
                                          <p:attrName>style.visibility</p:attrName>
                                        </p:attrNameLst>
                                      </p:cBhvr>
                                      <p:to>
                                        <p:strVal val="visible"/>
                                      </p:to>
                                    </p:set>
                                    <p:animEffect transition="in" filter="barn(inVertical)">
                                      <p:cBhvr>
                                        <p:cTn id="32" dur="500"/>
                                        <p:tgtEl>
                                          <p:spTgt spid="1638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392"/>
                                        </p:tgtEl>
                                        <p:attrNameLst>
                                          <p:attrName>style.visibility</p:attrName>
                                        </p:attrNameLst>
                                      </p:cBhvr>
                                      <p:to>
                                        <p:strVal val="visible"/>
                                      </p:to>
                                    </p:set>
                                    <p:animEffect transition="in" filter="barn(inVertical)">
                                      <p:cBhvr>
                                        <p:cTn id="37" dur="500"/>
                                        <p:tgtEl>
                                          <p:spTgt spid="1639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388">
                                            <p:txEl>
                                              <p:pRg st="6" end="6"/>
                                            </p:txEl>
                                          </p:spTgt>
                                        </p:tgtEl>
                                        <p:attrNameLst>
                                          <p:attrName>style.visibility</p:attrName>
                                        </p:attrNameLst>
                                      </p:cBhvr>
                                      <p:to>
                                        <p:strVal val="visible"/>
                                      </p:to>
                                    </p:set>
                                    <p:animEffect transition="in" filter="barn(inVertical)">
                                      <p:cBhvr>
                                        <p:cTn id="47" dur="500"/>
                                        <p:tgtEl>
                                          <p:spTgt spid="1638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3" grpId="0" animBg="1"/>
      <p:bldP spid="12"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600200"/>
            <a:ext cx="7772400" cy="4267200"/>
          </a:xfrm>
        </p:spPr>
        <p:txBody>
          <a:bodyPr/>
          <a:lstStyle/>
          <a:p>
            <a:pPr algn="ctr"/>
            <a:r>
              <a:rPr lang="en-US" sz="8800" u="sng" dirty="0" smtClean="0">
                <a:solidFill>
                  <a:srgbClr val="FF0000"/>
                </a:solidFill>
                <a:effectLst/>
              </a:rPr>
              <a:t>Background </a:t>
            </a:r>
            <a:r>
              <a:rPr lang="en-US" sz="8800" u="sng" dirty="0">
                <a:solidFill>
                  <a:srgbClr val="FF0000"/>
                </a:solidFill>
                <a:effectLst/>
              </a:rPr>
              <a:t>to Modal Split Models</a:t>
            </a:r>
          </a:p>
        </p:txBody>
      </p:sp>
      <p:sp>
        <p:nvSpPr>
          <p:cNvPr id="2" name="Slide Number Placeholder 1"/>
          <p:cNvSpPr>
            <a:spLocks noGrp="1"/>
          </p:cNvSpPr>
          <p:nvPr>
            <p:ph type="sldNum" sz="quarter" idx="12"/>
          </p:nvPr>
        </p:nvSpPr>
        <p:spPr/>
        <p:txBody>
          <a:bodyPr/>
          <a:lstStyle/>
          <a:p>
            <a:pPr>
              <a:defRPr/>
            </a:pPr>
            <a:fld id="{EAA34BFB-66D3-420E-BD9A-CA15ABCE0D3A}" type="slidenum">
              <a:rPr lang="en-GB" smtClean="0"/>
              <a:pPr>
                <a:defRPr/>
              </a:pPr>
              <a:t>17</a:t>
            </a:fld>
            <a:endParaRPr lang="en-GB"/>
          </a:p>
        </p:txBody>
      </p:sp>
    </p:spTree>
    <p:extLst>
      <p:ext uri="{BB962C8B-B14F-4D97-AF65-F5344CB8AC3E}">
        <p14:creationId xmlns:p14="http://schemas.microsoft.com/office/powerpoint/2010/main" val="150566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a:xfrm>
            <a:off x="457200" y="519545"/>
            <a:ext cx="8229600" cy="1143000"/>
          </a:xfrm>
          <a:noFill/>
        </p:spPr>
        <p:txBody>
          <a:bodyPr anchor="ctr"/>
          <a:lstStyle/>
          <a:p>
            <a:pPr eaLnBrk="1" hangingPunct="1"/>
            <a:r>
              <a:rPr lang="en-GB" b="1" u="sng" dirty="0" smtClean="0">
                <a:solidFill>
                  <a:srgbClr val="FF0000"/>
                </a:solidFill>
              </a:rPr>
              <a:t>Diversion Curves</a:t>
            </a: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18</a:t>
            </a:fld>
            <a:endParaRPr lang="en-GB"/>
          </a:p>
        </p:txBody>
      </p:sp>
      <p:sp>
        <p:nvSpPr>
          <p:cNvPr id="17410" name="Rectangle 3"/>
          <p:cNvSpPr>
            <a:spLocks noGrp="1" noChangeArrowheads="1"/>
          </p:cNvSpPr>
          <p:nvPr>
            <p:ph idx="1"/>
          </p:nvPr>
        </p:nvSpPr>
        <p:spPr>
          <a:xfrm>
            <a:off x="83127" y="1679171"/>
            <a:ext cx="3657600" cy="4770120"/>
          </a:xfrm>
        </p:spPr>
        <p:txBody>
          <a:bodyPr>
            <a:normAutofit/>
          </a:bodyPr>
          <a:lstStyle/>
          <a:p>
            <a:pPr eaLnBrk="1" hangingPunct="1"/>
            <a:r>
              <a:rPr lang="en-GB" dirty="0" smtClean="0"/>
              <a:t>One of the simplest methods is diversion curves, </a:t>
            </a:r>
          </a:p>
          <a:p>
            <a:pPr lvl="1" eaLnBrk="1" hangingPunct="1"/>
            <a:r>
              <a:rPr lang="en-GB" dirty="0" smtClean="0"/>
              <a:t>simple, stratified by trip maker, mode and attributes,</a:t>
            </a:r>
          </a:p>
          <a:p>
            <a:pPr lvl="1" eaLnBrk="1" hangingPunct="1"/>
            <a:r>
              <a:rPr lang="en-GB" dirty="0" smtClean="0"/>
              <a:t> awkward to calibrate and use</a:t>
            </a:r>
          </a:p>
          <a:p>
            <a:pPr lvl="1" eaLnBrk="1" hangingPunct="1"/>
            <a:r>
              <a:rPr lang="en-GB" dirty="0" smtClean="0"/>
              <a:t>Washington 160 curves were used.</a:t>
            </a:r>
          </a:p>
          <a:p>
            <a:pPr lvl="1"/>
            <a:r>
              <a:rPr lang="en-GB" dirty="0"/>
              <a:t>Now </a:t>
            </a:r>
            <a:r>
              <a:rPr lang="en-GB" dirty="0" smtClean="0"/>
              <a:t>supplanted</a:t>
            </a:r>
          </a:p>
        </p:txBody>
      </p:sp>
      <p:pic>
        <p:nvPicPr>
          <p:cNvPr id="3" name="Picture 2" descr="C:\Users\Kamran\Desktop\2013-04-10 travel ratio\travel ratio 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51" t="2436" r="2654" b="7817"/>
          <a:stretch/>
        </p:blipFill>
        <p:spPr bwMode="auto">
          <a:xfrm>
            <a:off x="3962400" y="1669473"/>
            <a:ext cx="4572000" cy="4772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b="1" u="sng" dirty="0" smtClean="0">
                <a:solidFill>
                  <a:srgbClr val="FF0000"/>
                </a:solidFill>
              </a:rPr>
              <a:t>Probability Based Models</a:t>
            </a:r>
          </a:p>
        </p:txBody>
      </p:sp>
      <p:sp>
        <p:nvSpPr>
          <p:cNvPr id="18435" name="Rectangle 3"/>
          <p:cNvSpPr>
            <a:spLocks noGrp="1" noChangeArrowheads="1"/>
          </p:cNvSpPr>
          <p:nvPr>
            <p:ph idx="1"/>
          </p:nvPr>
        </p:nvSpPr>
        <p:spPr>
          <a:xfrm>
            <a:off x="457200" y="1981200"/>
            <a:ext cx="8229600" cy="4651376"/>
          </a:xfrm>
        </p:spPr>
        <p:txBody>
          <a:bodyPr>
            <a:normAutofit/>
          </a:bodyPr>
          <a:lstStyle/>
          <a:p>
            <a:pPr algn="just"/>
            <a:r>
              <a:rPr lang="en-GB" dirty="0" smtClean="0"/>
              <a:t>Probabilistic distinct choice models based upon principle of utility maximization, to include Discriminant analysis, </a:t>
            </a:r>
            <a:r>
              <a:rPr lang="en-GB" dirty="0" err="1" smtClean="0"/>
              <a:t>Probit</a:t>
            </a:r>
            <a:r>
              <a:rPr lang="en-GB" dirty="0" smtClean="0"/>
              <a:t> analysis and </a:t>
            </a:r>
            <a:r>
              <a:rPr lang="en-GB" dirty="0" err="1" smtClean="0"/>
              <a:t>Logit</a:t>
            </a:r>
            <a:r>
              <a:rPr lang="en-GB" dirty="0" smtClean="0"/>
              <a:t> </a:t>
            </a:r>
            <a:r>
              <a:rPr lang="en-GB" dirty="0"/>
              <a:t>analysis</a:t>
            </a:r>
          </a:p>
          <a:p>
            <a:pPr algn="just"/>
            <a:r>
              <a:rPr lang="en-GB" dirty="0" smtClean="0"/>
              <a:t>Each </a:t>
            </a:r>
            <a:r>
              <a:rPr lang="en-GB" dirty="0"/>
              <a:t>is described by utility/ disutility function and person’s choosing each of competing alternatives, extended to groups, using probability, proportion likely to use each of competing modes is worked </a:t>
            </a:r>
            <a:r>
              <a:rPr lang="en-GB" dirty="0" smtClean="0"/>
              <a:t>out</a:t>
            </a:r>
          </a:p>
          <a:p>
            <a:pPr algn="just">
              <a:lnSpc>
                <a:spcPct val="90000"/>
              </a:lnSpc>
            </a:pPr>
            <a:r>
              <a:rPr lang="en-GB" dirty="0"/>
              <a:t>Two step model development</a:t>
            </a:r>
          </a:p>
          <a:p>
            <a:pPr lvl="1" algn="just">
              <a:lnSpc>
                <a:spcPct val="90000"/>
              </a:lnSpc>
            </a:pPr>
            <a:r>
              <a:rPr lang="en-GB" dirty="0"/>
              <a:t>Selection of mathematical form</a:t>
            </a:r>
          </a:p>
          <a:p>
            <a:pPr lvl="1" algn="just">
              <a:lnSpc>
                <a:spcPct val="90000"/>
              </a:lnSpc>
            </a:pPr>
            <a:r>
              <a:rPr lang="en-GB" dirty="0"/>
              <a:t>Calibration, model reproduces the base year data</a:t>
            </a:r>
          </a:p>
          <a:p>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rgbClr val="FF0000"/>
                </a:solidFill>
              </a:rPr>
              <a:t>What is modal split</a:t>
            </a:r>
            <a:r>
              <a:rPr lang="en-US" b="1" u="sng" dirty="0" smtClean="0">
                <a:solidFill>
                  <a:srgbClr val="FF0000"/>
                </a:solidFill>
              </a:rPr>
              <a:t>?</a:t>
            </a:r>
            <a:endParaRPr lang="en-US" b="1" u="sng" dirty="0">
              <a:solidFill>
                <a:srgbClr val="FF0000"/>
              </a:solidFill>
            </a:endParaRPr>
          </a:p>
        </p:txBody>
      </p:sp>
      <p:sp>
        <p:nvSpPr>
          <p:cNvPr id="3" name="Content Placeholder 2"/>
          <p:cNvSpPr>
            <a:spLocks noGrp="1"/>
          </p:cNvSpPr>
          <p:nvPr>
            <p:ph idx="1"/>
          </p:nvPr>
        </p:nvSpPr>
        <p:spPr/>
        <p:txBody>
          <a:bodyPr>
            <a:normAutofit/>
          </a:bodyPr>
          <a:lstStyle/>
          <a:p>
            <a:pPr algn="just"/>
            <a:r>
              <a:rPr lang="en-US" sz="2800" dirty="0"/>
              <a:t>Split trips to different available transportation modes, by analyzing people’s decisions regarding mode of travel they use.</a:t>
            </a:r>
          </a:p>
          <a:p>
            <a:endParaRPr lang="en-US"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5573712"/>
            <a:ext cx="1828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476750"/>
            <a:ext cx="1130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300" y="5330031"/>
            <a:ext cx="14478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4799012"/>
            <a:ext cx="8794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8"/>
          <p:cNvGrpSpPr>
            <a:grpSpLocks/>
          </p:cNvGrpSpPr>
          <p:nvPr/>
        </p:nvGrpSpPr>
        <p:grpSpPr bwMode="auto">
          <a:xfrm>
            <a:off x="876300" y="3695700"/>
            <a:ext cx="838200" cy="609600"/>
            <a:chOff x="336" y="3552"/>
            <a:chExt cx="528" cy="384"/>
          </a:xfrm>
        </p:grpSpPr>
        <p:sp>
          <p:nvSpPr>
            <p:cNvPr id="9" name="Oval 9"/>
            <p:cNvSpPr>
              <a:spLocks noChangeArrowheads="1"/>
            </p:cNvSpPr>
            <p:nvPr/>
          </p:nvSpPr>
          <p:spPr bwMode="auto">
            <a:xfrm>
              <a:off x="624" y="3696"/>
              <a:ext cx="240" cy="240"/>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0" name="Oval 10"/>
            <p:cNvSpPr>
              <a:spLocks noChangeArrowheads="1"/>
            </p:cNvSpPr>
            <p:nvPr/>
          </p:nvSpPr>
          <p:spPr bwMode="auto">
            <a:xfrm>
              <a:off x="336" y="3696"/>
              <a:ext cx="240" cy="240"/>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1" name="Line 11"/>
            <p:cNvSpPr>
              <a:spLocks noChangeShapeType="1"/>
            </p:cNvSpPr>
            <p:nvPr/>
          </p:nvSpPr>
          <p:spPr bwMode="auto">
            <a:xfrm>
              <a:off x="432" y="3840"/>
              <a:ext cx="336"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2" name="Line 12"/>
            <p:cNvSpPr>
              <a:spLocks noChangeShapeType="1"/>
            </p:cNvSpPr>
            <p:nvPr/>
          </p:nvSpPr>
          <p:spPr bwMode="auto">
            <a:xfrm flipV="1">
              <a:off x="432" y="3648"/>
              <a:ext cx="144" cy="192"/>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 name="Line 13"/>
            <p:cNvSpPr>
              <a:spLocks noChangeShapeType="1"/>
            </p:cNvSpPr>
            <p:nvPr/>
          </p:nvSpPr>
          <p:spPr bwMode="auto">
            <a:xfrm>
              <a:off x="576" y="3696"/>
              <a:ext cx="192" cy="144"/>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4" name="Line 14"/>
            <p:cNvSpPr>
              <a:spLocks noChangeShapeType="1"/>
            </p:cNvSpPr>
            <p:nvPr/>
          </p:nvSpPr>
          <p:spPr bwMode="auto">
            <a:xfrm flipV="1">
              <a:off x="576" y="3600"/>
              <a:ext cx="192" cy="96"/>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5" name="Line 15"/>
            <p:cNvSpPr>
              <a:spLocks noChangeShapeType="1"/>
            </p:cNvSpPr>
            <p:nvPr/>
          </p:nvSpPr>
          <p:spPr bwMode="auto">
            <a:xfrm flipV="1">
              <a:off x="720" y="3600"/>
              <a:ext cx="48" cy="24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6" name="Oval 16"/>
            <p:cNvSpPr>
              <a:spLocks noChangeArrowheads="1"/>
            </p:cNvSpPr>
            <p:nvPr/>
          </p:nvSpPr>
          <p:spPr bwMode="auto">
            <a:xfrm>
              <a:off x="480" y="3600"/>
              <a:ext cx="144" cy="48"/>
            </a:xfrm>
            <a:prstGeom prst="ellipse">
              <a:avLst/>
            </a:prstGeom>
            <a:solidFill>
              <a:schemeClr val="tx2"/>
            </a:solidFill>
            <a:ln w="9525">
              <a:solidFill>
                <a:schemeClr val="folHlink"/>
              </a:solidFill>
              <a:round/>
              <a:headEnd/>
              <a:tailEnd/>
            </a:ln>
          </p:spPr>
          <p:txBody>
            <a:bodyPr wrap="none" anchor="ctr">
              <a:spAutoFit/>
            </a:bodyPr>
            <a:lstStyle/>
            <a:p>
              <a:endParaRPr lang="en-US"/>
            </a:p>
          </p:txBody>
        </p:sp>
        <p:sp>
          <p:nvSpPr>
            <p:cNvPr id="17" name="Line 17"/>
            <p:cNvSpPr>
              <a:spLocks noChangeShapeType="1"/>
            </p:cNvSpPr>
            <p:nvPr/>
          </p:nvSpPr>
          <p:spPr bwMode="auto">
            <a:xfrm>
              <a:off x="672" y="3552"/>
              <a:ext cx="96"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pic>
        <p:nvPicPr>
          <p:cNvPr id="18"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3580606"/>
            <a:ext cx="13192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18"/>
          <p:cNvSpPr>
            <a:spLocks noGrp="1"/>
          </p:cNvSpPr>
          <p:nvPr>
            <p:ph type="sldNum" sz="quarter" idx="12"/>
          </p:nvPr>
        </p:nvSpPr>
        <p:spPr/>
        <p:txBody>
          <a:bodyPr/>
          <a:lstStyle/>
          <a:p>
            <a:pPr>
              <a:defRPr/>
            </a:pPr>
            <a:fld id="{DEDEAFD0-7DAA-454B-9968-835137014791}" type="slidenum">
              <a:rPr lang="en-GB" smtClean="0"/>
              <a:pPr>
                <a:defRPr/>
              </a:pPr>
              <a:t>2</a:t>
            </a:fld>
            <a:endParaRPr lang="en-GB"/>
          </a:p>
        </p:txBody>
      </p:sp>
    </p:spTree>
    <p:extLst>
      <p:ext uri="{BB962C8B-B14F-4D97-AF65-F5344CB8AC3E}">
        <p14:creationId xmlns:p14="http://schemas.microsoft.com/office/powerpoint/2010/main" val="74533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b="1" u="sng" dirty="0" smtClean="0">
                <a:solidFill>
                  <a:srgbClr val="FF0000"/>
                </a:solidFill>
              </a:rPr>
              <a:t>Utility and Disutility</a:t>
            </a:r>
          </a:p>
        </p:txBody>
      </p:sp>
      <p:sp>
        <p:nvSpPr>
          <p:cNvPr id="21507" name="Rectangle 3"/>
          <p:cNvSpPr>
            <a:spLocks noGrp="1" noChangeArrowheads="1"/>
          </p:cNvSpPr>
          <p:nvPr>
            <p:ph idx="1"/>
          </p:nvPr>
        </p:nvSpPr>
        <p:spPr>
          <a:xfrm>
            <a:off x="1182688" y="2017713"/>
            <a:ext cx="3236912" cy="1944687"/>
          </a:xfrm>
        </p:spPr>
        <p:txBody>
          <a:bodyPr/>
          <a:lstStyle/>
          <a:p>
            <a:pPr eaLnBrk="1" hangingPunct="1">
              <a:lnSpc>
                <a:spcPct val="80000"/>
              </a:lnSpc>
            </a:pPr>
            <a:r>
              <a:rPr lang="en-GB" sz="2800" dirty="0" smtClean="0"/>
              <a:t>Measure degree of satisfaction that people derive from their choices.</a:t>
            </a:r>
          </a:p>
        </p:txBody>
      </p:sp>
      <p:sp>
        <p:nvSpPr>
          <p:cNvPr id="21508" name="Rectangle 4"/>
          <p:cNvSpPr>
            <a:spLocks noChangeArrowheads="1"/>
          </p:cNvSpPr>
          <p:nvPr/>
        </p:nvSpPr>
        <p:spPr bwMode="auto">
          <a:xfrm>
            <a:off x="5105400" y="2057400"/>
            <a:ext cx="34655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pitchFamily="2" charset="2"/>
              <a:buChar char="n"/>
            </a:pPr>
            <a:r>
              <a:rPr lang="en-GB" sz="2800" dirty="0"/>
              <a:t>Represents the </a:t>
            </a:r>
            <a:r>
              <a:rPr lang="en-GB" sz="2800" dirty="0">
                <a:solidFill>
                  <a:srgbClr val="00B0F0"/>
                </a:solidFill>
              </a:rPr>
              <a:t>generalized cost </a:t>
            </a:r>
            <a:r>
              <a:rPr lang="en-GB" sz="2800" dirty="0"/>
              <a:t>associated with each choice.</a:t>
            </a:r>
          </a:p>
        </p:txBody>
      </p:sp>
      <p:sp>
        <p:nvSpPr>
          <p:cNvPr id="21509" name="AutoShape 5"/>
          <p:cNvSpPr>
            <a:spLocks noChangeArrowheads="1"/>
          </p:cNvSpPr>
          <p:nvPr/>
        </p:nvSpPr>
        <p:spPr bwMode="auto">
          <a:xfrm>
            <a:off x="990600" y="1752600"/>
            <a:ext cx="381000" cy="1143000"/>
          </a:xfrm>
          <a:prstGeom prst="curvedRigh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1510" name="AutoShape 6"/>
          <p:cNvSpPr>
            <a:spLocks noChangeArrowheads="1"/>
          </p:cNvSpPr>
          <p:nvPr/>
        </p:nvSpPr>
        <p:spPr bwMode="auto">
          <a:xfrm>
            <a:off x="4876800" y="1752600"/>
            <a:ext cx="381000" cy="1143000"/>
          </a:xfrm>
          <a:prstGeom prst="curvedRigh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1511" name="AutoShape 7"/>
          <p:cNvSpPr>
            <a:spLocks noChangeArrowheads="1"/>
          </p:cNvSpPr>
          <p:nvPr/>
        </p:nvSpPr>
        <p:spPr bwMode="auto">
          <a:xfrm>
            <a:off x="1676400" y="3962400"/>
            <a:ext cx="5353050" cy="1371600"/>
          </a:xfrm>
          <a:prstGeom prst="downArrowCallout">
            <a:avLst>
              <a:gd name="adj1" fmla="val 44192"/>
              <a:gd name="adj2" fmla="val 37248"/>
              <a:gd name="adj3" fmla="val 16667"/>
              <a:gd name="adj4" fmla="val 38384"/>
            </a:avLst>
          </a:prstGeom>
          <a:solidFill>
            <a:schemeClr val="accent1"/>
          </a:solidFill>
          <a:ln w="9525">
            <a:solidFill>
              <a:schemeClr val="tx1"/>
            </a:solidFill>
            <a:miter lim="800000"/>
            <a:headEnd/>
            <a:tailEnd/>
          </a:ln>
        </p:spPr>
        <p:txBody>
          <a:bodyPr wrap="none" anchor="ctr"/>
          <a:lstStyle/>
          <a:p>
            <a:endParaRPr lang="en-US"/>
          </a:p>
        </p:txBody>
      </p:sp>
      <p:sp>
        <p:nvSpPr>
          <p:cNvPr id="21512" name="Text Box 8"/>
          <p:cNvSpPr txBox="1">
            <a:spLocks noChangeArrowheads="1"/>
          </p:cNvSpPr>
          <p:nvPr/>
        </p:nvSpPr>
        <p:spPr bwMode="auto">
          <a:xfrm>
            <a:off x="838200" y="5334000"/>
            <a:ext cx="731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GB" sz="2800" dirty="0"/>
              <a:t>Magnitude depends upon </a:t>
            </a:r>
            <a:r>
              <a:rPr lang="en-GB" sz="2800" dirty="0" smtClean="0"/>
              <a:t>the characteristics of </a:t>
            </a:r>
            <a:r>
              <a:rPr lang="en-GB" sz="2800" dirty="0" smtClean="0">
                <a:solidFill>
                  <a:srgbClr val="FF0000"/>
                </a:solidFill>
              </a:rPr>
              <a:t>t</a:t>
            </a:r>
            <a:r>
              <a:rPr lang="en-US" sz="2800" dirty="0" smtClean="0">
                <a:solidFill>
                  <a:srgbClr val="FF0000"/>
                </a:solidFill>
              </a:rPr>
              <a:t>rip, </a:t>
            </a:r>
            <a:r>
              <a:rPr lang="en-US" sz="2800" dirty="0">
                <a:solidFill>
                  <a:srgbClr val="009900"/>
                </a:solidFill>
              </a:rPr>
              <a:t>trip </a:t>
            </a:r>
            <a:r>
              <a:rPr lang="en-US" sz="2800" dirty="0" smtClean="0">
                <a:solidFill>
                  <a:srgbClr val="009900"/>
                </a:solidFill>
              </a:rPr>
              <a:t>maker </a:t>
            </a:r>
            <a:r>
              <a:rPr lang="en-US" sz="2800" dirty="0" smtClean="0"/>
              <a:t>&amp;</a:t>
            </a:r>
            <a:r>
              <a:rPr lang="en-US" sz="2800" dirty="0" smtClean="0">
                <a:solidFill>
                  <a:srgbClr val="009900"/>
                </a:solidFill>
              </a:rPr>
              <a:t> </a:t>
            </a:r>
            <a:r>
              <a:rPr lang="en-US" sz="2800" dirty="0" smtClean="0">
                <a:solidFill>
                  <a:srgbClr val="0070C0"/>
                </a:solidFill>
              </a:rPr>
              <a:t>transportation system</a:t>
            </a:r>
            <a:endParaRPr lang="en-GB" sz="2800" dirty="0"/>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20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arn(inVertical)">
                                      <p:cBhvr>
                                        <p:cTn id="7" dur="500"/>
                                        <p:tgtEl>
                                          <p:spTgt spid="2150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507">
                                            <p:txEl>
                                              <p:pRg st="0" end="0"/>
                                            </p:txEl>
                                          </p:spTgt>
                                        </p:tgtEl>
                                        <p:attrNameLst>
                                          <p:attrName>style.visibility</p:attrName>
                                        </p:attrNameLst>
                                      </p:cBhvr>
                                      <p:to>
                                        <p:strVal val="visible"/>
                                      </p:to>
                                    </p:set>
                                    <p:animEffect transition="in" filter="barn(inVertical)">
                                      <p:cBhvr>
                                        <p:cTn id="10" dur="500"/>
                                        <p:tgtEl>
                                          <p:spTgt spid="215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barn(inVertical)">
                                      <p:cBhvr>
                                        <p:cTn id="15" dur="500"/>
                                        <p:tgtEl>
                                          <p:spTgt spid="215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508"/>
                                        </p:tgtEl>
                                        <p:attrNameLst>
                                          <p:attrName>style.visibility</p:attrName>
                                        </p:attrNameLst>
                                      </p:cBhvr>
                                      <p:to>
                                        <p:strVal val="visible"/>
                                      </p:to>
                                    </p:set>
                                    <p:animEffect transition="in" filter="barn(inVertical)">
                                      <p:cBhvr>
                                        <p:cTn id="18" dur="500"/>
                                        <p:tgtEl>
                                          <p:spTgt spid="2150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barn(inVertical)">
                                      <p:cBhvr>
                                        <p:cTn id="23" dur="500"/>
                                        <p:tgtEl>
                                          <p:spTgt spid="215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512"/>
                                        </p:tgtEl>
                                        <p:attrNameLst>
                                          <p:attrName>style.visibility</p:attrName>
                                        </p:attrNameLst>
                                      </p:cBhvr>
                                      <p:to>
                                        <p:strVal val="visible"/>
                                      </p:to>
                                    </p:set>
                                    <p:animEffect transition="in" filter="barn(inVertical)">
                                      <p:cBhvr>
                                        <p:cTn id="26"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p:bldP spid="21509" grpId="0" animBg="1"/>
      <p:bldP spid="21510" grpId="0" animBg="1"/>
      <p:bldP spid="21511" grpId="0" animBg="1"/>
      <p:bldP spid="215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rgbClr val="FF0000"/>
                </a:solidFill>
              </a:rPr>
              <a:t>Generalized Cost</a:t>
            </a:r>
          </a:p>
        </p:txBody>
      </p:sp>
      <p:sp>
        <p:nvSpPr>
          <p:cNvPr id="56323" name="Rectangle 3"/>
          <p:cNvSpPr>
            <a:spLocks noGrp="1" noChangeArrowheads="1"/>
          </p:cNvSpPr>
          <p:nvPr>
            <p:ph idx="1"/>
          </p:nvPr>
        </p:nvSpPr>
        <p:spPr/>
        <p:txBody>
          <a:bodyPr>
            <a:normAutofit/>
          </a:bodyPr>
          <a:lstStyle/>
          <a:p>
            <a:pPr algn="just">
              <a:lnSpc>
                <a:spcPct val="80000"/>
              </a:lnSpc>
              <a:defRPr/>
            </a:pPr>
            <a:r>
              <a:rPr lang="en-US" sz="2800" dirty="0"/>
              <a:t>Cost may be considered in terms of distance, time, money or a combination of </a:t>
            </a:r>
            <a:r>
              <a:rPr lang="en-US" sz="2800" dirty="0" smtClean="0"/>
              <a:t>these.</a:t>
            </a:r>
          </a:p>
          <a:p>
            <a:pPr lvl="1" algn="just">
              <a:lnSpc>
                <a:spcPct val="80000"/>
              </a:lnSpc>
              <a:defRPr/>
            </a:pPr>
            <a:r>
              <a:rPr lang="en-US" sz="2300" dirty="0" smtClean="0">
                <a:solidFill>
                  <a:srgbClr val="00B050"/>
                </a:solidFill>
              </a:rPr>
              <a:t>The </a:t>
            </a:r>
            <a:r>
              <a:rPr lang="en-US" sz="2300" dirty="0">
                <a:solidFill>
                  <a:srgbClr val="00B050"/>
                </a:solidFill>
              </a:rPr>
              <a:t>generalized cost is typically a linear </a:t>
            </a:r>
            <a:r>
              <a:rPr lang="en-US" sz="2300" dirty="0" smtClean="0">
                <a:solidFill>
                  <a:srgbClr val="00B050"/>
                </a:solidFill>
              </a:rPr>
              <a:t>function</a:t>
            </a:r>
          </a:p>
          <a:p>
            <a:pPr lvl="1" algn="just">
              <a:lnSpc>
                <a:spcPct val="80000"/>
              </a:lnSpc>
              <a:defRPr/>
            </a:pPr>
            <a:r>
              <a:rPr lang="en-US" sz="2500" dirty="0" smtClean="0">
                <a:solidFill>
                  <a:srgbClr val="00B050"/>
                </a:solidFill>
              </a:rPr>
              <a:t>Includes </a:t>
            </a:r>
            <a:r>
              <a:rPr lang="en-US" sz="2500" dirty="0">
                <a:solidFill>
                  <a:srgbClr val="00B050"/>
                </a:solidFill>
              </a:rPr>
              <a:t>weighted </a:t>
            </a:r>
            <a:r>
              <a:rPr lang="en-US" sz="2500" dirty="0" smtClean="0">
                <a:solidFill>
                  <a:srgbClr val="00B050"/>
                </a:solidFill>
              </a:rPr>
              <a:t>coefficients</a:t>
            </a:r>
          </a:p>
          <a:p>
            <a:pPr lvl="1" algn="just">
              <a:lnSpc>
                <a:spcPct val="80000"/>
              </a:lnSpc>
              <a:defRPr/>
            </a:pPr>
            <a:r>
              <a:rPr lang="en-US" sz="2500" dirty="0" smtClean="0">
                <a:solidFill>
                  <a:srgbClr val="00B050"/>
                </a:solidFill>
              </a:rPr>
              <a:t>These </a:t>
            </a:r>
            <a:r>
              <a:rPr lang="en-US" sz="2500" dirty="0">
                <a:solidFill>
                  <a:srgbClr val="00B050"/>
                </a:solidFill>
              </a:rPr>
              <a:t>coefficients attempt to present their relative importance as perceived by the traveller</a:t>
            </a:r>
            <a:endParaRPr lang="en-GB" sz="2500" dirty="0">
              <a:solidFill>
                <a:srgbClr val="00B050"/>
              </a:solidFill>
            </a:endParaRPr>
          </a:p>
        </p:txBody>
      </p:sp>
      <p:sp>
        <p:nvSpPr>
          <p:cNvPr id="3" name="Slide Number Placeholder 2"/>
          <p:cNvSpPr>
            <a:spLocks noGrp="1"/>
          </p:cNvSpPr>
          <p:nvPr>
            <p:ph type="sldNum" sz="quarter" idx="12"/>
          </p:nvPr>
        </p:nvSpPr>
        <p:spPr/>
        <p:txBody>
          <a:bodyPr/>
          <a:lstStyle/>
          <a:p>
            <a:pPr>
              <a:defRPr/>
            </a:pPr>
            <a:fld id="{DEDEAFD0-7DAA-454B-9968-835137014791}" type="slidenum">
              <a:rPr lang="en-GB" smtClean="0"/>
              <a:pPr>
                <a:defRPr/>
              </a:pPr>
              <a:t>21</a:t>
            </a:fld>
            <a:endParaRPr lang="en-GB"/>
          </a:p>
        </p:txBody>
      </p:sp>
    </p:spTree>
    <p:extLst>
      <p:ext uri="{BB962C8B-B14F-4D97-AF65-F5344CB8AC3E}">
        <p14:creationId xmlns:p14="http://schemas.microsoft.com/office/powerpoint/2010/main" val="1119852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b="1" u="sng" dirty="0" smtClean="0">
                <a:solidFill>
                  <a:srgbClr val="FF0000"/>
                </a:solidFill>
              </a:rPr>
              <a:t>Utility function </a:t>
            </a:r>
          </a:p>
        </p:txBody>
      </p:sp>
      <p:sp>
        <p:nvSpPr>
          <p:cNvPr id="23555" name="Rectangle 3"/>
          <p:cNvSpPr>
            <a:spLocks noGrp="1" noChangeArrowheads="1"/>
          </p:cNvSpPr>
          <p:nvPr>
            <p:ph idx="1"/>
          </p:nvPr>
        </p:nvSpPr>
        <p:spPr/>
        <p:txBody>
          <a:bodyPr>
            <a:normAutofit/>
          </a:bodyPr>
          <a:lstStyle/>
          <a:p>
            <a:pPr algn="just" eaLnBrk="1" hangingPunct="1"/>
            <a:r>
              <a:rPr lang="en-GB" sz="2800" dirty="0" smtClean="0"/>
              <a:t>Represented by </a:t>
            </a:r>
            <a:r>
              <a:rPr lang="en-GB" sz="2800" i="1" dirty="0" smtClean="0">
                <a:solidFill>
                  <a:srgbClr val="C00000"/>
                </a:solidFill>
              </a:rPr>
              <a:t>linear weighted sum of independent variables </a:t>
            </a:r>
            <a:r>
              <a:rPr lang="en-GB" sz="2800" dirty="0" smtClean="0"/>
              <a:t>of their transformation</a:t>
            </a:r>
          </a:p>
          <a:p>
            <a:pPr algn="just" eaLnBrk="1" hangingPunct="1"/>
            <a:r>
              <a:rPr lang="en-GB" sz="2800" dirty="0" smtClean="0">
                <a:solidFill>
                  <a:srgbClr val="FF0000"/>
                </a:solidFill>
              </a:rPr>
              <a:t>U</a:t>
            </a:r>
            <a:r>
              <a:rPr lang="en-GB" sz="2800" baseline="-25000" dirty="0" smtClean="0"/>
              <a:t>0</a:t>
            </a:r>
            <a:r>
              <a:rPr lang="en-GB" sz="2800" dirty="0" smtClean="0"/>
              <a:t> = </a:t>
            </a:r>
            <a:r>
              <a:rPr lang="en-GB" sz="2800" dirty="0" smtClean="0">
                <a:solidFill>
                  <a:srgbClr val="00B050"/>
                </a:solidFill>
              </a:rPr>
              <a:t>a</a:t>
            </a:r>
            <a:r>
              <a:rPr lang="en-GB" sz="2800" baseline="-25000" dirty="0" smtClean="0">
                <a:solidFill>
                  <a:srgbClr val="00B050"/>
                </a:solidFill>
              </a:rPr>
              <a:t>0</a:t>
            </a:r>
            <a:r>
              <a:rPr lang="en-GB" sz="2800" dirty="0" smtClean="0"/>
              <a:t> + </a:t>
            </a:r>
            <a:r>
              <a:rPr lang="en-GB" sz="2800" dirty="0" smtClean="0">
                <a:solidFill>
                  <a:schemeClr val="bg2">
                    <a:lumMod val="50000"/>
                  </a:schemeClr>
                </a:solidFill>
              </a:rPr>
              <a:t>a</a:t>
            </a:r>
            <a:r>
              <a:rPr lang="en-GB" sz="2800" baseline="-25000" dirty="0" smtClean="0"/>
              <a:t>1</a:t>
            </a:r>
            <a:r>
              <a:rPr lang="en-GB" sz="2800" dirty="0" smtClean="0">
                <a:solidFill>
                  <a:schemeClr val="bg2">
                    <a:lumMod val="50000"/>
                  </a:schemeClr>
                </a:solidFill>
              </a:rPr>
              <a:t>x</a:t>
            </a:r>
            <a:r>
              <a:rPr lang="en-GB" sz="2800" baseline="-25000" dirty="0" smtClean="0"/>
              <a:t>1</a:t>
            </a:r>
            <a:r>
              <a:rPr lang="en-GB" sz="2800" dirty="0" smtClean="0"/>
              <a:t> +a</a:t>
            </a:r>
            <a:r>
              <a:rPr lang="en-GB" sz="2800" baseline="-25000" dirty="0" smtClean="0"/>
              <a:t>2</a:t>
            </a:r>
            <a:r>
              <a:rPr lang="en-GB" sz="2800" dirty="0" smtClean="0"/>
              <a:t>x</a:t>
            </a:r>
            <a:r>
              <a:rPr lang="en-GB" sz="2800" baseline="-25000" dirty="0" smtClean="0"/>
              <a:t>2</a:t>
            </a:r>
            <a:r>
              <a:rPr lang="en-GB" sz="2800" dirty="0" smtClean="0"/>
              <a:t> + ---------</a:t>
            </a:r>
          </a:p>
          <a:p>
            <a:pPr algn="just"/>
            <a:r>
              <a:rPr lang="en-GB" sz="2800" dirty="0" smtClean="0">
                <a:solidFill>
                  <a:srgbClr val="FF0000"/>
                </a:solidFill>
              </a:rPr>
              <a:t>U</a:t>
            </a:r>
            <a:r>
              <a:rPr lang="en-GB" sz="2800" baseline="-25000" dirty="0" smtClean="0"/>
              <a:t> </a:t>
            </a:r>
            <a:r>
              <a:rPr lang="en-GB" sz="2800" dirty="0"/>
              <a:t>is </a:t>
            </a:r>
            <a:r>
              <a:rPr lang="en-GB" sz="2800" dirty="0" smtClean="0"/>
              <a:t>the Utility derived from a choice defined by </a:t>
            </a:r>
          </a:p>
          <a:p>
            <a:pPr algn="just" eaLnBrk="1" hangingPunct="1"/>
            <a:r>
              <a:rPr lang="en-GB" sz="2800" dirty="0" smtClean="0"/>
              <a:t>Magnitude of attributes </a:t>
            </a:r>
            <a:r>
              <a:rPr lang="en-GB" sz="2800" dirty="0" smtClean="0">
                <a:solidFill>
                  <a:schemeClr val="bg2">
                    <a:lumMod val="50000"/>
                  </a:schemeClr>
                </a:solidFill>
              </a:rPr>
              <a:t>X</a:t>
            </a:r>
          </a:p>
          <a:p>
            <a:pPr algn="just" eaLnBrk="1" hangingPunct="1"/>
            <a:r>
              <a:rPr lang="en-GB" sz="2800" dirty="0" smtClean="0"/>
              <a:t>Weighted by model parameters </a:t>
            </a:r>
            <a:r>
              <a:rPr lang="en-GB" sz="2800" dirty="0" smtClean="0">
                <a:solidFill>
                  <a:schemeClr val="bg2">
                    <a:lumMod val="50000"/>
                  </a:schemeClr>
                </a:solidFill>
              </a:rPr>
              <a:t>a</a:t>
            </a:r>
            <a:r>
              <a:rPr lang="en-GB" sz="2800" dirty="0" smtClean="0"/>
              <a:t> </a:t>
            </a:r>
          </a:p>
          <a:p>
            <a:pPr algn="just"/>
            <a:r>
              <a:rPr lang="en-GB" sz="2800" dirty="0" smtClean="0"/>
              <a:t>Capturing effect not explicitly included</a:t>
            </a:r>
            <a:r>
              <a:rPr lang="en-GB" sz="2800" dirty="0">
                <a:solidFill>
                  <a:srgbClr val="00B050"/>
                </a:solidFill>
              </a:rPr>
              <a:t> a</a:t>
            </a:r>
            <a:r>
              <a:rPr lang="en-GB" sz="2800" baseline="-25000" dirty="0">
                <a:solidFill>
                  <a:srgbClr val="00B050"/>
                </a:solidFill>
              </a:rPr>
              <a:t>0</a:t>
            </a:r>
            <a:endParaRPr lang="en-GB" sz="2800" dirty="0" smtClean="0"/>
          </a:p>
          <a:p>
            <a:pPr algn="just"/>
            <a:r>
              <a:rPr lang="en-GB" sz="2800" dirty="0" smtClean="0">
                <a:solidFill>
                  <a:schemeClr val="tx2">
                    <a:lumMod val="60000"/>
                    <a:lumOff val="40000"/>
                  </a:schemeClr>
                </a:solidFill>
              </a:rPr>
              <a:t>Disutility</a:t>
            </a:r>
            <a:r>
              <a:rPr lang="en-GB" sz="2800" dirty="0" smtClean="0"/>
              <a:t> it is negative ………. Why?</a:t>
            </a: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a:noFill/>
        </p:spPr>
        <p:txBody>
          <a:bodyPr>
            <a:normAutofit fontScale="90000"/>
          </a:bodyPr>
          <a:lstStyle/>
          <a:p>
            <a:pPr eaLnBrk="1" hangingPunct="1"/>
            <a:r>
              <a:rPr lang="en-GB" b="1" u="sng" dirty="0" smtClean="0">
                <a:solidFill>
                  <a:srgbClr val="FF0000"/>
                </a:solidFill>
              </a:rPr>
              <a:t>Utility Function – Earlier Attempts</a:t>
            </a:r>
          </a:p>
        </p:txBody>
      </p:sp>
      <p:sp>
        <p:nvSpPr>
          <p:cNvPr id="24578" name="Rectangle 3"/>
          <p:cNvSpPr>
            <a:spLocks noGrp="1" noChangeArrowheads="1"/>
          </p:cNvSpPr>
          <p:nvPr>
            <p:ph idx="1"/>
          </p:nvPr>
        </p:nvSpPr>
        <p:spPr/>
        <p:txBody>
          <a:bodyPr/>
          <a:lstStyle/>
          <a:p>
            <a:pPr algn="just" eaLnBrk="1" hangingPunct="1"/>
            <a:r>
              <a:rPr lang="en-GB" sz="2800" dirty="0" smtClean="0"/>
              <a:t>Calibrated separate utility for each mode</a:t>
            </a:r>
          </a:p>
          <a:p>
            <a:pPr algn="just"/>
            <a:r>
              <a:rPr lang="en-GB" sz="2800" dirty="0" smtClean="0"/>
              <a:t>Same attributes assigned with different </a:t>
            </a:r>
            <a:r>
              <a:rPr lang="en-GB" sz="2800" dirty="0"/>
              <a:t>0.9 X</a:t>
            </a:r>
            <a:r>
              <a:rPr lang="en-GB" sz="2800" baseline="-25000" dirty="0"/>
              <a:t>3</a:t>
            </a:r>
            <a:r>
              <a:rPr lang="en-GB" sz="2800" dirty="0"/>
              <a:t> </a:t>
            </a:r>
          </a:p>
          <a:p>
            <a:pPr algn="just" eaLnBrk="1" hangingPunct="1"/>
            <a:r>
              <a:rPr lang="en-GB" sz="2800" dirty="0" smtClean="0"/>
              <a:t>weightages( </a:t>
            </a:r>
            <a:r>
              <a:rPr lang="en-GB" sz="2800" dirty="0" err="1" smtClean="0"/>
              <a:t>eg</a:t>
            </a:r>
            <a:r>
              <a:rPr lang="en-GB" sz="2800" dirty="0" smtClean="0"/>
              <a:t> cost LOS convenience) </a:t>
            </a:r>
          </a:p>
          <a:p>
            <a:pPr algn="just" eaLnBrk="1" hangingPunct="1"/>
            <a:r>
              <a:rPr lang="en-GB" sz="2800" dirty="0" smtClean="0"/>
              <a:t>mode specific (choice specific)</a:t>
            </a:r>
          </a:p>
          <a:p>
            <a:pPr algn="just" eaLnBrk="1" hangingPunct="1"/>
            <a:r>
              <a:rPr lang="en-GB" sz="2800" dirty="0" smtClean="0"/>
              <a:t>Not to include same attributes</a:t>
            </a:r>
          </a:p>
          <a:p>
            <a:pPr algn="just" eaLnBrk="1" hangingPunct="1"/>
            <a:r>
              <a:rPr lang="en-GB" sz="2800" dirty="0" smtClean="0"/>
              <a:t>More validity</a:t>
            </a:r>
          </a:p>
          <a:p>
            <a:pPr algn="just" eaLnBrk="1" hangingPunct="1"/>
            <a:r>
              <a:rPr lang="en-GB" sz="2800" dirty="0" smtClean="0"/>
              <a:t>Inclusion of new mode is problematic because absence of base year data.</a:t>
            </a:r>
          </a:p>
          <a:p>
            <a:pPr eaLnBrk="1" hangingPunct="1"/>
            <a:endParaRPr lang="en-GB" sz="2800" dirty="0" smtClean="0"/>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23</a:t>
            </a:fld>
            <a:endParaRPr lang="en-GB"/>
          </a:p>
        </p:txBody>
      </p:sp>
      <p:sp>
        <p:nvSpPr>
          <p:cNvPr id="3" name="TextBox 2"/>
          <p:cNvSpPr txBox="1"/>
          <p:nvPr/>
        </p:nvSpPr>
        <p:spPr>
          <a:xfrm>
            <a:off x="5715000" y="3581400"/>
            <a:ext cx="3124200" cy="923330"/>
          </a:xfrm>
          <a:prstGeom prst="rect">
            <a:avLst/>
          </a:prstGeom>
          <a:solidFill>
            <a:schemeClr val="bg2">
              <a:lumMod val="90000"/>
            </a:schemeClr>
          </a:solidFill>
        </p:spPr>
        <p:txBody>
          <a:bodyPr wrap="square" rtlCol="0">
            <a:spAutoFit/>
          </a:bodyPr>
          <a:lstStyle/>
          <a:p>
            <a:pPr eaLnBrk="1" hangingPunct="1"/>
            <a:r>
              <a:rPr lang="en-GB" dirty="0" smtClean="0"/>
              <a:t>U</a:t>
            </a:r>
            <a:r>
              <a:rPr lang="en-GB" baseline="-25000" dirty="0" smtClean="0"/>
              <a:t>1</a:t>
            </a:r>
            <a:r>
              <a:rPr lang="en-GB" dirty="0" smtClean="0"/>
              <a:t> </a:t>
            </a:r>
            <a:r>
              <a:rPr lang="en-GB" dirty="0"/>
              <a:t>= </a:t>
            </a:r>
            <a:r>
              <a:rPr lang="en-GB" dirty="0" smtClean="0"/>
              <a:t>6.2 </a:t>
            </a:r>
            <a:r>
              <a:rPr lang="en-GB" dirty="0"/>
              <a:t>+ 2.8 X</a:t>
            </a:r>
            <a:r>
              <a:rPr lang="en-GB" baseline="-25000" dirty="0"/>
              <a:t>1</a:t>
            </a:r>
            <a:r>
              <a:rPr lang="en-GB" dirty="0"/>
              <a:t> +1.2 X</a:t>
            </a:r>
            <a:r>
              <a:rPr lang="en-GB" baseline="-25000" dirty="0"/>
              <a:t>2</a:t>
            </a:r>
            <a:r>
              <a:rPr lang="en-GB" dirty="0"/>
              <a:t> </a:t>
            </a:r>
            <a:endParaRPr lang="en-GB" dirty="0" smtClean="0"/>
          </a:p>
          <a:p>
            <a:pPr eaLnBrk="1" hangingPunct="1"/>
            <a:r>
              <a:rPr lang="en-GB" dirty="0" smtClean="0"/>
              <a:t>U</a:t>
            </a:r>
            <a:r>
              <a:rPr lang="en-GB" baseline="-25000" dirty="0" smtClean="0"/>
              <a:t>2</a:t>
            </a:r>
            <a:r>
              <a:rPr lang="en-GB" dirty="0" smtClean="0"/>
              <a:t> </a:t>
            </a:r>
            <a:r>
              <a:rPr lang="en-GB" dirty="0"/>
              <a:t>= </a:t>
            </a:r>
            <a:r>
              <a:rPr lang="en-GB" dirty="0" smtClean="0"/>
              <a:t>2.2 </a:t>
            </a:r>
            <a:r>
              <a:rPr lang="en-GB" dirty="0"/>
              <a:t>+ </a:t>
            </a:r>
            <a:r>
              <a:rPr lang="en-GB" dirty="0" smtClean="0"/>
              <a:t>1.8 X</a:t>
            </a:r>
            <a:r>
              <a:rPr lang="en-GB" baseline="-25000" dirty="0" smtClean="0"/>
              <a:t>2</a:t>
            </a:r>
            <a:r>
              <a:rPr lang="en-GB" dirty="0" smtClean="0"/>
              <a:t> </a:t>
            </a:r>
            <a:r>
              <a:rPr lang="en-GB" dirty="0"/>
              <a:t>+1.2 </a:t>
            </a:r>
            <a:r>
              <a:rPr lang="en-GB" dirty="0" smtClean="0"/>
              <a:t>X</a:t>
            </a:r>
            <a:r>
              <a:rPr lang="en-GB" baseline="-25000" dirty="0"/>
              <a:t>3</a:t>
            </a:r>
            <a:endParaRPr lang="en-GB" baseline="-25000" dirty="0" smtClean="0"/>
          </a:p>
          <a:p>
            <a:pPr eaLnBrk="1" hangingPunct="1"/>
            <a:r>
              <a:rPr lang="en-GB" dirty="0" smtClean="0"/>
              <a:t>U</a:t>
            </a:r>
            <a:r>
              <a:rPr lang="en-GB" baseline="-25000" dirty="0" smtClean="0"/>
              <a:t>3</a:t>
            </a:r>
            <a:r>
              <a:rPr lang="en-GB" dirty="0" smtClean="0"/>
              <a:t> </a:t>
            </a:r>
            <a:r>
              <a:rPr lang="en-GB" dirty="0"/>
              <a:t>= </a:t>
            </a:r>
            <a:r>
              <a:rPr lang="en-GB" dirty="0" smtClean="0"/>
              <a:t>4.3 </a:t>
            </a:r>
            <a:r>
              <a:rPr lang="en-GB" dirty="0"/>
              <a:t>+ </a:t>
            </a:r>
            <a:r>
              <a:rPr lang="en-GB" dirty="0" smtClean="0"/>
              <a:t>2.2 </a:t>
            </a:r>
            <a:r>
              <a:rPr lang="en-GB" dirty="0"/>
              <a:t>X</a:t>
            </a:r>
            <a:r>
              <a:rPr lang="en-GB" baseline="-25000" dirty="0"/>
              <a:t>1</a:t>
            </a:r>
            <a:r>
              <a:rPr lang="en-GB" dirty="0"/>
              <a:t> +1.2 </a:t>
            </a:r>
            <a:r>
              <a:rPr lang="en-GB" dirty="0" smtClean="0"/>
              <a:t>X</a:t>
            </a:r>
            <a:r>
              <a:rPr lang="en-GB" baseline="-25000" dirty="0"/>
              <a:t>3</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a:xfrm>
            <a:off x="152400" y="457200"/>
            <a:ext cx="8839200" cy="1143000"/>
          </a:xfrm>
          <a:noFill/>
        </p:spPr>
        <p:txBody>
          <a:bodyPr>
            <a:normAutofit fontScale="90000"/>
          </a:bodyPr>
          <a:lstStyle/>
          <a:p>
            <a:pPr eaLnBrk="1" hangingPunct="1"/>
            <a:r>
              <a:rPr lang="en-GB" b="1" u="sng" dirty="0" smtClean="0">
                <a:solidFill>
                  <a:srgbClr val="FF0000"/>
                </a:solidFill>
              </a:rPr>
              <a:t>Utility function – Lancaster Approach</a:t>
            </a:r>
          </a:p>
        </p:txBody>
      </p:sp>
      <p:sp>
        <p:nvSpPr>
          <p:cNvPr id="25602" name="Rectangle 3"/>
          <p:cNvSpPr>
            <a:spLocks noGrp="1" noChangeArrowheads="1"/>
          </p:cNvSpPr>
          <p:nvPr>
            <p:ph idx="1"/>
          </p:nvPr>
        </p:nvSpPr>
        <p:spPr/>
        <p:txBody>
          <a:bodyPr/>
          <a:lstStyle/>
          <a:p>
            <a:pPr algn="just" eaLnBrk="1" hangingPunct="1">
              <a:lnSpc>
                <a:spcPct val="90000"/>
              </a:lnSpc>
            </a:pPr>
            <a:r>
              <a:rPr lang="en-GB" sz="2800" dirty="0" smtClean="0"/>
              <a:t>Choice abstract (attribute specific)</a:t>
            </a:r>
          </a:p>
          <a:p>
            <a:pPr algn="just" eaLnBrk="1" hangingPunct="1">
              <a:lnSpc>
                <a:spcPct val="90000"/>
              </a:lnSpc>
            </a:pPr>
            <a:r>
              <a:rPr lang="en-GB" sz="2800" dirty="0" smtClean="0"/>
              <a:t>People perceive goods and services indirectly in terms of their attributes which are weighed identically across choices.</a:t>
            </a:r>
          </a:p>
          <a:p>
            <a:pPr algn="just" eaLnBrk="1" hangingPunct="1">
              <a:lnSpc>
                <a:spcPct val="90000"/>
              </a:lnSpc>
            </a:pPr>
            <a:r>
              <a:rPr lang="en-GB" sz="2800" dirty="0" smtClean="0"/>
              <a:t>Single equation to measure utility</a:t>
            </a:r>
          </a:p>
          <a:p>
            <a:pPr algn="just" eaLnBrk="1" hangingPunct="1">
              <a:lnSpc>
                <a:spcPct val="90000"/>
              </a:lnSpc>
            </a:pPr>
            <a:r>
              <a:rPr lang="en-GB" sz="2800" dirty="0" smtClean="0"/>
              <a:t>Difference in utilities associated with attributes of modes</a:t>
            </a:r>
          </a:p>
          <a:p>
            <a:pPr algn="just" eaLnBrk="1" hangingPunct="1">
              <a:lnSpc>
                <a:spcPct val="90000"/>
              </a:lnSpc>
            </a:pPr>
            <a:r>
              <a:rPr lang="en-GB" sz="2800" dirty="0" smtClean="0"/>
              <a:t>Strong conceptual foundation</a:t>
            </a:r>
          </a:p>
          <a:p>
            <a:pPr algn="just" eaLnBrk="1" hangingPunct="1">
              <a:lnSpc>
                <a:spcPct val="90000"/>
              </a:lnSpc>
            </a:pPr>
            <a:r>
              <a:rPr lang="en-GB" sz="2800" dirty="0" smtClean="0"/>
              <a:t>All attributes may not be included</a:t>
            </a: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24</a:t>
            </a:fld>
            <a:endParaRPr lang="en-GB"/>
          </a:p>
        </p:txBody>
      </p:sp>
      <p:sp>
        <p:nvSpPr>
          <p:cNvPr id="6" name="TextBox 5"/>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447800"/>
            <a:ext cx="8229600" cy="4389120"/>
          </a:xfrm>
        </p:spPr>
        <p:txBody>
          <a:bodyPr>
            <a:normAutofit/>
          </a:bodyPr>
          <a:lstStyle/>
          <a:p>
            <a:pPr algn="just" eaLnBrk="1" hangingPunct="1"/>
            <a:r>
              <a:rPr lang="en-GB" sz="2800" dirty="0" err="1" smtClean="0">
                <a:solidFill>
                  <a:schemeClr val="accent1">
                    <a:lumMod val="60000"/>
                    <a:lumOff val="40000"/>
                  </a:schemeClr>
                </a:solidFill>
              </a:rPr>
              <a:t>U</a:t>
            </a:r>
            <a:r>
              <a:rPr lang="en-GB" sz="2800" baseline="-25000" dirty="0" err="1" smtClean="0">
                <a:solidFill>
                  <a:schemeClr val="accent1">
                    <a:lumMod val="60000"/>
                    <a:lumOff val="40000"/>
                  </a:schemeClr>
                </a:solidFill>
              </a:rPr>
              <a:t>k</a:t>
            </a:r>
            <a:r>
              <a:rPr lang="en-GB" sz="2800" dirty="0" smtClean="0"/>
              <a:t> = </a:t>
            </a:r>
            <a:r>
              <a:rPr lang="en-GB" sz="2800" dirty="0" err="1" smtClean="0">
                <a:solidFill>
                  <a:schemeClr val="accent3">
                    <a:lumMod val="75000"/>
                  </a:schemeClr>
                </a:solidFill>
              </a:rPr>
              <a:t>a</a:t>
            </a:r>
            <a:r>
              <a:rPr lang="en-GB" sz="2800" baseline="-25000" dirty="0" err="1" smtClean="0">
                <a:solidFill>
                  <a:schemeClr val="accent3">
                    <a:lumMod val="75000"/>
                  </a:schemeClr>
                </a:solidFill>
              </a:rPr>
              <a:t>k</a:t>
            </a:r>
            <a:r>
              <a:rPr lang="en-GB" sz="2800" dirty="0" smtClean="0"/>
              <a:t> + 2.8 X</a:t>
            </a:r>
            <a:r>
              <a:rPr lang="en-GB" sz="2800" baseline="-25000" dirty="0" smtClean="0"/>
              <a:t>1</a:t>
            </a:r>
            <a:r>
              <a:rPr lang="en-GB" sz="2800" dirty="0" smtClean="0"/>
              <a:t> +1.2 X</a:t>
            </a:r>
            <a:r>
              <a:rPr lang="en-GB" sz="2800" baseline="-25000" dirty="0" smtClean="0"/>
              <a:t>2</a:t>
            </a:r>
            <a:r>
              <a:rPr lang="en-GB" sz="2800" dirty="0" smtClean="0"/>
              <a:t> + 0.9 X</a:t>
            </a:r>
            <a:r>
              <a:rPr lang="en-GB" sz="2800" baseline="-25000" dirty="0" smtClean="0"/>
              <a:t>3</a:t>
            </a:r>
            <a:r>
              <a:rPr lang="en-GB" sz="2800" dirty="0" smtClean="0"/>
              <a:t> </a:t>
            </a:r>
          </a:p>
          <a:p>
            <a:pPr lvl="1" algn="just"/>
            <a:r>
              <a:rPr lang="en-GB" sz="2500" dirty="0" err="1" smtClean="0">
                <a:solidFill>
                  <a:schemeClr val="accent1">
                    <a:lumMod val="60000"/>
                    <a:lumOff val="40000"/>
                  </a:schemeClr>
                </a:solidFill>
              </a:rPr>
              <a:t>U</a:t>
            </a:r>
            <a:r>
              <a:rPr lang="en-GB" sz="2500" baseline="-25000" dirty="0" err="1" smtClean="0">
                <a:solidFill>
                  <a:schemeClr val="accent1">
                    <a:lumMod val="60000"/>
                    <a:lumOff val="40000"/>
                  </a:schemeClr>
                </a:solidFill>
              </a:rPr>
              <a:t>k</a:t>
            </a:r>
            <a:r>
              <a:rPr lang="en-GB" sz="2500" baseline="-25000" dirty="0" smtClean="0">
                <a:solidFill>
                  <a:schemeClr val="accent1">
                    <a:lumMod val="60000"/>
                    <a:lumOff val="40000"/>
                  </a:schemeClr>
                </a:solidFill>
              </a:rPr>
              <a:t>  </a:t>
            </a:r>
            <a:r>
              <a:rPr lang="en-GB" sz="2500" dirty="0" smtClean="0"/>
              <a:t>Utility of mode K</a:t>
            </a:r>
          </a:p>
          <a:p>
            <a:pPr lvl="1" algn="just"/>
            <a:r>
              <a:rPr lang="en-GB" sz="2500" dirty="0" err="1">
                <a:solidFill>
                  <a:schemeClr val="accent3">
                    <a:lumMod val="75000"/>
                  </a:schemeClr>
                </a:solidFill>
              </a:rPr>
              <a:t>a</a:t>
            </a:r>
            <a:r>
              <a:rPr lang="en-GB" sz="2500" baseline="-25000" dirty="0" err="1">
                <a:solidFill>
                  <a:schemeClr val="accent3">
                    <a:lumMod val="75000"/>
                  </a:schemeClr>
                </a:solidFill>
              </a:rPr>
              <a:t>k</a:t>
            </a:r>
            <a:r>
              <a:rPr lang="en-GB" sz="2500" baseline="-25000" dirty="0">
                <a:solidFill>
                  <a:schemeClr val="accent3">
                    <a:lumMod val="75000"/>
                  </a:schemeClr>
                </a:solidFill>
              </a:rPr>
              <a:t> </a:t>
            </a:r>
            <a:r>
              <a:rPr lang="en-GB" sz="2500" baseline="-25000" dirty="0" smtClean="0">
                <a:solidFill>
                  <a:schemeClr val="accent3">
                    <a:lumMod val="75000"/>
                  </a:schemeClr>
                </a:solidFill>
              </a:rPr>
              <a:t> </a:t>
            </a:r>
            <a:r>
              <a:rPr lang="en-GB" sz="2500" dirty="0" smtClean="0"/>
              <a:t>Mode specific constant, to capture the effect of variables which are not explicitly included in the model, represents fixed advantages/ disadvantages of a mode</a:t>
            </a:r>
          </a:p>
          <a:p>
            <a:pPr lvl="1" algn="just"/>
            <a:r>
              <a:rPr lang="en-GB" sz="2500" dirty="0"/>
              <a:t>X</a:t>
            </a:r>
            <a:r>
              <a:rPr lang="en-GB" sz="2500" baseline="-25000" dirty="0"/>
              <a:t>1 </a:t>
            </a:r>
            <a:r>
              <a:rPr lang="en-GB" sz="2500" dirty="0"/>
              <a:t>X</a:t>
            </a:r>
            <a:r>
              <a:rPr lang="en-GB" sz="2500" baseline="-25000" dirty="0"/>
              <a:t>2 </a:t>
            </a:r>
            <a:r>
              <a:rPr lang="en-GB" sz="2500" dirty="0"/>
              <a:t>X</a:t>
            </a:r>
            <a:r>
              <a:rPr lang="en-GB" sz="2500" baseline="-25000" dirty="0"/>
              <a:t>3</a:t>
            </a:r>
            <a:r>
              <a:rPr lang="en-GB" sz="2500" dirty="0"/>
              <a:t> </a:t>
            </a:r>
            <a:r>
              <a:rPr lang="en-GB" sz="2500" dirty="0" smtClean="0"/>
              <a:t>are attributes and have different values for different modes</a:t>
            </a:r>
            <a:endParaRPr lang="en-GB" sz="2500" dirty="0"/>
          </a:p>
          <a:p>
            <a:pPr lvl="1" algn="just"/>
            <a:r>
              <a:rPr lang="en-GB" sz="2500" dirty="0" smtClean="0"/>
              <a:t>If value of attribute is same, more dependence is on mode specific constant </a:t>
            </a: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New Trends</a:t>
            </a:r>
            <a:endParaRPr lang="en-US" b="1" u="sng" dirty="0">
              <a:solidFill>
                <a:srgbClr val="FF0000"/>
              </a:solidFill>
            </a:endParaRPr>
          </a:p>
        </p:txBody>
      </p:sp>
      <p:sp>
        <p:nvSpPr>
          <p:cNvPr id="3" name="Content Placeholder 2"/>
          <p:cNvSpPr>
            <a:spLocks noGrp="1"/>
          </p:cNvSpPr>
          <p:nvPr>
            <p:ph idx="1"/>
          </p:nvPr>
        </p:nvSpPr>
        <p:spPr/>
        <p:txBody>
          <a:bodyPr>
            <a:normAutofit/>
          </a:bodyPr>
          <a:lstStyle/>
          <a:p>
            <a:pPr algn="just"/>
            <a:r>
              <a:rPr lang="en-US" sz="2800" dirty="0" smtClean="0"/>
              <a:t>Practical difficulties call for mixed one, attribute specific and mode specific</a:t>
            </a:r>
          </a:p>
          <a:p>
            <a:pPr algn="just"/>
            <a:r>
              <a:rPr lang="en-US" sz="2800" dirty="0" smtClean="0"/>
              <a:t>Added utility, to CBD or from CBD, added utility for high cost of parking.</a:t>
            </a:r>
          </a:p>
          <a:p>
            <a:pPr algn="just"/>
            <a:r>
              <a:rPr lang="en-US" sz="2800" dirty="0" smtClean="0"/>
              <a:t>Socio economic may be included, ratio of travel cost to trip makers income level</a:t>
            </a:r>
          </a:p>
        </p:txBody>
      </p:sp>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26</a:t>
            </a:fld>
            <a:endParaRPr lang="en-GB"/>
          </a:p>
        </p:txBody>
      </p:sp>
    </p:spTree>
    <p:extLst>
      <p:ext uri="{BB962C8B-B14F-4D97-AF65-F5344CB8AC3E}">
        <p14:creationId xmlns:p14="http://schemas.microsoft.com/office/powerpoint/2010/main" val="3406507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In Short</a:t>
            </a:r>
            <a:endParaRPr lang="en-US" b="1" u="sng" dirty="0">
              <a:solidFill>
                <a:srgbClr val="FF0000"/>
              </a:solidFill>
            </a:endParaRPr>
          </a:p>
        </p:txBody>
      </p:sp>
      <p:sp>
        <p:nvSpPr>
          <p:cNvPr id="3" name="Content Placeholder 2"/>
          <p:cNvSpPr>
            <a:spLocks noGrp="1"/>
          </p:cNvSpPr>
          <p:nvPr>
            <p:ph idx="1"/>
          </p:nvPr>
        </p:nvSpPr>
        <p:spPr/>
        <p:txBody>
          <a:bodyPr/>
          <a:lstStyle/>
          <a:p>
            <a:pPr algn="just"/>
            <a:r>
              <a:rPr lang="en-US" sz="2800" dirty="0"/>
              <a:t>Models discussed are probabilistic not deterministic (knowledge of outcome)</a:t>
            </a:r>
          </a:p>
          <a:p>
            <a:pPr algn="just"/>
            <a:r>
              <a:rPr lang="en-US" sz="2800" dirty="0"/>
              <a:t>Estimates market share of each mode or probability of using a particular </a:t>
            </a:r>
            <a:r>
              <a:rPr lang="en-US" sz="2800" dirty="0" smtClean="0"/>
              <a:t>mode in aggregate and disaggregate cases respectively</a:t>
            </a:r>
            <a:endParaRPr lang="en-US" sz="2800" dirty="0"/>
          </a:p>
          <a:p>
            <a:pPr algn="just"/>
            <a:r>
              <a:rPr lang="en-US" sz="2800" dirty="0" err="1"/>
              <a:t>Logit</a:t>
            </a:r>
            <a:r>
              <a:rPr lang="en-US" sz="2800" dirty="0"/>
              <a:t> Model is most popular, can be applied to more than two competing modes</a:t>
            </a:r>
          </a:p>
          <a:p>
            <a:endParaRPr lang="en-US" dirty="0"/>
          </a:p>
        </p:txBody>
      </p:sp>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27</a:t>
            </a:fld>
            <a:endParaRPr lang="en-GB"/>
          </a:p>
        </p:txBody>
      </p:sp>
    </p:spTree>
    <p:extLst>
      <p:ext uri="{BB962C8B-B14F-4D97-AF65-F5344CB8AC3E}">
        <p14:creationId xmlns:p14="http://schemas.microsoft.com/office/powerpoint/2010/main" val="879338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76200" y="152400"/>
            <a:ext cx="8915400" cy="762000"/>
          </a:xfrm>
          <a:solidFill>
            <a:schemeClr val="bg1"/>
          </a:solidFill>
        </p:spPr>
        <p:txBody>
          <a:bodyPr>
            <a:noAutofit/>
          </a:bodyPr>
          <a:lstStyle/>
          <a:p>
            <a:pPr algn="ctr"/>
            <a:r>
              <a:rPr lang="en-US" sz="4400" b="1" u="sng" dirty="0">
                <a:solidFill>
                  <a:srgbClr val="FF0000"/>
                </a:solidFill>
              </a:rPr>
              <a:t>Use of </a:t>
            </a:r>
            <a:r>
              <a:rPr lang="en-US" sz="4400" b="1" u="sng" dirty="0" err="1">
                <a:solidFill>
                  <a:srgbClr val="FF0000"/>
                </a:solidFill>
              </a:rPr>
              <a:t>Logit</a:t>
            </a:r>
            <a:r>
              <a:rPr lang="en-US" sz="4400" b="1" u="sng" dirty="0">
                <a:solidFill>
                  <a:srgbClr val="FF0000"/>
                </a:solidFill>
              </a:rPr>
              <a:t> Models for Modal Choice</a:t>
            </a:r>
          </a:p>
        </p:txBody>
      </p:sp>
      <p:pic>
        <p:nvPicPr>
          <p:cNvPr id="1648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085" b="38542"/>
          <a:stretch/>
        </p:blipFill>
        <p:spPr bwMode="auto">
          <a:xfrm>
            <a:off x="3797300" y="1077913"/>
            <a:ext cx="5054600" cy="402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70" name="Text Box 6"/>
          <p:cNvSpPr txBox="1">
            <a:spLocks noChangeArrowheads="1"/>
          </p:cNvSpPr>
          <p:nvPr/>
        </p:nvSpPr>
        <p:spPr bwMode="auto">
          <a:xfrm>
            <a:off x="457200" y="1600200"/>
            <a:ext cx="2286000" cy="1323439"/>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t>The </a:t>
            </a:r>
            <a:r>
              <a:rPr lang="en-US" sz="2000" dirty="0" err="1"/>
              <a:t>logit</a:t>
            </a:r>
            <a:r>
              <a:rPr lang="en-US" sz="2000" dirty="0"/>
              <a:t> model trades off the relative utilities of various modes.</a:t>
            </a:r>
          </a:p>
        </p:txBody>
      </p:sp>
      <p:sp>
        <p:nvSpPr>
          <p:cNvPr id="164871" name="Text Box 7"/>
          <p:cNvSpPr txBox="1">
            <a:spLocks noChangeArrowheads="1"/>
          </p:cNvSpPr>
          <p:nvPr/>
        </p:nvSpPr>
        <p:spPr bwMode="auto">
          <a:xfrm>
            <a:off x="457200" y="3098583"/>
            <a:ext cx="2286000" cy="1323439"/>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t>“The better a mode is, the more utility it has for the potential user”</a:t>
            </a:r>
          </a:p>
        </p:txBody>
      </p:sp>
      <p:sp>
        <p:nvSpPr>
          <p:cNvPr id="164872" name="Line 8"/>
          <p:cNvSpPr>
            <a:spLocks noChangeShapeType="1"/>
          </p:cNvSpPr>
          <p:nvPr/>
        </p:nvSpPr>
        <p:spPr bwMode="auto">
          <a:xfrm flipV="1">
            <a:off x="7010400" y="2438400"/>
            <a:ext cx="0" cy="190500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873" name="Line 9"/>
          <p:cNvSpPr>
            <a:spLocks noChangeShapeType="1"/>
          </p:cNvSpPr>
          <p:nvPr/>
        </p:nvSpPr>
        <p:spPr bwMode="auto">
          <a:xfrm flipH="1">
            <a:off x="6172200" y="2438400"/>
            <a:ext cx="838200" cy="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874" name="Line 10"/>
          <p:cNvSpPr>
            <a:spLocks noChangeShapeType="1"/>
          </p:cNvSpPr>
          <p:nvPr/>
        </p:nvSpPr>
        <p:spPr bwMode="auto">
          <a:xfrm flipV="1">
            <a:off x="5334000" y="4114800"/>
            <a:ext cx="0" cy="2286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875" name="Line 11"/>
          <p:cNvSpPr>
            <a:spLocks noChangeShapeType="1"/>
          </p:cNvSpPr>
          <p:nvPr/>
        </p:nvSpPr>
        <p:spPr bwMode="auto">
          <a:xfrm>
            <a:off x="5334000" y="4114800"/>
            <a:ext cx="8382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4"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7052" r="32498"/>
          <a:stretch/>
        </p:blipFill>
        <p:spPr bwMode="auto">
          <a:xfrm>
            <a:off x="466725" y="4663307"/>
            <a:ext cx="3962401" cy="1966093"/>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838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600200"/>
            <a:ext cx="7772400" cy="2514600"/>
          </a:xfrm>
        </p:spPr>
        <p:txBody>
          <a:bodyPr/>
          <a:lstStyle/>
          <a:p>
            <a:pPr algn="ctr"/>
            <a:r>
              <a:rPr lang="en-US" sz="8800" u="sng" dirty="0" err="1" smtClean="0">
                <a:solidFill>
                  <a:srgbClr val="FF0000"/>
                </a:solidFill>
                <a:effectLst/>
              </a:rPr>
              <a:t>Logit</a:t>
            </a:r>
            <a:r>
              <a:rPr lang="en-US" sz="8800" u="sng" dirty="0" smtClean="0">
                <a:solidFill>
                  <a:srgbClr val="FF0000"/>
                </a:solidFill>
                <a:effectLst/>
              </a:rPr>
              <a:t> </a:t>
            </a:r>
            <a:r>
              <a:rPr lang="en-US" sz="8800" u="sng" dirty="0">
                <a:solidFill>
                  <a:srgbClr val="FF0000"/>
                </a:solidFill>
                <a:effectLst/>
              </a:rPr>
              <a:t>Models</a:t>
            </a:r>
          </a:p>
        </p:txBody>
      </p:sp>
      <p:sp>
        <p:nvSpPr>
          <p:cNvPr id="2" name="Slide Number Placeholder 1"/>
          <p:cNvSpPr>
            <a:spLocks noGrp="1"/>
          </p:cNvSpPr>
          <p:nvPr>
            <p:ph type="sldNum" sz="quarter" idx="12"/>
          </p:nvPr>
        </p:nvSpPr>
        <p:spPr/>
        <p:txBody>
          <a:bodyPr/>
          <a:lstStyle/>
          <a:p>
            <a:pPr>
              <a:defRPr/>
            </a:pPr>
            <a:fld id="{EAA34BFB-66D3-420E-BD9A-CA15ABCE0D3A}" type="slidenum">
              <a:rPr lang="en-GB" smtClean="0"/>
              <a:pPr>
                <a:defRPr/>
              </a:pPr>
              <a:t>29</a:t>
            </a:fld>
            <a:endParaRPr lang="en-GB"/>
          </a:p>
        </p:txBody>
      </p:sp>
    </p:spTree>
    <p:extLst>
      <p:ext uri="{BB962C8B-B14F-4D97-AF65-F5344CB8AC3E}">
        <p14:creationId xmlns:p14="http://schemas.microsoft.com/office/powerpoint/2010/main" val="2529610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b="1" u="sng" dirty="0" smtClean="0">
                <a:solidFill>
                  <a:srgbClr val="FF0000"/>
                </a:solidFill>
              </a:rPr>
              <a:t>General</a:t>
            </a:r>
          </a:p>
        </p:txBody>
      </p:sp>
      <p:sp>
        <p:nvSpPr>
          <p:cNvPr id="4099" name="Rectangle 3"/>
          <p:cNvSpPr>
            <a:spLocks noGrp="1" noChangeArrowheads="1"/>
          </p:cNvSpPr>
          <p:nvPr>
            <p:ph idx="1"/>
          </p:nvPr>
        </p:nvSpPr>
        <p:spPr/>
        <p:txBody>
          <a:bodyPr>
            <a:normAutofit/>
          </a:bodyPr>
          <a:lstStyle/>
          <a:p>
            <a:pPr algn="just">
              <a:lnSpc>
                <a:spcPct val="80000"/>
              </a:lnSpc>
            </a:pPr>
            <a:r>
              <a:rPr lang="en-GB" sz="2800" dirty="0"/>
              <a:t>Trip maker can select between several travel modes</a:t>
            </a:r>
            <a:r>
              <a:rPr lang="en-GB" sz="2800" dirty="0" smtClean="0"/>
              <a:t>.</a:t>
            </a:r>
          </a:p>
          <a:p>
            <a:pPr algn="just">
              <a:lnSpc>
                <a:spcPct val="80000"/>
              </a:lnSpc>
            </a:pPr>
            <a:endParaRPr lang="en-GB" sz="1000" dirty="0"/>
          </a:p>
          <a:p>
            <a:pPr algn="just" eaLnBrk="1" hangingPunct="1">
              <a:lnSpc>
                <a:spcPct val="80000"/>
              </a:lnSpc>
            </a:pPr>
            <a:r>
              <a:rPr lang="en-GB" sz="2800" dirty="0" smtClean="0"/>
              <a:t>Modal </a:t>
            </a:r>
            <a:r>
              <a:rPr lang="en-GB" sz="2800" dirty="0"/>
              <a:t>Split Model is concerned with trip makers behaviour regarding the selection of travel mode</a:t>
            </a:r>
            <a:r>
              <a:rPr lang="en-GB" sz="2800" dirty="0" smtClean="0"/>
              <a:t>.</a:t>
            </a:r>
          </a:p>
          <a:p>
            <a:pPr algn="just" eaLnBrk="1" hangingPunct="1">
              <a:lnSpc>
                <a:spcPct val="80000"/>
              </a:lnSpc>
            </a:pPr>
            <a:endParaRPr lang="en-GB" sz="1000" dirty="0"/>
          </a:p>
          <a:p>
            <a:pPr algn="just" eaLnBrk="1" hangingPunct="1">
              <a:lnSpc>
                <a:spcPct val="80000"/>
              </a:lnSpc>
            </a:pPr>
            <a:r>
              <a:rPr lang="en-GB" sz="2800" dirty="0"/>
              <a:t>Pattern of mode choice remains constant as long as the conditions remain unchanged</a:t>
            </a:r>
            <a:r>
              <a:rPr lang="en-GB" sz="2800" dirty="0" smtClean="0"/>
              <a:t>.</a:t>
            </a:r>
          </a:p>
          <a:p>
            <a:pPr algn="just" eaLnBrk="1" hangingPunct="1">
              <a:lnSpc>
                <a:spcPct val="80000"/>
              </a:lnSpc>
            </a:pPr>
            <a:endParaRPr lang="en-GB" sz="1000" dirty="0"/>
          </a:p>
          <a:p>
            <a:pPr algn="just" eaLnBrk="1" hangingPunct="1">
              <a:lnSpc>
                <a:spcPct val="80000"/>
              </a:lnSpc>
            </a:pPr>
            <a:r>
              <a:rPr lang="en-GB" sz="2800" dirty="0" smtClean="0"/>
              <a:t>When conditions </a:t>
            </a:r>
            <a:r>
              <a:rPr lang="en-GB" sz="2800" dirty="0"/>
              <a:t>change, respond will change with varying degree.</a:t>
            </a: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GB" b="1" u="sng" dirty="0" smtClean="0">
                <a:solidFill>
                  <a:srgbClr val="FF0000"/>
                </a:solidFill>
              </a:rPr>
              <a:t>Multinomial </a:t>
            </a:r>
            <a:r>
              <a:rPr lang="en-GB" b="1" u="sng" dirty="0" err="1" smtClean="0">
                <a:solidFill>
                  <a:srgbClr val="FF0000"/>
                </a:solidFill>
              </a:rPr>
              <a:t>Logit</a:t>
            </a:r>
            <a:r>
              <a:rPr lang="en-GB" b="1" u="sng" dirty="0" smtClean="0">
                <a:solidFill>
                  <a:srgbClr val="FF0000"/>
                </a:solidFill>
              </a:rPr>
              <a:t> (MNL) Model</a:t>
            </a:r>
          </a:p>
        </p:txBody>
      </p:sp>
      <p:sp>
        <p:nvSpPr>
          <p:cNvPr id="28675" name="Rectangle 3"/>
          <p:cNvSpPr>
            <a:spLocks noGrp="1" noChangeArrowheads="1"/>
          </p:cNvSpPr>
          <p:nvPr>
            <p:ph idx="1"/>
          </p:nvPr>
        </p:nvSpPr>
        <p:spPr/>
        <p:txBody>
          <a:bodyPr/>
          <a:lstStyle/>
          <a:p>
            <a:pPr eaLnBrk="1" hangingPunct="1">
              <a:lnSpc>
                <a:spcPct val="90000"/>
              </a:lnSpc>
            </a:pPr>
            <a:r>
              <a:rPr lang="en-GB" dirty="0" smtClean="0"/>
              <a:t>Calculates the probability of choosing mode k if disaggregate</a:t>
            </a:r>
          </a:p>
          <a:p>
            <a:pPr algn="ctr" eaLnBrk="1" hangingPunct="1">
              <a:lnSpc>
                <a:spcPct val="90000"/>
              </a:lnSpc>
              <a:buFont typeface="Wingdings" pitchFamily="2" charset="2"/>
              <a:buNone/>
            </a:pPr>
            <a:r>
              <a:rPr lang="en-GB" dirty="0" smtClean="0"/>
              <a:t>Or</a:t>
            </a:r>
          </a:p>
          <a:p>
            <a:pPr eaLnBrk="1" hangingPunct="1">
              <a:lnSpc>
                <a:spcPct val="90000"/>
              </a:lnSpc>
            </a:pPr>
            <a:r>
              <a:rPr lang="en-GB" dirty="0" smtClean="0"/>
              <a:t>Proportion of traveller in aggregate case</a:t>
            </a:r>
          </a:p>
          <a:p>
            <a:pPr eaLnBrk="1" hangingPunct="1">
              <a:lnSpc>
                <a:spcPct val="90000"/>
              </a:lnSpc>
            </a:pPr>
            <a:endParaRPr lang="en-GB" dirty="0"/>
          </a:p>
          <a:p>
            <a:pPr eaLnBrk="1" hangingPunct="1">
              <a:lnSpc>
                <a:spcPct val="90000"/>
              </a:lnSpc>
            </a:pPr>
            <a:r>
              <a:rPr lang="en-GB" dirty="0" smtClean="0"/>
              <a:t>That will select a specific mode ‘k’</a:t>
            </a:r>
          </a:p>
          <a:p>
            <a:pPr algn="ctr" eaLnBrk="1" hangingPunct="1">
              <a:lnSpc>
                <a:spcPct val="90000"/>
              </a:lnSpc>
              <a:buFont typeface="Wingdings" pitchFamily="2" charset="2"/>
              <a:buNone/>
            </a:pPr>
            <a:r>
              <a:rPr lang="en-GB" dirty="0" smtClean="0"/>
              <a:t>		e </a:t>
            </a:r>
            <a:r>
              <a:rPr lang="en-GB" baseline="30000" dirty="0" err="1" smtClean="0"/>
              <a:t>Uk</a:t>
            </a:r>
            <a:endParaRPr lang="en-GB" baseline="30000" dirty="0" smtClean="0"/>
          </a:p>
          <a:p>
            <a:pPr algn="ctr" eaLnBrk="1" hangingPunct="1">
              <a:lnSpc>
                <a:spcPct val="90000"/>
              </a:lnSpc>
              <a:buFont typeface="Wingdings" pitchFamily="2" charset="2"/>
              <a:buNone/>
            </a:pPr>
            <a:r>
              <a:rPr lang="en-GB" dirty="0" smtClean="0"/>
              <a:t>P(K) = --------------</a:t>
            </a:r>
          </a:p>
          <a:p>
            <a:pPr algn="ctr" eaLnBrk="1" hangingPunct="1">
              <a:lnSpc>
                <a:spcPct val="90000"/>
              </a:lnSpc>
              <a:buFont typeface="Wingdings" pitchFamily="2" charset="2"/>
              <a:buNone/>
            </a:pPr>
            <a:r>
              <a:rPr lang="en-GB" dirty="0" smtClean="0"/>
              <a:t>		</a:t>
            </a:r>
            <a:r>
              <a:rPr lang="el-GR" dirty="0" smtClean="0">
                <a:latin typeface="Arial" charset="0"/>
                <a:cs typeface="Arial" charset="0"/>
              </a:rPr>
              <a:t>Σ</a:t>
            </a:r>
            <a:r>
              <a:rPr lang="en-US" baseline="-25000" dirty="0" smtClean="0">
                <a:latin typeface="Arial" charset="0"/>
                <a:cs typeface="Arial" charset="0"/>
              </a:rPr>
              <a:t>x</a:t>
            </a:r>
            <a:r>
              <a:rPr lang="en-GB" dirty="0" smtClean="0"/>
              <a:t>e </a:t>
            </a:r>
            <a:r>
              <a:rPr lang="en-GB" baseline="30000" dirty="0" err="1" smtClean="0"/>
              <a:t>Ux</a:t>
            </a:r>
            <a:endParaRPr lang="en-GB" baseline="30000" dirty="0" smtClean="0"/>
          </a:p>
          <a:p>
            <a:pPr algn="ctr" eaLnBrk="1" hangingPunct="1">
              <a:lnSpc>
                <a:spcPct val="90000"/>
              </a:lnSpc>
              <a:buFont typeface="Wingdings" pitchFamily="2" charset="2"/>
              <a:buNone/>
            </a:pPr>
            <a:endParaRPr lang="en-GB" dirty="0" smtClean="0"/>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30</a:t>
            </a:fld>
            <a:endParaRPr lang="en-GB"/>
          </a:p>
        </p:txBody>
      </p:sp>
      <p:sp>
        <p:nvSpPr>
          <p:cNvPr id="5" name="TextBox 4"/>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eaLnBrk="1" hangingPunct="1">
              <a:lnSpc>
                <a:spcPct val="90000"/>
              </a:lnSpc>
            </a:pPr>
            <a:r>
              <a:rPr lang="en-GB" sz="2800" dirty="0" smtClean="0"/>
              <a:t>Resembles fractional term of gravity model</a:t>
            </a:r>
          </a:p>
          <a:p>
            <a:pPr eaLnBrk="1" hangingPunct="1">
              <a:lnSpc>
                <a:spcPct val="90000"/>
              </a:lnSpc>
            </a:pPr>
            <a:r>
              <a:rPr lang="en-GB" sz="2800" dirty="0" smtClean="0"/>
              <a:t>All trips at specific interchange, the equation should be satisfied.</a:t>
            </a:r>
          </a:p>
          <a:p>
            <a:pPr eaLnBrk="1" hangingPunct="1">
              <a:lnSpc>
                <a:spcPct val="90000"/>
              </a:lnSpc>
            </a:pPr>
            <a:r>
              <a:rPr lang="en-GB" sz="2800" dirty="0" err="1" smtClean="0"/>
              <a:t>T</a:t>
            </a:r>
            <a:r>
              <a:rPr lang="en-GB" sz="2800" baseline="-25000" dirty="0" err="1" smtClean="0"/>
              <a:t>ij</a:t>
            </a:r>
            <a:r>
              <a:rPr lang="en-GB" sz="2800" dirty="0" smtClean="0"/>
              <a:t> = </a:t>
            </a:r>
            <a:r>
              <a:rPr lang="el-GR" sz="2800" dirty="0" smtClean="0">
                <a:latin typeface="Arial" charset="0"/>
                <a:cs typeface="Arial" charset="0"/>
              </a:rPr>
              <a:t>Σ</a:t>
            </a:r>
            <a:r>
              <a:rPr lang="en-US" sz="2800" baseline="-25000" dirty="0" smtClean="0">
                <a:latin typeface="Arial" charset="0"/>
                <a:cs typeface="Arial" charset="0"/>
              </a:rPr>
              <a:t>x</a:t>
            </a:r>
            <a:r>
              <a:rPr lang="en-GB" sz="2800" dirty="0" smtClean="0"/>
              <a:t> </a:t>
            </a:r>
            <a:r>
              <a:rPr lang="en-GB" sz="2800" dirty="0" err="1" smtClean="0"/>
              <a:t>T</a:t>
            </a:r>
            <a:r>
              <a:rPr lang="en-GB" sz="2800" baseline="-25000" dirty="0" err="1" smtClean="0"/>
              <a:t>ij</a:t>
            </a:r>
            <a:r>
              <a:rPr lang="en-GB" sz="2800" dirty="0" smtClean="0"/>
              <a:t> </a:t>
            </a:r>
            <a:r>
              <a:rPr lang="en-US" sz="2800" baseline="-25000" dirty="0" smtClean="0">
                <a:latin typeface="Arial" charset="0"/>
                <a:cs typeface="Arial" charset="0"/>
              </a:rPr>
              <a:t>x</a:t>
            </a:r>
          </a:p>
          <a:p>
            <a:pPr eaLnBrk="1" hangingPunct="1">
              <a:lnSpc>
                <a:spcPct val="90000"/>
              </a:lnSpc>
            </a:pPr>
            <a:r>
              <a:rPr lang="en-GB" sz="2800" dirty="0" smtClean="0">
                <a:latin typeface="Arial" charset="0"/>
                <a:cs typeface="Arial" charset="0"/>
              </a:rPr>
              <a:t>This equation will be satisfied by writing proportion attracted by each mode</a:t>
            </a:r>
          </a:p>
          <a:p>
            <a:pPr algn="ctr" eaLnBrk="1" hangingPunct="1">
              <a:lnSpc>
                <a:spcPct val="90000"/>
              </a:lnSpc>
              <a:buFont typeface="Wingdings" pitchFamily="2" charset="2"/>
              <a:buNone/>
            </a:pPr>
            <a:r>
              <a:rPr lang="en-GB" sz="2800" dirty="0" smtClean="0"/>
              <a:t>		</a:t>
            </a:r>
            <a:r>
              <a:rPr lang="en-GB" sz="2800" dirty="0" err="1" smtClean="0"/>
              <a:t>U</a:t>
            </a:r>
            <a:r>
              <a:rPr lang="en-GB" sz="2800" baseline="-25000" dirty="0" err="1" smtClean="0"/>
              <a:t>k</a:t>
            </a:r>
            <a:endParaRPr lang="en-GB" sz="2800" baseline="-25000" dirty="0" smtClean="0"/>
          </a:p>
          <a:p>
            <a:pPr algn="ctr" eaLnBrk="1" hangingPunct="1">
              <a:lnSpc>
                <a:spcPct val="90000"/>
              </a:lnSpc>
              <a:buFont typeface="Wingdings" pitchFamily="2" charset="2"/>
              <a:buNone/>
            </a:pPr>
            <a:r>
              <a:rPr lang="en-GB" sz="2800" dirty="0" smtClean="0"/>
              <a:t>P(K) = --------------</a:t>
            </a:r>
          </a:p>
          <a:p>
            <a:pPr algn="ctr" eaLnBrk="1" hangingPunct="1">
              <a:lnSpc>
                <a:spcPct val="90000"/>
              </a:lnSpc>
              <a:buFont typeface="Wingdings" pitchFamily="2" charset="2"/>
              <a:buNone/>
            </a:pPr>
            <a:r>
              <a:rPr lang="en-GB" sz="2800" dirty="0" smtClean="0"/>
              <a:t>		</a:t>
            </a:r>
            <a:r>
              <a:rPr lang="el-GR" sz="2800" dirty="0" smtClean="0">
                <a:latin typeface="Arial" charset="0"/>
                <a:cs typeface="Arial" charset="0"/>
              </a:rPr>
              <a:t>Σ</a:t>
            </a:r>
            <a:r>
              <a:rPr lang="en-US" sz="2800" baseline="-25000" dirty="0" smtClean="0">
                <a:latin typeface="Arial" charset="0"/>
                <a:cs typeface="Arial" charset="0"/>
              </a:rPr>
              <a:t>x</a:t>
            </a:r>
            <a:r>
              <a:rPr lang="en-GB" sz="2800" dirty="0" err="1" smtClean="0"/>
              <a:t>U</a:t>
            </a:r>
            <a:r>
              <a:rPr lang="en-GB" sz="2800" baseline="-25000" dirty="0" err="1" smtClean="0"/>
              <a:t>x</a:t>
            </a:r>
            <a:endParaRPr lang="en-GB" sz="2800" baseline="-25000" dirty="0" smtClean="0"/>
          </a:p>
          <a:p>
            <a:pPr algn="ctr" eaLnBrk="1" hangingPunct="1">
              <a:lnSpc>
                <a:spcPct val="90000"/>
              </a:lnSpc>
              <a:buFont typeface="Wingdings" pitchFamily="2" charset="2"/>
              <a:buNone/>
            </a:pPr>
            <a:endParaRPr lang="en-GB" sz="2800" dirty="0" smtClean="0"/>
          </a:p>
          <a:p>
            <a:pPr eaLnBrk="1" hangingPunct="1">
              <a:lnSpc>
                <a:spcPct val="90000"/>
              </a:lnSpc>
            </a:pPr>
            <a:endParaRPr lang="en-GB" sz="2800"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31</a:t>
            </a:fld>
            <a:endParaRPr lang="en-GB"/>
          </a:p>
        </p:txBody>
      </p:sp>
      <p:sp>
        <p:nvSpPr>
          <p:cNvPr id="5" name="TextBox 4"/>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
        <p:nvSpPr>
          <p:cNvPr id="6" name="Rectangle 2"/>
          <p:cNvSpPr>
            <a:spLocks noGrp="1" noChangeArrowheads="1"/>
          </p:cNvSpPr>
          <p:nvPr>
            <p:ph type="title"/>
          </p:nvPr>
        </p:nvSpPr>
        <p:spPr>
          <a:xfrm>
            <a:off x="457200" y="704088"/>
            <a:ext cx="8229600" cy="1143000"/>
          </a:xfrm>
        </p:spPr>
        <p:txBody>
          <a:bodyPr>
            <a:normAutofit fontScale="90000"/>
          </a:bodyPr>
          <a:lstStyle/>
          <a:p>
            <a:pPr eaLnBrk="1" hangingPunct="1"/>
            <a:r>
              <a:rPr lang="en-GB" b="1" u="sng" dirty="0" smtClean="0">
                <a:solidFill>
                  <a:srgbClr val="FF0000"/>
                </a:solidFill>
              </a:rPr>
              <a:t>Multinomial </a:t>
            </a:r>
            <a:r>
              <a:rPr lang="en-GB" b="1" u="sng" dirty="0" err="1" smtClean="0">
                <a:solidFill>
                  <a:srgbClr val="FF0000"/>
                </a:solidFill>
              </a:rPr>
              <a:t>Logit</a:t>
            </a:r>
            <a:r>
              <a:rPr lang="en-GB" b="1" u="sng" dirty="0" smtClean="0">
                <a:solidFill>
                  <a:srgbClr val="FF0000"/>
                </a:solidFill>
              </a:rPr>
              <a:t> (MNL) Model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eaLnBrk="1" hangingPunct="1"/>
            <a:r>
              <a:rPr lang="en-GB" dirty="0" smtClean="0"/>
              <a:t>But for certain reasons the preferred one is</a:t>
            </a:r>
          </a:p>
        </p:txBody>
      </p:sp>
      <p:sp>
        <p:nvSpPr>
          <p:cNvPr id="30724" name="Rectangle 4"/>
          <p:cNvSpPr>
            <a:spLocks noChangeArrowheads="1"/>
          </p:cNvSpPr>
          <p:nvPr/>
        </p:nvSpPr>
        <p:spPr bwMode="auto">
          <a:xfrm>
            <a:off x="2819400" y="2895600"/>
            <a:ext cx="3429000" cy="1384995"/>
          </a:xfrm>
          <a:prstGeom prst="rect">
            <a:avLst/>
          </a:prstGeom>
          <a:solidFill>
            <a:srgbClr val="00B0F0"/>
          </a:solidFill>
          <a:ln/>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dirty="0">
                <a:solidFill>
                  <a:srgbClr val="002060"/>
                </a:solidFill>
              </a:rPr>
              <a:t>		</a:t>
            </a:r>
            <a:r>
              <a:rPr lang="en-GB" sz="2800" b="1" dirty="0">
                <a:solidFill>
                  <a:srgbClr val="002060"/>
                </a:solidFill>
              </a:rPr>
              <a:t>e </a:t>
            </a:r>
            <a:r>
              <a:rPr lang="en-GB" sz="2800" b="1" baseline="30000" dirty="0" err="1">
                <a:solidFill>
                  <a:srgbClr val="002060"/>
                </a:solidFill>
              </a:rPr>
              <a:t>Uk</a:t>
            </a:r>
            <a:endParaRPr lang="en-GB" sz="2800" b="1" baseline="30000" dirty="0">
              <a:solidFill>
                <a:srgbClr val="002060"/>
              </a:solidFill>
            </a:endParaRPr>
          </a:p>
          <a:p>
            <a:r>
              <a:rPr lang="en-GB" sz="2800" b="1" dirty="0">
                <a:solidFill>
                  <a:srgbClr val="002060"/>
                </a:solidFill>
              </a:rPr>
              <a:t>P(K) = --------------</a:t>
            </a:r>
          </a:p>
          <a:p>
            <a:r>
              <a:rPr lang="en-GB" sz="2800" b="1" dirty="0">
                <a:solidFill>
                  <a:srgbClr val="002060"/>
                </a:solidFill>
              </a:rPr>
              <a:t>		</a:t>
            </a:r>
            <a:r>
              <a:rPr lang="el-GR" sz="2800" b="1" dirty="0">
                <a:solidFill>
                  <a:srgbClr val="002060"/>
                </a:solidFill>
              </a:rPr>
              <a:t>Σ</a:t>
            </a:r>
            <a:r>
              <a:rPr lang="en-US" sz="2800" b="1" baseline="-25000" dirty="0">
                <a:solidFill>
                  <a:srgbClr val="002060"/>
                </a:solidFill>
              </a:rPr>
              <a:t>x</a:t>
            </a:r>
            <a:r>
              <a:rPr lang="en-GB" sz="2800" b="1" dirty="0">
                <a:solidFill>
                  <a:srgbClr val="002060"/>
                </a:solidFill>
              </a:rPr>
              <a:t>e </a:t>
            </a:r>
            <a:r>
              <a:rPr lang="en-GB" sz="2800" b="1" baseline="30000" dirty="0" err="1">
                <a:solidFill>
                  <a:srgbClr val="002060"/>
                </a:solidFill>
              </a:rPr>
              <a:t>Ux</a:t>
            </a:r>
            <a:endParaRPr lang="en-GB" sz="2800" b="1" baseline="30000" dirty="0">
              <a:solidFill>
                <a:srgbClr val="002060"/>
              </a:solidFill>
            </a:endParaRP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32</a:t>
            </a:fld>
            <a:endParaRPr lang="en-GB"/>
          </a:p>
        </p:txBody>
      </p:sp>
      <p:sp>
        <p:nvSpPr>
          <p:cNvPr id="9" name="Rectangle 2"/>
          <p:cNvSpPr>
            <a:spLocks noGrp="1" noChangeArrowheads="1"/>
          </p:cNvSpPr>
          <p:nvPr>
            <p:ph type="title"/>
          </p:nvPr>
        </p:nvSpPr>
        <p:spPr>
          <a:xfrm>
            <a:off x="457200" y="704088"/>
            <a:ext cx="8229600" cy="1143000"/>
          </a:xfrm>
        </p:spPr>
        <p:txBody>
          <a:bodyPr>
            <a:normAutofit fontScale="90000"/>
          </a:bodyPr>
          <a:lstStyle/>
          <a:p>
            <a:pPr eaLnBrk="1" hangingPunct="1"/>
            <a:r>
              <a:rPr lang="en-GB" b="1" u="sng" dirty="0" smtClean="0">
                <a:solidFill>
                  <a:srgbClr val="FF0000"/>
                </a:solidFill>
              </a:rPr>
              <a:t>Multinomial </a:t>
            </a:r>
            <a:r>
              <a:rPr lang="en-GB" b="1" u="sng" dirty="0" err="1" smtClean="0">
                <a:solidFill>
                  <a:srgbClr val="FF0000"/>
                </a:solidFill>
              </a:rPr>
              <a:t>Logit</a:t>
            </a:r>
            <a:r>
              <a:rPr lang="en-GB" b="1" u="sng" dirty="0" smtClean="0">
                <a:solidFill>
                  <a:srgbClr val="FF0000"/>
                </a:solidFill>
              </a:rPr>
              <a:t> (MNL) Model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33</a:t>
            </a:fld>
            <a:endParaRPr lang="en-GB"/>
          </a:p>
        </p:txBody>
      </p:sp>
      <p:sp>
        <p:nvSpPr>
          <p:cNvPr id="8" name="Rectangle 2"/>
          <p:cNvSpPr>
            <a:spLocks noGrp="1" noChangeArrowheads="1"/>
          </p:cNvSpPr>
          <p:nvPr>
            <p:ph type="title"/>
          </p:nvPr>
        </p:nvSpPr>
        <p:spPr>
          <a:xfrm>
            <a:off x="457200" y="533400"/>
            <a:ext cx="8229600" cy="1143000"/>
          </a:xfrm>
        </p:spPr>
        <p:txBody>
          <a:bodyPr>
            <a:normAutofit/>
          </a:bodyPr>
          <a:lstStyle/>
          <a:p>
            <a:r>
              <a:rPr lang="en-US" b="1" u="sng" dirty="0">
                <a:solidFill>
                  <a:srgbClr val="FF0000"/>
                </a:solidFill>
              </a:rPr>
              <a:t>Application of </a:t>
            </a:r>
            <a:r>
              <a:rPr lang="en-US" b="1" u="sng" dirty="0" smtClean="0">
                <a:solidFill>
                  <a:srgbClr val="FF0000"/>
                </a:solidFill>
              </a:rPr>
              <a:t>the </a:t>
            </a:r>
            <a:r>
              <a:rPr lang="en-GB" b="1" u="sng" dirty="0" err="1" smtClean="0">
                <a:solidFill>
                  <a:srgbClr val="FF0000"/>
                </a:solidFill>
              </a:rPr>
              <a:t>Logit</a:t>
            </a:r>
            <a:r>
              <a:rPr lang="en-GB" b="1" u="sng" dirty="0" smtClean="0">
                <a:solidFill>
                  <a:srgbClr val="FF0000"/>
                </a:solidFill>
              </a:rPr>
              <a:t> Model</a:t>
            </a:r>
          </a:p>
        </p:txBody>
      </p:sp>
      <p:sp>
        <p:nvSpPr>
          <p:cNvPr id="9" name="Rectangle 2"/>
          <p:cNvSpPr txBox="1">
            <a:spLocks noChangeArrowheads="1"/>
          </p:cNvSpPr>
          <p:nvPr/>
        </p:nvSpPr>
        <p:spPr>
          <a:xfrm>
            <a:off x="505691" y="1721427"/>
            <a:ext cx="3657600" cy="723900"/>
          </a:xfrm>
          <a:prstGeom prst="rect">
            <a:avLst/>
          </a:prstGeom>
        </p:spPr>
        <p:txBody>
          <a:bodyPr vert="horz" lIns="0" rIns="0" bIns="0" anchor="b">
            <a:normAutofit fontScale="9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u="sng" dirty="0" smtClean="0">
                <a:solidFill>
                  <a:srgbClr val="FF0000"/>
                </a:solidFill>
              </a:rPr>
              <a:t>Problem-01</a:t>
            </a:r>
            <a:endParaRPr lang="en-GB" b="1" u="sng" dirty="0" smtClean="0">
              <a:solidFill>
                <a:srgbClr val="FF0000"/>
              </a:solidFill>
            </a:endParaRPr>
          </a:p>
        </p:txBody>
      </p:sp>
      <p:sp>
        <p:nvSpPr>
          <p:cNvPr id="10" name="Rectangle 4"/>
          <p:cNvSpPr>
            <a:spLocks noChangeArrowheads="1"/>
          </p:cNvSpPr>
          <p:nvPr/>
        </p:nvSpPr>
        <p:spPr bwMode="auto">
          <a:xfrm>
            <a:off x="346365" y="2646676"/>
            <a:ext cx="8686800" cy="461665"/>
          </a:xfrm>
          <a:prstGeom prst="rect">
            <a:avLst/>
          </a:prstGeom>
          <a:noFill/>
          <a:ln w="12700">
            <a:solidFill>
              <a:schemeClr val="tx1"/>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400" b="1" i="1" dirty="0" smtClean="0">
                <a:solidFill>
                  <a:schemeClr val="tx1"/>
                </a:solidFill>
              </a:rPr>
              <a:t>A calibration study results in the following Utility Equation</a:t>
            </a:r>
            <a:endParaRPr lang="en-GB" sz="2400" b="1" baseline="30000" dirty="0">
              <a:solidFill>
                <a:schemeClr val="tx1"/>
              </a:solidFill>
            </a:endParaRPr>
          </a:p>
        </p:txBody>
      </p:sp>
      <p:sp>
        <p:nvSpPr>
          <p:cNvPr id="2" name="Rectangle 1"/>
          <p:cNvSpPr/>
          <p:nvPr/>
        </p:nvSpPr>
        <p:spPr>
          <a:xfrm>
            <a:off x="685800" y="3429000"/>
            <a:ext cx="7654635" cy="523220"/>
          </a:xfrm>
          <a:prstGeom prst="rect">
            <a:avLst/>
          </a:prstGeom>
        </p:spPr>
        <p:txBody>
          <a:bodyPr wrap="square">
            <a:spAutoFit/>
          </a:bodyPr>
          <a:lstStyle/>
          <a:p>
            <a:r>
              <a:rPr lang="nl-NL" sz="2800" dirty="0"/>
              <a:t>U</a:t>
            </a:r>
            <a:r>
              <a:rPr lang="nl-NL" dirty="0"/>
              <a:t>k</a:t>
            </a:r>
            <a:r>
              <a:rPr lang="nl-NL" sz="2800" dirty="0"/>
              <a:t>= ak - 0.025X</a:t>
            </a:r>
            <a:r>
              <a:rPr lang="nl-NL" sz="1600" dirty="0"/>
              <a:t>1</a:t>
            </a:r>
            <a:r>
              <a:rPr lang="nl-NL" sz="2800" dirty="0"/>
              <a:t> - 0.032X</a:t>
            </a:r>
            <a:r>
              <a:rPr lang="nl-NL" sz="1600" dirty="0"/>
              <a:t>2</a:t>
            </a:r>
            <a:r>
              <a:rPr lang="nl-NL" sz="2800" dirty="0"/>
              <a:t> - 0.015X</a:t>
            </a:r>
            <a:r>
              <a:rPr lang="nl-NL" sz="1600" dirty="0"/>
              <a:t>3</a:t>
            </a:r>
            <a:r>
              <a:rPr lang="nl-NL" sz="2800" dirty="0"/>
              <a:t> - </a:t>
            </a:r>
            <a:r>
              <a:rPr lang="nl-NL" sz="2800" dirty="0" smtClean="0"/>
              <a:t>0.002X</a:t>
            </a:r>
            <a:r>
              <a:rPr lang="nl-NL" sz="1600" dirty="0" smtClean="0"/>
              <a:t>4</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3742230648"/>
              </p:ext>
            </p:extLst>
          </p:nvPr>
        </p:nvGraphicFramePr>
        <p:xfrm>
          <a:off x="1254412" y="4191000"/>
          <a:ext cx="6517410" cy="1692876"/>
        </p:xfrm>
        <a:graphic>
          <a:graphicData uri="http://schemas.openxmlformats.org/drawingml/2006/table">
            <a:tbl>
              <a:tblPr>
                <a:tableStyleId>{5C22544A-7EE6-4342-B048-85BDC9FD1C3A}</a:tableStyleId>
              </a:tblPr>
              <a:tblGrid>
                <a:gridCol w="990600"/>
                <a:gridCol w="5526810"/>
              </a:tblGrid>
              <a:tr h="457200">
                <a:tc>
                  <a:txBody>
                    <a:bodyPr/>
                    <a:lstStyle/>
                    <a:p>
                      <a:pPr algn="ctr" fontAlgn="ctr"/>
                      <a:r>
                        <a:rPr lang="en-US" sz="2400" u="none" strike="noStrike" dirty="0">
                          <a:effectLst/>
                        </a:rPr>
                        <a:t>X1</a:t>
                      </a:r>
                      <a:endParaRPr lang="en-US" sz="2400" b="0" i="0" u="none" strike="noStrike" dirty="0">
                        <a:solidFill>
                          <a:srgbClr val="000000"/>
                        </a:solidFill>
                        <a:effectLst/>
                        <a:latin typeface="Calibri"/>
                      </a:endParaRPr>
                    </a:p>
                  </a:txBody>
                  <a:tcPr marL="9525" marR="9525" marT="9525" marB="0" anchor="ctr"/>
                </a:tc>
                <a:tc>
                  <a:txBody>
                    <a:bodyPr/>
                    <a:lstStyle/>
                    <a:p>
                      <a:pPr algn="l" fontAlgn="ctr"/>
                      <a:r>
                        <a:rPr lang="en-US" sz="2400" u="none" strike="noStrike" dirty="0">
                          <a:effectLst/>
                        </a:rPr>
                        <a:t>Access plus egress time, in </a:t>
                      </a:r>
                      <a:r>
                        <a:rPr lang="en-US" sz="2400" u="none" strike="noStrike" dirty="0" smtClean="0">
                          <a:effectLst/>
                        </a:rPr>
                        <a:t>minutes</a:t>
                      </a:r>
                      <a:endParaRPr lang="en-US" sz="2400" b="0" i="0" u="none" strike="noStrike" dirty="0">
                        <a:solidFill>
                          <a:srgbClr val="000000"/>
                        </a:solidFill>
                        <a:effectLst/>
                        <a:latin typeface="Calibri"/>
                      </a:endParaRPr>
                    </a:p>
                  </a:txBody>
                  <a:tcPr marL="9525" marR="9525" marT="9525" marB="0" anchor="ctr"/>
                </a:tc>
              </a:tr>
              <a:tr h="411892">
                <a:tc>
                  <a:txBody>
                    <a:bodyPr/>
                    <a:lstStyle/>
                    <a:p>
                      <a:pPr algn="ctr" fontAlgn="ctr"/>
                      <a:r>
                        <a:rPr lang="en-US" sz="2400" u="none" strike="noStrike" dirty="0">
                          <a:effectLst/>
                        </a:rPr>
                        <a:t>X2</a:t>
                      </a:r>
                      <a:endParaRPr lang="en-US" sz="2400" b="0" i="0" u="none" strike="noStrike" dirty="0">
                        <a:solidFill>
                          <a:srgbClr val="000000"/>
                        </a:solidFill>
                        <a:effectLst/>
                        <a:latin typeface="Calibri"/>
                      </a:endParaRPr>
                    </a:p>
                  </a:txBody>
                  <a:tcPr marL="9525" marR="9525" marT="9525" marB="0" anchor="ctr"/>
                </a:tc>
                <a:tc>
                  <a:txBody>
                    <a:bodyPr/>
                    <a:lstStyle/>
                    <a:p>
                      <a:pPr algn="l" fontAlgn="ctr"/>
                      <a:r>
                        <a:rPr lang="en-US" sz="2400" u="none" strike="noStrike" dirty="0">
                          <a:effectLst/>
                        </a:rPr>
                        <a:t>Waiting time, in </a:t>
                      </a:r>
                      <a:r>
                        <a:rPr lang="en-US" sz="2400" u="none" strike="noStrike" dirty="0" smtClean="0">
                          <a:effectLst/>
                        </a:rPr>
                        <a:t>minutes</a:t>
                      </a:r>
                      <a:endParaRPr lang="en-US" sz="2400" b="0" i="0" u="none" strike="noStrike" dirty="0">
                        <a:solidFill>
                          <a:srgbClr val="000000"/>
                        </a:solidFill>
                        <a:effectLst/>
                        <a:latin typeface="Calibri"/>
                      </a:endParaRPr>
                    </a:p>
                  </a:txBody>
                  <a:tcPr marL="9525" marR="9525" marT="9525" marB="0" anchor="ctr"/>
                </a:tc>
              </a:tr>
              <a:tr h="411892">
                <a:tc>
                  <a:txBody>
                    <a:bodyPr/>
                    <a:lstStyle/>
                    <a:p>
                      <a:pPr algn="ctr" fontAlgn="ctr"/>
                      <a:r>
                        <a:rPr lang="en-US" sz="2400" u="none" strike="noStrike">
                          <a:effectLst/>
                        </a:rPr>
                        <a:t>X3</a:t>
                      </a:r>
                      <a:endParaRPr lang="en-US" sz="2400" b="0" i="0" u="none" strike="noStrike">
                        <a:solidFill>
                          <a:srgbClr val="000000"/>
                        </a:solidFill>
                        <a:effectLst/>
                        <a:latin typeface="Calibri"/>
                      </a:endParaRPr>
                    </a:p>
                  </a:txBody>
                  <a:tcPr marL="9525" marR="9525" marT="9525" marB="0" anchor="ctr"/>
                </a:tc>
                <a:tc>
                  <a:txBody>
                    <a:bodyPr/>
                    <a:lstStyle/>
                    <a:p>
                      <a:pPr algn="l" fontAlgn="ctr"/>
                      <a:r>
                        <a:rPr lang="en-US" sz="2400" u="none" strike="noStrike" dirty="0">
                          <a:effectLst/>
                        </a:rPr>
                        <a:t>Line-haul time, in </a:t>
                      </a:r>
                      <a:r>
                        <a:rPr lang="en-US" sz="2400" u="none" strike="noStrike" dirty="0" smtClean="0">
                          <a:effectLst/>
                        </a:rPr>
                        <a:t>minutes</a:t>
                      </a:r>
                      <a:endParaRPr lang="en-US" sz="2400" b="0" i="0" u="none" strike="noStrike" dirty="0">
                        <a:solidFill>
                          <a:srgbClr val="000000"/>
                        </a:solidFill>
                        <a:effectLst/>
                        <a:latin typeface="Calibri"/>
                      </a:endParaRPr>
                    </a:p>
                  </a:txBody>
                  <a:tcPr marL="9525" marR="9525" marT="9525" marB="0" anchor="ctr"/>
                </a:tc>
              </a:tr>
              <a:tr h="411892">
                <a:tc>
                  <a:txBody>
                    <a:bodyPr/>
                    <a:lstStyle/>
                    <a:p>
                      <a:pPr algn="ctr" fontAlgn="ctr"/>
                      <a:r>
                        <a:rPr lang="en-US" sz="2400" u="none" strike="noStrike">
                          <a:effectLst/>
                        </a:rPr>
                        <a:t>X4</a:t>
                      </a:r>
                      <a:endParaRPr lang="en-US" sz="2400" b="0" i="0" u="none" strike="noStrike">
                        <a:solidFill>
                          <a:srgbClr val="000000"/>
                        </a:solidFill>
                        <a:effectLst/>
                        <a:latin typeface="Calibri"/>
                      </a:endParaRPr>
                    </a:p>
                  </a:txBody>
                  <a:tcPr marL="9525" marR="9525" marT="9525" marB="0" anchor="ctr"/>
                </a:tc>
                <a:tc>
                  <a:txBody>
                    <a:bodyPr/>
                    <a:lstStyle/>
                    <a:p>
                      <a:pPr algn="l" fontAlgn="ctr"/>
                      <a:r>
                        <a:rPr lang="en-US" sz="2400" u="none" strike="noStrike" dirty="0">
                          <a:effectLst/>
                        </a:rPr>
                        <a:t>out-of-pocket cost, in cents</a:t>
                      </a:r>
                      <a:endParaRPr lang="en-US" sz="24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183525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34</a:t>
            </a:fld>
            <a:endParaRPr lang="en-GB"/>
          </a:p>
        </p:txBody>
      </p:sp>
      <p:sp>
        <p:nvSpPr>
          <p:cNvPr id="8" name="Rectangle 2"/>
          <p:cNvSpPr>
            <a:spLocks noGrp="1" noChangeArrowheads="1"/>
          </p:cNvSpPr>
          <p:nvPr>
            <p:ph type="title"/>
          </p:nvPr>
        </p:nvSpPr>
        <p:spPr>
          <a:xfrm>
            <a:off x="457200" y="533400"/>
            <a:ext cx="8229600" cy="1143000"/>
          </a:xfrm>
        </p:spPr>
        <p:txBody>
          <a:bodyPr>
            <a:normAutofit/>
          </a:bodyPr>
          <a:lstStyle/>
          <a:p>
            <a:r>
              <a:rPr lang="en-US" b="1" u="sng" dirty="0">
                <a:solidFill>
                  <a:srgbClr val="FF0000"/>
                </a:solidFill>
              </a:rPr>
              <a:t>Application </a:t>
            </a:r>
            <a:r>
              <a:rPr lang="en-US" b="1" u="sng" dirty="0" smtClean="0">
                <a:solidFill>
                  <a:srgbClr val="FF0000"/>
                </a:solidFill>
              </a:rPr>
              <a:t>of the </a:t>
            </a:r>
            <a:r>
              <a:rPr lang="en-GB" b="1" u="sng" dirty="0" err="1" smtClean="0">
                <a:solidFill>
                  <a:srgbClr val="FF0000"/>
                </a:solidFill>
              </a:rPr>
              <a:t>Logit</a:t>
            </a:r>
            <a:r>
              <a:rPr lang="en-GB" b="1" u="sng" dirty="0" smtClean="0">
                <a:solidFill>
                  <a:srgbClr val="FF0000"/>
                </a:solidFill>
              </a:rPr>
              <a:t> Model</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8753575" cy="120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24400"/>
            <a:ext cx="8853057" cy="98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635469783"/>
              </p:ext>
            </p:extLst>
          </p:nvPr>
        </p:nvGraphicFramePr>
        <p:xfrm>
          <a:off x="838200" y="3352800"/>
          <a:ext cx="6553204" cy="1143000"/>
        </p:xfrm>
        <a:graphic>
          <a:graphicData uri="http://schemas.openxmlformats.org/drawingml/2006/table">
            <a:tbl>
              <a:tblPr>
                <a:tableStyleId>{5C22544A-7EE6-4342-B048-85BDC9FD1C3A}</a:tableStyleId>
              </a:tblPr>
              <a:tblGrid>
                <a:gridCol w="1605054"/>
                <a:gridCol w="989630"/>
                <a:gridCol w="989630"/>
                <a:gridCol w="989630"/>
                <a:gridCol w="989630"/>
                <a:gridCol w="989630"/>
              </a:tblGrid>
              <a:tr h="381000">
                <a:tc>
                  <a:txBody>
                    <a:bodyPr/>
                    <a:lstStyle/>
                    <a:p>
                      <a:pPr algn="l" fontAlgn="ctr"/>
                      <a:r>
                        <a:rPr lang="en-US" sz="2400" u="none" strike="noStrike" dirty="0">
                          <a:effectLst/>
                        </a:rPr>
                        <a:t>Attributes</a:t>
                      </a:r>
                      <a:endParaRPr lang="en-US" sz="2400" b="0" i="0" u="none" strike="noStrike" dirty="0">
                        <a:solidFill>
                          <a:srgbClr val="000000"/>
                        </a:solidFill>
                        <a:effectLst/>
                        <a:latin typeface="Calibri"/>
                      </a:endParaRPr>
                    </a:p>
                  </a:txBody>
                  <a:tcPr marL="9525" marR="9525" marT="9525" marB="0" anchor="ctr"/>
                </a:tc>
                <a:tc>
                  <a:txBody>
                    <a:bodyPr/>
                    <a:lstStyle/>
                    <a:p>
                      <a:pPr algn="ctr" fontAlgn="ctr"/>
                      <a:r>
                        <a:rPr lang="en-US" sz="2400" u="none" strike="noStrike">
                          <a:effectLst/>
                        </a:rPr>
                        <a:t>X1</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a:effectLst/>
                        </a:rPr>
                        <a:t>X2</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a:effectLst/>
                        </a:rPr>
                        <a:t>X3</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a:effectLst/>
                        </a:rPr>
                        <a:t>X4</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a:effectLst/>
                        </a:rPr>
                        <a:t>ak</a:t>
                      </a:r>
                      <a:endParaRPr lang="en-US" sz="2400" b="0" i="0" u="none" strike="noStrike">
                        <a:solidFill>
                          <a:srgbClr val="000000"/>
                        </a:solidFill>
                        <a:effectLst/>
                        <a:latin typeface="Calibri"/>
                      </a:endParaRPr>
                    </a:p>
                  </a:txBody>
                  <a:tcPr marL="9525" marR="9525" marT="9525" marB="0" anchor="ctr"/>
                </a:tc>
              </a:tr>
              <a:tr h="381000">
                <a:tc>
                  <a:txBody>
                    <a:bodyPr/>
                    <a:lstStyle/>
                    <a:p>
                      <a:pPr algn="l" fontAlgn="ctr"/>
                      <a:r>
                        <a:rPr lang="en-US" sz="2400" u="none" strike="noStrike">
                          <a:effectLst/>
                        </a:rPr>
                        <a:t>Automobile</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a:effectLst/>
                        </a:rPr>
                        <a:t>5</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a:effectLst/>
                        </a:rPr>
                        <a:t>0</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20</a:t>
                      </a:r>
                      <a:endParaRPr lang="en-US" sz="2400" b="0" i="0" u="none" strike="noStrike" dirty="0">
                        <a:solidFill>
                          <a:srgbClr val="000000"/>
                        </a:solidFill>
                        <a:effectLst/>
                        <a:latin typeface="Calibri"/>
                      </a:endParaRPr>
                    </a:p>
                  </a:txBody>
                  <a:tcPr marL="9525" marR="9525" marT="9525" marB="0" anchor="ctr"/>
                </a:tc>
                <a:tc>
                  <a:txBody>
                    <a:bodyPr/>
                    <a:lstStyle/>
                    <a:p>
                      <a:pPr algn="ctr" fontAlgn="ctr"/>
                      <a:r>
                        <a:rPr lang="en-US" sz="2400" u="none" strike="noStrike">
                          <a:effectLst/>
                        </a:rPr>
                        <a:t>100</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a:effectLst/>
                        </a:rPr>
                        <a:t>0</a:t>
                      </a:r>
                      <a:endParaRPr lang="en-US" sz="2400" b="0" i="0" u="none" strike="noStrike">
                        <a:solidFill>
                          <a:srgbClr val="000000"/>
                        </a:solidFill>
                        <a:effectLst/>
                        <a:latin typeface="Calibri"/>
                      </a:endParaRPr>
                    </a:p>
                  </a:txBody>
                  <a:tcPr marL="9525" marR="9525" marT="9525" marB="0" anchor="ctr"/>
                </a:tc>
              </a:tr>
              <a:tr h="381000">
                <a:tc>
                  <a:txBody>
                    <a:bodyPr/>
                    <a:lstStyle/>
                    <a:p>
                      <a:pPr algn="l" fontAlgn="ctr"/>
                      <a:r>
                        <a:rPr lang="en-US" sz="2400" u="none" strike="noStrike">
                          <a:effectLst/>
                        </a:rPr>
                        <a:t>Local Bus</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a:effectLst/>
                        </a:rPr>
                        <a:t>10</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a:effectLst/>
                        </a:rPr>
                        <a:t>15</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a:effectLst/>
                        </a:rPr>
                        <a:t>40</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a:effectLst/>
                        </a:rPr>
                        <a:t>50</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-0.1</a:t>
                      </a:r>
                      <a:endParaRPr lang="en-US" sz="24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328344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35</a:t>
            </a:fld>
            <a:endParaRPr lang="en-GB"/>
          </a:p>
        </p:txBody>
      </p:sp>
      <p:sp>
        <p:nvSpPr>
          <p:cNvPr id="8" name="Rectangle 2"/>
          <p:cNvSpPr>
            <a:spLocks noGrp="1" noChangeArrowheads="1"/>
          </p:cNvSpPr>
          <p:nvPr>
            <p:ph type="title"/>
          </p:nvPr>
        </p:nvSpPr>
        <p:spPr>
          <a:xfrm>
            <a:off x="457200" y="533400"/>
            <a:ext cx="8229600" cy="1143000"/>
          </a:xfrm>
        </p:spPr>
        <p:txBody>
          <a:bodyPr>
            <a:normAutofit fontScale="90000"/>
          </a:bodyPr>
          <a:lstStyle/>
          <a:p>
            <a:r>
              <a:rPr lang="en-US" b="1" u="sng" dirty="0">
                <a:solidFill>
                  <a:srgbClr val="FF0000"/>
                </a:solidFill>
              </a:rPr>
              <a:t>Application of </a:t>
            </a:r>
            <a:r>
              <a:rPr lang="en-US" b="1" u="sng" dirty="0" smtClean="0">
                <a:solidFill>
                  <a:srgbClr val="FF0000"/>
                </a:solidFill>
              </a:rPr>
              <a:t>Model </a:t>
            </a:r>
            <a:r>
              <a:rPr lang="en-GB" b="1" u="sng" dirty="0" err="1" smtClean="0">
                <a:solidFill>
                  <a:srgbClr val="FF0000"/>
                </a:solidFill>
              </a:rPr>
              <a:t>Logit</a:t>
            </a:r>
            <a:r>
              <a:rPr lang="en-GB" b="1" u="sng" dirty="0" smtClean="0">
                <a:solidFill>
                  <a:srgbClr val="FF0000"/>
                </a:solidFill>
              </a:rPr>
              <a:t> Model</a:t>
            </a:r>
          </a:p>
        </p:txBody>
      </p:sp>
      <p:sp>
        <p:nvSpPr>
          <p:cNvPr id="11" name="Rectangle 4"/>
          <p:cNvSpPr>
            <a:spLocks noChangeArrowheads="1"/>
          </p:cNvSpPr>
          <p:nvPr/>
        </p:nvSpPr>
        <p:spPr bwMode="auto">
          <a:xfrm>
            <a:off x="3657600" y="3505200"/>
            <a:ext cx="4679728" cy="1384995"/>
          </a:xfrm>
          <a:prstGeom prst="rect">
            <a:avLst/>
          </a:prstGeom>
          <a:noFill/>
          <a:ln w="12700">
            <a:solidFill>
              <a:schemeClr val="tx1"/>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dirty="0">
                <a:solidFill>
                  <a:schemeClr val="tx1"/>
                </a:solidFill>
              </a:rPr>
              <a:t>	</a:t>
            </a:r>
            <a:r>
              <a:rPr lang="en-GB" sz="2800" dirty="0" smtClean="0">
                <a:solidFill>
                  <a:schemeClr val="tx1"/>
                </a:solidFill>
                <a:latin typeface="Times New Roman" pitchFamily="18" charset="0"/>
                <a:cs typeface="Times New Roman" pitchFamily="18" charset="0"/>
              </a:rPr>
              <a:t>     </a:t>
            </a:r>
            <a:r>
              <a:rPr lang="en-GB" sz="2800" b="1" dirty="0" smtClean="0">
                <a:solidFill>
                  <a:schemeClr val="tx1"/>
                </a:solidFill>
                <a:latin typeface="Times New Roman" pitchFamily="18" charset="0"/>
                <a:cs typeface="Times New Roman" pitchFamily="18" charset="0"/>
              </a:rPr>
              <a:t>e </a:t>
            </a:r>
            <a:r>
              <a:rPr lang="en-GB" sz="2800" b="1" baseline="30000" dirty="0" smtClean="0">
                <a:solidFill>
                  <a:schemeClr val="tx1"/>
                </a:solidFill>
                <a:latin typeface="Times New Roman" pitchFamily="18" charset="0"/>
                <a:cs typeface="Times New Roman" pitchFamily="18" charset="0"/>
              </a:rPr>
              <a:t>-0.0625</a:t>
            </a:r>
            <a:endParaRPr lang="en-GB" sz="2800" b="1" baseline="30000" dirty="0">
              <a:solidFill>
                <a:schemeClr val="tx1"/>
              </a:solidFill>
              <a:latin typeface="Times New Roman" pitchFamily="18" charset="0"/>
              <a:cs typeface="Times New Roman" pitchFamily="18" charset="0"/>
            </a:endParaRPr>
          </a:p>
          <a:p>
            <a:r>
              <a:rPr lang="en-GB" sz="2800" b="1" i="1" dirty="0" smtClean="0">
                <a:solidFill>
                  <a:schemeClr val="tx1"/>
                </a:solidFill>
                <a:latin typeface="Times New Roman" pitchFamily="18" charset="0"/>
                <a:cs typeface="Times New Roman" pitchFamily="18" charset="0"/>
              </a:rPr>
              <a:t>p</a:t>
            </a:r>
            <a:r>
              <a:rPr lang="en-GB" sz="2800" b="1" dirty="0" smtClean="0">
                <a:solidFill>
                  <a:schemeClr val="tx1"/>
                </a:solidFill>
                <a:latin typeface="Times New Roman" pitchFamily="18" charset="0"/>
                <a:cs typeface="Times New Roman" pitchFamily="18" charset="0"/>
              </a:rPr>
              <a:t>(A) </a:t>
            </a:r>
            <a:r>
              <a:rPr lang="en-GB" sz="2800" b="1" dirty="0">
                <a:solidFill>
                  <a:schemeClr val="tx1"/>
                </a:solidFill>
                <a:latin typeface="Times New Roman" pitchFamily="18" charset="0"/>
                <a:cs typeface="Times New Roman" pitchFamily="18" charset="0"/>
              </a:rPr>
              <a:t>= </a:t>
            </a:r>
            <a:r>
              <a:rPr lang="en-GB" sz="2800" b="1" dirty="0" smtClean="0">
                <a:solidFill>
                  <a:schemeClr val="tx1"/>
                </a:solidFill>
                <a:latin typeface="Times New Roman" pitchFamily="18" charset="0"/>
                <a:cs typeface="Times New Roman" pitchFamily="18" charset="0"/>
              </a:rPr>
              <a:t>--------------      = 0.71</a:t>
            </a:r>
            <a:endParaRPr lang="en-GB" sz="2800" b="1" dirty="0">
              <a:solidFill>
                <a:schemeClr val="tx1"/>
              </a:solidFill>
              <a:latin typeface="Times New Roman" pitchFamily="18" charset="0"/>
              <a:cs typeface="Times New Roman" pitchFamily="18" charset="0"/>
            </a:endParaRPr>
          </a:p>
          <a:p>
            <a:r>
              <a:rPr lang="en-GB" sz="2800" b="1" dirty="0" smtClean="0">
                <a:solidFill>
                  <a:schemeClr val="tx1"/>
                </a:solidFill>
                <a:latin typeface="Times New Roman" pitchFamily="18" charset="0"/>
                <a:cs typeface="Times New Roman" pitchFamily="18" charset="0"/>
              </a:rPr>
              <a:t>	     e </a:t>
            </a:r>
            <a:r>
              <a:rPr lang="en-GB" sz="2800" b="1" baseline="30000" dirty="0">
                <a:solidFill>
                  <a:schemeClr val="tx1"/>
                </a:solidFill>
                <a:latin typeface="Times New Roman" pitchFamily="18" charset="0"/>
                <a:cs typeface="Times New Roman" pitchFamily="18" charset="0"/>
              </a:rPr>
              <a:t>-</a:t>
            </a:r>
            <a:r>
              <a:rPr lang="en-GB" sz="2800" b="1" baseline="30000" dirty="0" smtClean="0">
                <a:solidFill>
                  <a:schemeClr val="tx1"/>
                </a:solidFill>
                <a:latin typeface="Times New Roman" pitchFamily="18" charset="0"/>
                <a:cs typeface="Times New Roman" pitchFamily="18" charset="0"/>
              </a:rPr>
              <a:t>0.0625</a:t>
            </a:r>
            <a:r>
              <a:rPr lang="en-GB" sz="28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 </a:t>
            </a:r>
            <a:r>
              <a:rPr lang="en-GB" sz="2800" b="1" dirty="0" smtClean="0">
                <a:solidFill>
                  <a:schemeClr val="tx1"/>
                </a:solidFill>
                <a:latin typeface="Times New Roman" pitchFamily="18" charset="0"/>
                <a:cs typeface="Times New Roman" pitchFamily="18" charset="0"/>
              </a:rPr>
              <a:t>e</a:t>
            </a:r>
            <a:r>
              <a:rPr lang="en-GB" sz="2800" b="1" baseline="30000" dirty="0" smtClean="0">
                <a:solidFill>
                  <a:schemeClr val="tx1"/>
                </a:solidFill>
                <a:latin typeface="Times New Roman" pitchFamily="18" charset="0"/>
                <a:cs typeface="Times New Roman" pitchFamily="18" charset="0"/>
              </a:rPr>
              <a:t>-1.53</a:t>
            </a:r>
            <a:endParaRPr lang="en-GB" sz="2800" b="1" baseline="30000" dirty="0">
              <a:solidFill>
                <a:schemeClr val="tx1"/>
              </a:solidFill>
              <a:latin typeface="Times New Roman" pitchFamily="18" charset="0"/>
              <a:cs typeface="Times New Roman" pitchFamily="18" charset="0"/>
            </a:endParaRPr>
          </a:p>
        </p:txBody>
      </p:sp>
      <p:sp>
        <p:nvSpPr>
          <p:cNvPr id="12" name="Rectangle 4"/>
          <p:cNvSpPr>
            <a:spLocks noChangeArrowheads="1"/>
          </p:cNvSpPr>
          <p:nvPr/>
        </p:nvSpPr>
        <p:spPr bwMode="auto">
          <a:xfrm>
            <a:off x="3657600" y="5105400"/>
            <a:ext cx="4679728" cy="1384995"/>
          </a:xfrm>
          <a:prstGeom prst="rect">
            <a:avLst/>
          </a:prstGeom>
          <a:noFill/>
          <a:ln w="12700">
            <a:solidFill>
              <a:schemeClr val="tx1"/>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dirty="0">
                <a:solidFill>
                  <a:schemeClr val="tx1"/>
                </a:solidFill>
              </a:rPr>
              <a:t>	</a:t>
            </a:r>
            <a:r>
              <a:rPr lang="en-GB" sz="2800" dirty="0" smtClean="0">
                <a:solidFill>
                  <a:schemeClr val="tx1"/>
                </a:solidFill>
                <a:latin typeface="Times New Roman" pitchFamily="18" charset="0"/>
                <a:cs typeface="Times New Roman" pitchFamily="18" charset="0"/>
              </a:rPr>
              <a:t>     </a:t>
            </a:r>
            <a:r>
              <a:rPr lang="en-GB" sz="2800" b="1" dirty="0" smtClean="0">
                <a:solidFill>
                  <a:schemeClr val="tx1"/>
                </a:solidFill>
                <a:latin typeface="Times New Roman" pitchFamily="18" charset="0"/>
                <a:cs typeface="Times New Roman" pitchFamily="18" charset="0"/>
              </a:rPr>
              <a:t>e </a:t>
            </a:r>
            <a:r>
              <a:rPr lang="en-GB" sz="2800" b="1" baseline="30000" dirty="0" smtClean="0">
                <a:solidFill>
                  <a:schemeClr val="tx1"/>
                </a:solidFill>
                <a:latin typeface="Times New Roman" pitchFamily="18" charset="0"/>
                <a:cs typeface="Times New Roman" pitchFamily="18" charset="0"/>
              </a:rPr>
              <a:t>-1.53</a:t>
            </a:r>
            <a:endParaRPr lang="en-GB" sz="2800" b="1" baseline="30000" dirty="0">
              <a:solidFill>
                <a:schemeClr val="tx1"/>
              </a:solidFill>
              <a:latin typeface="Times New Roman" pitchFamily="18" charset="0"/>
              <a:cs typeface="Times New Roman" pitchFamily="18" charset="0"/>
            </a:endParaRPr>
          </a:p>
          <a:p>
            <a:r>
              <a:rPr lang="en-GB" sz="2800" b="1" i="1" dirty="0" smtClean="0">
                <a:solidFill>
                  <a:schemeClr val="tx1"/>
                </a:solidFill>
                <a:latin typeface="Times New Roman" pitchFamily="18" charset="0"/>
                <a:cs typeface="Times New Roman" pitchFamily="18" charset="0"/>
              </a:rPr>
              <a:t>p</a:t>
            </a:r>
            <a:r>
              <a:rPr lang="en-GB" sz="2800" b="1" dirty="0" smtClean="0">
                <a:solidFill>
                  <a:schemeClr val="tx1"/>
                </a:solidFill>
                <a:latin typeface="Times New Roman" pitchFamily="18" charset="0"/>
                <a:cs typeface="Times New Roman" pitchFamily="18" charset="0"/>
              </a:rPr>
              <a:t>(B) </a:t>
            </a:r>
            <a:r>
              <a:rPr lang="en-GB" sz="2800" b="1" dirty="0">
                <a:solidFill>
                  <a:schemeClr val="tx1"/>
                </a:solidFill>
                <a:latin typeface="Times New Roman" pitchFamily="18" charset="0"/>
                <a:cs typeface="Times New Roman" pitchFamily="18" charset="0"/>
              </a:rPr>
              <a:t>= </a:t>
            </a:r>
            <a:r>
              <a:rPr lang="en-GB" sz="2800" b="1" dirty="0" smtClean="0">
                <a:solidFill>
                  <a:schemeClr val="tx1"/>
                </a:solidFill>
                <a:latin typeface="Times New Roman" pitchFamily="18" charset="0"/>
                <a:cs typeface="Times New Roman" pitchFamily="18" charset="0"/>
              </a:rPr>
              <a:t>--------------      = 0.29</a:t>
            </a:r>
            <a:endParaRPr lang="en-GB" sz="2800" b="1" dirty="0">
              <a:solidFill>
                <a:schemeClr val="tx1"/>
              </a:solidFill>
              <a:latin typeface="Times New Roman" pitchFamily="18" charset="0"/>
              <a:cs typeface="Times New Roman" pitchFamily="18" charset="0"/>
            </a:endParaRPr>
          </a:p>
          <a:p>
            <a:r>
              <a:rPr lang="en-GB" sz="2800" b="1" dirty="0" smtClean="0">
                <a:solidFill>
                  <a:schemeClr val="tx1"/>
                </a:solidFill>
                <a:latin typeface="Times New Roman" pitchFamily="18" charset="0"/>
                <a:cs typeface="Times New Roman" pitchFamily="18" charset="0"/>
              </a:rPr>
              <a:t>	     e </a:t>
            </a:r>
            <a:r>
              <a:rPr lang="en-GB" sz="2800" b="1" baseline="30000" dirty="0">
                <a:solidFill>
                  <a:schemeClr val="tx1"/>
                </a:solidFill>
                <a:latin typeface="Times New Roman" pitchFamily="18" charset="0"/>
                <a:cs typeface="Times New Roman" pitchFamily="18" charset="0"/>
              </a:rPr>
              <a:t>-</a:t>
            </a:r>
            <a:r>
              <a:rPr lang="en-GB" sz="2800" b="1" baseline="30000" dirty="0" smtClean="0">
                <a:solidFill>
                  <a:schemeClr val="tx1"/>
                </a:solidFill>
                <a:latin typeface="Times New Roman" pitchFamily="18" charset="0"/>
                <a:cs typeface="Times New Roman" pitchFamily="18" charset="0"/>
              </a:rPr>
              <a:t>0.0625</a:t>
            </a:r>
            <a:r>
              <a:rPr lang="en-GB" sz="28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 </a:t>
            </a:r>
            <a:r>
              <a:rPr lang="en-GB" sz="2800" b="1" dirty="0" smtClean="0">
                <a:solidFill>
                  <a:schemeClr val="tx1"/>
                </a:solidFill>
                <a:latin typeface="Times New Roman" pitchFamily="18" charset="0"/>
                <a:cs typeface="Times New Roman" pitchFamily="18" charset="0"/>
              </a:rPr>
              <a:t>e</a:t>
            </a:r>
            <a:r>
              <a:rPr lang="en-GB" sz="2800" b="1" baseline="30000" dirty="0" smtClean="0">
                <a:solidFill>
                  <a:schemeClr val="tx1"/>
                </a:solidFill>
                <a:latin typeface="Times New Roman" pitchFamily="18" charset="0"/>
                <a:cs typeface="Times New Roman" pitchFamily="18" charset="0"/>
              </a:rPr>
              <a:t>-1.53</a:t>
            </a:r>
            <a:endParaRPr lang="en-GB" sz="2800" b="1" baseline="30000" dirty="0">
              <a:solidFill>
                <a:schemeClr val="tx1"/>
              </a:solidFill>
              <a:latin typeface="Times New Roman" pitchFamily="18" charset="0"/>
              <a:cs typeface="Times New Roman" pitchFamily="18" charset="0"/>
            </a:endParaRPr>
          </a:p>
        </p:txBody>
      </p:sp>
      <p:sp>
        <p:nvSpPr>
          <p:cNvPr id="13" name="Rectangle 4"/>
          <p:cNvSpPr>
            <a:spLocks noChangeArrowheads="1"/>
          </p:cNvSpPr>
          <p:nvPr/>
        </p:nvSpPr>
        <p:spPr bwMode="auto">
          <a:xfrm>
            <a:off x="647865" y="4343400"/>
            <a:ext cx="2133600" cy="1261884"/>
          </a:xfrm>
          <a:prstGeom prst="rect">
            <a:avLst/>
          </a:prstGeom>
          <a:solidFill>
            <a:srgbClr val="00B0F0"/>
          </a:solidFill>
          <a:ln/>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dirty="0">
                <a:solidFill>
                  <a:srgbClr val="002060"/>
                </a:solidFill>
              </a:rPr>
              <a:t>	</a:t>
            </a:r>
            <a:r>
              <a:rPr lang="en-GB" sz="2800" dirty="0" smtClean="0">
                <a:solidFill>
                  <a:srgbClr val="002060"/>
                </a:solidFill>
              </a:rPr>
              <a:t>  </a:t>
            </a:r>
            <a:r>
              <a:rPr lang="en-GB" sz="2400" b="1" dirty="0" smtClean="0">
                <a:solidFill>
                  <a:srgbClr val="002060"/>
                </a:solidFill>
              </a:rPr>
              <a:t>e </a:t>
            </a:r>
            <a:r>
              <a:rPr lang="en-GB" sz="2400" b="1" baseline="30000" dirty="0" err="1">
                <a:solidFill>
                  <a:srgbClr val="002060"/>
                </a:solidFill>
              </a:rPr>
              <a:t>Uk</a:t>
            </a:r>
            <a:endParaRPr lang="en-GB" sz="2400" b="1" baseline="30000" dirty="0">
              <a:solidFill>
                <a:srgbClr val="002060"/>
              </a:solidFill>
            </a:endParaRPr>
          </a:p>
          <a:p>
            <a:r>
              <a:rPr lang="en-GB" sz="2400" b="1" dirty="0">
                <a:solidFill>
                  <a:srgbClr val="002060"/>
                </a:solidFill>
              </a:rPr>
              <a:t>P(K) = </a:t>
            </a:r>
            <a:r>
              <a:rPr lang="en-GB" sz="2400" b="1" dirty="0" smtClean="0">
                <a:solidFill>
                  <a:srgbClr val="002060"/>
                </a:solidFill>
              </a:rPr>
              <a:t>--------</a:t>
            </a:r>
            <a:endParaRPr lang="en-GB" sz="2400" b="1" dirty="0">
              <a:solidFill>
                <a:srgbClr val="002060"/>
              </a:solidFill>
            </a:endParaRPr>
          </a:p>
          <a:p>
            <a:r>
              <a:rPr lang="en-GB" sz="2400" b="1" dirty="0">
                <a:solidFill>
                  <a:srgbClr val="002060"/>
                </a:solidFill>
              </a:rPr>
              <a:t>	</a:t>
            </a:r>
            <a:r>
              <a:rPr lang="en-GB" sz="2400" b="1" dirty="0" smtClean="0">
                <a:solidFill>
                  <a:srgbClr val="002060"/>
                </a:solidFill>
              </a:rPr>
              <a:t>  </a:t>
            </a:r>
            <a:r>
              <a:rPr lang="el-GR" sz="2400" b="1" dirty="0" smtClean="0">
                <a:solidFill>
                  <a:srgbClr val="002060"/>
                </a:solidFill>
              </a:rPr>
              <a:t>Σ</a:t>
            </a:r>
            <a:r>
              <a:rPr lang="en-US" sz="2400" b="1" baseline="-25000" dirty="0">
                <a:solidFill>
                  <a:srgbClr val="002060"/>
                </a:solidFill>
              </a:rPr>
              <a:t>x</a:t>
            </a:r>
            <a:r>
              <a:rPr lang="en-GB" sz="2400" b="1" dirty="0">
                <a:solidFill>
                  <a:srgbClr val="002060"/>
                </a:solidFill>
              </a:rPr>
              <a:t>e </a:t>
            </a:r>
            <a:r>
              <a:rPr lang="en-GB" sz="2400" b="1" baseline="30000" dirty="0" err="1">
                <a:solidFill>
                  <a:srgbClr val="002060"/>
                </a:solidFill>
              </a:rPr>
              <a:t>Ux</a:t>
            </a:r>
            <a:endParaRPr lang="en-GB" sz="2400" b="1" baseline="30000" dirty="0">
              <a:solidFill>
                <a:srgbClr val="002060"/>
              </a:solidFill>
            </a:endParaRPr>
          </a:p>
        </p:txBody>
      </p:sp>
      <p:sp>
        <p:nvSpPr>
          <p:cNvPr id="14" name="Rectangle 4"/>
          <p:cNvSpPr>
            <a:spLocks noChangeArrowheads="1"/>
          </p:cNvSpPr>
          <p:nvPr/>
        </p:nvSpPr>
        <p:spPr bwMode="auto">
          <a:xfrm>
            <a:off x="1245165" y="2633510"/>
            <a:ext cx="3003328" cy="523220"/>
          </a:xfrm>
          <a:prstGeom prst="rect">
            <a:avLst/>
          </a:prstGeom>
          <a:noFill/>
          <a:ln w="12700">
            <a:solidFill>
              <a:schemeClr val="tx1"/>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b="1" i="1" dirty="0" smtClean="0">
                <a:solidFill>
                  <a:schemeClr val="tx1"/>
                </a:solidFill>
              </a:rPr>
              <a:t>U</a:t>
            </a:r>
            <a:r>
              <a:rPr lang="en-GB" sz="2800" b="1" dirty="0" smtClean="0">
                <a:solidFill>
                  <a:schemeClr val="tx1"/>
                </a:solidFill>
              </a:rPr>
              <a:t>(Auto) </a:t>
            </a:r>
            <a:r>
              <a:rPr lang="en-GB" sz="2800" b="1" dirty="0">
                <a:solidFill>
                  <a:schemeClr val="tx1"/>
                </a:solidFill>
              </a:rPr>
              <a:t>= </a:t>
            </a:r>
            <a:r>
              <a:rPr lang="en-GB" sz="2800" b="1" dirty="0" smtClean="0">
                <a:solidFill>
                  <a:schemeClr val="tx1"/>
                </a:solidFill>
                <a:latin typeface="Times New Roman" pitchFamily="18" charset="0"/>
                <a:cs typeface="Times New Roman" pitchFamily="18" charset="0"/>
              </a:rPr>
              <a:t>-0.625</a:t>
            </a:r>
            <a:endParaRPr lang="en-GB" sz="2800" b="1" baseline="30000" dirty="0">
              <a:solidFill>
                <a:schemeClr val="tx1"/>
              </a:solidFill>
              <a:latin typeface="Times New Roman" pitchFamily="18" charset="0"/>
              <a:cs typeface="Times New Roman" pitchFamily="18" charset="0"/>
            </a:endParaRPr>
          </a:p>
        </p:txBody>
      </p:sp>
      <p:sp>
        <p:nvSpPr>
          <p:cNvPr id="15" name="Rectangle 4"/>
          <p:cNvSpPr>
            <a:spLocks noChangeArrowheads="1"/>
          </p:cNvSpPr>
          <p:nvPr/>
        </p:nvSpPr>
        <p:spPr bwMode="auto">
          <a:xfrm>
            <a:off x="4800600" y="2621095"/>
            <a:ext cx="2819400" cy="523220"/>
          </a:xfrm>
          <a:prstGeom prst="rect">
            <a:avLst/>
          </a:prstGeom>
          <a:noFill/>
          <a:ln w="12700">
            <a:solidFill>
              <a:schemeClr val="tx1"/>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b="1" i="1" dirty="0" smtClean="0">
                <a:solidFill>
                  <a:schemeClr val="tx1"/>
                </a:solidFill>
              </a:rPr>
              <a:t>U</a:t>
            </a:r>
            <a:r>
              <a:rPr lang="en-GB" sz="2800" b="1" dirty="0" smtClean="0">
                <a:solidFill>
                  <a:schemeClr val="tx1"/>
                </a:solidFill>
              </a:rPr>
              <a:t>(Bus) </a:t>
            </a:r>
            <a:r>
              <a:rPr lang="en-GB" sz="2800" b="1" dirty="0">
                <a:solidFill>
                  <a:schemeClr val="tx1"/>
                </a:solidFill>
              </a:rPr>
              <a:t>= </a:t>
            </a:r>
            <a:r>
              <a:rPr lang="en-GB" sz="2800" b="1" dirty="0" smtClean="0">
                <a:solidFill>
                  <a:schemeClr val="tx1"/>
                </a:solidFill>
                <a:latin typeface="Times New Roman" pitchFamily="18" charset="0"/>
                <a:cs typeface="Times New Roman" pitchFamily="18" charset="0"/>
              </a:rPr>
              <a:t>-1.530</a:t>
            </a:r>
            <a:endParaRPr lang="en-GB" sz="2800" b="1" baseline="30000" dirty="0">
              <a:solidFill>
                <a:schemeClr val="tx1"/>
              </a:solidFill>
              <a:latin typeface="Times New Roman" pitchFamily="18" charset="0"/>
              <a:cs typeface="Times New Roman" pitchFamily="18" charset="0"/>
            </a:endParaRPr>
          </a:p>
        </p:txBody>
      </p:sp>
      <p:sp>
        <p:nvSpPr>
          <p:cNvPr id="16" name="Rectangle 4"/>
          <p:cNvSpPr>
            <a:spLocks noChangeArrowheads="1"/>
          </p:cNvSpPr>
          <p:nvPr/>
        </p:nvSpPr>
        <p:spPr bwMode="auto">
          <a:xfrm>
            <a:off x="578072" y="1698877"/>
            <a:ext cx="4800600" cy="523220"/>
          </a:xfrm>
          <a:prstGeom prst="rect">
            <a:avLst/>
          </a:prstGeom>
          <a:noFill/>
          <a:ln w="12700">
            <a:solidFill>
              <a:schemeClr val="tx1"/>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b="1" i="1" dirty="0" smtClean="0">
                <a:solidFill>
                  <a:schemeClr val="tx1"/>
                </a:solidFill>
              </a:rPr>
              <a:t>The Utility Equation Yields</a:t>
            </a:r>
            <a:endParaRPr lang="en-GB" sz="2800" b="1" baseline="30000" dirty="0">
              <a:solidFill>
                <a:schemeClr val="tx1"/>
              </a:solidFill>
            </a:endParaRPr>
          </a:p>
        </p:txBody>
      </p:sp>
    </p:spTree>
    <p:extLst>
      <p:ext uri="{BB962C8B-B14F-4D97-AF65-F5344CB8AC3E}">
        <p14:creationId xmlns:p14="http://schemas.microsoft.com/office/powerpoint/2010/main" val="1704031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36</a:t>
            </a:fld>
            <a:endParaRPr lang="en-GB"/>
          </a:p>
        </p:txBody>
      </p:sp>
      <p:sp>
        <p:nvSpPr>
          <p:cNvPr id="8" name="Rectangle 2"/>
          <p:cNvSpPr>
            <a:spLocks noGrp="1" noChangeArrowheads="1"/>
          </p:cNvSpPr>
          <p:nvPr>
            <p:ph type="title"/>
          </p:nvPr>
        </p:nvSpPr>
        <p:spPr>
          <a:xfrm>
            <a:off x="457200" y="533400"/>
            <a:ext cx="8229600" cy="1143000"/>
          </a:xfrm>
        </p:spPr>
        <p:txBody>
          <a:bodyPr>
            <a:normAutofit fontScale="90000"/>
          </a:bodyPr>
          <a:lstStyle/>
          <a:p>
            <a:r>
              <a:rPr lang="en-US" b="1" u="sng" dirty="0">
                <a:solidFill>
                  <a:srgbClr val="FF0000"/>
                </a:solidFill>
              </a:rPr>
              <a:t>Application of </a:t>
            </a:r>
            <a:r>
              <a:rPr lang="en-US" b="1" u="sng" dirty="0" smtClean="0">
                <a:solidFill>
                  <a:srgbClr val="FF0000"/>
                </a:solidFill>
              </a:rPr>
              <a:t>Model </a:t>
            </a:r>
            <a:r>
              <a:rPr lang="en-GB" b="1" u="sng" dirty="0" err="1" smtClean="0">
                <a:solidFill>
                  <a:srgbClr val="FF0000"/>
                </a:solidFill>
              </a:rPr>
              <a:t>Logit</a:t>
            </a:r>
            <a:r>
              <a:rPr lang="en-GB" b="1" u="sng" dirty="0" smtClean="0">
                <a:solidFill>
                  <a:srgbClr val="FF0000"/>
                </a:solidFill>
              </a:rPr>
              <a:t> Model</a:t>
            </a:r>
          </a:p>
        </p:txBody>
      </p:sp>
      <p:sp>
        <p:nvSpPr>
          <p:cNvPr id="14" name="Rectangle 4"/>
          <p:cNvSpPr>
            <a:spLocks noChangeArrowheads="1"/>
          </p:cNvSpPr>
          <p:nvPr/>
        </p:nvSpPr>
        <p:spPr bwMode="auto">
          <a:xfrm>
            <a:off x="457200" y="2057400"/>
            <a:ext cx="7924800" cy="2257028"/>
          </a:xfrm>
          <a:prstGeom prst="rect">
            <a:avLst/>
          </a:prstGeom>
          <a:noFill/>
          <a:ln w="12700">
            <a:solidFill>
              <a:schemeClr val="tx1"/>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b="1" i="1" dirty="0">
                <a:solidFill>
                  <a:schemeClr val="tx1"/>
                </a:solidFill>
              </a:rPr>
              <a:t>The market share of each mode </a:t>
            </a:r>
            <a:r>
              <a:rPr lang="en-GB" sz="2800" b="1" i="1" dirty="0" smtClean="0">
                <a:solidFill>
                  <a:schemeClr val="tx1"/>
                </a:solidFill>
              </a:rPr>
              <a:t>is:</a:t>
            </a:r>
            <a:endParaRPr lang="en-GB" sz="2800" b="1" baseline="30000" dirty="0">
              <a:solidFill>
                <a:schemeClr val="tx1"/>
              </a:solidFill>
            </a:endParaRPr>
          </a:p>
          <a:p>
            <a:endParaRPr lang="en-GB" sz="2800" b="1" i="1" dirty="0" smtClean="0">
              <a:solidFill>
                <a:schemeClr val="tx1"/>
              </a:solidFill>
            </a:endParaRPr>
          </a:p>
          <a:p>
            <a:r>
              <a:rPr lang="en-GB" sz="2800" b="1" i="1" dirty="0" smtClean="0">
                <a:solidFill>
                  <a:schemeClr val="tx1"/>
                </a:solidFill>
              </a:rPr>
              <a:t>	</a:t>
            </a:r>
            <a:r>
              <a:rPr lang="en-GB" sz="2800" b="1" i="1" dirty="0" err="1" smtClean="0">
                <a:solidFill>
                  <a:schemeClr val="tx1"/>
                </a:solidFill>
              </a:rPr>
              <a:t>Qij</a:t>
            </a:r>
            <a:r>
              <a:rPr lang="en-GB" sz="2800" b="1" dirty="0" smtClean="0">
                <a:solidFill>
                  <a:schemeClr val="tx1"/>
                </a:solidFill>
              </a:rPr>
              <a:t>(Auto) </a:t>
            </a:r>
            <a:r>
              <a:rPr lang="en-GB" sz="2800" b="1" dirty="0">
                <a:solidFill>
                  <a:schemeClr val="tx1"/>
                </a:solidFill>
              </a:rPr>
              <a:t>= </a:t>
            </a:r>
            <a:r>
              <a:rPr lang="en-GB" sz="2800" b="1" dirty="0" smtClean="0">
                <a:solidFill>
                  <a:schemeClr val="tx1"/>
                </a:solidFill>
              </a:rPr>
              <a:t>0.71 x 5000 = 3550 trips/day</a:t>
            </a:r>
          </a:p>
          <a:p>
            <a:endParaRPr lang="en-GB" sz="1000" b="1" dirty="0" smtClean="0">
              <a:solidFill>
                <a:schemeClr val="tx1"/>
              </a:solidFill>
            </a:endParaRPr>
          </a:p>
          <a:p>
            <a:r>
              <a:rPr lang="en-GB" sz="2800" b="1" i="1" dirty="0" smtClean="0">
                <a:solidFill>
                  <a:schemeClr val="tx1"/>
                </a:solidFill>
              </a:rPr>
              <a:t>	</a:t>
            </a:r>
            <a:r>
              <a:rPr lang="en-GB" sz="2800" b="1" i="1" dirty="0" err="1" smtClean="0">
                <a:solidFill>
                  <a:schemeClr val="tx1"/>
                </a:solidFill>
              </a:rPr>
              <a:t>Qij</a:t>
            </a:r>
            <a:r>
              <a:rPr lang="en-GB" sz="2800" b="1" dirty="0" smtClean="0">
                <a:solidFill>
                  <a:schemeClr val="tx1"/>
                </a:solidFill>
              </a:rPr>
              <a:t>(Bus</a:t>
            </a:r>
            <a:r>
              <a:rPr lang="en-GB" sz="2800" b="1" dirty="0">
                <a:solidFill>
                  <a:schemeClr val="tx1"/>
                </a:solidFill>
              </a:rPr>
              <a:t>) = 0.29 x 5000 = 1450 trips/day</a:t>
            </a:r>
            <a:endParaRPr lang="en-GB" sz="2800" b="1" baseline="30000" dirty="0">
              <a:solidFill>
                <a:schemeClr val="tx1"/>
              </a:solidFill>
            </a:endParaRPr>
          </a:p>
          <a:p>
            <a:endParaRPr lang="en-GB" sz="2800" b="1" baseline="30000" dirty="0">
              <a:solidFill>
                <a:schemeClr val="tx1"/>
              </a:solidFill>
            </a:endParaRPr>
          </a:p>
        </p:txBody>
      </p:sp>
      <p:sp>
        <p:nvSpPr>
          <p:cNvPr id="19" name="Rectangle 4"/>
          <p:cNvSpPr>
            <a:spLocks noChangeArrowheads="1"/>
          </p:cNvSpPr>
          <p:nvPr/>
        </p:nvSpPr>
        <p:spPr bwMode="auto">
          <a:xfrm>
            <a:off x="457200" y="4800541"/>
            <a:ext cx="7924800" cy="1241365"/>
          </a:xfrm>
          <a:prstGeom prst="rect">
            <a:avLst/>
          </a:prstGeom>
          <a:noFill/>
          <a:ln w="12700">
            <a:solidFill>
              <a:schemeClr val="tx1"/>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b="1" i="1" dirty="0">
                <a:solidFill>
                  <a:schemeClr val="tx1"/>
                </a:solidFill>
              </a:rPr>
              <a:t>The fare-box revenue estimate is</a:t>
            </a:r>
            <a:r>
              <a:rPr lang="en-GB" sz="2800" b="1" i="1" dirty="0" smtClean="0">
                <a:solidFill>
                  <a:schemeClr val="tx1"/>
                </a:solidFill>
              </a:rPr>
              <a:t>:</a:t>
            </a:r>
          </a:p>
          <a:p>
            <a:endParaRPr lang="en-GB" sz="2800" b="1" baseline="30000" dirty="0">
              <a:solidFill>
                <a:schemeClr val="tx1"/>
              </a:solidFill>
            </a:endParaRPr>
          </a:p>
          <a:p>
            <a:r>
              <a:rPr lang="en-GB" sz="2800" b="1" dirty="0" smtClean="0">
                <a:solidFill>
                  <a:schemeClr val="tx1"/>
                </a:solidFill>
              </a:rPr>
              <a:t>	1450 trips/day x $ (50/100)/trip = $725/day </a:t>
            </a:r>
            <a:endParaRPr lang="en-GB" sz="2800" b="1" baseline="30000" dirty="0">
              <a:solidFill>
                <a:schemeClr val="tx1"/>
              </a:solidFill>
            </a:endParaRPr>
          </a:p>
        </p:txBody>
      </p:sp>
    </p:spTree>
    <p:extLst>
      <p:ext uri="{BB962C8B-B14F-4D97-AF65-F5344CB8AC3E}">
        <p14:creationId xmlns:p14="http://schemas.microsoft.com/office/powerpoint/2010/main" val="13659659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37</a:t>
            </a:fld>
            <a:endParaRPr lang="en-GB"/>
          </a:p>
        </p:txBody>
      </p:sp>
      <p:sp>
        <p:nvSpPr>
          <p:cNvPr id="8" name="Rectangle 2"/>
          <p:cNvSpPr>
            <a:spLocks noGrp="1" noChangeArrowheads="1"/>
          </p:cNvSpPr>
          <p:nvPr>
            <p:ph type="title"/>
          </p:nvPr>
        </p:nvSpPr>
        <p:spPr>
          <a:xfrm>
            <a:off x="457200" y="533400"/>
            <a:ext cx="8229600" cy="1143000"/>
          </a:xfrm>
        </p:spPr>
        <p:txBody>
          <a:bodyPr>
            <a:normAutofit/>
          </a:bodyPr>
          <a:lstStyle/>
          <a:p>
            <a:r>
              <a:rPr lang="en-US" b="1" u="sng" dirty="0">
                <a:solidFill>
                  <a:srgbClr val="FF0000"/>
                </a:solidFill>
              </a:rPr>
              <a:t>Application of </a:t>
            </a:r>
            <a:r>
              <a:rPr lang="en-US" b="1" u="sng" dirty="0" smtClean="0">
                <a:solidFill>
                  <a:srgbClr val="FF0000"/>
                </a:solidFill>
              </a:rPr>
              <a:t>the </a:t>
            </a:r>
            <a:r>
              <a:rPr lang="en-GB" b="1" u="sng" dirty="0" err="1" smtClean="0">
                <a:solidFill>
                  <a:srgbClr val="FF0000"/>
                </a:solidFill>
              </a:rPr>
              <a:t>Logit</a:t>
            </a:r>
            <a:r>
              <a:rPr lang="en-GB" b="1" u="sng" dirty="0" smtClean="0">
                <a:solidFill>
                  <a:srgbClr val="FF0000"/>
                </a:solidFill>
              </a:rPr>
              <a:t> Model</a:t>
            </a:r>
          </a:p>
        </p:txBody>
      </p:sp>
      <p:sp>
        <p:nvSpPr>
          <p:cNvPr id="9" name="Rectangle 2"/>
          <p:cNvSpPr txBox="1">
            <a:spLocks noChangeArrowheads="1"/>
          </p:cNvSpPr>
          <p:nvPr/>
        </p:nvSpPr>
        <p:spPr>
          <a:xfrm>
            <a:off x="505691" y="1721427"/>
            <a:ext cx="3657600" cy="723900"/>
          </a:xfrm>
          <a:prstGeom prst="rect">
            <a:avLst/>
          </a:prstGeom>
        </p:spPr>
        <p:txBody>
          <a:bodyPr vert="horz" lIns="0" rIns="0" bIns="0" anchor="b">
            <a:normAutofit fontScale="9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u="sng" dirty="0" smtClean="0">
                <a:solidFill>
                  <a:srgbClr val="FF0000"/>
                </a:solidFill>
              </a:rPr>
              <a:t>Problem-02</a:t>
            </a:r>
            <a:endParaRPr lang="en-GB" b="1" u="sng" dirty="0" smtClean="0">
              <a:solidFill>
                <a:srgbClr val="FF0000"/>
              </a:solidFill>
            </a:endParaRPr>
          </a:p>
        </p:txBody>
      </p:sp>
      <p:sp>
        <p:nvSpPr>
          <p:cNvPr id="10" name="Rectangle 4"/>
          <p:cNvSpPr>
            <a:spLocks noChangeArrowheads="1"/>
          </p:cNvSpPr>
          <p:nvPr/>
        </p:nvSpPr>
        <p:spPr bwMode="auto">
          <a:xfrm>
            <a:off x="1143000" y="2447789"/>
            <a:ext cx="6248400" cy="830997"/>
          </a:xfrm>
          <a:prstGeom prst="rect">
            <a:avLst/>
          </a:prstGeom>
          <a:noFill/>
          <a:ln w="12700">
            <a:solidFill>
              <a:schemeClr val="tx1"/>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400" b="1" i="1" dirty="0" smtClean="0">
                <a:solidFill>
                  <a:schemeClr val="tx1"/>
                </a:solidFill>
                <a:latin typeface="Times New Roman" pitchFamily="18" charset="0"/>
                <a:cs typeface="Times New Roman" pitchFamily="18" charset="0"/>
              </a:rPr>
              <a:t>Given the Utility Equation for total </a:t>
            </a:r>
            <a:r>
              <a:rPr lang="en-GB" sz="2400" b="1" i="1" dirty="0" smtClean="0">
                <a:solidFill>
                  <a:schemeClr val="tx1"/>
                </a:solidFill>
                <a:latin typeface="Times New Roman" pitchFamily="18" charset="0"/>
                <a:cs typeface="Times New Roman" pitchFamily="18" charset="0"/>
              </a:rPr>
              <a:t>trips of </a:t>
            </a:r>
            <a:r>
              <a:rPr lang="en-GB" sz="2400" b="1" i="1" dirty="0" err="1" smtClean="0">
                <a:solidFill>
                  <a:schemeClr val="tx1"/>
                </a:solidFill>
                <a:latin typeface="Times New Roman" pitchFamily="18" charset="0"/>
                <a:cs typeface="Times New Roman" pitchFamily="18" charset="0"/>
              </a:rPr>
              <a:t>Qij</a:t>
            </a:r>
            <a:r>
              <a:rPr lang="en-GB" sz="2400" b="1" i="1" dirty="0" smtClean="0">
                <a:solidFill>
                  <a:schemeClr val="tx1"/>
                </a:solidFill>
                <a:latin typeface="Times New Roman" pitchFamily="18" charset="0"/>
                <a:cs typeface="Times New Roman" pitchFamily="18" charset="0"/>
              </a:rPr>
              <a:t> as </a:t>
            </a:r>
            <a:r>
              <a:rPr lang="en-GB" sz="2400" b="1" i="1" dirty="0" smtClean="0">
                <a:solidFill>
                  <a:schemeClr val="tx1"/>
                </a:solidFill>
                <a:latin typeface="Times New Roman" pitchFamily="18" charset="0"/>
                <a:cs typeface="Times New Roman" pitchFamily="18" charset="0"/>
              </a:rPr>
              <a:t>8570 to be made per </a:t>
            </a:r>
            <a:r>
              <a:rPr lang="en-GB" sz="2400" b="1" i="1" dirty="0" smtClean="0">
                <a:solidFill>
                  <a:schemeClr val="tx1"/>
                </a:solidFill>
                <a:latin typeface="Times New Roman" pitchFamily="18" charset="0"/>
                <a:cs typeface="Times New Roman" pitchFamily="18" charset="0"/>
              </a:rPr>
              <a:t>day:</a:t>
            </a:r>
            <a:endParaRPr lang="en-GB" sz="2400" b="1" dirty="0">
              <a:solidFill>
                <a:schemeClr val="tx1"/>
              </a:solidFill>
              <a:latin typeface="Times New Roman" pitchFamily="18" charset="0"/>
              <a:cs typeface="Times New Roman" pitchFamily="18" charset="0"/>
            </a:endParaRPr>
          </a:p>
        </p:txBody>
      </p:sp>
      <p:sp>
        <p:nvSpPr>
          <p:cNvPr id="2" name="Rectangle 1"/>
          <p:cNvSpPr/>
          <p:nvPr/>
        </p:nvSpPr>
        <p:spPr>
          <a:xfrm>
            <a:off x="1839014" y="3408172"/>
            <a:ext cx="4648554" cy="461665"/>
          </a:xfrm>
          <a:prstGeom prst="rect">
            <a:avLst/>
          </a:prstGeom>
        </p:spPr>
        <p:txBody>
          <a:bodyPr wrap="square">
            <a:spAutoFit/>
          </a:bodyPr>
          <a:lstStyle/>
          <a:p>
            <a:r>
              <a:rPr lang="en-US" sz="2400" dirty="0" err="1"/>
              <a:t>U</a:t>
            </a:r>
            <a:r>
              <a:rPr lang="en-US" sz="1600" dirty="0" err="1"/>
              <a:t>k</a:t>
            </a:r>
            <a:r>
              <a:rPr lang="en-US" sz="2400" dirty="0"/>
              <a:t>= </a:t>
            </a:r>
            <a:r>
              <a:rPr lang="en-US" sz="2400" dirty="0" err="1"/>
              <a:t>ak</a:t>
            </a:r>
            <a:r>
              <a:rPr lang="en-US" sz="2400" dirty="0"/>
              <a:t> - 0.003X</a:t>
            </a:r>
            <a:r>
              <a:rPr lang="en-US" sz="1600" dirty="0"/>
              <a:t>1</a:t>
            </a:r>
            <a:r>
              <a:rPr lang="en-US" sz="2400" dirty="0"/>
              <a:t> - 0.04X</a:t>
            </a:r>
            <a:r>
              <a:rPr lang="en-US" sz="1600" dirty="0"/>
              <a:t>2</a:t>
            </a:r>
          </a:p>
        </p:txBody>
      </p:sp>
      <p:graphicFrame>
        <p:nvGraphicFramePr>
          <p:cNvPr id="3" name="Table 2"/>
          <p:cNvGraphicFramePr>
            <a:graphicFrameLocks noGrp="1"/>
          </p:cNvGraphicFramePr>
          <p:nvPr>
            <p:extLst>
              <p:ext uri="{D42A27DB-BD31-4B8C-83A1-F6EECF244321}">
                <p14:modId xmlns:p14="http://schemas.microsoft.com/office/powerpoint/2010/main" val="4280023"/>
              </p:ext>
            </p:extLst>
          </p:nvPr>
        </p:nvGraphicFramePr>
        <p:xfrm>
          <a:off x="1447800" y="4038600"/>
          <a:ext cx="7239000" cy="750570"/>
        </p:xfrm>
        <a:graphic>
          <a:graphicData uri="http://schemas.openxmlformats.org/drawingml/2006/table">
            <a:tbl>
              <a:tblPr>
                <a:tableStyleId>{5C22544A-7EE6-4342-B048-85BDC9FD1C3A}</a:tableStyleId>
              </a:tblPr>
              <a:tblGrid>
                <a:gridCol w="1292679"/>
                <a:gridCol w="5946321"/>
              </a:tblGrid>
              <a:tr h="190500">
                <a:tc>
                  <a:txBody>
                    <a:bodyPr/>
                    <a:lstStyle/>
                    <a:p>
                      <a:pPr algn="ctr" fontAlgn="ctr"/>
                      <a:r>
                        <a:rPr lang="en-US" sz="2400" u="none" strike="noStrike" dirty="0">
                          <a:effectLst/>
                          <a:latin typeface="Times New Roman" pitchFamily="18" charset="0"/>
                          <a:cs typeface="Times New Roman" pitchFamily="18" charset="0"/>
                        </a:rPr>
                        <a:t>X1</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n-US" sz="2400" u="none" strike="noStrike" dirty="0">
                          <a:effectLst/>
                          <a:latin typeface="Times New Roman" pitchFamily="18" charset="0"/>
                          <a:cs typeface="Times New Roman" pitchFamily="18" charset="0"/>
                        </a:rPr>
                        <a:t>out-of-pocket cost, in </a:t>
                      </a:r>
                      <a:r>
                        <a:rPr lang="en-US" sz="2400" u="none" strike="noStrike" dirty="0" smtClean="0">
                          <a:effectLst/>
                          <a:latin typeface="Times New Roman" pitchFamily="18" charset="0"/>
                          <a:cs typeface="Times New Roman" pitchFamily="18" charset="0"/>
                        </a:rPr>
                        <a:t>cents (100-cents = 1$)</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r>
              <a:tr h="190500">
                <a:tc>
                  <a:txBody>
                    <a:bodyPr/>
                    <a:lstStyle/>
                    <a:p>
                      <a:pPr algn="ctr" fontAlgn="ctr"/>
                      <a:r>
                        <a:rPr lang="en-US" sz="2400" u="none" strike="noStrike" dirty="0">
                          <a:effectLst/>
                          <a:latin typeface="Times New Roman" pitchFamily="18" charset="0"/>
                          <a:cs typeface="Times New Roman" pitchFamily="18" charset="0"/>
                        </a:rPr>
                        <a:t>X2</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n-US" sz="2400" u="none" strike="noStrike" dirty="0">
                          <a:effectLst/>
                          <a:latin typeface="Times New Roman" pitchFamily="18" charset="0"/>
                          <a:cs typeface="Times New Roman" pitchFamily="18" charset="0"/>
                        </a:rPr>
                        <a:t>Travel time, in minutes</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31556747"/>
              </p:ext>
            </p:extLst>
          </p:nvPr>
        </p:nvGraphicFramePr>
        <p:xfrm>
          <a:off x="1509907" y="5029200"/>
          <a:ext cx="6324600" cy="1501140"/>
        </p:xfrm>
        <a:graphic>
          <a:graphicData uri="http://schemas.openxmlformats.org/drawingml/2006/table">
            <a:tbl>
              <a:tblPr>
                <a:tableStyleId>{5C22544A-7EE6-4342-B048-85BDC9FD1C3A}</a:tableStyleId>
              </a:tblPr>
              <a:tblGrid>
                <a:gridCol w="1581150"/>
                <a:gridCol w="1306167"/>
                <a:gridCol w="1649896"/>
                <a:gridCol w="1787387"/>
              </a:tblGrid>
              <a:tr h="190500">
                <a:tc>
                  <a:txBody>
                    <a:bodyPr/>
                    <a:lstStyle/>
                    <a:p>
                      <a:pPr algn="l" fontAlgn="ctr"/>
                      <a:r>
                        <a:rPr kumimoji="0" lang="en-US" sz="2400" u="none" strike="noStrike" kern="1200" dirty="0">
                          <a:solidFill>
                            <a:schemeClr val="dk1"/>
                          </a:solidFill>
                          <a:effectLst/>
                          <a:latin typeface="Times New Roman" pitchFamily="18" charset="0"/>
                          <a:ea typeface="+mn-ea"/>
                          <a:cs typeface="Times New Roman" pitchFamily="18" charset="0"/>
                        </a:rPr>
                        <a:t>Mode K</a:t>
                      </a:r>
                    </a:p>
                  </a:txBody>
                  <a:tcPr marL="9525" marR="9525" marT="9525" marB="0" anchor="ctr"/>
                </a:tc>
                <a:tc>
                  <a:txBody>
                    <a:bodyPr/>
                    <a:lstStyle/>
                    <a:p>
                      <a:pPr algn="ctr" fontAlgn="ctr"/>
                      <a:r>
                        <a:rPr kumimoji="0" lang="en-US" sz="2400" u="none" strike="noStrike" kern="1200">
                          <a:solidFill>
                            <a:schemeClr val="dk1"/>
                          </a:solidFill>
                          <a:effectLst/>
                          <a:latin typeface="Times New Roman" pitchFamily="18" charset="0"/>
                          <a:ea typeface="+mn-ea"/>
                          <a:cs typeface="Times New Roman" pitchFamily="18" charset="0"/>
                        </a:rPr>
                        <a:t>X1</a:t>
                      </a:r>
                    </a:p>
                  </a:txBody>
                  <a:tcPr marL="9525" marR="9525" marT="9525" marB="0" anchor="ctr"/>
                </a:tc>
                <a:tc>
                  <a:txBody>
                    <a:bodyPr/>
                    <a:lstStyle/>
                    <a:p>
                      <a:pPr algn="ctr" fontAlgn="ctr"/>
                      <a:r>
                        <a:rPr kumimoji="0" lang="en-US" sz="2400" u="none" strike="noStrike" kern="1200">
                          <a:solidFill>
                            <a:schemeClr val="dk1"/>
                          </a:solidFill>
                          <a:effectLst/>
                          <a:latin typeface="Times New Roman" pitchFamily="18" charset="0"/>
                          <a:ea typeface="+mn-ea"/>
                          <a:cs typeface="Times New Roman" pitchFamily="18" charset="0"/>
                        </a:rPr>
                        <a:t>X2</a:t>
                      </a:r>
                    </a:p>
                  </a:txBody>
                  <a:tcPr marL="9525" marR="9525" marT="9525" marB="0" anchor="ctr"/>
                </a:tc>
                <a:tc>
                  <a:txBody>
                    <a:bodyPr/>
                    <a:lstStyle/>
                    <a:p>
                      <a:pPr algn="ctr" fontAlgn="ctr"/>
                      <a:r>
                        <a:rPr kumimoji="0" lang="en-US" sz="2400" u="none" strike="noStrike" kern="1200">
                          <a:solidFill>
                            <a:schemeClr val="dk1"/>
                          </a:solidFill>
                          <a:effectLst/>
                          <a:latin typeface="Times New Roman" pitchFamily="18" charset="0"/>
                          <a:ea typeface="+mn-ea"/>
                          <a:cs typeface="Times New Roman" pitchFamily="18" charset="0"/>
                        </a:rPr>
                        <a:t>ak</a:t>
                      </a:r>
                    </a:p>
                  </a:txBody>
                  <a:tcPr marL="9525" marR="9525" marT="9525" marB="0" anchor="ctr"/>
                </a:tc>
              </a:tr>
              <a:tr h="190500">
                <a:tc>
                  <a:txBody>
                    <a:bodyPr/>
                    <a:lstStyle/>
                    <a:p>
                      <a:pPr algn="l" fontAlgn="ctr"/>
                      <a:r>
                        <a:rPr kumimoji="0" lang="en-US" sz="24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2400" u="none" strike="noStrike" kern="1200">
                          <a:solidFill>
                            <a:schemeClr val="dk1"/>
                          </a:solidFill>
                          <a:effectLst/>
                          <a:latin typeface="Times New Roman" pitchFamily="18" charset="0"/>
                          <a:ea typeface="+mn-ea"/>
                          <a:cs typeface="Times New Roman" pitchFamily="18" charset="0"/>
                        </a:rPr>
                        <a:t>120</a:t>
                      </a:r>
                    </a:p>
                  </a:txBody>
                  <a:tcPr marL="9525" marR="9525" marT="9525" marB="0" anchor="ctr"/>
                </a:tc>
                <a:tc>
                  <a:txBody>
                    <a:bodyPr/>
                    <a:lstStyle/>
                    <a:p>
                      <a:pPr algn="ctr" fontAlgn="ctr"/>
                      <a:r>
                        <a:rPr kumimoji="0" lang="en-US" sz="2400" u="none" strike="noStrike" kern="1200">
                          <a:solidFill>
                            <a:schemeClr val="dk1"/>
                          </a:solidFill>
                          <a:effectLst/>
                          <a:latin typeface="Times New Roman" pitchFamily="18" charset="0"/>
                          <a:ea typeface="+mn-ea"/>
                          <a:cs typeface="Times New Roman" pitchFamily="18" charset="0"/>
                        </a:rPr>
                        <a:t>30</a:t>
                      </a:r>
                    </a:p>
                  </a:txBody>
                  <a:tcPr marL="9525" marR="9525" marT="9525" marB="0" anchor="ctr"/>
                </a:tc>
                <a:tc>
                  <a:txBody>
                    <a:bodyPr/>
                    <a:lstStyle/>
                    <a:p>
                      <a:pPr algn="ctr" fontAlgn="ctr"/>
                      <a:r>
                        <a:rPr kumimoji="0" lang="en-US" sz="2400" u="none" strike="noStrike" kern="1200">
                          <a:solidFill>
                            <a:schemeClr val="dk1"/>
                          </a:solidFill>
                          <a:effectLst/>
                          <a:latin typeface="Times New Roman" pitchFamily="18" charset="0"/>
                          <a:ea typeface="+mn-ea"/>
                          <a:cs typeface="Times New Roman" pitchFamily="18" charset="0"/>
                        </a:rPr>
                        <a:t>-0.2</a:t>
                      </a:r>
                    </a:p>
                  </a:txBody>
                  <a:tcPr marL="9525" marR="9525" marT="9525" marB="0" anchor="ctr"/>
                </a:tc>
              </a:tr>
              <a:tr h="190500">
                <a:tc>
                  <a:txBody>
                    <a:bodyPr/>
                    <a:lstStyle/>
                    <a:p>
                      <a:pPr algn="l" fontAlgn="ctr"/>
                      <a:r>
                        <a:rPr kumimoji="0" lang="en-US" sz="2400" u="none" strike="noStrike" kern="1200" dirty="0">
                          <a:solidFill>
                            <a:schemeClr val="dk1"/>
                          </a:solidFill>
                          <a:effectLst/>
                          <a:latin typeface="Times New Roman" pitchFamily="18" charset="0"/>
                          <a:ea typeface="+mn-ea"/>
                          <a:cs typeface="Times New Roman" pitchFamily="18" charset="0"/>
                        </a:rPr>
                        <a:t>Express bus</a:t>
                      </a:r>
                    </a:p>
                  </a:txBody>
                  <a:tcPr marL="9525" marR="9525" marT="9525" marB="0" anchor="ctr"/>
                </a:tc>
                <a:tc>
                  <a:txBody>
                    <a:bodyPr/>
                    <a:lstStyle/>
                    <a:p>
                      <a:pPr algn="ctr" fontAlgn="ctr"/>
                      <a:r>
                        <a:rPr kumimoji="0" lang="en-US" sz="2400" u="none" strike="noStrike" kern="1200">
                          <a:solidFill>
                            <a:schemeClr val="dk1"/>
                          </a:solidFill>
                          <a:effectLst/>
                          <a:latin typeface="Times New Roman" pitchFamily="18" charset="0"/>
                          <a:ea typeface="+mn-ea"/>
                          <a:cs typeface="Times New Roman" pitchFamily="18" charset="0"/>
                        </a:rPr>
                        <a:t>60</a:t>
                      </a:r>
                    </a:p>
                  </a:txBody>
                  <a:tcPr marL="9525" marR="9525" marT="9525" marB="0" anchor="ctr"/>
                </a:tc>
                <a:tc>
                  <a:txBody>
                    <a:bodyPr/>
                    <a:lstStyle/>
                    <a:p>
                      <a:pPr algn="ctr" fontAlgn="ctr"/>
                      <a:r>
                        <a:rPr kumimoji="0" lang="en-US" sz="2400" u="none" strike="noStrike" kern="1200">
                          <a:solidFill>
                            <a:schemeClr val="dk1"/>
                          </a:solidFill>
                          <a:effectLst/>
                          <a:latin typeface="Times New Roman" pitchFamily="18" charset="0"/>
                          <a:ea typeface="+mn-ea"/>
                          <a:cs typeface="Times New Roman" pitchFamily="18" charset="0"/>
                        </a:rPr>
                        <a:t>45</a:t>
                      </a:r>
                    </a:p>
                  </a:txBody>
                  <a:tcPr marL="9525" marR="9525" marT="9525" marB="0" anchor="ctr"/>
                </a:tc>
                <a:tc>
                  <a:txBody>
                    <a:bodyPr/>
                    <a:lstStyle/>
                    <a:p>
                      <a:pPr algn="ctr" fontAlgn="ctr"/>
                      <a:r>
                        <a:rPr kumimoji="0" lang="en-US" sz="2400" u="none" strike="noStrike" kern="1200">
                          <a:solidFill>
                            <a:schemeClr val="dk1"/>
                          </a:solidFill>
                          <a:effectLst/>
                          <a:latin typeface="Times New Roman" pitchFamily="18" charset="0"/>
                          <a:ea typeface="+mn-ea"/>
                          <a:cs typeface="Times New Roman" pitchFamily="18" charset="0"/>
                        </a:rPr>
                        <a:t>-0.4</a:t>
                      </a:r>
                    </a:p>
                  </a:txBody>
                  <a:tcPr marL="9525" marR="9525" marT="9525" marB="0" anchor="ctr"/>
                </a:tc>
              </a:tr>
              <a:tr h="190500">
                <a:tc>
                  <a:txBody>
                    <a:bodyPr/>
                    <a:lstStyle/>
                    <a:p>
                      <a:pPr algn="l" fontAlgn="ctr"/>
                      <a:r>
                        <a:rPr kumimoji="0" lang="en-US" sz="2400" u="none" strike="noStrike" kern="1200" dirty="0">
                          <a:solidFill>
                            <a:schemeClr val="dk1"/>
                          </a:solidFill>
                          <a:effectLst/>
                          <a:latin typeface="Times New Roman" pitchFamily="18" charset="0"/>
                          <a:ea typeface="+mn-ea"/>
                          <a:cs typeface="Times New Roman" pitchFamily="18" charset="0"/>
                        </a:rPr>
                        <a:t>Regular Bus</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30</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55</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-0.6</a:t>
                      </a:r>
                    </a:p>
                  </a:txBody>
                  <a:tcPr marL="9525" marR="9525" marT="9525" marB="0" anchor="ctr"/>
                </a:tc>
              </a:tr>
            </a:tbl>
          </a:graphicData>
        </a:graphic>
      </p:graphicFrame>
    </p:spTree>
    <p:extLst>
      <p:ext uri="{BB962C8B-B14F-4D97-AF65-F5344CB8AC3E}">
        <p14:creationId xmlns:p14="http://schemas.microsoft.com/office/powerpoint/2010/main" val="2366534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38</a:t>
            </a:fld>
            <a:endParaRPr lang="en-GB"/>
          </a:p>
        </p:txBody>
      </p:sp>
      <p:sp>
        <p:nvSpPr>
          <p:cNvPr id="8" name="Rectangle 2"/>
          <p:cNvSpPr>
            <a:spLocks noGrp="1" noChangeArrowheads="1"/>
          </p:cNvSpPr>
          <p:nvPr>
            <p:ph type="title"/>
          </p:nvPr>
        </p:nvSpPr>
        <p:spPr>
          <a:xfrm>
            <a:off x="457200" y="533400"/>
            <a:ext cx="8229600" cy="1143000"/>
          </a:xfrm>
        </p:spPr>
        <p:txBody>
          <a:bodyPr>
            <a:normAutofit fontScale="90000"/>
          </a:bodyPr>
          <a:lstStyle/>
          <a:p>
            <a:r>
              <a:rPr lang="en-US" b="1" u="sng" dirty="0">
                <a:solidFill>
                  <a:srgbClr val="FF0000"/>
                </a:solidFill>
              </a:rPr>
              <a:t>Application of </a:t>
            </a:r>
            <a:r>
              <a:rPr lang="en-US" b="1" u="sng" dirty="0" smtClean="0">
                <a:solidFill>
                  <a:srgbClr val="FF0000"/>
                </a:solidFill>
              </a:rPr>
              <a:t>Model </a:t>
            </a:r>
            <a:r>
              <a:rPr lang="en-GB" b="1" u="sng" dirty="0" err="1" smtClean="0">
                <a:solidFill>
                  <a:srgbClr val="FF0000"/>
                </a:solidFill>
              </a:rPr>
              <a:t>Logit</a:t>
            </a:r>
            <a:r>
              <a:rPr lang="en-GB" b="1" u="sng" dirty="0" smtClean="0">
                <a:solidFill>
                  <a:srgbClr val="FF0000"/>
                </a:solidFill>
              </a:rPr>
              <a:t> Model</a:t>
            </a:r>
          </a:p>
        </p:txBody>
      </p:sp>
      <p:graphicFrame>
        <p:nvGraphicFramePr>
          <p:cNvPr id="2" name="Table 1"/>
          <p:cNvGraphicFramePr>
            <a:graphicFrameLocks noGrp="1"/>
          </p:cNvGraphicFramePr>
          <p:nvPr>
            <p:extLst>
              <p:ext uri="{D42A27DB-BD31-4B8C-83A1-F6EECF244321}">
                <p14:modId xmlns:p14="http://schemas.microsoft.com/office/powerpoint/2010/main" val="1819084088"/>
              </p:ext>
            </p:extLst>
          </p:nvPr>
        </p:nvGraphicFramePr>
        <p:xfrm>
          <a:off x="381000" y="1828800"/>
          <a:ext cx="8458200" cy="990600"/>
        </p:xfrm>
        <a:graphic>
          <a:graphicData uri="http://schemas.openxmlformats.org/drawingml/2006/table">
            <a:tbl>
              <a:tblPr>
                <a:tableStyleId>{5C22544A-7EE6-4342-B048-85BDC9FD1C3A}</a:tableStyleId>
              </a:tblPr>
              <a:tblGrid>
                <a:gridCol w="507492"/>
                <a:gridCol w="7950708"/>
              </a:tblGrid>
              <a:tr h="495300">
                <a:tc>
                  <a:txBody>
                    <a:bodyPr/>
                    <a:lstStyle/>
                    <a:p>
                      <a:pPr algn="ctr" fontAlgn="ctr"/>
                      <a:r>
                        <a:rPr lang="en-US" sz="1600" u="none" strike="noStrike" dirty="0">
                          <a:effectLst/>
                          <a:latin typeface="Times New Roman" pitchFamily="18" charset="0"/>
                          <a:cs typeface="Times New Roman" pitchFamily="18" charset="0"/>
                        </a:rPr>
                        <a:t>(a)</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n-US" sz="1600" u="none" strike="noStrike" dirty="0">
                          <a:effectLst/>
                          <a:latin typeface="Times New Roman" pitchFamily="18" charset="0"/>
                          <a:cs typeface="Times New Roman" pitchFamily="18" charset="0"/>
                        </a:rPr>
                        <a:t>Calculate the market share of all the travel modes and fare box revenue estimate</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ctr"/>
                </a:tc>
              </a:tr>
              <a:tr h="495300">
                <a:tc>
                  <a:txBody>
                    <a:bodyPr/>
                    <a:lstStyle/>
                    <a:p>
                      <a:pPr algn="ctr" fontAlgn="ctr"/>
                      <a:r>
                        <a:rPr lang="en-US" sz="1600" u="none" strike="noStrike" dirty="0">
                          <a:effectLst/>
                          <a:latin typeface="Times New Roman" pitchFamily="18" charset="0"/>
                          <a:cs typeface="Times New Roman" pitchFamily="18" charset="0"/>
                        </a:rPr>
                        <a:t>(b)</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n-US" sz="1600" u="none" strike="noStrike" dirty="0">
                          <a:effectLst/>
                          <a:latin typeface="Times New Roman" pitchFamily="18" charset="0"/>
                          <a:cs typeface="Times New Roman" pitchFamily="18" charset="0"/>
                        </a:rPr>
                        <a:t>Estimate the effect of 50% increase in the fare of all modes on fare box revenue estimate</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99520464"/>
              </p:ext>
            </p:extLst>
          </p:nvPr>
        </p:nvGraphicFramePr>
        <p:xfrm>
          <a:off x="457200" y="3810000"/>
          <a:ext cx="3505200" cy="2438400"/>
        </p:xfrm>
        <a:graphic>
          <a:graphicData uri="http://schemas.openxmlformats.org/drawingml/2006/table">
            <a:tbl>
              <a:tblPr>
                <a:tableStyleId>{5C22544A-7EE6-4342-B048-85BDC9FD1C3A}</a:tableStyleId>
              </a:tblPr>
              <a:tblGrid>
                <a:gridCol w="1447800"/>
                <a:gridCol w="1066800"/>
                <a:gridCol w="990600"/>
              </a:tblGrid>
              <a:tr h="609600">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dirty="0" err="1" smtClean="0">
                          <a:latin typeface="Times New Roman" pitchFamily="18" charset="0"/>
                          <a:cs typeface="Times New Roman" pitchFamily="18" charset="0"/>
                        </a:rPr>
                        <a:t>U</a:t>
                      </a:r>
                      <a:r>
                        <a:rPr lang="en-US" sz="1400" dirty="0" err="1" smtClean="0">
                          <a:latin typeface="Times New Roman" pitchFamily="18" charset="0"/>
                          <a:cs typeface="Times New Roman" pitchFamily="18" charset="0"/>
                        </a:rPr>
                        <a:t>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ak</a:t>
                      </a:r>
                      <a:r>
                        <a:rPr lang="en-US" sz="2000" dirty="0" smtClean="0">
                          <a:latin typeface="Times New Roman" pitchFamily="18" charset="0"/>
                          <a:cs typeface="Times New Roman" pitchFamily="18" charset="0"/>
                        </a:rPr>
                        <a:t> - 0.003X</a:t>
                      </a:r>
                      <a:r>
                        <a:rPr lang="en-US" sz="14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- 0.04X</a:t>
                      </a:r>
                      <a:r>
                        <a:rPr lang="en-US" sz="1400" dirty="0" smtClean="0">
                          <a:latin typeface="Times New Roman" pitchFamily="18" charset="0"/>
                          <a:cs typeface="Times New Roman" pitchFamily="18" charset="0"/>
                        </a:rPr>
                        <a:t>2</a:t>
                      </a: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609600">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U(a</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-1.76</a:t>
                      </a:r>
                    </a:p>
                  </a:txBody>
                  <a:tcPr marL="9525" marR="9525" marT="9525" marB="0" anchor="ctr"/>
                </a:tc>
              </a:tr>
              <a:tr h="609600">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Express bus</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U(E-b</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-2.38</a:t>
                      </a:r>
                    </a:p>
                  </a:txBody>
                  <a:tcPr marL="9525" marR="9525" marT="9525" marB="0" anchor="ctr"/>
                </a:tc>
              </a:tr>
              <a:tr h="609600">
                <a:tc>
                  <a:txBody>
                    <a:bodyPr/>
                    <a:lstStyle/>
                    <a:p>
                      <a:pPr algn="l" fontAlgn="ctr"/>
                      <a:r>
                        <a:rPr kumimoji="0" lang="en-US" sz="2000" u="none" strike="noStrike" kern="1200">
                          <a:solidFill>
                            <a:schemeClr val="dk1"/>
                          </a:solidFill>
                          <a:effectLst/>
                          <a:latin typeface="Times New Roman" pitchFamily="18" charset="0"/>
                          <a:ea typeface="+mn-ea"/>
                          <a:cs typeface="Times New Roman" pitchFamily="18" charset="0"/>
                        </a:rPr>
                        <a:t>Regular Bus</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U(R-b</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-2.89</a:t>
                      </a:r>
                    </a:p>
                  </a:txBody>
                  <a:tcPr marL="9525" marR="9525" marT="9525"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05369225"/>
              </p:ext>
            </p:extLst>
          </p:nvPr>
        </p:nvGraphicFramePr>
        <p:xfrm>
          <a:off x="4495800" y="3739515"/>
          <a:ext cx="3733801" cy="2508885"/>
        </p:xfrm>
        <a:graphic>
          <a:graphicData uri="http://schemas.openxmlformats.org/drawingml/2006/table">
            <a:tbl>
              <a:tblPr>
                <a:tableStyleId>{5C22544A-7EE6-4342-B048-85BDC9FD1C3A}</a:tableStyleId>
              </a:tblPr>
              <a:tblGrid>
                <a:gridCol w="1764323"/>
                <a:gridCol w="984739"/>
                <a:gridCol w="984739"/>
              </a:tblGrid>
              <a:tr h="508000">
                <a:tc gridSpan="3">
                  <a:txBody>
                    <a:bodyPr/>
                    <a:lstStyle/>
                    <a:p>
                      <a:pPr algn="ctr"/>
                      <a:r>
                        <a:rPr lang="en-GB" sz="2400" dirty="0" smtClean="0">
                          <a:solidFill>
                            <a:srgbClr val="002060"/>
                          </a:solidFill>
                          <a:latin typeface="Times New Roman" pitchFamily="18" charset="0"/>
                          <a:cs typeface="Times New Roman" pitchFamily="18" charset="0"/>
                        </a:rPr>
                        <a:t>	  </a:t>
                      </a:r>
                      <a:r>
                        <a:rPr lang="en-GB" sz="2000" b="1" dirty="0" smtClean="0">
                          <a:solidFill>
                            <a:srgbClr val="002060"/>
                          </a:solidFill>
                          <a:latin typeface="Times New Roman" pitchFamily="18" charset="0"/>
                          <a:cs typeface="Times New Roman" pitchFamily="18" charset="0"/>
                        </a:rPr>
                        <a:t>e </a:t>
                      </a:r>
                      <a:r>
                        <a:rPr lang="en-GB" sz="2000" b="1" baseline="30000" dirty="0" err="1" smtClean="0">
                          <a:solidFill>
                            <a:srgbClr val="002060"/>
                          </a:solidFill>
                          <a:latin typeface="Times New Roman" pitchFamily="18" charset="0"/>
                          <a:cs typeface="Times New Roman" pitchFamily="18" charset="0"/>
                        </a:rPr>
                        <a:t>Uk</a:t>
                      </a:r>
                      <a:endParaRPr lang="en-GB" sz="2000" b="1" baseline="30000" dirty="0" smtClean="0">
                        <a:solidFill>
                          <a:srgbClr val="002060"/>
                        </a:solidFill>
                        <a:latin typeface="Times New Roman" pitchFamily="18" charset="0"/>
                        <a:cs typeface="Times New Roman" pitchFamily="18" charset="0"/>
                      </a:endParaRPr>
                    </a:p>
                    <a:p>
                      <a:pPr algn="ctr"/>
                      <a:r>
                        <a:rPr lang="en-GB" sz="2000" b="1" dirty="0" smtClean="0">
                          <a:solidFill>
                            <a:srgbClr val="002060"/>
                          </a:solidFill>
                          <a:latin typeface="Times New Roman" pitchFamily="18" charset="0"/>
                          <a:cs typeface="Times New Roman" pitchFamily="18" charset="0"/>
                        </a:rPr>
                        <a:t>P(K) = --------</a:t>
                      </a:r>
                    </a:p>
                    <a:p>
                      <a:pPr algn="ctr"/>
                      <a:r>
                        <a:rPr lang="en-GB" sz="2000" b="1" dirty="0" smtClean="0">
                          <a:solidFill>
                            <a:srgbClr val="002060"/>
                          </a:solidFill>
                          <a:latin typeface="Times New Roman" pitchFamily="18" charset="0"/>
                          <a:cs typeface="Times New Roman" pitchFamily="18" charset="0"/>
                        </a:rPr>
                        <a:t>	  </a:t>
                      </a:r>
                      <a:r>
                        <a:rPr lang="el-GR" sz="2000" b="1" dirty="0" smtClean="0">
                          <a:solidFill>
                            <a:srgbClr val="002060"/>
                          </a:solidFill>
                          <a:latin typeface="Times New Roman" pitchFamily="18" charset="0"/>
                          <a:cs typeface="Times New Roman" pitchFamily="18" charset="0"/>
                        </a:rPr>
                        <a:t>Σ</a:t>
                      </a:r>
                      <a:r>
                        <a:rPr lang="en-US" sz="2000" b="1" baseline="-25000" dirty="0" smtClean="0">
                          <a:solidFill>
                            <a:srgbClr val="002060"/>
                          </a:solidFill>
                          <a:latin typeface="Times New Roman" pitchFamily="18" charset="0"/>
                          <a:cs typeface="Times New Roman" pitchFamily="18" charset="0"/>
                        </a:rPr>
                        <a:t>x</a:t>
                      </a:r>
                      <a:r>
                        <a:rPr lang="en-GB" sz="2000" b="1" dirty="0" smtClean="0">
                          <a:solidFill>
                            <a:srgbClr val="002060"/>
                          </a:solidFill>
                          <a:latin typeface="Times New Roman" pitchFamily="18" charset="0"/>
                          <a:cs typeface="Times New Roman" pitchFamily="18" charset="0"/>
                        </a:rPr>
                        <a:t>e </a:t>
                      </a:r>
                      <a:r>
                        <a:rPr lang="en-GB" sz="2000" b="1" baseline="30000" dirty="0" err="1" smtClean="0">
                          <a:solidFill>
                            <a:srgbClr val="002060"/>
                          </a:solidFill>
                          <a:latin typeface="Times New Roman" pitchFamily="18" charset="0"/>
                          <a:cs typeface="Times New Roman" pitchFamily="18" charset="0"/>
                        </a:rPr>
                        <a:t>Ux</a:t>
                      </a:r>
                      <a:endParaRPr lang="en-GB" sz="2000" b="1" baseline="30000" dirty="0" smtClean="0">
                        <a:solidFill>
                          <a:srgbClr val="002060"/>
                        </a:solidFill>
                        <a:latin typeface="Times New Roman" pitchFamily="18" charset="0"/>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508000">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P(a) </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0.54</a:t>
                      </a:r>
                    </a:p>
                  </a:txBody>
                  <a:tcPr marL="9525" marR="9525" marT="9525" marB="0" anchor="ctr"/>
                </a:tc>
              </a:tr>
              <a:tr h="508000">
                <a:tc>
                  <a:txBody>
                    <a:bodyPr/>
                    <a:lstStyle/>
                    <a:p>
                      <a:pPr algn="ctr" fontAlgn="ctr"/>
                      <a:r>
                        <a:rPr kumimoji="0" lang="en-US" sz="2000" u="none" strike="noStrike" kern="1200">
                          <a:solidFill>
                            <a:schemeClr val="dk1"/>
                          </a:solidFill>
                          <a:effectLst/>
                          <a:latin typeface="Times New Roman" pitchFamily="18" charset="0"/>
                          <a:ea typeface="+mn-ea"/>
                          <a:cs typeface="Times New Roman" pitchFamily="18" charset="0"/>
                        </a:rPr>
                        <a:t>Express bus</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P(E-b</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0.29</a:t>
                      </a:r>
                    </a:p>
                  </a:txBody>
                  <a:tcPr marL="9525" marR="9525" marT="9525" marB="0" anchor="ctr"/>
                </a:tc>
              </a:tr>
              <a:tr h="508000">
                <a:tc>
                  <a:txBody>
                    <a:bodyPr/>
                    <a:lstStyle/>
                    <a:p>
                      <a:pPr algn="ctr" fontAlgn="ctr"/>
                      <a:r>
                        <a:rPr kumimoji="0" lang="en-US" sz="2000" u="none" strike="noStrike" kern="1200">
                          <a:solidFill>
                            <a:schemeClr val="dk1"/>
                          </a:solidFill>
                          <a:effectLst/>
                          <a:latin typeface="Times New Roman" pitchFamily="18" charset="0"/>
                          <a:ea typeface="+mn-ea"/>
                          <a:cs typeface="Times New Roman" pitchFamily="18" charset="0"/>
                        </a:rPr>
                        <a:t>Regular Bus</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P(R-b</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0.17</a:t>
                      </a:r>
                    </a:p>
                  </a:txBody>
                  <a:tcPr marL="9525" marR="9525" marT="9525" marB="0" anchor="ctr"/>
                </a:tc>
              </a:tr>
            </a:tbl>
          </a:graphicData>
        </a:graphic>
      </p:graphicFrame>
      <p:sp>
        <p:nvSpPr>
          <p:cNvPr id="9" name="Rectangle 2"/>
          <p:cNvSpPr txBox="1">
            <a:spLocks noChangeArrowheads="1"/>
          </p:cNvSpPr>
          <p:nvPr/>
        </p:nvSpPr>
        <p:spPr>
          <a:xfrm>
            <a:off x="685800" y="2895600"/>
            <a:ext cx="3276600" cy="571500"/>
          </a:xfrm>
          <a:prstGeom prst="rect">
            <a:avLst/>
          </a:prstGeom>
        </p:spPr>
        <p:txBody>
          <a:bodyPr vert="horz" lIns="0" rIns="0" bIns="0" anchor="b">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u="sng" dirty="0" smtClean="0">
                <a:solidFill>
                  <a:srgbClr val="00B050"/>
                </a:solidFill>
              </a:rPr>
              <a:t>Solution-Part-a</a:t>
            </a:r>
            <a:endParaRPr lang="en-GB" sz="3600" b="1" u="sng" dirty="0" smtClean="0">
              <a:solidFill>
                <a:srgbClr val="00B050"/>
              </a:solidFill>
            </a:endParaRPr>
          </a:p>
        </p:txBody>
      </p:sp>
    </p:spTree>
    <p:extLst>
      <p:ext uri="{BB962C8B-B14F-4D97-AF65-F5344CB8AC3E}">
        <p14:creationId xmlns:p14="http://schemas.microsoft.com/office/powerpoint/2010/main" val="2913964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39</a:t>
            </a:fld>
            <a:endParaRPr lang="en-GB"/>
          </a:p>
        </p:txBody>
      </p:sp>
      <p:sp>
        <p:nvSpPr>
          <p:cNvPr id="8" name="Rectangle 2"/>
          <p:cNvSpPr>
            <a:spLocks noGrp="1" noChangeArrowheads="1"/>
          </p:cNvSpPr>
          <p:nvPr>
            <p:ph type="title"/>
          </p:nvPr>
        </p:nvSpPr>
        <p:spPr>
          <a:xfrm>
            <a:off x="457200" y="533400"/>
            <a:ext cx="8229600" cy="1143000"/>
          </a:xfrm>
        </p:spPr>
        <p:txBody>
          <a:bodyPr>
            <a:normAutofit fontScale="90000"/>
          </a:bodyPr>
          <a:lstStyle/>
          <a:p>
            <a:r>
              <a:rPr lang="en-US" b="1" u="sng" dirty="0">
                <a:solidFill>
                  <a:srgbClr val="FF0000"/>
                </a:solidFill>
              </a:rPr>
              <a:t>Application of </a:t>
            </a:r>
            <a:r>
              <a:rPr lang="en-US" b="1" u="sng" dirty="0" smtClean="0">
                <a:solidFill>
                  <a:srgbClr val="FF0000"/>
                </a:solidFill>
              </a:rPr>
              <a:t>Model </a:t>
            </a:r>
            <a:r>
              <a:rPr lang="en-GB" b="1" u="sng" dirty="0" err="1" smtClean="0">
                <a:solidFill>
                  <a:srgbClr val="FF0000"/>
                </a:solidFill>
              </a:rPr>
              <a:t>Logit</a:t>
            </a:r>
            <a:r>
              <a:rPr lang="en-GB" b="1" u="sng" dirty="0" smtClean="0">
                <a:solidFill>
                  <a:srgbClr val="FF0000"/>
                </a:solidFill>
              </a:rPr>
              <a:t> Model</a:t>
            </a:r>
          </a:p>
        </p:txBody>
      </p:sp>
      <p:graphicFrame>
        <p:nvGraphicFramePr>
          <p:cNvPr id="9" name="Table 8"/>
          <p:cNvGraphicFramePr>
            <a:graphicFrameLocks noGrp="1"/>
          </p:cNvGraphicFramePr>
          <p:nvPr>
            <p:extLst>
              <p:ext uri="{D42A27DB-BD31-4B8C-83A1-F6EECF244321}">
                <p14:modId xmlns:p14="http://schemas.microsoft.com/office/powerpoint/2010/main" val="3754578159"/>
              </p:ext>
            </p:extLst>
          </p:nvPr>
        </p:nvGraphicFramePr>
        <p:xfrm>
          <a:off x="2590800" y="1905000"/>
          <a:ext cx="3810000" cy="2235200"/>
        </p:xfrm>
        <a:graphic>
          <a:graphicData uri="http://schemas.openxmlformats.org/drawingml/2006/table">
            <a:tbl>
              <a:tblPr>
                <a:tableStyleId>{5C22544A-7EE6-4342-B048-85BDC9FD1C3A}</a:tableStyleId>
              </a:tblPr>
              <a:tblGrid>
                <a:gridCol w="1600200"/>
                <a:gridCol w="990600"/>
                <a:gridCol w="1219200"/>
              </a:tblGrid>
              <a:tr h="558800">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dirty="0" err="1" smtClean="0">
                          <a:latin typeface="Times New Roman" pitchFamily="18" charset="0"/>
                          <a:cs typeface="Times New Roman" pitchFamily="18" charset="0"/>
                        </a:rPr>
                        <a:t>Qij</a:t>
                      </a:r>
                      <a:r>
                        <a:rPr lang="en-US" sz="2000" dirty="0" smtClean="0">
                          <a:latin typeface="Times New Roman" pitchFamily="18" charset="0"/>
                          <a:cs typeface="Times New Roman" pitchFamily="18" charset="0"/>
                        </a:rPr>
                        <a:t> (k) = </a:t>
                      </a:r>
                      <a:r>
                        <a:rPr lang="en-US" sz="2000" dirty="0" smtClean="0">
                          <a:solidFill>
                            <a:schemeClr val="dk1"/>
                          </a:solidFill>
                          <a:latin typeface="Times New Roman" pitchFamily="18" charset="0"/>
                          <a:cs typeface="Times New Roman" pitchFamily="18" charset="0"/>
                        </a:rPr>
                        <a:t>U(k) x P(k)</a:t>
                      </a:r>
                      <a:r>
                        <a:rPr lang="en-US" sz="2000" dirty="0" smtClean="0">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txBody>
                  <a:tcPr marL="9525" marR="9525" marT="9525" marB="0" anchor="ctr"/>
                </a:tc>
                <a:tc hMerge="1">
                  <a:txBody>
                    <a:bodyPr/>
                    <a:lstStyle/>
                    <a:p>
                      <a:pPr algn="ctr" fontAlgn="ct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tc>
                <a:tc hMerge="1">
                  <a:txBody>
                    <a:bodyPr/>
                    <a:lstStyle/>
                    <a:p>
                      <a:pPr algn="ctr" fontAlgn="ct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tc>
              </a:tr>
              <a:tr h="558800">
                <a:tc>
                  <a:txBody>
                    <a:bodyPr/>
                    <a:lstStyle/>
                    <a:p>
                      <a:pPr algn="ctr" fontAlgn="ctr"/>
                      <a:r>
                        <a:rPr lang="en-US" sz="2000" u="none" strike="noStrike" dirty="0" err="1">
                          <a:effectLst/>
                          <a:latin typeface="Times New Roman" pitchFamily="18" charset="0"/>
                          <a:cs typeface="Times New Roman" pitchFamily="18" charset="0"/>
                        </a:rPr>
                        <a:t>Qij</a:t>
                      </a:r>
                      <a:r>
                        <a:rPr lang="en-US" sz="2000" u="none" strike="noStrike" dirty="0">
                          <a:effectLst/>
                          <a:latin typeface="Times New Roman" pitchFamily="18" charset="0"/>
                          <a:cs typeface="Times New Roman" pitchFamily="18" charset="0"/>
                        </a:rPr>
                        <a:t> (Auto) </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2000" u="none" strike="noStrike" dirty="0">
                          <a:effectLst/>
                          <a:latin typeface="Times New Roman" pitchFamily="18" charset="0"/>
                          <a:cs typeface="Times New Roman" pitchFamily="18" charset="0"/>
                        </a:rPr>
                        <a:t>4605</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2000" u="none" strike="noStrike" dirty="0">
                          <a:effectLst/>
                          <a:latin typeface="Times New Roman" pitchFamily="18" charset="0"/>
                          <a:cs typeface="Times New Roman" pitchFamily="18" charset="0"/>
                        </a:rPr>
                        <a:t>trips/day</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tc>
              </a:tr>
              <a:tr h="558800">
                <a:tc>
                  <a:txBody>
                    <a:bodyPr/>
                    <a:lstStyle/>
                    <a:p>
                      <a:pPr algn="ctr" fontAlgn="ctr"/>
                      <a:r>
                        <a:rPr lang="en-US" sz="2000" u="none" strike="noStrike" dirty="0" err="1">
                          <a:effectLst/>
                          <a:latin typeface="Times New Roman" pitchFamily="18" charset="0"/>
                          <a:cs typeface="Times New Roman" pitchFamily="18" charset="0"/>
                        </a:rPr>
                        <a:t>Qij</a:t>
                      </a:r>
                      <a:r>
                        <a:rPr lang="en-US" sz="2000" u="none" strike="noStrike" dirty="0">
                          <a:effectLst/>
                          <a:latin typeface="Times New Roman" pitchFamily="18" charset="0"/>
                          <a:cs typeface="Times New Roman" pitchFamily="18" charset="0"/>
                        </a:rPr>
                        <a:t> (E-Bus) </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2000" u="none" strike="noStrike" dirty="0">
                          <a:effectLst/>
                          <a:latin typeface="Times New Roman" pitchFamily="18" charset="0"/>
                          <a:cs typeface="Times New Roman" pitchFamily="18" charset="0"/>
                        </a:rPr>
                        <a:t>2477</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2000" u="none" strike="noStrike">
                          <a:effectLst/>
                          <a:latin typeface="Times New Roman" pitchFamily="18" charset="0"/>
                          <a:cs typeface="Times New Roman" pitchFamily="18" charset="0"/>
                        </a:rPr>
                        <a:t>trips/day</a:t>
                      </a:r>
                      <a:endParaRPr lang="en-US" sz="2000" b="0" i="0" u="none" strike="noStrike">
                        <a:solidFill>
                          <a:srgbClr val="000000"/>
                        </a:solidFill>
                        <a:effectLst/>
                        <a:latin typeface="Times New Roman" pitchFamily="18" charset="0"/>
                        <a:cs typeface="Times New Roman" pitchFamily="18" charset="0"/>
                      </a:endParaRPr>
                    </a:p>
                  </a:txBody>
                  <a:tcPr marL="9525" marR="9525" marT="9525" marB="0" anchor="ctr"/>
                </a:tc>
              </a:tr>
              <a:tr h="558800">
                <a:tc>
                  <a:txBody>
                    <a:bodyPr/>
                    <a:lstStyle/>
                    <a:p>
                      <a:pPr algn="ctr" fontAlgn="ctr"/>
                      <a:r>
                        <a:rPr lang="en-US" sz="2000" u="none" strike="noStrike" dirty="0" err="1">
                          <a:effectLst/>
                          <a:latin typeface="Times New Roman" pitchFamily="18" charset="0"/>
                          <a:cs typeface="Times New Roman" pitchFamily="18" charset="0"/>
                        </a:rPr>
                        <a:t>Qij</a:t>
                      </a:r>
                      <a:r>
                        <a:rPr lang="en-US" sz="2000" u="none" strike="noStrike" dirty="0">
                          <a:effectLst/>
                          <a:latin typeface="Times New Roman" pitchFamily="18" charset="0"/>
                          <a:cs typeface="Times New Roman" pitchFamily="18" charset="0"/>
                        </a:rPr>
                        <a:t> (R-Bus) </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2000" u="none" strike="noStrike" dirty="0">
                          <a:effectLst/>
                          <a:latin typeface="Times New Roman" pitchFamily="18" charset="0"/>
                          <a:cs typeface="Times New Roman" pitchFamily="18" charset="0"/>
                        </a:rPr>
                        <a:t>1488</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2000" u="none" strike="noStrike" dirty="0">
                          <a:effectLst/>
                          <a:latin typeface="Times New Roman" pitchFamily="18" charset="0"/>
                          <a:cs typeface="Times New Roman" pitchFamily="18" charset="0"/>
                        </a:rPr>
                        <a:t>trips/day</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23904758"/>
              </p:ext>
            </p:extLst>
          </p:nvPr>
        </p:nvGraphicFramePr>
        <p:xfrm>
          <a:off x="1143000" y="4495800"/>
          <a:ext cx="6857999" cy="2190750"/>
        </p:xfrm>
        <a:graphic>
          <a:graphicData uri="http://schemas.openxmlformats.org/drawingml/2006/table">
            <a:tbl>
              <a:tblPr>
                <a:tableStyleId>{5C22544A-7EE6-4342-B048-85BDC9FD1C3A}</a:tableStyleId>
              </a:tblPr>
              <a:tblGrid>
                <a:gridCol w="5181600"/>
                <a:gridCol w="1676399"/>
              </a:tblGrid>
              <a:tr h="533400">
                <a:tc gridSpan="2">
                  <a:txBody>
                    <a:bodyPr/>
                    <a:lstStyle/>
                    <a:p>
                      <a:pPr algn="l" fontAlgn="ctr"/>
                      <a:r>
                        <a:rPr kumimoji="0" lang="en-US" sz="2000" u="none" strike="noStrike" kern="1200" dirty="0" smtClean="0">
                          <a:solidFill>
                            <a:schemeClr val="dk1"/>
                          </a:solidFill>
                          <a:effectLst/>
                          <a:latin typeface="Times New Roman" pitchFamily="18" charset="0"/>
                          <a:ea typeface="+mn-ea"/>
                          <a:cs typeface="Times New Roman" pitchFamily="18" charset="0"/>
                        </a:rPr>
                        <a:t>Fare-box revenue estimate = </a:t>
                      </a:r>
                      <a:r>
                        <a:rPr lang="en-US" sz="2000" dirty="0" err="1" smtClean="0">
                          <a:latin typeface="Times New Roman" pitchFamily="18" charset="0"/>
                          <a:cs typeface="Times New Roman" pitchFamily="18" charset="0"/>
                        </a:rPr>
                        <a:t>Qij</a:t>
                      </a:r>
                      <a:r>
                        <a:rPr lang="en-US" sz="2000" dirty="0" smtClean="0">
                          <a:latin typeface="Times New Roman" pitchFamily="18" charset="0"/>
                          <a:cs typeface="Times New Roman" pitchFamily="18" charset="0"/>
                        </a:rPr>
                        <a:t> (k) x Xi(k)</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609600">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The fare-box revenue estimate for Express bus</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2000" u="none" strike="noStrike" kern="1200" dirty="0" smtClean="0">
                          <a:solidFill>
                            <a:schemeClr val="dk1"/>
                          </a:solidFill>
                          <a:effectLst/>
                          <a:latin typeface="Times New Roman" pitchFamily="18" charset="0"/>
                          <a:ea typeface="+mn-ea"/>
                          <a:cs typeface="Times New Roman" pitchFamily="18" charset="0"/>
                        </a:rPr>
                        <a:t>1486-$</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523875">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The fare-box revenue estimate for Express bus</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2000" u="none" strike="noStrike" kern="1200" dirty="0" smtClean="0">
                          <a:solidFill>
                            <a:schemeClr val="dk1"/>
                          </a:solidFill>
                          <a:effectLst/>
                          <a:latin typeface="Times New Roman" pitchFamily="18" charset="0"/>
                          <a:ea typeface="+mn-ea"/>
                          <a:cs typeface="Times New Roman" pitchFamily="18" charset="0"/>
                        </a:rPr>
                        <a:t>446-$</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523875">
                <a:tc>
                  <a:txBody>
                    <a:bodyPr/>
                    <a:lstStyle/>
                    <a:p>
                      <a:pPr algn="l" fontAlgn="ctr"/>
                      <a:r>
                        <a:rPr kumimoji="0" lang="en-US" sz="2000" u="none" strike="noStrike" kern="1200" dirty="0" smtClean="0">
                          <a:solidFill>
                            <a:schemeClr val="dk1"/>
                          </a:solidFill>
                          <a:effectLst/>
                          <a:latin typeface="Times New Roman" pitchFamily="18" charset="0"/>
                          <a:ea typeface="+mn-ea"/>
                          <a:cs typeface="Times New Roman" pitchFamily="18" charset="0"/>
                        </a:rPr>
                        <a:t>Total revenue</a:t>
                      </a:r>
                      <a:r>
                        <a:rPr kumimoji="0" lang="en-US" sz="2000" u="none" strike="noStrike" kern="1200" baseline="0" dirty="0" smtClean="0">
                          <a:solidFill>
                            <a:schemeClr val="dk1"/>
                          </a:solidFill>
                          <a:effectLst/>
                          <a:latin typeface="Times New Roman" pitchFamily="18" charset="0"/>
                          <a:ea typeface="+mn-ea"/>
                          <a:cs typeface="Times New Roman" pitchFamily="18" charset="0"/>
                        </a:rPr>
                        <a:t> per day</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2000" u="none" strike="noStrike" kern="1200" dirty="0" smtClean="0">
                          <a:solidFill>
                            <a:schemeClr val="dk1"/>
                          </a:solidFill>
                          <a:effectLst/>
                          <a:latin typeface="Times New Roman" pitchFamily="18" charset="0"/>
                          <a:ea typeface="+mn-ea"/>
                          <a:cs typeface="Times New Roman" pitchFamily="18" charset="0"/>
                        </a:rPr>
                        <a:t>1933-$</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bl>
          </a:graphicData>
        </a:graphic>
      </p:graphicFrame>
    </p:spTree>
    <p:extLst>
      <p:ext uri="{BB962C8B-B14F-4D97-AF65-F5344CB8AC3E}">
        <p14:creationId xmlns:p14="http://schemas.microsoft.com/office/powerpoint/2010/main" val="65933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10"/>
          <p:cNvSpPr txBox="1">
            <a:spLocks noChangeArrowheads="1"/>
          </p:cNvSpPr>
          <p:nvPr/>
        </p:nvSpPr>
        <p:spPr bwMode="auto">
          <a:xfrm>
            <a:off x="191664" y="3899118"/>
            <a:ext cx="8799936" cy="1815882"/>
          </a:xfrm>
          <a:prstGeom prst="rect">
            <a:avLst/>
          </a:prstGeom>
          <a:noFill/>
          <a:ln w="508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800" dirty="0">
                <a:solidFill>
                  <a:srgbClr val="0070C0"/>
                </a:solidFill>
                <a:latin typeface="+mn-lt"/>
              </a:rPr>
              <a:t>Characteristics of the transportation system</a:t>
            </a:r>
            <a:r>
              <a:rPr lang="en-US" sz="2800" dirty="0">
                <a:latin typeface="+mn-lt"/>
              </a:rPr>
              <a:t>: </a:t>
            </a:r>
            <a:r>
              <a:rPr lang="en-US" sz="2800" dirty="0" smtClean="0">
                <a:latin typeface="+mn-lt"/>
              </a:rPr>
              <a:t>Accessibility ratio, Travel time ratio, comparative riding </a:t>
            </a:r>
            <a:r>
              <a:rPr lang="en-US" sz="2800" dirty="0">
                <a:latin typeface="+mn-lt"/>
              </a:rPr>
              <a:t>time, waiting time, transfers, </a:t>
            </a:r>
            <a:r>
              <a:rPr lang="en-US" sz="2800" dirty="0" smtClean="0">
                <a:latin typeface="+mn-lt"/>
              </a:rPr>
              <a:t>basically door to door time and travel cost ratio</a:t>
            </a:r>
            <a:endParaRPr lang="en-US" sz="2800" dirty="0">
              <a:latin typeface="+mn-lt"/>
            </a:endParaRPr>
          </a:p>
        </p:txBody>
      </p:sp>
      <p:sp>
        <p:nvSpPr>
          <p:cNvPr id="5122" name="Rectangle 2"/>
          <p:cNvSpPr>
            <a:spLocks noGrp="1" noChangeArrowheads="1"/>
          </p:cNvSpPr>
          <p:nvPr>
            <p:ph type="title"/>
          </p:nvPr>
        </p:nvSpPr>
        <p:spPr>
          <a:xfrm>
            <a:off x="457200" y="704088"/>
            <a:ext cx="8229600" cy="896112"/>
          </a:xfrm>
        </p:spPr>
        <p:txBody>
          <a:bodyPr>
            <a:noAutofit/>
          </a:bodyPr>
          <a:lstStyle/>
          <a:p>
            <a:pPr eaLnBrk="1" hangingPunct="1"/>
            <a:r>
              <a:rPr lang="en-US" b="1" u="sng" dirty="0">
                <a:solidFill>
                  <a:srgbClr val="FF0000"/>
                </a:solidFill>
              </a:rPr>
              <a:t>What affects M</a:t>
            </a:r>
            <a:r>
              <a:rPr lang="en-US" b="1" u="sng" dirty="0" smtClean="0">
                <a:solidFill>
                  <a:srgbClr val="FF0000"/>
                </a:solidFill>
              </a:rPr>
              <a:t>ode </a:t>
            </a:r>
            <a:r>
              <a:rPr lang="en-US" b="1" u="sng" dirty="0">
                <a:solidFill>
                  <a:srgbClr val="FF0000"/>
                </a:solidFill>
              </a:rPr>
              <a:t>C</a:t>
            </a:r>
            <a:r>
              <a:rPr lang="en-US" b="1" u="sng" dirty="0" smtClean="0">
                <a:solidFill>
                  <a:srgbClr val="FF0000"/>
                </a:solidFill>
              </a:rPr>
              <a:t>hoice</a:t>
            </a:r>
            <a:r>
              <a:rPr lang="en-US" b="1" u="sng" dirty="0">
                <a:solidFill>
                  <a:srgbClr val="FF0000"/>
                </a:solidFill>
              </a:rPr>
              <a:t>?</a:t>
            </a:r>
          </a:p>
        </p:txBody>
      </p:sp>
      <p:pic>
        <p:nvPicPr>
          <p:cNvPr id="512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364" y="1702636"/>
            <a:ext cx="838200" cy="63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9"/>
          <p:cNvSpPr txBox="1">
            <a:spLocks noChangeArrowheads="1"/>
          </p:cNvSpPr>
          <p:nvPr/>
        </p:nvSpPr>
        <p:spPr bwMode="auto">
          <a:xfrm>
            <a:off x="185297" y="2403859"/>
            <a:ext cx="3831807" cy="138499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800" dirty="0">
                <a:solidFill>
                  <a:srgbClr val="FF0000"/>
                </a:solidFill>
                <a:latin typeface="+mn-lt"/>
              </a:rPr>
              <a:t>Characteristics of the trip</a:t>
            </a:r>
            <a:r>
              <a:rPr lang="en-US" sz="2800" dirty="0">
                <a:latin typeface="+mn-lt"/>
              </a:rPr>
              <a:t>: trip purpose, trip length, time of day, </a:t>
            </a:r>
          </a:p>
        </p:txBody>
      </p:sp>
      <p:pic>
        <p:nvPicPr>
          <p:cNvPr id="1026" name="Picture 2" descr="http://t2.gstatic.com/images?q=tbn:ANd9GcSEPxBYVm-6x1cxCGOXX5H6byR0NJAJ9r4f9A8AKrojhTttdr1Sa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782142"/>
            <a:ext cx="838200" cy="52907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ARERMUEBQVFRQSFxsaGRgXGB0bIBsfHx0YGyAeGSEaHCYiHyIvHBgbHzAgJSkpLywsGx8xQTAqNSYrLCkBCQoKDgwOGg8PGikgHiIqLS0tLDUqNS00NSw1LCksLTUvMiwxLTUuKjUpLCk0KSwqLCkvMC0vLywsNSwpLCwsLP/AABEIAKAAmwMBIgACEQEDEQH/xAAcAAEAAgMBAQEAAAAAAAAAAAAABwgEBQYDAgH/xAA+EAACAQMCAwYCBwYGAgMAAAABAgMABBEFIQYSMQcTIkFRYXGBCBQyQmKRoRUjUoKxwSRDcpKi0bLCM9Lx/8QAGwEBAAIDAQEAAAAAAAAAAAAAAAEDAgQFBgf/xAAtEQACAgEDAgUDAwUAAAAAAAAAAQIRAwQSIRMxBSJBUWFxsdGhwfAUMlJygf/aAAwDAQACEQMRAD8AnGlKUApSlAKUqJO2HtEmR103Tsm4mwJGXqoboi+jEbk+Q+O0NpcsG0477abSwZobcfWbkbFVPgQ+jMOp/Cv5io41jVNevE76+ufqNsxAwS0Y36AKmXP81eejtpukNyuGu9QHVY1yEb+FSds+rbn4V2lkzalbyDUrTuIwwKh2IJA3yTsQR8utcLV+KTx1KEah/lxb/wBU+/1NzHp0+G+fb8s4PRuBNPu35F1Myy+gXGfXHOcmmh6jfWVxOml3ckv1XJeCZSA6qcNyqWIOPblbHSuhfUOG7Jw8YjMkZyDHzyEEehzjPzrDn7ZLJZTJFaMzsADISisQPI4BJHzqnHqtZKTlihOSrjcox5/S1RlLHiSqTS+lsmXgfjCLU7RLiMcp+y6ZzyOOo+G4IPmCK6CoB7FeL4hqtzCmY4b3LRoxGzjfAxtuCw+Qqfq9HF2rfBpMUpSpIFKUoBSlKAUpSgFKUoBSlKAxdUv1ghlmf7MSM5+Cgn+1QN2UWZup7rUbjxSO5AJ8i3icj5EKPbNTXxhFzWF4uObNvLt6+Bqqxomr3kkH1GBuSN2LuwyCQQowT/Dt0HXNaOvwzzYHjg6vu/j1LsMlGabVkg8S9odhZSyGyijluXPjkA8IPTdhu3wXA961tlwlresYe8laCBtwGGAR+GMYz8Wx8a53TtHjh1SxiUd5mSMtzeeX9PTA6VYrULru4pJOvdozfHlBP9q5nSx6RR6SuTX9z5f/AD2Nm5ZG93CXojjNG7GtMgwZFadxvmQ7f7VwMexzXvc8OaCshs2jtkmnH2Pv79OUnPKfMYIrXdlfH9zqL3CXIj/dhWUoOXYnHLjO496xouzK6Os/XJ5VkhEneA5IbI+wnLjyOB1xgVk96nJZptNK+5HlaThE42HTU0DWoWuVMturc6PuDynYPt1ZT1Hnj3FWeikDAMpyGAII8welQx262CvYRyY8UUwAPswII/MD8q73sq1B59Is3fdhHy5/0EoP0UV1tLleXEpPuauWG2VHWUpStkrFKUoBSlKAUpSgFKUoBSlKAVW/tG0CTR9SkuEjza3ZJXl2AJ8RTboQckD0PsashWBrWhW15EYrqJZYyc8revqPMHfqKiUVJUyU2naK1dmd7HcazHJcHBIYxjy5guFH5Z+YqwdQ72t9mg0ww3umqyRIRzgEt3bg5VwTk4PT2IHrXZcB9o0GooqHwXKrl0wcHGAWU9MZPTqK4/iGCXE49kq+ht4JrlM6HTdDtYGdreGOMyHxFFAzj1x7+VeXEvEcFhA09wTyggADqxPko8z1PwBrnNa7PrgSSTabeS2zyMXaMkmNmPU48s/A1yGt8E3cnLPr2oRpFH91TliPMIAAMn1AJrVx4oTknKd/HNlkpyiqSNv25aun1C3RTnv5A491VSc/8lqReyuwaHSLNG6mPm/3kuP0YVBPdy8RapFFApS3iUKud+7hXqzfiP8AUge9Wdt4FRVRRhUAAHoAMD9K7WlxdLGos08kt0rPSlKVslYpSlAKUpQClKUApSlAKUpQClKUB8TwK6lXUMrDBVhkEHyIPUVVDXtGS51mW20pORWm7tApOBjZ2z5LkM3sKnbtd4//AGZaYhI+s3GVj/CB9p/lkAe5Hoar1o2q3ulzJdRcokdWALANjm65B6HH9aWjJQk02lwu5Jt92WcRxP3dtftJCNlYzOhA9Cu+PkTX5Z/R7u5pQ2oXoYefJzOx9gZMAfHf4VqtN+kBqyqXkghlRSAWCMuCfVlOAdj5V0ll9JOAj99ZyKfwSKw/5BahRS7Ii2SXwpwdaabD3VqmAd2c7s59WPn7DoK3dQE/E2pcSzPFA/1Oyixz4JJOc45iMcxOCeXZRjz6168BzXOn6+NPS4lngK+MOds93z5AJOCDtt5Vh1Iuey+Sdrq/QnilVn4nvNZ0HUJik0nJO7Ort4klBOdw2RzDOD0I+BFTb2acZNqlis7qqyKzJIF6cy43GemQQce9WGJ1dKUoBSlKAUpSgFKUoBSlKAUJpXAdtXFpsdOZYziW6JiX1AI8bD+Xb4sKAiDi3WP2tq0sucwQeCP0KqTj/c3M3wrXcXQ5gB/hYfrkV78NWnJAp838R/t+lZWqWveQyJ5ldviNx+orQnkvKn6I9jptDt8PlGvNNX+6MaMXugTwXMDd5bXUauuR4JUIBKSDoGGfl1FWC4a1fTNRiElsIHyMsvKvMpPk64yPTPQ1yPYveQahpJtblEl+rOUZHAPhOWQ4PxYA/hrje2HgC20kQ3Ng0sTSSFeUMcLsWyrfaHTpk/LFb5446nUuD9T0q6uZtIgjuILshjETymJ9+g5lyu56HoceW+f2X9n13BcTahqRH1qcEBBg8gOMkkbZ2AAHQfHbgtYTX9NtEuzqLsH5OZCxYjmGR9sEH0OK38n0i41so+WEvelcOCMRqw25s5yQevKPXGRVWPpybnD19TKW5cM6Ht9uLYaWUmI715F7kefMD4iPbkJBPuPWsP6OSEabMfW5bHyjiFRnBwrrOuNLeXHNyLG7CRxhTygkJCvoTttt1OSesgfRu1NTa3UGfEkokx7OoX+qfqKtMSYqUpQClKUApSlAKUpQClKUAqtv0gtd77UVgB8NrGB/M/ib9OUfKrJVWjt40SGHVAYefvLlBI4O45ixQcnnvy7jy/oB82igRoB0Cr/QV61z9nrrwgJdIy42DY2Px/7FbmG/icZV0P8AMP1HUVzMmKcJNSR9A0Wv0+fFHZJduxl9mfEK6brDJKeWC7HKT5Ak5Qn+bK5/FUzdpPBn7UsWgUhZVIeJj0DDIwfYgke2c1WvVJfrV1BHa+KUsEUjzYsOXHwPn71bqLIUc5GQBzEdM43+VdDHe1WeJ1kYRzzWN2r4K9cYaVxFexQ2ktiQISMtHuHYDlDFublAx5VInBnYvp9rBGbqFZ7jlBdnyyhuuFXpgdM43xW21/tX0mzyJLhXcfci/eH4Hl2HzNR9rP0kCTy2Npkno0zf+if/AGqYQjBVFUazbfcm7CqvkFA+AA/6qrPD/FSaRrUskDCS271425dw0RbqvqRsR64963c54q1oFSsqQP1GO4jI984LD864rjPhVdOlSAzJLOFzME+zGxOyAnqeXBOwxmsiC3ttcpIivGQyOAysOhB3BHyr1qH+xzj6zg0krdziP6tIy+Nskq3iUIOp+8MD0rw176R8KkrZWzSejytyD/aASR8SKAmelRj2Sdqs2qSSw3UarIi86tGCFK5wQQScEEjBzvv6bydQHy+cbYz71qr6C8LkxOoTbAPwGfL1zW3r5zQH1SlKAUpSgPO5uEjRnchUQFmJ6AAZJPyqr3ad2gR6neRywQsqWwwGJyXXmBBIx4d87ZPWrEcc6ZJc6ddww57ySFgoHmcZx88Y+dVw4a4utrWFre5tznJDkAEtv0cNg5HTHtVWXJPHHdCO5lmPHDI9s5UjO/atrKnieMqw6MR+oNYc3CFs268y59DkfrWo1690x1P1WCVHPQlsKN/TJ/tX3pepT2gjFwrdzModCf4SSOZfUZBBHtXYw6+Gorrwo4ebw7Jpk/6fJfx/PU+4tNu9PnS5tWDNC3MrYBI/1KeowSP+ql+14qj4m0+SzWQWt54WZd+Vgp3K4OSpHVeo9xvXGRyBgCpyDuCK5zW7F7Z1u7VjFJGwOVOMHOxX+486z1WhUY9TH29jHR+Iucunl7+/5JO0D6ONujc17cNMP4I17sfMkkn5YqStD4MsLID6rbxRkfeC5b5sct+ta7sz4xOp2CTuoWRWMcgHQsoG49AQQceWa1Pan2px6XGYoSr3jjwr1EYP33/svn8K5J2jH7XO1NdOjNvbEG7kHx7pT95vxeg+Z26w0nDEdvD9Z1Uu01yCYLUEiSQt0llPVVycgdWNSF2V9lckzjUtVy7yHvI45NyxO4kkz+YX5+grT8Q30ejXVxNPIt7qsrExk7pbofsswP8AmcuMKPsjHl1A4ThLhZbjUorO8Z7fncq3h8QbBIXDdCTtvnGelTcknDGizfV3RFmVVJeSJpG33B5ipA+WKgC6lvGYXsne5kkyJyDvIPFs3TI67dMVYOy4e03iW1tru4DCZF7uTu25TzDqrbHbJ5h7NQHXcO8W6ZdHlsp4XYD7K4Vsf6SAcfKt/UIa19HmSJu90y6YOm6rJ4WBH8MiYwfivzrZcA9rUyTmw1sd1cKQqyMOXJ9JMbAnbDjY5+ZAl2vkJX1SgFa7Xtft7KBp7pwka+Z6k+QUdST6Cs93CgliAAMknyFVo1y+vOJtV7q3JECE93nPLHGDgyN7n89wKA3HEnb9e3D91pkXdBjhWK95I3wUZVfhhvjWjj4G4l1A95Ktx4t8zy8n5KzDH5VPPBvANnpkQW3QGTHjlYDnY+e/kPwjatvqWtW1sAbiaOINsDI4XPwyd6Arq+m8T6MBLmYRqd8P3yfzLk4HvgfGtrP2v6Zc2sjXmnQve7Y/dqUc/wARb7QA81yc+R9JM7Qe1C2023VkKTTTD90isCCP42IP2Ph16DzIj3hDgTuYp9a1eLnIDTpbKgHU83My9B1yF6Abn0oDH4I7EnvLea5vR3TToxt41HLylslXYeS5xhPT5Vldmumwapp9xpV6OWazdjG2PFHkkEr8HyCPMMPlKnBfHVpqkJktiQUwHjYYZCc4z5EHBwR6VD/Hdw2i8RLdxj93OBIyj7yt4ZV+ORzD3IoDiu+n0u4ltbpT+7YjH9GXPVSMH51rdS1V7h4zMGSAttyjOwI5iM4DMAf/AMq199oOn6jHHJNDFOrBWRmUE4O4weuN+lcD9IAW8WlwxBFUmZREqgDlCq2eUDoMbbeoq558jh074KFp8aydWvMa7Xu0PT9Esls9HIklZebnzzBeYA87nozkY8PQbZxjB8eyvsrkuJBqOqguznnjjk3Lk795Lny8wvn1O2AcbsV7L7S5ijv7hjIVdgISo5QynYv15vJsbD41PFUl5ouN+J106ymuWwSi4QH7znZR+fX2BqDOybgRtXupby/y8KOS2f8ANkPiwfwjIJ+IHrXR/ST1ZglnbjoxeRvflwq/+TfpUj9nHD4stNtogPFyB393fxH+uPlQHh2j8MW11pksUrrBHCvOr4HLGUG2wHTHhwN8HaoR7IeMLLS55HuZJj3p7vCKe7UZB7x/ECT5ABcgZ9anPtM0Ca90y4gt8GRwpUE45uVlbGfcDb3xVfrriJP2YNL+puLpZACeUZ5gxOcY5ubB5cenn5VVknKNbY3bp/C9yUi0tvcLIiuhDK4DKR0IIyCPlXDdrfAEWoWjyKoFzAhaNx1YDco3qDvj0PzrfcA2c0Om2cc6lZUhUMp6jA6H5YrfEVaQRn2Gcbte2ht52LT2uBk7loz9kk+ZG6n+X1qTarv2SMLfiKeFNkJuIwPZWLD/AMasRQHG9rusG20i6ZThpFEQ/nIU/wDEmuf+j5w+sOntcEeO6c7/AIEJVR+fMfnWy7dLUvo8xH+W8bf8gP71sOyOVG0ey5OgjIPxDNn9c0B15NVysOGJNfa6u7m5/ehnWOFcHlAB5QcnwrkgdN9znNWOqHOLewd3uGn0y47kyMS0bllC8255GTfGfukfPyqnPDJOFY5bX71ZMWk+SHeGdShsLzvLq378wE4jLhVDqcZbwtzAEHb1xUpj6RfeKVfTudWBDATZBB2IP7o7Yruezzsug023ZZuSeaVuZ2KAgYGAqcwzjc7+ea7SK2jQYVVUewA/pVxBU3hDjltLv2uLeNu5YsGgZ+qHJCluXqDjDY8vet12idqFtq6RB7R4nhLcrrMp2bGQQY+mQD18q9eGUXUeJ+8GDH9YeX2Kpkj88L+dWLl0W2b7UMR+Man+ooCB+GO3r6nDBbizzDCqrnviWx5n7GCepxsPKud414ku9duDIi8sEOViQnGAT1PqxwCfTYfGxeqcKWT286d1DEJInUusaLygqQTnA6dagO14AulyltqenOEyUC3C5bPkQR/X86yjV8mePZfnuvg8dEvdatYRDb3YiiXOFUA4ycnfkz1968Nd1LV+6d5dQmYL1UOyg7+xArKudD1+Ib2hkx96MCTPuO7Y00Ps51jVJUFxG8FvzeJnXkwPPlVsFj5D+tWt4q4TNuctKo+ROzH47vJ7nTNHuZyWblniLHfPI68pPqSo+fKas1ps6vDE6bq6KwPsQCP0rlOMOziG50oWMACGBQYC3kyj7x9wSCffNcl2RdoTREaVqIMU8BKRl9s46RtnzH3T0Ix7ZoNEmGvjuVzzYHN643/OvulAKxtS1GO3hkmlIVIlLMT6AZrx1jXLa0jMt1KkSDzY4z7AdSfYZNV67Ve1ttT/AMNZhltsjJP2pTnbI8lz0XqTufIADy7H5GudfWbpzGeVv5g393FWZqNexns4/Z8Hf3C/4q4UZB/y02IT/UTu3yHlvJVAaziXRVvLSe3Y4E0ZXPoT0PyODUT9iPF4tWl0q9PdyRyN3XMcDOfFHv55HMPXJ9qmuo47TuyCPU2E9u6w3IGCWB5ZAOnNjcEfxYO23pgCR6VXm0j4u0w93Gs0qL0GBOmPwk5I+G1ZVx2xcRQ7TWKqR5tbyj/2xQE+VF/bF2nx2cD2ts4a6lBVuU//ABKepOOjEdB1HX0zHN32q8RXoMcKsvNt/h4W5vz3I+RFZvBXYVeXMve6nzQxZyVJBkkJ3PQnl9yd/bzAG4+jrwow76+kUgEd1ET575cj8guf9VTjWPp+nxQRJFCoSOMBVUdABWRQHGdrt7cRaVcfVo+cyDu265VH8JKgDc7gfPPlUIaZ2dXojAl0meRjvziXkOD0HL5VaKlYyipKn96+xlGTi7X2v7lT9c4eubJ4Gitru0kaQKhZ8gsegRlA8WfKrV2kbKiBzzMFAJ9SAAT+dfF3p8UvJ3qK/duHXmAPKw6MM9CPWsipiqVEN27FcZx/2X2mqrzN+6uFGFmUb+wcfeH6jyNdnSpIIIk0zi/TfDDI1zEuwwVl2+DjnFYE3FHGE2wiuFz/AA24X9StWGpQFb4Ox3XtQcSXr8mfvTyF2A9lXOPhtUtcE9kthpoVwvfXA/zpBuD+Beifqfeu2pQClK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BUUExIVFBUUFBUYFBYWFB0XFxYZFx0dGBUVGhUXHCcfHxojGhgXIDEgIycpLCwtFh4xNTAqNiYrLCkBCQoKDgwOGg8PGioiHyQsLCwqLyopKSosKSkpKSwsLywsMCwsLCosKi4sKSwsKiwsKSksKSksLCwsLCksLCwsLP/AABEIAN4A4wMBIgACEQEDEQH/xAAcAAABBQEBAQAAAAAAAAAAAAAAAQQFBgcDAgj/xAA/EAACAQMCBAQFAgMFCAIDAAABAgMABBESIQUGEzEiQVFhBxQycYEjQlKRoSQzYnLBFUOCkqKx0fBj8RY04f/EABoBAQADAQEBAAAAAAAAAAAAAAABAgMFBAb/xAAsEQACAgEDAwIFBAMAAAAAAAAAAQIDEQQSITFBUSJxBRMyYYEUkaHwFYLR/9oADAMBAAIRAxEAPwDSOZeLyxyJHGdIYAl8eR1ZOTHIAq6QD4DvNGMjNdLfi8sioi6BIzTDWysUIiYLkIGBySwHcYKt7CvHMHFI1lEUkUUmFRxrdQ51syYijKku/hJIBHdR512uOL2LQhZNDRowUL0mKghWYEDT9GhHIcDTpVt8ZoDhbc4K2k9N91TYBTqaTolUViw87mMZIA3PbFdLLnCNyuEkw+g50gBBIsRTX4zuWnQbA+fkpNeL67s3DrlUPj1N08YMez5Z0KY/s5G+Q3QIGdGycJubQRgaAoUhF1odRETpAhbKgg60iGDgjSvbTsB3t+bEkIIGmNY52kLYyvS6J7qSpGmXOxPb7imNrznmNT0maUthkQgKg1RDdnI30zofPJ1DbBrpFxKzBIWNUUBXLNCY1wwd8jUgycWwbyBCoc7Cn3z1nPIFKq0joF8UTZwGchGLLsdcMh0nBzGTjagG55sAaNRG7M8iLnwoMM+gsAz5OO+wI+24FkDVWbi/sldmZE/TJBbosWDRszNgBN9LRltS5xoJ7DNOV5siwfqGJumRpbYdRoxITjGjKEk/t7HBoCezTPi10Y4JJFXWY43cL21FVJC598Yri/MMIiEpYhCSBmNwcgFj4CurZVZs42Ck9t6ZvzTFrKHVqEwjwEZs5x48gY0jUufTUucahkBORuZfn7CC50BDIralByFZWKsMnfGRn81PGqtZcRtrWFUtlCRZfRGFkU6i41KEEZYHVJ2x5jAx27PzYqvgjKkoFK63LB84cKseGGNJ8DMfGoOM0BDc5813DXsPD7DAnfElxKVDrBDnuQdsn3/wgbsCL4DUBY8YtOscCNJZ3I1BRmXQGCEuBvlY20hjnCNjsa6Rc0R63D6l0u6qNDlm0MsZIUJ5uwUYzqyMbnFATZNAqHXmq2LYEufp3CMV8QVgdQXTjEkZJzt1FzjIqYU5oBaKKKAKKDQKAKKKKADRRRQBRRRQHmvQoooAooooCMvbe3LM0jKDhNRMmnT0y0qHvtjxtn0BzsKipOAWbBEV1VDIzFBKfHqiZSgw2dOiUNgdwR5HNP8AinK0U8okcsCoAwDgHDatx9i6/aRvbDVeRYAHAL+MYzq+nx69vwEX7Rj1OQOd/Y2uxCtKWLLpRtRcyCSVgRrA+maVxk7BzjuK9Q8PsyBmQ5T9Rg87BsOwlBkDNqxrAIDeYp3DywqIFjdkKOzxnAbSWBUjDA5GhtO/kB51yuOUEeQu0shzHowxBGMxsTuO5MK5+7e2AG1pY2MiqRIHDIyrqnZtSR9SM4BbdVEsgyNt8+QNdQllEBIsisyqZQRLrZwvVYuBnxf3sxzvnJ9BhZeS42zqkchhIGG24czY3xnwi5lHvtntv6XlFQdXVfWSSWAUHUevlvpwN7qQ/wDCvvkCMv4LeZShJt5GWV/1SQdGS0rhllC4/tDbhseIjsCBy4xAFaL5d7d8lWZHkfqSZk6kRjaNwFDSs3jI0jUPIYqXTlFQc9VgcsRpRFUMWicMEC4GGgQ++Wz3ry/JcZQoZHKEqzL4RqdcDXqxkZCgYG3f7UA24nbW8VppRDKSHeGJJcSSkqQQjatwVcgkZAVifeqYL67KGaW3tC0gLJEl2cKQRqYu1wE0YTcRZzpwSNLV145z2oe5IjaWONktDIHUJOdLNKAekSvTy5JXJyw8qiW+JMCzE9GR1MqEys4XIRiyyGNIiRknsMnCoe+aq5JPDPRCmxx3qOUMl55uYpvl47CMyxM50ZlGgkq0jEtJjBIU7nG4x3wfKc5yJ4pUsIjpx4bmcyLowEXEDufIAn7kmq9x3jIuJG6aGGEhUK4xJMI1VFMjADw4QeHyyaiYkCjwjT/l/wDOc1V2Qhx1Z76tBO/1tKKLvac+a3aMiG3kMbLFcwMzLGWB0thn+nxMBnBQtkjba6fDfjEd/HJHcp07uE/qoOojYLrIsoLNnV1ADt2OMYBGcetLdpZFTVgucKT2yfpBPucDPlmrJ8MOKuvGbfB1/MW7QyAjxIka5j3+0Mf4zUQs3DW6ONUVKP5NxTlu3XYLgYAA1t2HSAGM/wDwRf8AL7nMsoqE5g5ZW8VVae5g0kn+zzmItkD6sd+39TTzgfCFtYFhR5ZFXOGlkMj7nO7HyGa1OQSFFFFABpKWkNAApaQUA0AtFFFAFBoooAooooAooooAooooAooooApCKWigIPmPl6S60aLy4tdJOroFQXBxgEsCRjG2PU7V0toTZWbapZrnoo7l5CGlfSC2MqoHYYH4qWY4FU2159F5eG2s4OvFGStzcsdMKd8oux1ttjHY+43oDCeGXwFosZTVnqlMtsjSOmXAHmEQgffNNiv/AKK0Tn74UJZWs11bTsqR4cwOAygEhSFbvnJXGfTv51WU5FuWRCs9kZGmMHSLsrCYKrdHJXSXwdx2B2zXmsrlJ5O9pviFNVai0yAH3oBz5Z/H+tX2P4LXhC5ureMlSWCrIxVvJc4GfLJ289jjeqcc5KkgN8HudT2KWzYCkCRZyAzL4vCFLKPPPtVY0tms/i0F0TIv5wIwIfSwIxpJ1Z8safP8054NwZpisxdokCssehtMjd1ODg4XcqSe+4371ZZuDwWdvDLai4F2bkwwNcxgLMGQrK8cP7UUupDnfUB3ycdbeERoqL9KKFX3CjGfycn81ne/kr0vlmELpatvcsRRxgW5Reil5PHag6ljSTEhY/UhlwCFBBOBkeI7b5qS5f8AiZPY3Mkc5ubuARosI0KZA405zJtkadWSc5wDtvTfNekY7YZhuP3Efbz7+1YQ1U0/VyTZo4NYXBsnLPNUN/bLcQ6tLEjDDDKV2KsBnf8AJ23qYBrKPgxYk3HEZmKZMscYVHUqAoZvpX/MPEe5DeYNavXVi8rJxJLbJoWiiipKiE0AUYpaAKKKM0AUUUhoBaDSCloDzRXqigCkzS0mKAWiiigCikzS0AhFN7WxjiTTHGkajJ0ooVcncnA23NOaRqAzfiqtxXiMlu5DWFiVE6An9edlJWM6ceGMjcZ7g+oxOc08ftrGHqyhSxf9KNQOpLKRgaBj6sHBbyB+wprx/wCHnUuTc299cWTvjr9JvDLpGAxUkAMAAM7jA7VlkNsw4yZohdcVSxdOs5IaQvug0AZ1Kr7gDv023wM1nJLqyyZrvGOcrSzKJcy9FnQuqMrE4GMg6ARqztjP7Tisu56v0a64uynINpZQjb6pHeJhpHn4FY/8J9KmOK88WEs/XvJA3yxkNvYtaOrhyuP12cMCxPYAhR4ScntFciWwu5PmpnDRRSNd3czbI9zpJiiAI+iBGLE/xMQMjTmrkq4uTJeW8DtvhhPdQGS6nC3YESwKCTFbpENIi8PmfMrnBAPiJNRt1wDi6OIxaxSMcH5hGHSHqW1EAH7qO2wOa0K25ugeza8LMkA1+KQYLBW0AhRknU2wHcn0qYByARgggEH2O4IrgT1lybdkU1nv2fg91cdq9EjK05D4sH0fMWzKd+qz5KnbKjVHq2OfLH2qMsOHia8FnxaZLVYl1HtG0rlSIyJvFGB4tWdgcAYznG1E1H8X5ft7pQLiFJdP0ll8S5/hcYIHtnBqafiKU82RX4RM42bcKTJrlXlm3sYOlbJpUnUxJ1M5xjUzHucAeg9BUzWO8uc33PDeIjh99cJJbsmqK4lOgqNJK5cnGMro0knB2BxgVqvFeImK3klVGl0Rs4RN2fAzhfLJ/wDc19FGSklJHOawP6TNUK++KqJ8hKseq0vWKGbVhoXyBpZMY2JbO/7SR23vimrEHqikNLQCUUZpaAKKQmloBKWiigEopaKACaSlooBKWkxS0AgFLRRQCYoNBNZ78SPiMbYx29l05bueTpgZDdLcDxLn6iTgBsYwxPaoyCG+JXOcl40vCrGF5JdapcSD6EXI1LnyGrAZjgbMN6f29jbcFsJGUeFRqcscNPKF0qoJ7ajsFA8IJPrUdwqFOC2kk99J1J7mcNKY/Gzuc6Y11FQcZkYtsPEfYnlyvyY3F5nvuILIsesfKW5YqBGp/cCM6TsNsaiHPYiubJS1csL6F38myarWX1G8FpxaaIXslrZ3SyAultLGvVjTB6ehiuokp2ViT4htknEZxPjs3FZIuH2sb2UehzdIyKAgBBI0qAdA22IXUzjNaL8T+cPkLF+k6/MvpSIbFhqODIE9FUHG2M479qh+B8FThXD5pZMyTaGnunJ8buBq6eo74BOkZzksTuSBVtVsqSaWZdIoiCcmV3n5RIbTg9qjEqYGc42SJVKKWA77MXYnbt5mr3x3me2swWnmVMk6Yx4pD6BY139BntVS4J8O24zrvr8vAJhGLeKFlH6IXKMxKknJIIzg7Z9AK9bWFxwecWy2VpcXk8jG1mLBnABCghCBoH1EbpvqzkLWc9DuripduX92+vJaNuG8Gvo2QDgjIBwdiMjOCPUUGoHlPht3GjPe3BmmlKkqG/ShUZwiKBpzvuVAGwG+MmeLgAkkADckkAADckk9gB5mvn7K0pNRefY98JZWWQfOPKwv7V4gqdUDMDNtpfIONWCQrbgjtv8Akefg5x1rizaCRSslkwgJ1agVGdH5Gkr6HSD51Bc6/ExIo0jsJY5riVwAUxIqD/sXYkADy3PpTf4Rxy2XFbizmZZGmt0mZlJI1KQSdTAEk9RsnzIr6P4bXbGr19Ox4L5R3cDi65VUz3/Bz4Y51+d4eSNkfOJEB9A+2P4dXrV++HnFJJ+HQtMrLMgaKYN9XUhYxuTnzJXP5qQveX4pbiG4Zf1bcv02Bxs6lWU+qnOce33zJCukYHqkzQDS0AhpK9UUACijNFAJRmlzUVxUrq8RYeHBwM474Pf7nz3Uem4ErRSCigCloooBKKDRqoAFeTIPWmE3MdqmrVdQLoxrzMg052GcnbJ9ax+64xLxriVxbC/a2hi1LFFDlhcorMsj5EmljgA+hU9tqrOShFyfQlLJP8+/FdctZcOLT3Uh6YaLdYyw3KuD4nAz22U5JPhxXnlXke24fGtxMM3EcbPNOzsVQnPUKjONh4dWMn81McN4Nb8NtCFHTjgjZnkIBkIG7szYGScdhjyAqqWlpJx+4XXHc2/Do4cjsnXkY4BzgqRpz2zp07Eaq5XzJ6uW2vKiur8m+1VrL6jzl3g9zxW/t765txDZwIXto2YMZWY5SQr3/hbJA+hMZBzWg8y8ywWEBmnfSNSqMAszMc4UDzOx7+hNeuIcVt7GDxyRxJFHsrOM6IxgBVJyxwMADcnass4Z8zxq4ivLlY1soXlaGHuXYbAMP3DVgFjgHQwAwTnoSlXRXl8JGSzJjrlfhw4lO/FbqLxNIos4ySVSOLZXx+5tWcE7ZVjjtUL8R+ZTLfGzYzNbRKjXEUCgySy/XoZ+4XdFJPYg+EnFWbn/AJxS0tXihkT5l9MUccZBePVjLaR9OE7bDdlqI5Y5fFnEQMmaQL8w5bJLdzGMftUk+uSMnyxhoKJ6qx3T4XZeCb5qqO1dSQn+IfEelFFZ8KNtgBdU/wDdIq4CAZKADG3i7bYB71Wrz/atxdpxB1t454BpjhDY1qM5HcqQQ7jxOD3x2FWkDHkP5D/xTDj/ABNLe2kkdzH4WVCgGvqOp0aQcDII1bkYCk13ZaWtRbkeH50nwhs3OPGSPDYW6ZyFyw1Lj92l5vY99qjrnhHFLqMRXfEB0m3dE8ROf2nQqqwHu2kUy5b+IK6FjvDpIHhnClg3c/qKBkN5ah7ZA+qrwR/73H4rKnQ6ZcxjyXsvt6MY8E5at7dh0IQrbDWSXf0J1sfDncnSB3PltVS4H8RooeLvePEzRCP5dChGpVBAEpBHiJCk4yPq77VK/Ee/MVlpVipmlVMDuyBWMg+2TGD65x51ma22f0o1Lu7BVRRqZmJ22Hn5Y962uSeYrhIUp/Uz7CtJw8aupyrqGU+oYZB/ka7VGcr2Tw2NtFIcvHBErn/EqgGpKuebhRRRQC0U14nxBIIXmkbSkal3Poq7n+lVnhHGeI3bRzJDBbWrYYCbXJcSIdwdKFVjyu4ySdx37UBcBRVK1cZKPGptFeOVgs8iNpnjwDGVjQnSRlg2f4RjOSad8jc1S3XzENzGkdzaSiOURklDqGUdcknBAI/HvgAWuovikxDgDR9O2ooMHfB8Rz3A7e/tiTFMr/UcgBSNPYjOo7jTnIx5b/8AigHoNJSA0UB7pDS0UB4dsAmsG5n5sfiDq8lzLBDIWS2sbP8AUupCGKOZkBUL2PhYn6hgHcneiKya/sLiw41c3UfD2uhdRgWzRBVVJCF1iX+HJXJc9xnvqOAI/gHICRMvzlpw+2hdSjRz3DyXTgjZhJrEauWGcoF2B2FRfPXw1ht5rNrJ3jN1cdIM0uY1LfQyyAhvMgYznHcZ3gr/AJF4teXEk01jK8sjkksVRB5ADU2yjsN8YApL3hk1jbxrNJewNbydVI57bXaNcRnIEUqSEAEEjOCDvuM7GvuTk0Of4VFIAl5xmb5RWBaN9MaEA5ALu5AP88dx2qw8c5+s7SwdrSe1laKMCCJJ0PbCKNIbVpUb4G+FNUzmKISRW6cQEvEL+6Amt7SPMEcIddxld1UY8RO+UP0gMSnDOX+FxXEVrPaCS8lYrLBBLJPDAG2BdmYYAUg/uK989qqkl0HUbcA4HY8RKT314Li7uPGYuuItHiIEKoPHtgDSCP8ACMbm5ce43b8LtFYx4RSI4YY9snc6Rk7DYktud/MkVSOcuSeEW9rcGO4C3Cbxxi5WVg4/3PSHiwckEtkr3J2wXHAvh9d8StRNd3iyYgkW0QsJNDyDZ5HXsRt4cswwuT4cV4LNG7pqUpNx8Gqs2LpyR/J/C+pm+nUPPcSvLGT/ALsEnxBc4DF9WCQSAg7Zr3zzx5IoTEsk8cxCPGYsqO/Z5AQSCuo4XJyo9Kc8l3/UtFUroa3YwOPdNwfzk590PrTTn7hk0sHUWUtDAFeS23AbBOuQMp3IDemw1EV9FjbT6Dn9bPUTnD/hnxQwK7cUdJQi6ImyyjVgukr5OojtnDdvSk4z8HL66hJn4iJJVOqKJY9MIbHmQBgkDGQnpWncp8ZW7s4bhF0LLGraf4T2KfYEEZ88VKTthST2AyfxXP3vyenaj5j4RyS68Ta2uwv9nTqyqjZWTOnprnzDF1zjfGrtWlqd8nvnJ+9Vzlec3clxxGXd7mRo4hnPSiTSdHp5xr/wH1qeu7oRRPKzBQkbtqbOA2Do2G5y2BgbnNdOjiG5njteZYKjzLZJe3phkuFtoLKINNOy6gJZWX9MDI8ZGlQP/jb0q9/Dfg3BVdTZypcXMak9Ry3V32ZhG2Auxx4V2B7+dZ/b8JL8KsLfpiOXiN7I7zSDLMIgem3upEh7nHc/uyPXwxc3XErJ1TxQmeScogVVBTSpJUAeI4237/y8Envblk9SWEkfRSio/ivH4LbHXniiz9PUkVM+uAx3/FNOO842looNzOkWcYUnLn7IuW9N8eY9q+duLX/zN3cXptzLFLIzIZH8aRg6QoXtgDG2MDHsawlLass9NNTtltX9/Y+nbO+SVBJG6ujDKsjBlI9mGx86r/EfiPZROYxMJpBt07dWnfPpiIEA/cisQtOK/ITRzxErA7qlxEM9KSNgA2qPHcqT7g9q2qfgFzkRWU1vYWwUbw24aZj9mxGoxjfBO9VhNTWUW1FEqJ7JDm14sL5GSTh9ysLAE/MRoocgghekXLd8HJXG3ep8NhMjfAJrO+ZuVTaQrPm84hplT5lZbmRz0PEJGSGNkQsDp2IIxnbua78P+IcF3+hYF5pih8LRtHFFtjXMzAAKDjZdRPYetaHmLZxCTVGZFVpCqZ6aYDMRvpGogZO43xVM+Ez9a64ldPlJ5Z1WWBkKNAq6umrZ7sR5/wCH3plYc5X7Kts/DJjfZ0NI0Wm0BzjrFl7qB4iAcEg4O+KtvInKD2SzSTyia5upOpPIAQpO+lVB/aMnyH1eQAAkItIpnfWus/7sbYyyZYe4JNPKjr6IGTxnC6RghFbfJyMsh9RUEj+JQAAuAPLGAP6UlcuHriMA7d/ILtk48IAwcY8qKAc0lFLQCGk0+1KaBQAVqqfE3l2S84dJHCMzKySRDIAZoznSc7dtWx2zirWTUVdczWqTCCS5hSU9o2kUN7bE9zkYB70BkNtzUbfik97xK1uLd5IBHba0Z44yq6ZFGMbOwyCv8TeuaieX+aBHw6cQSs3Fb+5AYJFh01N4tLYxgqWxvsX7DTmr/wDFjM0tlYJM8fzMzNJoXOViAKsTkdnAOPbPkM5TxuZlu4hcXMrOokHW1BHUoWXV1VXU+SCMtk4wPasnZFS29+p6KqJWLKxhYz+RnxXkC+tsiaxmYAtmRAZVIB+rVHnA7d8f96uvwP4DdLePOVkgtljKurqyiZz28Ld9PfV5YA86qU13C2NV9cOQSATcudPn/Dt/7+PN7eWzFercyPgeHVPI+kH3wcbeX9Kl6nKxh/ser/HT7ziv9kWG1kjsOJzWq3EL2k4aeOQuulWCsQvUzjbDJjO+FNT03HbRR+pc2xVsgjqiTUpGGXTHqOCMjt51nw+QTAzEdhv42/JI2+9eo/k99MWseqwuwJ7YBz5n123q8NfKMduxv8FbPhUW8u2C/JdvhJzraWXzkEtyqwCQSW7szYZW2KqrANqxpJGPWrnzJ8W7CO1kaC6jlmMTGJBqOWIIUHw4G+DhsbVi0l9FGQwspB4yhJgCYfcaBqBGrvt3qSXl+7kjbpcKmAkBUMYgm52BIKDbfvn87Vl8yTedjJlpaYrLtT9slh5JsxFw+HDajLrmY52Bc6dIHYYCDb1zUL8SOOqFW2GSQySzbeEKB4Iye+SWyfL6fM1LcgSqbMQjIlgeVZYzkOPGSrafIeIr54KmnfHuXxcxMgKxdR4zO6xDqOkYOlNW3npxk48IrsYc6sROFlRnmRC8f4ld306LKscU0ccotLK3wzp1ExrmcNiJVTByxBGkeAAk1IXHxCkghFlwpIykCLFJdNganACmRF2B7HdtWfTYE1Hjsk1oZLSTUtvLMzdYoDNcRqQFVpQfEvY6Se+/oKWfmGBIsxYJ20xhdONvMe2PLv61x75WQ9MY8nc0VFNuZ2zSS7d2d04OgZpZWMsh1NJJK2oMT3Y6vzgk+f8AL0OMxlgkQaZzsiQoST7Yx2+wNeY+ANcojzXBOoEhIdBRfQa8kZA7jBx6nenH/wCJwDTpMyFT9Qn8R9c/p4H4HnXn/TuXNrydB/FI1LbpYJLy1yzracp3vEtKLZvBA0il5pcqAFBz9QBPcjYHcAetfRNtEFUKowqgAD0A2A/kBXzpbcA6DiS1nmtpB+9W15GPNcKf6ke1WrgfxVurORE4k0c1u5Ci5RcMhx+9VUZ8ttIO+QW7V6YRjFYice+6y6e+x8mzYryIh6Dfvt3ptwvisdxEssMiyRuMqynY+R985BGDuMGndaI84nTHpS0oNBOKkABTa6uUU4ZiNQxtnYb77dvPf29q6TXsaEB5EUnsGYAny2yfUj+dMuKYz+0nGymNmJO+BlSB+DQEjSUoFFAeqTNLSUAmaXFJS0BznYgEgZIBOPX2rBV4ZbvwSW8kiBluUu5ZpHJLrOsoWFEkP07k5TGWB3O22+stY98UOBcPsXFyIddxLKDFba8W7yD6p2hUAnHhzggElQe5oEV6745NeCylt0up/wDZ1souSE8STMMFxnJdvBk7ftG/c1U7y/ja5UzI6oImGJUJbOSdRHfGo41b5wc1P2kt9FLJPHdsk07M046YMTsd8FMFTjJGcee3nmwfDmU3vFW+ecPLb2nShj0BYpIjlX1L+7Z1OCN9R/hFeZOuyTafJ1HHUaWC3RW1tP3KjY2YhkE0ENvcowwYbiMSKRnPgY7htvM5Gcb1fOHfEnh3SSK34WvzL7fKiGKNA/o0zADHcg4J9QKrvO3KpseIrBZNpWeJpljlwI9QJBhjc7ljjZSQd1GTkVXLroXOUcdKb6cOCHVhtjfGoeWD4qpmdXEuV57/AJLuujVrNXpn4fR+xZ+br+/uIzG3DBbWqsZLlbUxkyhSN9YB3XA7D3Ow2j04VDLPFFwqW9iiOWuZmkYIikbqFAUFwMjvuSAM/VXvh3Otzauq3iiWIAKJkAEq42BLDBJH8LYJ9atF/wA92iLn5hp8YOmENKQG7EltKrv5Eg79s1lK63PpWfGOhyrIWVvZJYZDX/JHy0JuLeedpbX+0IkxV42aPxSEoBsxUH8jc7itj5W5gS+tIrhAB1EBK5BKN+5SR5g/nGKxXjfEJ7hAbxl4dZO4IjOWu5lHl0x4jtk5IVM74O2bl8FeEOi3UyrJFaTyD5aKQ5fCkgyk48xpXPnp88An0adz2+t8lEsdSlfFmxD8alWHTG6wROzLkFpO5LEfS2krv7L60+5c5tjlXpzukVxGNLl3CpJpwusOxwWJ3I9ckZHaDuL/AKl3f3LZObiXBx3SPOkAfZU8/SoLh/CY3ieafO+sgg40gHdh6nVnvt7VrXq3VOT7cI6cvhytpht+p5f22o15GbsP5DBz74wQc5/IPvVOs+A21zxZI0gjS2tA7Xz40xH6j4m1bDOFG43DYGBmo3lV/m7fotxh7TQSGjk+kx7aenJrXt5xkj2Heu3F762hjPC+HOsguZIhc3cjgCQg+GNcDAjBwSw75IGe9e229TXQ48a3BkbylLcM0sNnbSXGqXMR/ZGDkZkI8IyoX9wHhq5WvJPGZc5S0ttJIGs6i5BxsR1ML7nFeU5BSFla0nnt7lQAsobKs+NLM8eNQDHuASF9D2q2fD34qR3AW1u2CXod4zthJGU4GGHh1HcY8yDjuK8ELIWfSbKWehRL6G+tU13tg6IraXmiYOo9GKAnw588j+e1d4pMjIIZWAI81dT7HuD2wa2S4nEgaKVBhlKshGQytkNj1GCdqyLmDgacO4h8tH/+vdKZLZc5MbrtLEMnOkjcZ89I75rSUcEqXZhyRzN/sm76Tkmyun8BOP0JSQDn/DjAPtpP7TW6Bq+cOaLQyWkmO8ZWX7hQVb3xpYn8VqZ5xnuLC3ureWzto5U/Wkunb9J18LoiDAYhlbuw7du9SugZfao/OMl/c3Mdpat8tEULz3ePEBnHSi3zrwMnGD4huPOp3PFoZ20m74lxh+xjs1NvbDv9Ri0jG3fU3apvlcPDKoXh9jw9WwGzcLJeMM/4VJLeZ1k96kgll+FHD9B6sLXDuBqmnkaSU7YzrJ2P2ApeVrK5itlgl6heEyRqzMGZ4g7iGTwtjdNH1b5j7Y3awXXiVcNk9hjG5JG+3amNpfxzgmJ0lRMqWU58ak9QKcjOBpyO2+fYiCchk1Lke/8ATYj75ornZ/Qudtuw7Y8th7YooSODRS15dqA8vKBkk4A3JOwH5qg81fGG3t5BFbRtezEZxAwKDyAMi5Oc42AOxqq8087z8QkkghIisVd4pXGOpdadnVTg6UO3byI33xUVZcOjiGmKMKDjOM5OP4iSScYzucbZqrlgsoju8544xcMZEmjslz4IdGtgP8bGNj698fYVE8YsJ7qVZ5b2Rp0UAN0k0L/EEQEYBJP/AL29X/HoISFaTLY+mMa8D1ODgfbvTX/8xtskZlAGBrMXh3+zE+vl5VGWWSx3IjiPBJbUNOs/UVGUtnUrHUceJclSM4H1Z3q3ckO3+3LTphfFBL1C3nHpY4AJyGBAH532zVf5mv0khiSKVGE0yhtB1HSuDuvceJgcHHYVD8f4lJ86vQZ1eLCIUJD6yTnSRvklgPf81ltzYn9me6M5fppqT7rHubL8VuSJrqSK5jiW5SCKRWtjI8bOWOQ0ZTuwznB76Bsc1QxyfqJ18D4kCw8Di51uMbYbXFgDsdx/StV+GvPPz8MiTJ07m3KpOvkScgOB5ZZWyvkR6EVdNArZrJzuh81HhXELWMtd2kogVghkbSxX0J0k6k/xds9mrh8myuZrO4a3kZSC0LlVYH3Ugrk42/pmvpiS1RgVZQVIIIIyCDsQQdiCPKs45q+DkRPV4cPl5h+zJMEg81ZTnT+Bj28xhOjndW8P+GdOnXpx+XqI7o+e69mYVcxmNsSI4m1amkaTOoA58IxuTtvqPb+W48a+M9k9tItsZnmlhfQFhI0O6kKGJ2BUkZxqG3nWb8VtJI5Plr636TEZXLZQ57srqSF/BI8jiksbBuvDZWvhkuH3dhqwB3Y4HYBWPbYD3p86XEXHn+PctLRVOLujPMP5z4GMymHh4VgNWNJHuzFjn30jf7e1c+Lowt4LdPE8mhQB54wcf87KP+GpTnHlvoxQypfpeQGfpOVUDpygZYFVYkjTrP8A9g00vrSSe/gigbRMNRDk46YGX1EjJwqgnse+3esVBxkt3ltnqnqYTonKvhKKis9cZ5G/FOG2cNxBGzBY1ybkoxkkOnHh05wC2DjYY1b9sVN82c18Ol4d8vw+ExSPNG5Xo6W8OrcSBmJbdR3Ox+9WjlzkyG1RfCks2dRmZMtnOwQPnSBtv3JJJPkJttEWqQlIgN5JMKmAO5LKASe23ft61jZqYSmsJvH34yfPfM7JDLmHjfydvJOQXZNKqGP1ynABbHuHcgfwsKqfD+W3U8Nsn0m6lvPm5wMGSCLCYVz64VnwT328xSSXXzii7vyIuHI0ht7dTiW5dNgAO7HyLZAGGAxkmuvB+HcUvJJ72GKSF7pgI3yIkRRtnW2GZFUKBgHURnGcGttPDZ+/P/PwXrryuXg2Li1voG2wIZl89LA5OPY6s49R71SPjHZKeGxXfaW0nXpnPk7jUu3llVP/AA+9Xue2cxwxs2two1sBjUVADN7amz/P2rP/AI43KmOys1OqR7hX6fkVUaMt5jJc4+zeldKT9OGQuSscWGqCbSAuqCQjUAwGV16SPXTkZ8jg+VWD4ecI+a4LEYILZ7iCWVUa7UuiszB5JAAD+1lwuO65zULxNwY5znbpTnI90fGM/itC+CsCpwaDAwztMzb51HqMur7aVUfisYktHlPhrLNj57iM8y7foQYtoAP4dEe5H8u9Uzl68g4J1ILzh8hlWaQwXcVukhkjJ8AErYIO3bJxnfFavxbnCztjia7hjP8ACZBq/wCQZb+lVi/50urqVIeFQk6k1vdXEUkcMa5x4VdVLnY9sjfz3IuVwRrfE2YEOvBr5kYHouUOpnHkyBTpUg98sfY1N8icLmjsYxdIIXLSOEVMrGryvKiHyUhmIIG2nSPKuEHEOI2txAlzKl5DcT9FmS36UkTEFlc6SVMeASSfTvtvfI+woDjw4jpjHbLD+TEZHt6D0orusYAwBgeg2ooD1WVfGHmNi8HD4JtDXDkzsreJIxuFIXfx+I4zv08dia0ji/E0t4JJpDhIkZ3Psoyce9fPvBrhrma5vJEYPcTMYy3lHv4V9h4VyNiFAHY1DZKQ+srJIkCRjSoydzk77szHbyA9BttgUcK4LPxWVoYRos0kVbi4B3cAamSPOxz22B/aTscHhfWpuLm0stehbqXErAgHprjKj/N4seRKgb71uPAuHxwwpHCumKNdKLv2HnudyTk58yaiKzyS3jgxb4lcvWVtJHY2q9PCNcXUhzI2FUiFSzHOPqOkYHiXbfazfCDlIxcPaR0J+bcOI3UaenHnpNpOfq1Fsnf6T7mlc4mSe/vSo/UubuO1hU4GrpYTfH7SAufY74rZeaOYF4datO41aRHHFCmVDudlQDGw2P2C0i+WXsglGKXVmL8zSQDiN5PFGixW4CDQNKvMAFkcAbDxErt6g+dMeV7L9ed5lZblGOpHBDIG+p8EbHJC+wPuDT7l3gBvLqCxdtKBWuLvGxIzqMYA8/EB+c+VW74n8DW2vLO7iOFuGS0kj20hcDpke4A/6F980is5n5N75KCjSu3X3f8AcFZfiElhew3sLkCSWOK5j1YEoPnv6qDv5MAR3r6JAr515ktlezlDftXqLj+JO3byKlh+c+Va/wAhcbL8Itp53APRHUdzgYQlOozN6hQc+eavE8jLXikIrzFIGUMpBBAIIOQQexBHcV6qxBEcyctQ3tu0Ey5VgcHA1I3k6EjZh/8Aw7HFYnefDritqwMcTSvbt/Z7mCRNWk+Ric6uxOx7ZPcV9CYpAKjCZeM5Ryl3MNvppfkXj4zw9reJisourWJQyzZ0dSZEJUO2fQZzjHiBEJwGSKwvHknn6sNxARbXYDMrgMmvUoyyMAvTI7g4zsQa+iri3V0KsoZWGCrAEEeYIOxFYn8WeS47GSG8s7ZVUOTODH1LdO2lmhwcKctnAxsNs1WyCnFxZTLxgc3PPdkhCxyG5kcgJFbIzsx9MsAAfYZPtVb4vM0s/X4pEtvDbo5hszIFmnZ91GP7zSxA1SYCgJgedMLTnCRGMtuvC7aVtmkjjKuB2LASAoufMKBn0qLur+HqNPcTfN3DMCSAdJIwANgFxgDy/aMCsaNDseVx92+SuUuhdOQ9HFeJI10UiNmga3tEhKRaFwQRk9gzKxBHiGnyGK21IUHiLaiPzWO/BzidknXubi6jS6lfQVkYJpj2KhWbYhiBk520KNvPSuNc62VnH1JrhNOQAFYSMS2SAFTJOw716liKwhhsnY3ySxwBjz74Hck+lYpzBxr57iUk6aGgt0NvbuuCXY6WlcN3wAzD0w23cmvfNXPU/FV6NvHJbWbZ6kxIEk6Aboq+Sn0BPucZBjo0htogCwjjXbLHOSdz7sx3O38qpJ+C6WDhx0v0hFGAZLqRbdNXb9TIZh9th7as1duP8uCOOC1ii4lcxxQKoigkW3tm0nDNLMwB1McnGSB7VE/Cblr525fic4OhHxZoTsCuxfH+HYf5tR8hWm8e5RgvNAuA7rHnEfUdUYnG7qrDURjbOe59alINmccFgjinSNI+EWDkgKoJv7wMdhuGAU79yT+asF58SLe3eRbuSW2kWR0CyxOxkVdhLH000lG7jf13q48L5et7ZdNvBFCD3EcYXP3I3P5p1PZo4w6qwByAyhgD64PnU5IMs5Is34rxOXiEj3Hy0Dg2IdtKFiMMQmMYAAOB/Fgk4Na0oxXlI8bDavVALRSYooCj/Gm4CcFuM92MSj7mRT/LY1nVqf048AqOlFhTvpGhfDt54q/fHHh3V4RI2oDoyRyb+feLT9/1P6eXcZ9a3JliSRhpMiI5A7DUM7e2MEemR6VSRZMkPh5EjcauGbDPFaJ0vMR6umr7+T+Jh/xtWj8wxztYXCW2RKbYiLGc6iMnBB+ojIB9cVn/AMMbkR8XvICuo3MSTKw7ro8Wg58j1P8ApFbBDEqKM4zgDPmcZwNq0i1tKPOT5z4Hw2S1nha5W8sIo1BimNpq0zsq62YOpGCC2+CRhe2DTjmHm2W+cM7iaCx6pEqgxJcSD+7kMRPhPtnt5DJB3358ZwASCCQQDg6Tv4htn2OKpHGfgxbzzmRJJYEkcvPChGiQk5yM/RvnsCPQCqSi8YRvXclPdPnH9QfCjl+OGy+aY9Sa7iEkr57Lk6I1yNgB39/sKbfGOdksLJVBMjXkHTwuSCoY7HyPb71e7fhyRRpbxIEjRQMDsEHln1Pr7k1kvOXMkd/xSNYSXisY5DrB/TaViFUgY3AIAz54ONhk2eEjJNyeWMOLTKkM7YyojmGBtkMCijb3ZRUzEzpyc/VJP6Z6eruYzMOl/wBJyPYiqtzNe6IRCg1SXBCIoG5AYE/kkKo92PpWwWXI6nhVvYzEsIxAZMHIYxuJGTf9pYY+1Vj0DK5y/wAWuYr7hPD1crGnDVkukKA58BVcsRkYZR6bn3rUqhrXluNL6W83MskUcW/ZETJKqPIMcE+4FTANWIAUtIaKAM0jpkH3FLmgtQHz78WfhPJDKbmziLQOC0sabmFhkswUf7sjfb6dxsMVB8C5as5ogyK0xwC4ZzrQ9iCkWMDPmc5BGD3FfSs13GN2df5/6Csy5l+HHC53Lx9SB2BH9nwEJPmYmH9F0j/vRpsjKXUpA5VtMEdAb9/HJkfbxbH8V3sOAww56cSDVgEsOox3zjxgkDI8sZxUnb/D3imAI71JFVgB1IpN1z+4tETsP8R9jT9PhVxSViJb6CKNiciFDqwfIHSpGR6sfzVdrJ3R7EBxbii248fikIASIH9VsnA2wSq+5HkMCn3K/JFxxC6SW/g+WtYcskMgw0p9GVsNg7ZJAyAABvkXbl74QWtq/UUF5AQVklxK643BXICAjA3059DVsHAU/cztnvlsA+uQoFWSSIbfY6W88EMaouhFQAKqgBQB5AAYA+1eZOYIR5k/YV0j4LCP92v53/7mnMdsq9lA+wxU8EcjJOKM30RN9zt/pTiMyHyQfz2/H/1TjTS4qCcHhA3mR+B/5NdKTFLQkKKSigIDnngBvbCa2UhWkA0E9taMHXON8Erg/esT5euy8AUrgwEQNg5B6agBgfcD+nvX0WwrCOeeX24Vd9ZWVrS8uPEpBBgbctgg404ZiPZMEbA1DRKGFxxN7G4i4hEoZ4f0pUbs0TbZ2OQRnGf8SnyNbNDxmK8j6lvMk8Y+oRsCyk4ZWwDlWHod/wCVZMyaSVYeoORkHy3HYg0ysIbizmabh8scJkUCSGQfpuV+nBwQDnJ304LHfBIEReCzRtcF1g6gA/ur6c/5kbbV71J2szMASAARtg5/rWSwfFG5aEdThBedVOtyQkbMPMZXO4HYE79s0z4pzzxC8XpdEcPhIw7K+ucjzVD4dP30j7+VXlJdiuC0/EX4gPbyPZWsXUuJYiWfWAIdXhBI/iA8W5UDKnfOKofBOFiCFY9iQB1HHZ29cnfAB0j2HuaThvB0hDadTM/95I7BnbzAJA7Z3x3OBXK/69xL8jaRs0zgCV+yxI31Bm/bkEAk42JAySKz6llhEhyBZHiPFY7hFf5azXZyMBpNyAPfWwbHpGM4JFbsoqC5W4HHw2zjtw4wgJZjhdTsdTtj0JJwPIAU5uOY41OBqc+QA7/z7/gGrpGbZKGiob5q6kPgjWMeRc7/APLj/SkPBXf+9nZvYbD/AL/6VOCNxJTcTjX6nUEdxnJ/kKZNx8H6FLe+Nq7QcDiX9mr/ADb09jgUdgB+KngeoiGuLiT6QEH23/1pBwN23kmY+1TeKMVGRt8kZFy7CO6lv8zE/wBO1PYbNF+lFX7AD/tXeimSVFITTRiloqCRMUtFBoAooooBCaWkpaAKKQ0CgFooooBMVEczcuQ3tu0E66kYg7HDKy/Sytvgj+W5zUxSEUBgHEOBXXDFlFxDLLbI5MdxGyuFRtkDoTqUbZ32BJA7ikt+JwPjRMh1HYF9LHzxpfB/GK35oxvsN6qPFfhZw2YNqs41L7lo8xsD6jQcD7Yx7VVxyTkzqSHSMsAo/ifAGfTUcDNNb7icMGOrIFJ7BRqIHrpTOBv3NXSP4C8OBOTcOMYCtKML7gqoOfvtsNqluAfCXh1qxItxKSCMz4lAHsjDSO3fGfem0bjMbRLniGY+Ho6qrYkuHGhAO2E7tqyMnA1Y8hWi8lfDs2MRCPh5P76Uk627kKoBOlQTnGok5JPli829okaqiIqIowqqoVVHoFGwH2rqBVlwVeX1IlOXUzlmZz7nH9V3/rUhbWaR/Qqr9h/rXfFFTkJJCYoIpaKgkTFLRRQCUUtGKAKKKQ0AClpKUUAUUUUAUUUUAUUUhoBaKQUtAFFFFA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t0.gstatic.com/images?q=tbn:ANd9GcS61zrQa5SiIayhFpi5in3F6NUrWYs_0cKfQD-Tru4ONWRhNcIpa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837" y="1808569"/>
            <a:ext cx="453448" cy="4762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0.gstatic.com/images?q=tbn:ANd9GcQVJ6RCMaru9KoFtOkNa29QQ53TRgGamp14k8FwHQGxHzFhAqI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26" t="12578" r="9643" b="18435"/>
          <a:stretch/>
        </p:blipFill>
        <p:spPr bwMode="auto">
          <a:xfrm>
            <a:off x="3048000" y="1758831"/>
            <a:ext cx="838201" cy="525962"/>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8"/>
          <p:cNvSpPr txBox="1">
            <a:spLocks noChangeArrowheads="1"/>
          </p:cNvSpPr>
          <p:nvPr/>
        </p:nvSpPr>
        <p:spPr bwMode="auto">
          <a:xfrm>
            <a:off x="4376136" y="1985670"/>
            <a:ext cx="4615464" cy="1815882"/>
          </a:xfrm>
          <a:prstGeom prst="rect">
            <a:avLst/>
          </a:prstGeom>
          <a:noFill/>
          <a:ln w="508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800" dirty="0">
                <a:solidFill>
                  <a:srgbClr val="009900"/>
                </a:solidFill>
                <a:latin typeface="+mn-lt"/>
              </a:rPr>
              <a:t>Characteristics of the trip maker</a:t>
            </a:r>
            <a:r>
              <a:rPr lang="en-US" sz="2800" dirty="0">
                <a:latin typeface="+mn-lt"/>
              </a:rPr>
              <a:t>: HH, Income, autos available, family size, residential density, gender</a:t>
            </a:r>
          </a:p>
        </p:txBody>
      </p:sp>
      <p:sp>
        <p:nvSpPr>
          <p:cNvPr id="16" name="Text Box 9"/>
          <p:cNvSpPr txBox="1">
            <a:spLocks noChangeArrowheads="1"/>
          </p:cNvSpPr>
          <p:nvPr/>
        </p:nvSpPr>
        <p:spPr bwMode="auto">
          <a:xfrm>
            <a:off x="187653" y="5847545"/>
            <a:ext cx="8803947" cy="954107"/>
          </a:xfrm>
          <a:prstGeom prst="rect">
            <a:avLst/>
          </a:prstGeom>
          <a:noFill/>
          <a:ln w="508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800" b="1" u="sng" dirty="0" smtClean="0">
                <a:solidFill>
                  <a:srgbClr val="00B050"/>
                </a:solidFill>
                <a:latin typeface="+mn-lt"/>
              </a:rPr>
              <a:t>Other Characteristics : </a:t>
            </a:r>
            <a:r>
              <a:rPr lang="en-US" sz="2800" dirty="0" smtClean="0">
                <a:latin typeface="+mn-lt"/>
              </a:rPr>
              <a:t>Comfort, convenience, reputation, luggage, safety</a:t>
            </a:r>
            <a:endParaRPr lang="en-US" sz="2800" dirty="0">
              <a:latin typeface="+mn-lt"/>
            </a:endParaRP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1000"/>
                                        <p:tgtEl>
                                          <p:spTgt spid="5127"/>
                                        </p:tgtEl>
                                      </p:cBhvr>
                                    </p:animEffect>
                                    <p:anim calcmode="lin" valueType="num">
                                      <p:cBhvr>
                                        <p:cTn id="8" dur="1000" fill="hold"/>
                                        <p:tgtEl>
                                          <p:spTgt spid="5127"/>
                                        </p:tgtEl>
                                        <p:attrNameLst>
                                          <p:attrName>ppt_x</p:attrName>
                                        </p:attrNameLst>
                                      </p:cBhvr>
                                      <p:tavLst>
                                        <p:tav tm="0">
                                          <p:val>
                                            <p:strVal val="#ppt_x"/>
                                          </p:val>
                                        </p:tav>
                                        <p:tav tm="100000">
                                          <p:val>
                                            <p:strVal val="#ppt_x"/>
                                          </p:val>
                                        </p:tav>
                                      </p:tavLst>
                                    </p:anim>
                                    <p:anim calcmode="lin" valueType="num">
                                      <p:cBhvr>
                                        <p:cTn id="9" dur="1000" fill="hold"/>
                                        <p:tgtEl>
                                          <p:spTgt spid="5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fade">
                                      <p:cBhvr>
                                        <p:cTn id="14" dur="1000"/>
                                        <p:tgtEl>
                                          <p:spTgt spid="5126"/>
                                        </p:tgtEl>
                                      </p:cBhvr>
                                    </p:animEffect>
                                    <p:anim calcmode="lin" valueType="num">
                                      <p:cBhvr>
                                        <p:cTn id="15" dur="1000" fill="hold"/>
                                        <p:tgtEl>
                                          <p:spTgt spid="5126"/>
                                        </p:tgtEl>
                                        <p:attrNameLst>
                                          <p:attrName>ppt_x</p:attrName>
                                        </p:attrNameLst>
                                      </p:cBhvr>
                                      <p:tavLst>
                                        <p:tav tm="0">
                                          <p:val>
                                            <p:strVal val="#ppt_x"/>
                                          </p:val>
                                        </p:tav>
                                        <p:tav tm="100000">
                                          <p:val>
                                            <p:strVal val="#ppt_x"/>
                                          </p:val>
                                        </p:tav>
                                      </p:tavLst>
                                    </p:anim>
                                    <p:anim calcmode="lin" valueType="num">
                                      <p:cBhvr>
                                        <p:cTn id="16"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8"/>
                                        </p:tgtEl>
                                        <p:attrNameLst>
                                          <p:attrName>style.visibility</p:attrName>
                                        </p:attrNameLst>
                                      </p:cBhvr>
                                      <p:to>
                                        <p:strVal val="visible"/>
                                      </p:to>
                                    </p:set>
                                    <p:animEffect transition="in" filter="fade">
                                      <p:cBhvr>
                                        <p:cTn id="21" dur="1000"/>
                                        <p:tgtEl>
                                          <p:spTgt spid="5128"/>
                                        </p:tgtEl>
                                      </p:cBhvr>
                                    </p:animEffect>
                                    <p:anim calcmode="lin" valueType="num">
                                      <p:cBhvr>
                                        <p:cTn id="22" dur="1000" fill="hold"/>
                                        <p:tgtEl>
                                          <p:spTgt spid="5128"/>
                                        </p:tgtEl>
                                        <p:attrNameLst>
                                          <p:attrName>ppt_x</p:attrName>
                                        </p:attrNameLst>
                                      </p:cBhvr>
                                      <p:tavLst>
                                        <p:tav tm="0">
                                          <p:val>
                                            <p:strVal val="#ppt_x"/>
                                          </p:val>
                                        </p:tav>
                                        <p:tav tm="100000">
                                          <p:val>
                                            <p:strVal val="#ppt_x"/>
                                          </p:val>
                                        </p:tav>
                                      </p:tavLst>
                                    </p:anim>
                                    <p:anim calcmode="lin" valueType="num">
                                      <p:cBhvr>
                                        <p:cTn id="23"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5127" grpId="0" animBg="1"/>
      <p:bldP spid="5126"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40</a:t>
            </a:fld>
            <a:endParaRPr lang="en-GB"/>
          </a:p>
        </p:txBody>
      </p:sp>
      <p:sp>
        <p:nvSpPr>
          <p:cNvPr id="8" name="Rectangle 2"/>
          <p:cNvSpPr>
            <a:spLocks noGrp="1" noChangeArrowheads="1"/>
          </p:cNvSpPr>
          <p:nvPr>
            <p:ph type="title"/>
          </p:nvPr>
        </p:nvSpPr>
        <p:spPr>
          <a:xfrm>
            <a:off x="457200" y="533400"/>
            <a:ext cx="8229600" cy="1143000"/>
          </a:xfrm>
        </p:spPr>
        <p:txBody>
          <a:bodyPr>
            <a:normAutofit fontScale="90000"/>
          </a:bodyPr>
          <a:lstStyle/>
          <a:p>
            <a:r>
              <a:rPr lang="en-US" b="1" u="sng" dirty="0">
                <a:solidFill>
                  <a:srgbClr val="FF0000"/>
                </a:solidFill>
              </a:rPr>
              <a:t>Application of </a:t>
            </a:r>
            <a:r>
              <a:rPr lang="en-US" b="1" u="sng" dirty="0" smtClean="0">
                <a:solidFill>
                  <a:srgbClr val="FF0000"/>
                </a:solidFill>
              </a:rPr>
              <a:t>Model </a:t>
            </a:r>
            <a:r>
              <a:rPr lang="en-GB" b="1" u="sng" dirty="0" err="1" smtClean="0">
                <a:solidFill>
                  <a:srgbClr val="FF0000"/>
                </a:solidFill>
              </a:rPr>
              <a:t>Logit</a:t>
            </a:r>
            <a:r>
              <a:rPr lang="en-GB" b="1" u="sng" dirty="0" smtClean="0">
                <a:solidFill>
                  <a:srgbClr val="FF0000"/>
                </a:solidFill>
              </a:rPr>
              <a:t> Model</a:t>
            </a:r>
          </a:p>
        </p:txBody>
      </p:sp>
      <p:sp>
        <p:nvSpPr>
          <p:cNvPr id="5" name="Rectangle 2"/>
          <p:cNvSpPr txBox="1">
            <a:spLocks noChangeArrowheads="1"/>
          </p:cNvSpPr>
          <p:nvPr/>
        </p:nvSpPr>
        <p:spPr>
          <a:xfrm>
            <a:off x="381000" y="1905000"/>
            <a:ext cx="3276600" cy="571500"/>
          </a:xfrm>
          <a:prstGeom prst="rect">
            <a:avLst/>
          </a:prstGeom>
        </p:spPr>
        <p:txBody>
          <a:bodyPr vert="horz" lIns="0" rIns="0" bIns="0" anchor="b">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u="sng" dirty="0" smtClean="0">
                <a:solidFill>
                  <a:srgbClr val="00B050"/>
                </a:solidFill>
              </a:rPr>
              <a:t>Solution-Part-b</a:t>
            </a:r>
            <a:endParaRPr lang="en-GB" sz="3600" b="1" u="sng" dirty="0" smtClean="0">
              <a:solidFill>
                <a:srgbClr val="00B050"/>
              </a:solidFill>
            </a:endParaRPr>
          </a:p>
        </p:txBody>
      </p:sp>
      <p:sp>
        <p:nvSpPr>
          <p:cNvPr id="6" name="Rectangle 5"/>
          <p:cNvSpPr/>
          <p:nvPr/>
        </p:nvSpPr>
        <p:spPr>
          <a:xfrm>
            <a:off x="381000" y="2715673"/>
            <a:ext cx="4648554" cy="461665"/>
          </a:xfrm>
          <a:prstGeom prst="rect">
            <a:avLst/>
          </a:prstGeom>
        </p:spPr>
        <p:txBody>
          <a:bodyPr wrap="square">
            <a:spAutoFit/>
          </a:bodyPr>
          <a:lstStyle/>
          <a:p>
            <a:r>
              <a:rPr lang="en-US" sz="2400" dirty="0" err="1"/>
              <a:t>U</a:t>
            </a:r>
            <a:r>
              <a:rPr lang="en-US" sz="1600" dirty="0" err="1"/>
              <a:t>k</a:t>
            </a:r>
            <a:r>
              <a:rPr lang="en-US" sz="2400" dirty="0"/>
              <a:t>= </a:t>
            </a:r>
            <a:r>
              <a:rPr lang="en-US" sz="2400" dirty="0" err="1"/>
              <a:t>ak</a:t>
            </a:r>
            <a:r>
              <a:rPr lang="en-US" sz="2400" dirty="0"/>
              <a:t> - 0.003X</a:t>
            </a:r>
            <a:r>
              <a:rPr lang="en-US" sz="1600" dirty="0"/>
              <a:t>1</a:t>
            </a:r>
            <a:r>
              <a:rPr lang="en-US" sz="2400" dirty="0"/>
              <a:t> - 0.04X</a:t>
            </a:r>
            <a:r>
              <a:rPr lang="en-US" sz="1600" dirty="0"/>
              <a:t>2</a:t>
            </a:r>
          </a:p>
        </p:txBody>
      </p:sp>
      <p:graphicFrame>
        <p:nvGraphicFramePr>
          <p:cNvPr id="9" name="Table 8"/>
          <p:cNvGraphicFramePr>
            <a:graphicFrameLocks noGrp="1"/>
          </p:cNvGraphicFramePr>
          <p:nvPr>
            <p:extLst>
              <p:ext uri="{D42A27DB-BD31-4B8C-83A1-F6EECF244321}">
                <p14:modId xmlns:p14="http://schemas.microsoft.com/office/powerpoint/2010/main" val="368433534"/>
              </p:ext>
            </p:extLst>
          </p:nvPr>
        </p:nvGraphicFramePr>
        <p:xfrm>
          <a:off x="142186" y="3505200"/>
          <a:ext cx="5126182" cy="2438400"/>
        </p:xfrm>
        <a:graphic>
          <a:graphicData uri="http://schemas.openxmlformats.org/drawingml/2006/table">
            <a:tbl>
              <a:tblPr>
                <a:tableStyleId>{5C22544A-7EE6-4342-B048-85BDC9FD1C3A}</a:tableStyleId>
              </a:tblPr>
              <a:tblGrid>
                <a:gridCol w="1954156"/>
                <a:gridCol w="1085167"/>
                <a:gridCol w="1318467"/>
                <a:gridCol w="768392"/>
              </a:tblGrid>
              <a:tr h="487680">
                <a:tc gridSpan="4">
                  <a:txBody>
                    <a:bodyPr/>
                    <a:lstStyle/>
                    <a:p>
                      <a:pPr algn="ctr" fontAlgn="ctr"/>
                      <a:r>
                        <a:rPr kumimoji="0" lang="en-US" sz="2400" u="none" strike="noStrike" kern="1200" dirty="0" smtClean="0">
                          <a:solidFill>
                            <a:schemeClr val="dk1"/>
                          </a:solidFill>
                          <a:effectLst/>
                          <a:latin typeface="Times New Roman" pitchFamily="18" charset="0"/>
                          <a:ea typeface="+mn-ea"/>
                          <a:cs typeface="Times New Roman" pitchFamily="18" charset="0"/>
                        </a:rPr>
                        <a:t>After</a:t>
                      </a:r>
                      <a:r>
                        <a:rPr kumimoji="0" lang="en-US" sz="2400" u="none" strike="noStrike" kern="1200" baseline="0" dirty="0" smtClean="0">
                          <a:solidFill>
                            <a:schemeClr val="dk1"/>
                          </a:solidFill>
                          <a:effectLst/>
                          <a:latin typeface="Times New Roman" pitchFamily="18" charset="0"/>
                          <a:ea typeface="+mn-ea"/>
                          <a:cs typeface="Times New Roman" pitchFamily="18" charset="0"/>
                        </a:rPr>
                        <a:t> </a:t>
                      </a:r>
                      <a:r>
                        <a:rPr kumimoji="0" lang="en-US" sz="2400" u="none" strike="noStrike" kern="1200" dirty="0" smtClean="0">
                          <a:solidFill>
                            <a:schemeClr val="dk1"/>
                          </a:solidFill>
                          <a:effectLst/>
                          <a:latin typeface="Times New Roman" pitchFamily="18" charset="0"/>
                          <a:ea typeface="+mn-ea"/>
                          <a:cs typeface="Times New Roman" pitchFamily="18" charset="0"/>
                        </a:rPr>
                        <a:t>50% increase in </a:t>
                      </a:r>
                      <a:r>
                        <a:rPr lang="en-US" sz="2400" u="none" strike="noStrike" dirty="0" smtClean="0">
                          <a:effectLst/>
                          <a:latin typeface="Times New Roman" pitchFamily="18" charset="0"/>
                          <a:cs typeface="Times New Roman" pitchFamily="18" charset="0"/>
                        </a:rPr>
                        <a:t>out-of-pocket cost</a:t>
                      </a:r>
                      <a:endParaRPr kumimoji="0" lang="en-US" sz="24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400" u="none" strike="noStrike" kern="1200" dirty="0">
                        <a:solidFill>
                          <a:schemeClr val="dk1"/>
                        </a:solidFill>
                        <a:effectLst/>
                        <a:latin typeface="+mn-lt"/>
                        <a:ea typeface="+mn-ea"/>
                        <a:cs typeface="+mn-cs"/>
                      </a:endParaRPr>
                    </a:p>
                  </a:txBody>
                  <a:tcPr marL="9525" marR="9525" marT="9525" marB="0" anchor="ctr"/>
                </a:tc>
                <a:tc hMerge="1">
                  <a:txBody>
                    <a:bodyPr/>
                    <a:lstStyle/>
                    <a:p>
                      <a:pPr algn="ctr" fontAlgn="ctr"/>
                      <a:endParaRPr kumimoji="0" lang="en-US" sz="2400" u="none" strike="noStrike" kern="1200" dirty="0">
                        <a:solidFill>
                          <a:schemeClr val="dk1"/>
                        </a:solidFill>
                        <a:effectLst/>
                        <a:latin typeface="+mn-lt"/>
                        <a:ea typeface="+mn-ea"/>
                        <a:cs typeface="+mn-cs"/>
                      </a:endParaRPr>
                    </a:p>
                  </a:txBody>
                  <a:tcPr marL="9525" marR="9525" marT="9525" marB="0" anchor="ctr"/>
                </a:tc>
                <a:tc hMerge="1">
                  <a:txBody>
                    <a:bodyPr/>
                    <a:lstStyle/>
                    <a:p>
                      <a:pPr algn="ctr" fontAlgn="ctr"/>
                      <a:endParaRPr kumimoji="0" lang="en-US" sz="2400" u="none" strike="noStrike" kern="1200" dirty="0">
                        <a:solidFill>
                          <a:schemeClr val="dk1"/>
                        </a:solidFill>
                        <a:effectLst/>
                        <a:latin typeface="+mn-lt"/>
                        <a:ea typeface="+mn-ea"/>
                        <a:cs typeface="+mn-cs"/>
                      </a:endParaRPr>
                    </a:p>
                  </a:txBody>
                  <a:tcPr marL="9525" marR="9525" marT="9525" marB="0" anchor="ctr"/>
                </a:tc>
              </a:tr>
              <a:tr h="487680">
                <a:tc>
                  <a:txBody>
                    <a:bodyPr/>
                    <a:lstStyle/>
                    <a:p>
                      <a:pPr algn="l" fontAlgn="ctr"/>
                      <a:r>
                        <a:rPr kumimoji="0" lang="en-US" sz="2400" u="none" strike="noStrike" kern="1200" dirty="0">
                          <a:solidFill>
                            <a:schemeClr val="dk1"/>
                          </a:solidFill>
                          <a:effectLst/>
                          <a:latin typeface="Times New Roman" pitchFamily="18" charset="0"/>
                          <a:ea typeface="+mn-ea"/>
                          <a:cs typeface="Times New Roman" pitchFamily="18" charset="0"/>
                        </a:rPr>
                        <a:t>Mode K</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X1</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X2</a:t>
                      </a:r>
                    </a:p>
                  </a:txBody>
                  <a:tcPr marL="9525" marR="9525" marT="9525" marB="0" anchor="ctr"/>
                </a:tc>
                <a:tc>
                  <a:txBody>
                    <a:bodyPr/>
                    <a:lstStyle/>
                    <a:p>
                      <a:pPr algn="ctr" fontAlgn="ctr"/>
                      <a:r>
                        <a:rPr kumimoji="0" lang="en-US" sz="2400" u="none" strike="noStrike" kern="1200" dirty="0" err="1">
                          <a:solidFill>
                            <a:schemeClr val="dk1"/>
                          </a:solidFill>
                          <a:effectLst/>
                          <a:latin typeface="Times New Roman" pitchFamily="18" charset="0"/>
                          <a:ea typeface="+mn-ea"/>
                          <a:cs typeface="Times New Roman" pitchFamily="18" charset="0"/>
                        </a:rPr>
                        <a:t>ak</a:t>
                      </a:r>
                      <a:endParaRPr kumimoji="0" lang="en-US" sz="24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487680">
                <a:tc>
                  <a:txBody>
                    <a:bodyPr/>
                    <a:lstStyle/>
                    <a:p>
                      <a:pPr algn="l" fontAlgn="ctr"/>
                      <a:r>
                        <a:rPr kumimoji="0" lang="en-US" sz="24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120</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30</a:t>
                      </a:r>
                    </a:p>
                  </a:txBody>
                  <a:tcPr marL="9525" marR="9525" marT="9525" marB="0" anchor="ctr"/>
                </a:tc>
                <a:tc>
                  <a:txBody>
                    <a:bodyPr/>
                    <a:lstStyle/>
                    <a:p>
                      <a:pPr algn="ctr" fontAlgn="ctr"/>
                      <a:r>
                        <a:rPr kumimoji="0" lang="en-US" sz="2400" u="none" strike="noStrike" kern="1200">
                          <a:solidFill>
                            <a:schemeClr val="dk1"/>
                          </a:solidFill>
                          <a:effectLst/>
                          <a:latin typeface="Times New Roman" pitchFamily="18" charset="0"/>
                          <a:ea typeface="+mn-ea"/>
                          <a:cs typeface="Times New Roman" pitchFamily="18" charset="0"/>
                        </a:rPr>
                        <a:t>-0.2</a:t>
                      </a:r>
                    </a:p>
                  </a:txBody>
                  <a:tcPr marL="9525" marR="9525" marT="9525" marB="0" anchor="ctr"/>
                </a:tc>
              </a:tr>
              <a:tr h="487680">
                <a:tc>
                  <a:txBody>
                    <a:bodyPr/>
                    <a:lstStyle/>
                    <a:p>
                      <a:pPr algn="l" fontAlgn="ctr"/>
                      <a:r>
                        <a:rPr kumimoji="0" lang="en-US" sz="2400" u="none" strike="noStrike" kern="1200" dirty="0">
                          <a:solidFill>
                            <a:schemeClr val="dk1"/>
                          </a:solidFill>
                          <a:effectLst/>
                          <a:latin typeface="Times New Roman" pitchFamily="18" charset="0"/>
                          <a:ea typeface="+mn-ea"/>
                          <a:cs typeface="Times New Roman" pitchFamily="18" charset="0"/>
                        </a:rPr>
                        <a:t>Express bus</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60</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45</a:t>
                      </a:r>
                    </a:p>
                  </a:txBody>
                  <a:tcPr marL="9525" marR="9525" marT="9525" marB="0" anchor="ctr"/>
                </a:tc>
                <a:tc>
                  <a:txBody>
                    <a:bodyPr/>
                    <a:lstStyle/>
                    <a:p>
                      <a:pPr algn="ctr" fontAlgn="ctr"/>
                      <a:r>
                        <a:rPr kumimoji="0" lang="en-US" sz="2400" u="none" strike="noStrike" kern="1200">
                          <a:solidFill>
                            <a:schemeClr val="dk1"/>
                          </a:solidFill>
                          <a:effectLst/>
                          <a:latin typeface="Times New Roman" pitchFamily="18" charset="0"/>
                          <a:ea typeface="+mn-ea"/>
                          <a:cs typeface="Times New Roman" pitchFamily="18" charset="0"/>
                        </a:rPr>
                        <a:t>-0.4</a:t>
                      </a:r>
                    </a:p>
                  </a:txBody>
                  <a:tcPr marL="9525" marR="9525" marT="9525" marB="0" anchor="ctr"/>
                </a:tc>
              </a:tr>
              <a:tr h="487680">
                <a:tc>
                  <a:txBody>
                    <a:bodyPr/>
                    <a:lstStyle/>
                    <a:p>
                      <a:pPr algn="l" fontAlgn="ctr"/>
                      <a:r>
                        <a:rPr kumimoji="0" lang="en-US" sz="2400" u="none" strike="noStrike" kern="1200" dirty="0">
                          <a:solidFill>
                            <a:schemeClr val="dk1"/>
                          </a:solidFill>
                          <a:effectLst/>
                          <a:latin typeface="Times New Roman" pitchFamily="18" charset="0"/>
                          <a:ea typeface="+mn-ea"/>
                          <a:cs typeface="Times New Roman" pitchFamily="18" charset="0"/>
                        </a:rPr>
                        <a:t>Regular Bus</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30</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55</a:t>
                      </a:r>
                    </a:p>
                  </a:txBody>
                  <a:tcPr marL="9525" marR="9525" marT="9525" marB="0" anchor="ctr"/>
                </a:tc>
                <a:tc>
                  <a:txBody>
                    <a:bodyPr/>
                    <a:lstStyle/>
                    <a:p>
                      <a:pPr algn="ctr" fontAlgn="ctr"/>
                      <a:r>
                        <a:rPr kumimoji="0" lang="en-US" sz="2400" u="none" strike="noStrike" kern="1200" dirty="0">
                          <a:solidFill>
                            <a:schemeClr val="dk1"/>
                          </a:solidFill>
                          <a:effectLst/>
                          <a:latin typeface="Times New Roman" pitchFamily="18" charset="0"/>
                          <a:ea typeface="+mn-ea"/>
                          <a:cs typeface="Times New Roman" pitchFamily="18" charset="0"/>
                        </a:rPr>
                        <a:t>-0.6</a:t>
                      </a:r>
                    </a:p>
                  </a:txBody>
                  <a:tcPr marL="9525" marR="9525" marT="9525"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70050914"/>
              </p:ext>
            </p:extLst>
          </p:nvPr>
        </p:nvGraphicFramePr>
        <p:xfrm>
          <a:off x="5486400" y="3886200"/>
          <a:ext cx="3505200" cy="1676400"/>
        </p:xfrm>
        <a:graphic>
          <a:graphicData uri="http://schemas.openxmlformats.org/drawingml/2006/table">
            <a:tbl>
              <a:tblPr>
                <a:tableStyleId>{5C22544A-7EE6-4342-B048-85BDC9FD1C3A}</a:tableStyleId>
              </a:tblPr>
              <a:tblGrid>
                <a:gridCol w="1447800"/>
                <a:gridCol w="1066800"/>
                <a:gridCol w="990600"/>
              </a:tblGrid>
              <a:tr h="419100">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dirty="0" err="1" smtClean="0">
                          <a:latin typeface="Times New Roman" pitchFamily="18" charset="0"/>
                          <a:cs typeface="Times New Roman" pitchFamily="18" charset="0"/>
                        </a:rPr>
                        <a:t>U</a:t>
                      </a:r>
                      <a:r>
                        <a:rPr lang="en-US" sz="1400" dirty="0" err="1" smtClean="0">
                          <a:latin typeface="Times New Roman" pitchFamily="18" charset="0"/>
                          <a:cs typeface="Times New Roman" pitchFamily="18" charset="0"/>
                        </a:rPr>
                        <a:t>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ak</a:t>
                      </a:r>
                      <a:r>
                        <a:rPr lang="en-US" sz="2000" dirty="0" smtClean="0">
                          <a:latin typeface="Times New Roman" pitchFamily="18" charset="0"/>
                          <a:cs typeface="Times New Roman" pitchFamily="18" charset="0"/>
                        </a:rPr>
                        <a:t> - 0.003X</a:t>
                      </a:r>
                      <a:r>
                        <a:rPr lang="en-US" sz="14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- 0.04X</a:t>
                      </a:r>
                      <a:r>
                        <a:rPr lang="en-US" sz="1400" dirty="0" smtClean="0">
                          <a:latin typeface="Times New Roman" pitchFamily="18" charset="0"/>
                          <a:cs typeface="Times New Roman" pitchFamily="18" charset="0"/>
                        </a:rPr>
                        <a:t>2</a:t>
                      </a: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419100">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U(a</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a:solidFill>
                            <a:schemeClr val="dk1"/>
                          </a:solidFill>
                          <a:effectLst/>
                          <a:latin typeface="Times New Roman" pitchFamily="18" charset="0"/>
                          <a:ea typeface="+mn-ea"/>
                          <a:cs typeface="Times New Roman" pitchFamily="18" charset="0"/>
                        </a:rPr>
                        <a:t>-1.94</a:t>
                      </a:r>
                    </a:p>
                  </a:txBody>
                  <a:tcPr marL="9525" marR="9525" marT="9525" marB="0" anchor="ctr"/>
                </a:tc>
              </a:tr>
              <a:tr h="419100">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Express bus</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U(E-b</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a:solidFill>
                            <a:schemeClr val="dk1"/>
                          </a:solidFill>
                          <a:effectLst/>
                          <a:latin typeface="Times New Roman" pitchFamily="18" charset="0"/>
                          <a:ea typeface="+mn-ea"/>
                          <a:cs typeface="Times New Roman" pitchFamily="18" charset="0"/>
                        </a:rPr>
                        <a:t>-2.47</a:t>
                      </a:r>
                    </a:p>
                  </a:txBody>
                  <a:tcPr marL="9525" marR="9525" marT="9525" marB="0" anchor="ctr"/>
                </a:tc>
              </a:tr>
              <a:tr h="419100">
                <a:tc>
                  <a:txBody>
                    <a:bodyPr/>
                    <a:lstStyle/>
                    <a:p>
                      <a:pPr algn="l" fontAlgn="ctr"/>
                      <a:r>
                        <a:rPr kumimoji="0" lang="en-US" sz="2000" u="none" strike="noStrike" kern="1200">
                          <a:solidFill>
                            <a:schemeClr val="dk1"/>
                          </a:solidFill>
                          <a:effectLst/>
                          <a:latin typeface="Times New Roman" pitchFamily="18" charset="0"/>
                          <a:ea typeface="+mn-ea"/>
                          <a:cs typeface="Times New Roman" pitchFamily="18" charset="0"/>
                        </a:rPr>
                        <a:t>Regular Bus</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U(R-b</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-2.935</a:t>
                      </a:r>
                    </a:p>
                  </a:txBody>
                  <a:tcPr marL="9525" marR="9525" marT="9525" marB="0" anchor="ctr"/>
                </a:tc>
              </a:tr>
            </a:tbl>
          </a:graphicData>
        </a:graphic>
      </p:graphicFrame>
    </p:spTree>
    <p:extLst>
      <p:ext uri="{BB962C8B-B14F-4D97-AF65-F5344CB8AC3E}">
        <p14:creationId xmlns:p14="http://schemas.microsoft.com/office/powerpoint/2010/main" val="2913964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41</a:t>
            </a:fld>
            <a:endParaRPr lang="en-GB"/>
          </a:p>
        </p:txBody>
      </p:sp>
      <p:sp>
        <p:nvSpPr>
          <p:cNvPr id="8" name="Rectangle 2"/>
          <p:cNvSpPr>
            <a:spLocks noGrp="1" noChangeArrowheads="1"/>
          </p:cNvSpPr>
          <p:nvPr>
            <p:ph type="title"/>
          </p:nvPr>
        </p:nvSpPr>
        <p:spPr>
          <a:xfrm>
            <a:off x="457200" y="533400"/>
            <a:ext cx="8229600" cy="1143000"/>
          </a:xfrm>
        </p:spPr>
        <p:txBody>
          <a:bodyPr>
            <a:normAutofit fontScale="90000"/>
          </a:bodyPr>
          <a:lstStyle/>
          <a:p>
            <a:r>
              <a:rPr lang="en-US" b="1" u="sng" dirty="0">
                <a:solidFill>
                  <a:srgbClr val="FF0000"/>
                </a:solidFill>
              </a:rPr>
              <a:t>Application of </a:t>
            </a:r>
            <a:r>
              <a:rPr lang="en-US" b="1" u="sng" dirty="0" smtClean="0">
                <a:solidFill>
                  <a:srgbClr val="FF0000"/>
                </a:solidFill>
              </a:rPr>
              <a:t>Model </a:t>
            </a:r>
            <a:r>
              <a:rPr lang="en-GB" b="1" u="sng" dirty="0" err="1" smtClean="0">
                <a:solidFill>
                  <a:srgbClr val="FF0000"/>
                </a:solidFill>
              </a:rPr>
              <a:t>Logit</a:t>
            </a:r>
            <a:r>
              <a:rPr lang="en-GB" b="1" u="sng" dirty="0" smtClean="0">
                <a:solidFill>
                  <a:srgbClr val="FF0000"/>
                </a:solidFill>
              </a:rPr>
              <a:t> Model</a:t>
            </a:r>
          </a:p>
        </p:txBody>
      </p:sp>
      <p:graphicFrame>
        <p:nvGraphicFramePr>
          <p:cNvPr id="5" name="Table 4"/>
          <p:cNvGraphicFramePr>
            <a:graphicFrameLocks noGrp="1"/>
          </p:cNvGraphicFramePr>
          <p:nvPr>
            <p:extLst>
              <p:ext uri="{D42A27DB-BD31-4B8C-83A1-F6EECF244321}">
                <p14:modId xmlns:p14="http://schemas.microsoft.com/office/powerpoint/2010/main" val="3135928338"/>
              </p:ext>
            </p:extLst>
          </p:nvPr>
        </p:nvGraphicFramePr>
        <p:xfrm>
          <a:off x="4572000" y="2057400"/>
          <a:ext cx="3505199" cy="1706568"/>
        </p:xfrm>
        <a:graphic>
          <a:graphicData uri="http://schemas.openxmlformats.org/drawingml/2006/table">
            <a:tbl>
              <a:tblPr>
                <a:tableStyleId>{5C22544A-7EE6-4342-B048-85BDC9FD1C3A}</a:tableStyleId>
              </a:tblPr>
              <a:tblGrid>
                <a:gridCol w="1656303"/>
                <a:gridCol w="924448"/>
                <a:gridCol w="924448"/>
              </a:tblGrid>
              <a:tr h="411168">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dirty="0" err="1" smtClean="0">
                          <a:latin typeface="Times New Roman" pitchFamily="18" charset="0"/>
                          <a:cs typeface="Times New Roman" pitchFamily="18" charset="0"/>
                        </a:rPr>
                        <a:t>Qij</a:t>
                      </a:r>
                      <a:r>
                        <a:rPr lang="en-US" sz="2000" dirty="0" smtClean="0">
                          <a:latin typeface="Times New Roman" pitchFamily="18" charset="0"/>
                          <a:cs typeface="Times New Roman" pitchFamily="18" charset="0"/>
                        </a:rPr>
                        <a:t> (k) = </a:t>
                      </a:r>
                      <a:r>
                        <a:rPr lang="en-US" sz="2000" dirty="0" smtClean="0">
                          <a:solidFill>
                            <a:schemeClr val="dk1"/>
                          </a:solidFill>
                          <a:latin typeface="Times New Roman" pitchFamily="18" charset="0"/>
                          <a:cs typeface="Times New Roman" pitchFamily="18" charset="0"/>
                        </a:rPr>
                        <a:t>U(k) x P(k)</a:t>
                      </a:r>
                      <a:r>
                        <a:rPr lang="en-US" sz="2000" dirty="0" smtClean="0">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411168">
                <a:tc>
                  <a:txBody>
                    <a:bodyPr/>
                    <a:lstStyle/>
                    <a:p>
                      <a:pPr algn="r" fontAlgn="ctr"/>
                      <a:r>
                        <a:rPr kumimoji="0" lang="en-US" sz="2000" u="none" strike="noStrike" kern="1200" dirty="0" err="1">
                          <a:solidFill>
                            <a:schemeClr val="dk1"/>
                          </a:solidFill>
                          <a:effectLst/>
                          <a:latin typeface="Times New Roman" pitchFamily="18" charset="0"/>
                          <a:ea typeface="+mn-ea"/>
                          <a:cs typeface="Times New Roman" pitchFamily="18" charset="0"/>
                        </a:rPr>
                        <a:t>Qij</a:t>
                      </a:r>
                      <a:r>
                        <a:rPr kumimoji="0" lang="en-US" sz="2000" u="none" strike="noStrike" kern="1200" dirty="0">
                          <a:solidFill>
                            <a:schemeClr val="dk1"/>
                          </a:solidFill>
                          <a:effectLst/>
                          <a:latin typeface="Times New Roman" pitchFamily="18" charset="0"/>
                          <a:ea typeface="+mn-ea"/>
                          <a:cs typeface="Times New Roman" pitchFamily="18" charset="0"/>
                        </a:rPr>
                        <a:t> (Auto) =</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3847</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trips/day</a:t>
                      </a:r>
                    </a:p>
                  </a:txBody>
                  <a:tcPr marL="9525" marR="9525" marT="9525" marB="0" anchor="ctr"/>
                </a:tc>
              </a:tr>
              <a:tr h="442116">
                <a:tc>
                  <a:txBody>
                    <a:bodyPr/>
                    <a:lstStyle/>
                    <a:p>
                      <a:pPr algn="r" fontAlgn="ctr"/>
                      <a:r>
                        <a:rPr kumimoji="0" lang="en-US" sz="2000" u="none" strike="noStrike" kern="1200" dirty="0" err="1">
                          <a:solidFill>
                            <a:schemeClr val="dk1"/>
                          </a:solidFill>
                          <a:effectLst/>
                          <a:latin typeface="Times New Roman" pitchFamily="18" charset="0"/>
                          <a:ea typeface="+mn-ea"/>
                          <a:cs typeface="Times New Roman" pitchFamily="18" charset="0"/>
                        </a:rPr>
                        <a:t>Qij</a:t>
                      </a:r>
                      <a:r>
                        <a:rPr kumimoji="0" lang="en-US" sz="2000" u="none" strike="noStrike" kern="1200" dirty="0">
                          <a:solidFill>
                            <a:schemeClr val="dk1"/>
                          </a:solidFill>
                          <a:effectLst/>
                          <a:latin typeface="Times New Roman" pitchFamily="18" charset="0"/>
                          <a:ea typeface="+mn-ea"/>
                          <a:cs typeface="Times New Roman" pitchFamily="18" charset="0"/>
                        </a:rPr>
                        <a:t> (E-Bus) =</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2264</a:t>
                      </a:r>
                    </a:p>
                  </a:txBody>
                  <a:tcPr marL="9525" marR="9525" marT="9525" marB="0" anchor="ctr"/>
                </a:tc>
                <a:tc>
                  <a:txBody>
                    <a:bodyPr/>
                    <a:lstStyle/>
                    <a:p>
                      <a:pPr algn="ctr" fontAlgn="ctr"/>
                      <a:r>
                        <a:rPr kumimoji="0" lang="en-US" sz="2000" u="none" strike="noStrike" kern="1200">
                          <a:solidFill>
                            <a:schemeClr val="dk1"/>
                          </a:solidFill>
                          <a:effectLst/>
                          <a:latin typeface="Times New Roman" pitchFamily="18" charset="0"/>
                          <a:ea typeface="+mn-ea"/>
                          <a:cs typeface="Times New Roman" pitchFamily="18" charset="0"/>
                        </a:rPr>
                        <a:t>trips/day</a:t>
                      </a:r>
                    </a:p>
                  </a:txBody>
                  <a:tcPr marL="9525" marR="9525" marT="9525" marB="0" anchor="ctr"/>
                </a:tc>
              </a:tr>
              <a:tr h="442116">
                <a:tc>
                  <a:txBody>
                    <a:bodyPr/>
                    <a:lstStyle/>
                    <a:p>
                      <a:pPr algn="r" fontAlgn="ctr"/>
                      <a:r>
                        <a:rPr kumimoji="0" lang="en-US" sz="2000" u="none" strike="noStrike" kern="1200">
                          <a:solidFill>
                            <a:schemeClr val="dk1"/>
                          </a:solidFill>
                          <a:effectLst/>
                          <a:latin typeface="Times New Roman" pitchFamily="18" charset="0"/>
                          <a:ea typeface="+mn-ea"/>
                          <a:cs typeface="Times New Roman" pitchFamily="18" charset="0"/>
                        </a:rPr>
                        <a:t>Qij (R-Bus) =</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1422</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trips/day</a:t>
                      </a:r>
                    </a:p>
                  </a:txBody>
                  <a:tcPr marL="9525" marR="9525" marT="9525"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05814758"/>
              </p:ext>
            </p:extLst>
          </p:nvPr>
        </p:nvGraphicFramePr>
        <p:xfrm>
          <a:off x="1447800" y="4267200"/>
          <a:ext cx="6324600" cy="1609725"/>
        </p:xfrm>
        <a:graphic>
          <a:graphicData uri="http://schemas.openxmlformats.org/drawingml/2006/table">
            <a:tbl>
              <a:tblPr>
                <a:tableStyleId>{5C22544A-7EE6-4342-B048-85BDC9FD1C3A}</a:tableStyleId>
              </a:tblPr>
              <a:tblGrid>
                <a:gridCol w="5105400"/>
                <a:gridCol w="838200"/>
                <a:gridCol w="381000"/>
              </a:tblGrid>
              <a:tr h="457200">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2000" u="none" strike="noStrike" kern="1200" dirty="0" smtClean="0">
                          <a:solidFill>
                            <a:schemeClr val="dk1"/>
                          </a:solidFill>
                          <a:effectLst/>
                          <a:latin typeface="Times New Roman" pitchFamily="18" charset="0"/>
                          <a:ea typeface="+mn-ea"/>
                          <a:cs typeface="Times New Roman" pitchFamily="18" charset="0"/>
                        </a:rPr>
                        <a:t>Fare-box revenue estimate = </a:t>
                      </a:r>
                      <a:r>
                        <a:rPr lang="en-US" sz="2000" dirty="0" err="1" smtClean="0">
                          <a:latin typeface="Times New Roman" pitchFamily="18" charset="0"/>
                          <a:cs typeface="Times New Roman" pitchFamily="18" charset="0"/>
                        </a:rPr>
                        <a:t>Qij</a:t>
                      </a:r>
                      <a:r>
                        <a:rPr lang="en-US" sz="2000" dirty="0" smtClean="0">
                          <a:latin typeface="Times New Roman" pitchFamily="18" charset="0"/>
                          <a:cs typeface="Times New Roman" pitchFamily="18" charset="0"/>
                        </a:rPr>
                        <a:t> (k) x Xi(k)</a:t>
                      </a:r>
                      <a:endParaRPr kumimoji="0" lang="en-US" sz="2000" u="none" strike="noStrike" kern="1200" dirty="0" smtClean="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l"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381000">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The fare-box revenue estimate for Express bus: </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r" fontAlgn="ctr"/>
                      <a:r>
                        <a:rPr kumimoji="0" lang="en-US" sz="2000" u="none" strike="noStrike" kern="1200" dirty="0">
                          <a:solidFill>
                            <a:schemeClr val="dk1"/>
                          </a:solidFill>
                          <a:effectLst/>
                          <a:latin typeface="Times New Roman" pitchFamily="18" charset="0"/>
                          <a:ea typeface="+mn-ea"/>
                          <a:cs typeface="Times New Roman" pitchFamily="18" charset="0"/>
                        </a:rPr>
                        <a:t>2038</a:t>
                      </a: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r>
              <a:tr h="457200">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The fare-box revenue estimate for Express bus: </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r" fontAlgn="ctr"/>
                      <a:r>
                        <a:rPr kumimoji="0" lang="en-US" sz="2000" u="none" strike="noStrike" kern="1200" dirty="0">
                          <a:solidFill>
                            <a:schemeClr val="dk1"/>
                          </a:solidFill>
                          <a:effectLst/>
                          <a:latin typeface="Times New Roman" pitchFamily="18" charset="0"/>
                          <a:ea typeface="+mn-ea"/>
                          <a:cs typeface="Times New Roman" pitchFamily="18" charset="0"/>
                        </a:rPr>
                        <a:t>640</a:t>
                      </a: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r>
              <a:tr h="0">
                <a:tc>
                  <a:txBody>
                    <a:bodyPr/>
                    <a:lstStyle/>
                    <a:p>
                      <a:pPr algn="r" fontAlgn="ctr"/>
                      <a:r>
                        <a:rPr kumimoji="0" lang="en-US" sz="2000" u="none" strike="noStrike" kern="1200" dirty="0">
                          <a:solidFill>
                            <a:schemeClr val="dk1"/>
                          </a:solidFill>
                          <a:effectLst/>
                          <a:latin typeface="Times New Roman" pitchFamily="18" charset="0"/>
                          <a:ea typeface="+mn-ea"/>
                          <a:cs typeface="Times New Roman" pitchFamily="18" charset="0"/>
                        </a:rPr>
                        <a:t>Total </a:t>
                      </a:r>
                      <a:r>
                        <a:rPr kumimoji="0" lang="en-US" sz="2000" u="none" strike="noStrike" kern="1200" dirty="0" smtClean="0">
                          <a:solidFill>
                            <a:schemeClr val="dk1"/>
                          </a:solidFill>
                          <a:effectLst/>
                          <a:latin typeface="Times New Roman" pitchFamily="18" charset="0"/>
                          <a:ea typeface="+mn-ea"/>
                          <a:cs typeface="Times New Roman" pitchFamily="18" charset="0"/>
                        </a:rPr>
                        <a:t>Revenue per day =   </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r" fontAlgn="ctr"/>
                      <a:r>
                        <a:rPr kumimoji="0" lang="en-US" sz="2000" u="none" strike="noStrike" kern="1200">
                          <a:solidFill>
                            <a:schemeClr val="dk1"/>
                          </a:solidFill>
                          <a:effectLst/>
                          <a:latin typeface="Times New Roman" pitchFamily="18" charset="0"/>
                          <a:ea typeface="+mn-ea"/>
                          <a:cs typeface="Times New Roman" pitchFamily="18" charset="0"/>
                        </a:rPr>
                        <a:t>2678</a:t>
                      </a: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8003135"/>
              </p:ext>
            </p:extLst>
          </p:nvPr>
        </p:nvGraphicFramePr>
        <p:xfrm>
          <a:off x="457200" y="6096000"/>
          <a:ext cx="7848600" cy="381000"/>
        </p:xfrm>
        <a:graphic>
          <a:graphicData uri="http://schemas.openxmlformats.org/drawingml/2006/table">
            <a:tbl>
              <a:tblPr>
                <a:tableStyleId>{5C22544A-7EE6-4342-B048-85BDC9FD1C3A}</a:tableStyleId>
              </a:tblPr>
              <a:tblGrid>
                <a:gridCol w="6629400"/>
                <a:gridCol w="914400"/>
                <a:gridCol w="304800"/>
              </a:tblGrid>
              <a:tr h="381000">
                <a:tc>
                  <a:txBody>
                    <a:bodyPr/>
                    <a:lstStyle/>
                    <a:p>
                      <a:pPr algn="r" fontAlgn="ctr"/>
                      <a:r>
                        <a:rPr kumimoji="0" lang="en-US" sz="2000" u="none" strike="noStrike" kern="1200" dirty="0">
                          <a:solidFill>
                            <a:schemeClr val="dk1"/>
                          </a:solidFill>
                          <a:effectLst/>
                          <a:latin typeface="Times New Roman" pitchFamily="18" charset="0"/>
                          <a:ea typeface="+mn-ea"/>
                          <a:cs typeface="Times New Roman" pitchFamily="18" charset="0"/>
                        </a:rPr>
                        <a:t>% Increase in </a:t>
                      </a:r>
                      <a:r>
                        <a:rPr kumimoji="0" lang="en-US" sz="2000" u="none" strike="noStrike" kern="1200" dirty="0" smtClean="0">
                          <a:solidFill>
                            <a:schemeClr val="dk1"/>
                          </a:solidFill>
                          <a:effectLst/>
                          <a:latin typeface="Times New Roman" pitchFamily="18" charset="0"/>
                          <a:ea typeface="+mn-ea"/>
                          <a:cs typeface="Times New Roman" pitchFamily="18" charset="0"/>
                        </a:rPr>
                        <a:t>Revenue after 50% increase</a:t>
                      </a:r>
                      <a:r>
                        <a:rPr kumimoji="0" lang="en-US" sz="2000" u="none" strike="noStrike" kern="1200" baseline="0" dirty="0" smtClean="0">
                          <a:solidFill>
                            <a:schemeClr val="dk1"/>
                          </a:solidFill>
                          <a:effectLst/>
                          <a:latin typeface="Times New Roman" pitchFamily="18" charset="0"/>
                          <a:ea typeface="+mn-ea"/>
                          <a:cs typeface="Times New Roman" pitchFamily="18" charset="0"/>
                        </a:rPr>
                        <a:t> in cost of all modes</a:t>
                      </a:r>
                      <a:r>
                        <a:rPr kumimoji="0" lang="en-US" sz="2000" u="none" strike="noStrike" kern="1200" dirty="0" smtClean="0">
                          <a:solidFill>
                            <a:schemeClr val="dk1"/>
                          </a:solidFill>
                          <a:effectLst/>
                          <a:latin typeface="Times New Roman" pitchFamily="18" charset="0"/>
                          <a:ea typeface="+mn-ea"/>
                          <a:cs typeface="Times New Roman" pitchFamily="18" charset="0"/>
                        </a:rPr>
                        <a:t> </a:t>
                      </a: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38.55</a:t>
                      </a: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06585023"/>
              </p:ext>
            </p:extLst>
          </p:nvPr>
        </p:nvGraphicFramePr>
        <p:xfrm>
          <a:off x="228600" y="1905000"/>
          <a:ext cx="3733801" cy="2138589"/>
        </p:xfrm>
        <a:graphic>
          <a:graphicData uri="http://schemas.openxmlformats.org/drawingml/2006/table">
            <a:tbl>
              <a:tblPr>
                <a:tableStyleId>{5C22544A-7EE6-4342-B048-85BDC9FD1C3A}</a:tableStyleId>
              </a:tblPr>
              <a:tblGrid>
                <a:gridCol w="1764323"/>
                <a:gridCol w="984739"/>
                <a:gridCol w="984739"/>
              </a:tblGrid>
              <a:tr h="745581">
                <a:tc gridSpan="3">
                  <a:txBody>
                    <a:bodyPr/>
                    <a:lstStyle/>
                    <a:p>
                      <a:pPr algn="ctr"/>
                      <a:r>
                        <a:rPr lang="en-GB" sz="2400" dirty="0" smtClean="0">
                          <a:solidFill>
                            <a:srgbClr val="002060"/>
                          </a:solidFill>
                          <a:latin typeface="Times New Roman" pitchFamily="18" charset="0"/>
                          <a:cs typeface="Times New Roman" pitchFamily="18" charset="0"/>
                        </a:rPr>
                        <a:t>	  </a:t>
                      </a:r>
                      <a:r>
                        <a:rPr lang="en-GB" sz="2000" b="1" dirty="0" smtClean="0">
                          <a:solidFill>
                            <a:srgbClr val="002060"/>
                          </a:solidFill>
                          <a:latin typeface="Times New Roman" pitchFamily="18" charset="0"/>
                          <a:cs typeface="Times New Roman" pitchFamily="18" charset="0"/>
                        </a:rPr>
                        <a:t>e </a:t>
                      </a:r>
                      <a:r>
                        <a:rPr lang="en-GB" sz="2000" b="1" baseline="30000" dirty="0" err="1" smtClean="0">
                          <a:solidFill>
                            <a:srgbClr val="002060"/>
                          </a:solidFill>
                          <a:latin typeface="Times New Roman" pitchFamily="18" charset="0"/>
                          <a:cs typeface="Times New Roman" pitchFamily="18" charset="0"/>
                        </a:rPr>
                        <a:t>Uk</a:t>
                      </a:r>
                      <a:endParaRPr lang="en-GB" sz="2000" b="1" baseline="30000" dirty="0" smtClean="0">
                        <a:solidFill>
                          <a:srgbClr val="002060"/>
                        </a:solidFill>
                        <a:latin typeface="Times New Roman" pitchFamily="18" charset="0"/>
                        <a:cs typeface="Times New Roman" pitchFamily="18" charset="0"/>
                      </a:endParaRPr>
                    </a:p>
                    <a:p>
                      <a:pPr algn="ctr"/>
                      <a:r>
                        <a:rPr lang="en-GB" sz="2000" b="1" dirty="0" smtClean="0">
                          <a:solidFill>
                            <a:srgbClr val="002060"/>
                          </a:solidFill>
                          <a:latin typeface="Times New Roman" pitchFamily="18" charset="0"/>
                          <a:cs typeface="Times New Roman" pitchFamily="18" charset="0"/>
                        </a:rPr>
                        <a:t>P(K) = --------</a:t>
                      </a:r>
                    </a:p>
                    <a:p>
                      <a:pPr algn="ctr"/>
                      <a:r>
                        <a:rPr lang="en-GB" sz="2000" b="1" dirty="0" smtClean="0">
                          <a:solidFill>
                            <a:srgbClr val="002060"/>
                          </a:solidFill>
                          <a:latin typeface="Times New Roman" pitchFamily="18" charset="0"/>
                          <a:cs typeface="Times New Roman" pitchFamily="18" charset="0"/>
                        </a:rPr>
                        <a:t>	  </a:t>
                      </a:r>
                      <a:r>
                        <a:rPr lang="el-GR" sz="2000" b="1" dirty="0" smtClean="0">
                          <a:solidFill>
                            <a:srgbClr val="002060"/>
                          </a:solidFill>
                          <a:latin typeface="Times New Roman" pitchFamily="18" charset="0"/>
                          <a:cs typeface="Times New Roman" pitchFamily="18" charset="0"/>
                        </a:rPr>
                        <a:t>Σ</a:t>
                      </a:r>
                      <a:r>
                        <a:rPr lang="en-US" sz="2000" b="1" baseline="-25000" dirty="0" smtClean="0">
                          <a:solidFill>
                            <a:srgbClr val="002060"/>
                          </a:solidFill>
                          <a:latin typeface="Times New Roman" pitchFamily="18" charset="0"/>
                          <a:cs typeface="Times New Roman" pitchFamily="18" charset="0"/>
                        </a:rPr>
                        <a:t>x</a:t>
                      </a:r>
                      <a:r>
                        <a:rPr lang="en-GB" sz="2000" b="1" dirty="0" smtClean="0">
                          <a:solidFill>
                            <a:srgbClr val="002060"/>
                          </a:solidFill>
                          <a:latin typeface="Times New Roman" pitchFamily="18" charset="0"/>
                          <a:cs typeface="Times New Roman" pitchFamily="18" charset="0"/>
                        </a:rPr>
                        <a:t>e </a:t>
                      </a:r>
                      <a:r>
                        <a:rPr lang="en-GB" sz="2000" b="1" baseline="30000" dirty="0" err="1" smtClean="0">
                          <a:solidFill>
                            <a:srgbClr val="002060"/>
                          </a:solidFill>
                          <a:latin typeface="Times New Roman" pitchFamily="18" charset="0"/>
                          <a:cs typeface="Times New Roman" pitchFamily="18" charset="0"/>
                        </a:rPr>
                        <a:t>Ux</a:t>
                      </a:r>
                      <a:endParaRPr lang="en-GB" sz="2000" b="1" baseline="30000" dirty="0" smtClean="0">
                        <a:solidFill>
                          <a:srgbClr val="002060"/>
                        </a:solidFill>
                        <a:latin typeface="Times New Roman" pitchFamily="18" charset="0"/>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384568">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P(a) </a:t>
                      </a:r>
                    </a:p>
                  </a:txBody>
                  <a:tcPr marL="9525" marR="9525" marT="9525" marB="0" anchor="ctr"/>
                </a:tc>
                <a:tc>
                  <a:txBody>
                    <a:bodyPr/>
                    <a:lstStyle/>
                    <a:p>
                      <a:pPr algn="l" fontAlgn="ctr"/>
                      <a:r>
                        <a:rPr kumimoji="0" lang="en-US" sz="2000" u="none" strike="noStrike" kern="1200">
                          <a:solidFill>
                            <a:schemeClr val="dk1"/>
                          </a:solidFill>
                          <a:effectLst/>
                          <a:latin typeface="Times New Roman" pitchFamily="18" charset="0"/>
                          <a:ea typeface="+mn-ea"/>
                          <a:cs typeface="Times New Roman" pitchFamily="18" charset="0"/>
                        </a:rPr>
                        <a:t>0.45</a:t>
                      </a:r>
                    </a:p>
                  </a:txBody>
                  <a:tcPr marL="9525" marR="9525" marT="9525" marB="0" anchor="ctr"/>
                </a:tc>
              </a:tr>
              <a:tr h="384568">
                <a:tc>
                  <a:txBody>
                    <a:bodyPr/>
                    <a:lstStyle/>
                    <a:p>
                      <a:pPr algn="ctr" fontAlgn="ctr"/>
                      <a:r>
                        <a:rPr kumimoji="0" lang="en-US" sz="2000" u="none" strike="noStrike" kern="1200">
                          <a:solidFill>
                            <a:schemeClr val="dk1"/>
                          </a:solidFill>
                          <a:effectLst/>
                          <a:latin typeface="Times New Roman" pitchFamily="18" charset="0"/>
                          <a:ea typeface="+mn-ea"/>
                          <a:cs typeface="Times New Roman" pitchFamily="18" charset="0"/>
                        </a:rPr>
                        <a:t>Express bus</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P(E-b</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a:solidFill>
                            <a:schemeClr val="dk1"/>
                          </a:solidFill>
                          <a:effectLst/>
                          <a:latin typeface="Times New Roman" pitchFamily="18" charset="0"/>
                          <a:ea typeface="+mn-ea"/>
                          <a:cs typeface="Times New Roman" pitchFamily="18" charset="0"/>
                        </a:rPr>
                        <a:t>0.26</a:t>
                      </a:r>
                    </a:p>
                  </a:txBody>
                  <a:tcPr marL="9525" marR="9525" marT="9525" marB="0" anchor="ctr"/>
                </a:tc>
              </a:tr>
              <a:tr h="384568">
                <a:tc>
                  <a:txBody>
                    <a:bodyPr/>
                    <a:lstStyle/>
                    <a:p>
                      <a:pPr algn="ctr" fontAlgn="ctr"/>
                      <a:r>
                        <a:rPr kumimoji="0" lang="en-US" sz="2000" u="none" strike="noStrike" kern="1200">
                          <a:solidFill>
                            <a:schemeClr val="dk1"/>
                          </a:solidFill>
                          <a:effectLst/>
                          <a:latin typeface="Times New Roman" pitchFamily="18" charset="0"/>
                          <a:ea typeface="+mn-ea"/>
                          <a:cs typeface="Times New Roman" pitchFamily="18" charset="0"/>
                        </a:rPr>
                        <a:t>Regular Bus</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P(R-b</a:t>
                      </a:r>
                      <a:r>
                        <a:rPr kumimoji="0" lang="en-US" sz="2000" u="none" strike="noStrike" kern="1200" dirty="0" smtClean="0">
                          <a:solidFill>
                            <a:schemeClr val="dk1"/>
                          </a:solidFill>
                          <a:effectLst/>
                          <a:latin typeface="Times New Roman" pitchFamily="18" charset="0"/>
                          <a:ea typeface="+mn-ea"/>
                          <a:cs typeface="Times New Roman" pitchFamily="18" charset="0"/>
                        </a:rPr>
                        <a:t>)</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0.17</a:t>
                      </a:r>
                    </a:p>
                  </a:txBody>
                  <a:tcPr marL="9525" marR="9525" marT="9525" marB="0" anchor="ctr"/>
                </a:tc>
              </a:tr>
            </a:tbl>
          </a:graphicData>
        </a:graphic>
      </p:graphicFrame>
    </p:spTree>
    <p:extLst>
      <p:ext uri="{BB962C8B-B14F-4D97-AF65-F5344CB8AC3E}">
        <p14:creationId xmlns:p14="http://schemas.microsoft.com/office/powerpoint/2010/main" val="2913964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42</a:t>
            </a:fld>
            <a:endParaRPr lang="en-GB"/>
          </a:p>
        </p:txBody>
      </p:sp>
      <p:sp>
        <p:nvSpPr>
          <p:cNvPr id="8" name="Rectangle 2"/>
          <p:cNvSpPr>
            <a:spLocks noGrp="1" noChangeArrowheads="1"/>
          </p:cNvSpPr>
          <p:nvPr>
            <p:ph type="title"/>
          </p:nvPr>
        </p:nvSpPr>
        <p:spPr>
          <a:xfrm>
            <a:off x="457200" y="533400"/>
            <a:ext cx="8229600" cy="1143000"/>
          </a:xfrm>
        </p:spPr>
        <p:txBody>
          <a:bodyPr>
            <a:normAutofit/>
          </a:bodyPr>
          <a:lstStyle/>
          <a:p>
            <a:r>
              <a:rPr lang="en-US" b="1" u="sng" dirty="0">
                <a:solidFill>
                  <a:srgbClr val="FF0000"/>
                </a:solidFill>
              </a:rPr>
              <a:t>Application of </a:t>
            </a:r>
            <a:r>
              <a:rPr lang="en-US" b="1" u="sng" dirty="0" smtClean="0">
                <a:solidFill>
                  <a:srgbClr val="FF0000"/>
                </a:solidFill>
              </a:rPr>
              <a:t>the </a:t>
            </a:r>
            <a:r>
              <a:rPr lang="en-GB" b="1" u="sng" dirty="0" err="1" smtClean="0">
                <a:solidFill>
                  <a:srgbClr val="FF0000"/>
                </a:solidFill>
              </a:rPr>
              <a:t>Logit</a:t>
            </a:r>
            <a:r>
              <a:rPr lang="en-GB" b="1" u="sng" dirty="0" smtClean="0">
                <a:solidFill>
                  <a:srgbClr val="FF0000"/>
                </a:solidFill>
              </a:rPr>
              <a:t> Model</a:t>
            </a:r>
          </a:p>
        </p:txBody>
      </p:sp>
      <p:sp>
        <p:nvSpPr>
          <p:cNvPr id="9" name="Rectangle 2"/>
          <p:cNvSpPr txBox="1">
            <a:spLocks noChangeArrowheads="1"/>
          </p:cNvSpPr>
          <p:nvPr/>
        </p:nvSpPr>
        <p:spPr>
          <a:xfrm>
            <a:off x="505691" y="1721427"/>
            <a:ext cx="3657600" cy="723900"/>
          </a:xfrm>
          <a:prstGeom prst="rect">
            <a:avLst/>
          </a:prstGeom>
        </p:spPr>
        <p:txBody>
          <a:bodyPr vert="horz" lIns="0" rIns="0" bIns="0" anchor="b">
            <a:normAutofit fontScale="9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u="sng" dirty="0" smtClean="0">
                <a:solidFill>
                  <a:srgbClr val="FF0000"/>
                </a:solidFill>
              </a:rPr>
              <a:t>Problem-03</a:t>
            </a:r>
            <a:endParaRPr lang="en-GB" b="1" u="sng" dirty="0" smtClean="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29846864"/>
              </p:ext>
            </p:extLst>
          </p:nvPr>
        </p:nvGraphicFramePr>
        <p:xfrm>
          <a:off x="533398" y="3886200"/>
          <a:ext cx="7391404" cy="567690"/>
        </p:xfrm>
        <a:graphic>
          <a:graphicData uri="http://schemas.openxmlformats.org/drawingml/2006/table">
            <a:tbl>
              <a:tblPr>
                <a:tableStyleId>{5C22544A-7EE6-4342-B048-85BDC9FD1C3A}</a:tableStyleId>
              </a:tblPr>
              <a:tblGrid>
                <a:gridCol w="1949879"/>
                <a:gridCol w="1088305"/>
                <a:gridCol w="1088305"/>
                <a:gridCol w="1088305"/>
                <a:gridCol w="1088305"/>
                <a:gridCol w="1088305"/>
              </a:tblGrid>
              <a:tr h="190500">
                <a:tc>
                  <a:txBody>
                    <a:bodyPr/>
                    <a:lstStyle/>
                    <a:p>
                      <a:pPr algn="l" fontAlgn="ctr"/>
                      <a:r>
                        <a:rPr lang="en-US" sz="1800" u="none" strike="noStrike" dirty="0">
                          <a:effectLst/>
                          <a:latin typeface="Times New Roman" pitchFamily="18" charset="0"/>
                          <a:cs typeface="Times New Roman" pitchFamily="18" charset="0"/>
                        </a:rPr>
                        <a:t>Attributes</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X1</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dirty="0">
                          <a:effectLst/>
                          <a:latin typeface="Times New Roman" pitchFamily="18" charset="0"/>
                          <a:cs typeface="Times New Roman" pitchFamily="18" charset="0"/>
                        </a:rPr>
                        <a:t>X2</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X3</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X4</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ak</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r>
              <a:tr h="190500">
                <a:tc>
                  <a:txBody>
                    <a:bodyPr/>
                    <a:lstStyle/>
                    <a:p>
                      <a:pPr algn="l" fontAlgn="ctr"/>
                      <a:r>
                        <a:rPr lang="en-US" sz="1800" u="none" strike="noStrike" dirty="0" smtClean="0">
                          <a:effectLst/>
                          <a:latin typeface="Times New Roman" pitchFamily="18" charset="0"/>
                          <a:cs typeface="Times New Roman" pitchFamily="18" charset="0"/>
                        </a:rPr>
                        <a:t>Rapid transit (RT)</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10</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dirty="0">
                          <a:effectLst/>
                          <a:latin typeface="Times New Roman" pitchFamily="18" charset="0"/>
                          <a:cs typeface="Times New Roman" pitchFamily="18" charset="0"/>
                        </a:rPr>
                        <a:t>5</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30</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75</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dirty="0">
                          <a:effectLst/>
                          <a:latin typeface="Times New Roman" pitchFamily="18" charset="0"/>
                          <a:cs typeface="Times New Roman" pitchFamily="18" charset="0"/>
                        </a:rPr>
                        <a:t>-0.06</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sp>
        <p:nvSpPr>
          <p:cNvPr id="7" name="Rectangle 2"/>
          <p:cNvSpPr txBox="1">
            <a:spLocks noChangeArrowheads="1"/>
          </p:cNvSpPr>
          <p:nvPr/>
        </p:nvSpPr>
        <p:spPr>
          <a:xfrm>
            <a:off x="304800" y="2590800"/>
            <a:ext cx="8610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just"/>
            <a:r>
              <a:rPr lang="en-US" sz="2400" dirty="0" smtClean="0">
                <a:solidFill>
                  <a:schemeClr val="tx1"/>
                </a:solidFill>
              </a:rPr>
              <a:t>It is desired to examine the effect of introducing a rapid transit (RT) system in the city as in Problem-01</a:t>
            </a:r>
          </a:p>
          <a:p>
            <a:pPr algn="just"/>
            <a:endParaRPr lang="en-US" sz="1000" dirty="0" smtClean="0">
              <a:solidFill>
                <a:schemeClr val="tx1"/>
              </a:solidFill>
            </a:endParaRPr>
          </a:p>
          <a:p>
            <a:pPr algn="just"/>
            <a:r>
              <a:rPr lang="en-US" sz="2400" dirty="0" smtClean="0">
                <a:solidFill>
                  <a:schemeClr val="tx1"/>
                </a:solidFill>
              </a:rPr>
              <a:t>The service attributes of the proposed system of (RT) are as follow.</a:t>
            </a:r>
          </a:p>
        </p:txBody>
      </p:sp>
      <p:sp>
        <p:nvSpPr>
          <p:cNvPr id="10" name="Rectangle 2"/>
          <p:cNvSpPr txBox="1">
            <a:spLocks noChangeArrowheads="1"/>
          </p:cNvSpPr>
          <p:nvPr/>
        </p:nvSpPr>
        <p:spPr>
          <a:xfrm>
            <a:off x="325582" y="4800600"/>
            <a:ext cx="8610600" cy="1517073"/>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just"/>
            <a:r>
              <a:rPr lang="en-US" sz="2400" dirty="0" smtClean="0">
                <a:solidFill>
                  <a:schemeClr val="tx1"/>
                </a:solidFill>
              </a:rPr>
              <a:t>Find the market share of each mode due to introduction of new mode and the effects on the revenues of the public transportation authority, which operates both the local bus and the rapid transit systems.</a:t>
            </a:r>
            <a:endParaRPr lang="en-GB" sz="2400" dirty="0" smtClean="0">
              <a:solidFill>
                <a:schemeClr val="tx1"/>
              </a:solidFill>
            </a:endParaRPr>
          </a:p>
        </p:txBody>
      </p:sp>
    </p:spTree>
    <p:extLst>
      <p:ext uri="{BB962C8B-B14F-4D97-AF65-F5344CB8AC3E}">
        <p14:creationId xmlns:p14="http://schemas.microsoft.com/office/powerpoint/2010/main" val="1882393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43</a:t>
            </a:fld>
            <a:endParaRPr lang="en-GB"/>
          </a:p>
        </p:txBody>
      </p:sp>
      <p:sp>
        <p:nvSpPr>
          <p:cNvPr id="8" name="Rectangle 2"/>
          <p:cNvSpPr>
            <a:spLocks noGrp="1" noChangeArrowheads="1"/>
          </p:cNvSpPr>
          <p:nvPr>
            <p:ph type="title"/>
          </p:nvPr>
        </p:nvSpPr>
        <p:spPr>
          <a:xfrm>
            <a:off x="457200" y="533400"/>
            <a:ext cx="8229600" cy="1143000"/>
          </a:xfrm>
        </p:spPr>
        <p:txBody>
          <a:bodyPr>
            <a:normAutofit/>
          </a:bodyPr>
          <a:lstStyle/>
          <a:p>
            <a:r>
              <a:rPr lang="en-US" b="1" u="sng" dirty="0">
                <a:solidFill>
                  <a:srgbClr val="FF0000"/>
                </a:solidFill>
              </a:rPr>
              <a:t>Application of </a:t>
            </a:r>
            <a:r>
              <a:rPr lang="en-US" b="1" u="sng" dirty="0" smtClean="0">
                <a:solidFill>
                  <a:srgbClr val="FF0000"/>
                </a:solidFill>
              </a:rPr>
              <a:t>the </a:t>
            </a:r>
            <a:r>
              <a:rPr lang="en-GB" b="1" u="sng" dirty="0" err="1" smtClean="0">
                <a:solidFill>
                  <a:srgbClr val="FF0000"/>
                </a:solidFill>
              </a:rPr>
              <a:t>Logit</a:t>
            </a:r>
            <a:r>
              <a:rPr lang="en-GB" b="1" u="sng" dirty="0" smtClean="0">
                <a:solidFill>
                  <a:srgbClr val="FF0000"/>
                </a:solidFill>
              </a:rPr>
              <a:t> Model</a:t>
            </a:r>
          </a:p>
        </p:txBody>
      </p:sp>
      <p:graphicFrame>
        <p:nvGraphicFramePr>
          <p:cNvPr id="2" name="Table 1"/>
          <p:cNvGraphicFramePr>
            <a:graphicFrameLocks noGrp="1"/>
          </p:cNvGraphicFramePr>
          <p:nvPr>
            <p:extLst>
              <p:ext uri="{D42A27DB-BD31-4B8C-83A1-F6EECF244321}">
                <p14:modId xmlns:p14="http://schemas.microsoft.com/office/powerpoint/2010/main" val="2716770910"/>
              </p:ext>
            </p:extLst>
          </p:nvPr>
        </p:nvGraphicFramePr>
        <p:xfrm>
          <a:off x="228600" y="1752600"/>
          <a:ext cx="5334000" cy="1135380"/>
        </p:xfrm>
        <a:graphic>
          <a:graphicData uri="http://schemas.openxmlformats.org/drawingml/2006/table">
            <a:tbl>
              <a:tblPr>
                <a:tableStyleId>{5C22544A-7EE6-4342-B048-85BDC9FD1C3A}</a:tableStyleId>
              </a:tblPr>
              <a:tblGrid>
                <a:gridCol w="1371600"/>
                <a:gridCol w="609600"/>
                <a:gridCol w="762000"/>
                <a:gridCol w="762000"/>
                <a:gridCol w="914400"/>
                <a:gridCol w="914400"/>
              </a:tblGrid>
              <a:tr h="190500">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Attributes</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X1</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X2</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X3</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X4</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ak</a:t>
                      </a:r>
                    </a:p>
                  </a:txBody>
                  <a:tcPr marL="9525" marR="9525" marT="9525" marB="0" anchor="ctr"/>
                </a:tc>
              </a:tr>
              <a:tr h="190500">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5</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0</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20</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100</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0</a:t>
                      </a:r>
                    </a:p>
                  </a:txBody>
                  <a:tcPr marL="9525" marR="9525" marT="9525" marB="0" anchor="ctr"/>
                </a:tc>
              </a:tr>
              <a:tr h="190500">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Local Bus</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10</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15</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40</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50</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-0.1</a:t>
                      </a:r>
                    </a:p>
                  </a:txBody>
                  <a:tcPr marL="9525" marR="9525" marT="9525" marB="0" anchor="ctr"/>
                </a:tc>
              </a:tr>
              <a:tr h="190500">
                <a:tc>
                  <a:txBody>
                    <a:bodyPr/>
                    <a:lstStyle/>
                    <a:p>
                      <a:pPr algn="l" fontAlgn="ctr"/>
                      <a:r>
                        <a:rPr kumimoji="0" lang="en-US" sz="1800" u="none" strike="noStrike" kern="1200" dirty="0" smtClean="0">
                          <a:solidFill>
                            <a:schemeClr val="dk1"/>
                          </a:solidFill>
                          <a:effectLst/>
                          <a:latin typeface="Times New Roman" pitchFamily="18" charset="0"/>
                          <a:ea typeface="+mn-ea"/>
                          <a:cs typeface="Times New Roman" pitchFamily="18" charset="0"/>
                        </a:rPr>
                        <a:t>Rapid </a:t>
                      </a:r>
                      <a:r>
                        <a:rPr kumimoji="0" lang="en-US" sz="1800" u="none" strike="noStrike" kern="1200" dirty="0">
                          <a:solidFill>
                            <a:schemeClr val="dk1"/>
                          </a:solidFill>
                          <a:effectLst/>
                          <a:latin typeface="Times New Roman" pitchFamily="18" charset="0"/>
                          <a:ea typeface="+mn-ea"/>
                          <a:cs typeface="Times New Roman" pitchFamily="18" charset="0"/>
                        </a:rPr>
                        <a:t>transit</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10</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5</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30</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75</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-0.06</a:t>
                      </a:r>
                    </a:p>
                  </a:txBody>
                  <a:tcPr marL="9525" marR="9525" marT="9525"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419644"/>
              </p:ext>
            </p:extLst>
          </p:nvPr>
        </p:nvGraphicFramePr>
        <p:xfrm>
          <a:off x="228600" y="3048000"/>
          <a:ext cx="5105399" cy="1676400"/>
        </p:xfrm>
        <a:graphic>
          <a:graphicData uri="http://schemas.openxmlformats.org/drawingml/2006/table">
            <a:tbl>
              <a:tblPr>
                <a:tableStyleId>{5C22544A-7EE6-4342-B048-85BDC9FD1C3A}</a:tableStyleId>
              </a:tblPr>
              <a:tblGrid>
                <a:gridCol w="2108752"/>
                <a:gridCol w="1553817"/>
                <a:gridCol w="1442830"/>
              </a:tblGrid>
              <a:tr h="419100">
                <a:tc gridSpan="3">
                  <a:txBody>
                    <a:bodyPr/>
                    <a:lstStyle/>
                    <a:p>
                      <a:r>
                        <a:rPr kumimoji="0" lang="nl-NL" sz="1800" u="none" strike="noStrike" kern="1200" dirty="0" smtClean="0">
                          <a:solidFill>
                            <a:schemeClr val="dk1"/>
                          </a:solidFill>
                          <a:effectLst/>
                          <a:latin typeface="Times New Roman" pitchFamily="18" charset="0"/>
                          <a:ea typeface="+mn-ea"/>
                          <a:cs typeface="Times New Roman" pitchFamily="18" charset="0"/>
                        </a:rPr>
                        <a:t>Uk= ak - 0.025X1 - 0.032X2 - 0.015X3 - 0.002X4</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419100">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U(a</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1800" u="none" strike="noStrike" kern="1200">
                          <a:solidFill>
                            <a:schemeClr val="dk1"/>
                          </a:solidFill>
                          <a:effectLst/>
                          <a:latin typeface="Times New Roman" pitchFamily="18" charset="0"/>
                          <a:ea typeface="+mn-ea"/>
                          <a:cs typeface="Times New Roman" pitchFamily="18" charset="0"/>
                        </a:rPr>
                        <a:t>-0.625</a:t>
                      </a:r>
                    </a:p>
                  </a:txBody>
                  <a:tcPr marL="9525" marR="9525" marT="9525" marB="0" anchor="ctr"/>
                </a:tc>
              </a:tr>
              <a:tr h="419100">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Local Bus</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U(b</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-1.53</a:t>
                      </a:r>
                    </a:p>
                  </a:txBody>
                  <a:tcPr marL="9525" marR="9525" marT="9525" marB="0" anchor="ctr"/>
                </a:tc>
              </a:tr>
              <a:tr h="419100">
                <a:tc>
                  <a:txBody>
                    <a:bodyPr/>
                    <a:lstStyle/>
                    <a:p>
                      <a:pPr algn="l" fontAlgn="ctr"/>
                      <a:r>
                        <a:rPr kumimoji="0" lang="en-US" sz="1800" u="none" strike="noStrike" kern="1200" dirty="0" smtClean="0">
                          <a:solidFill>
                            <a:schemeClr val="dk1"/>
                          </a:solidFill>
                          <a:effectLst/>
                          <a:latin typeface="Times New Roman" pitchFamily="18" charset="0"/>
                          <a:ea typeface="+mn-ea"/>
                          <a:cs typeface="Times New Roman" pitchFamily="18" charset="0"/>
                        </a:rPr>
                        <a:t>Rapid </a:t>
                      </a:r>
                      <a:r>
                        <a:rPr kumimoji="0" lang="en-US" sz="1800" u="none" strike="noStrike" kern="1200" dirty="0">
                          <a:solidFill>
                            <a:schemeClr val="dk1"/>
                          </a:solidFill>
                          <a:effectLst/>
                          <a:latin typeface="Times New Roman" pitchFamily="18" charset="0"/>
                          <a:ea typeface="+mn-ea"/>
                          <a:cs typeface="Times New Roman" pitchFamily="18" charset="0"/>
                        </a:rPr>
                        <a:t>transit</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U(RT</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-1.07</a:t>
                      </a:r>
                    </a:p>
                  </a:txBody>
                  <a:tcPr marL="9525" marR="9525" marT="9525"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65302194"/>
              </p:ext>
            </p:extLst>
          </p:nvPr>
        </p:nvGraphicFramePr>
        <p:xfrm>
          <a:off x="6096000" y="1828800"/>
          <a:ext cx="2819400" cy="2138589"/>
        </p:xfrm>
        <a:graphic>
          <a:graphicData uri="http://schemas.openxmlformats.org/drawingml/2006/table">
            <a:tbl>
              <a:tblPr>
                <a:tableStyleId>{5C22544A-7EE6-4342-B048-85BDC9FD1C3A}</a:tableStyleId>
              </a:tblPr>
              <a:tblGrid>
                <a:gridCol w="1295400"/>
                <a:gridCol w="838200"/>
                <a:gridCol w="685800"/>
              </a:tblGrid>
              <a:tr h="745581">
                <a:tc gridSpan="3">
                  <a:txBody>
                    <a:bodyPr/>
                    <a:lstStyle/>
                    <a:p>
                      <a:pPr algn="ctr"/>
                      <a:r>
                        <a:rPr lang="en-GB" sz="2400" dirty="0" smtClean="0">
                          <a:solidFill>
                            <a:srgbClr val="002060"/>
                          </a:solidFill>
                          <a:latin typeface="Times New Roman" pitchFamily="18" charset="0"/>
                          <a:cs typeface="Times New Roman" pitchFamily="18" charset="0"/>
                        </a:rPr>
                        <a:t>	  </a:t>
                      </a:r>
                      <a:r>
                        <a:rPr lang="en-GB" sz="2000" b="1" dirty="0" smtClean="0">
                          <a:solidFill>
                            <a:srgbClr val="002060"/>
                          </a:solidFill>
                          <a:latin typeface="Times New Roman" pitchFamily="18" charset="0"/>
                          <a:cs typeface="Times New Roman" pitchFamily="18" charset="0"/>
                        </a:rPr>
                        <a:t>e </a:t>
                      </a:r>
                      <a:r>
                        <a:rPr lang="en-GB" sz="2000" b="1" baseline="30000" dirty="0" err="1" smtClean="0">
                          <a:solidFill>
                            <a:srgbClr val="002060"/>
                          </a:solidFill>
                          <a:latin typeface="Times New Roman" pitchFamily="18" charset="0"/>
                          <a:cs typeface="Times New Roman" pitchFamily="18" charset="0"/>
                        </a:rPr>
                        <a:t>Uk</a:t>
                      </a:r>
                      <a:endParaRPr lang="en-GB" sz="2000" b="1" baseline="30000" dirty="0" smtClean="0">
                        <a:solidFill>
                          <a:srgbClr val="002060"/>
                        </a:solidFill>
                        <a:latin typeface="Times New Roman" pitchFamily="18" charset="0"/>
                        <a:cs typeface="Times New Roman" pitchFamily="18" charset="0"/>
                      </a:endParaRPr>
                    </a:p>
                    <a:p>
                      <a:pPr algn="ctr"/>
                      <a:r>
                        <a:rPr lang="en-GB" sz="2000" b="1" dirty="0" smtClean="0">
                          <a:solidFill>
                            <a:srgbClr val="002060"/>
                          </a:solidFill>
                          <a:latin typeface="Times New Roman" pitchFamily="18" charset="0"/>
                          <a:cs typeface="Times New Roman" pitchFamily="18" charset="0"/>
                        </a:rPr>
                        <a:t>P(K) = --------</a:t>
                      </a:r>
                    </a:p>
                    <a:p>
                      <a:pPr algn="ctr"/>
                      <a:r>
                        <a:rPr lang="en-GB" sz="2000" b="1" dirty="0" smtClean="0">
                          <a:solidFill>
                            <a:srgbClr val="002060"/>
                          </a:solidFill>
                          <a:latin typeface="Times New Roman" pitchFamily="18" charset="0"/>
                          <a:cs typeface="Times New Roman" pitchFamily="18" charset="0"/>
                        </a:rPr>
                        <a:t>	  </a:t>
                      </a:r>
                      <a:r>
                        <a:rPr lang="el-GR" sz="2000" b="1" dirty="0" smtClean="0">
                          <a:solidFill>
                            <a:srgbClr val="002060"/>
                          </a:solidFill>
                          <a:latin typeface="Times New Roman" pitchFamily="18" charset="0"/>
                          <a:cs typeface="Times New Roman" pitchFamily="18" charset="0"/>
                        </a:rPr>
                        <a:t>Σ</a:t>
                      </a:r>
                      <a:r>
                        <a:rPr lang="en-US" sz="2000" b="1" baseline="-25000" dirty="0" smtClean="0">
                          <a:solidFill>
                            <a:srgbClr val="002060"/>
                          </a:solidFill>
                          <a:latin typeface="Times New Roman" pitchFamily="18" charset="0"/>
                          <a:cs typeface="Times New Roman" pitchFamily="18" charset="0"/>
                        </a:rPr>
                        <a:t>x</a:t>
                      </a:r>
                      <a:r>
                        <a:rPr lang="en-GB" sz="2000" b="1" dirty="0" smtClean="0">
                          <a:solidFill>
                            <a:srgbClr val="002060"/>
                          </a:solidFill>
                          <a:latin typeface="Times New Roman" pitchFamily="18" charset="0"/>
                          <a:cs typeface="Times New Roman" pitchFamily="18" charset="0"/>
                        </a:rPr>
                        <a:t>e </a:t>
                      </a:r>
                      <a:r>
                        <a:rPr lang="en-GB" sz="2000" b="1" baseline="30000" dirty="0" err="1" smtClean="0">
                          <a:solidFill>
                            <a:srgbClr val="002060"/>
                          </a:solidFill>
                          <a:latin typeface="Times New Roman" pitchFamily="18" charset="0"/>
                          <a:cs typeface="Times New Roman" pitchFamily="18" charset="0"/>
                        </a:rPr>
                        <a:t>Ux</a:t>
                      </a:r>
                      <a:endParaRPr lang="en-GB" sz="2000" b="1" baseline="30000" dirty="0" smtClean="0">
                        <a:solidFill>
                          <a:srgbClr val="002060"/>
                        </a:solidFill>
                        <a:latin typeface="Times New Roman" pitchFamily="18" charset="0"/>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384568">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P(a) </a:t>
                      </a:r>
                    </a:p>
                  </a:txBody>
                  <a:tcPr marL="9525" marR="9525" marT="9525" marB="0" anchor="ctr"/>
                </a:tc>
                <a:tc>
                  <a:txBody>
                    <a:bodyPr/>
                    <a:lstStyle/>
                    <a:p>
                      <a:pPr algn="l" fontAlgn="ctr"/>
                      <a:r>
                        <a:rPr kumimoji="0" lang="en-US" sz="2000" u="none" strike="noStrike" kern="1200">
                          <a:solidFill>
                            <a:schemeClr val="dk1"/>
                          </a:solidFill>
                          <a:effectLst/>
                          <a:latin typeface="Times New Roman" pitchFamily="18" charset="0"/>
                          <a:ea typeface="+mn-ea"/>
                          <a:cs typeface="Times New Roman" pitchFamily="18" charset="0"/>
                        </a:rPr>
                        <a:t>0.489</a:t>
                      </a:r>
                    </a:p>
                  </a:txBody>
                  <a:tcPr marL="9525" marR="9525" marT="9525" marB="0" anchor="ctr"/>
                </a:tc>
              </a:tr>
              <a:tr h="384568">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Local Bus</a:t>
                      </a:r>
                    </a:p>
                  </a:txBody>
                  <a:tcPr marL="9525" marR="9525" marT="9525" marB="0" anchor="ctr"/>
                </a:tc>
                <a:tc>
                  <a:txBody>
                    <a:bodyPr/>
                    <a:lstStyle/>
                    <a:p>
                      <a:pPr algn="ctr" fontAlgn="ctr"/>
                      <a:r>
                        <a:rPr kumimoji="0" lang="en-US" sz="1800" u="none" strike="noStrike" kern="1200" dirty="0" smtClean="0">
                          <a:solidFill>
                            <a:schemeClr val="dk1"/>
                          </a:solidFill>
                          <a:effectLst/>
                          <a:latin typeface="Times New Roman" pitchFamily="18" charset="0"/>
                          <a:ea typeface="+mn-ea"/>
                          <a:cs typeface="Times New Roman" pitchFamily="18" charset="0"/>
                        </a:rPr>
                        <a:t>P(b</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a:solidFill>
                            <a:schemeClr val="dk1"/>
                          </a:solidFill>
                          <a:effectLst/>
                          <a:latin typeface="Times New Roman" pitchFamily="18" charset="0"/>
                          <a:ea typeface="+mn-ea"/>
                          <a:cs typeface="Times New Roman" pitchFamily="18" charset="0"/>
                        </a:rPr>
                        <a:t>0.198</a:t>
                      </a:r>
                    </a:p>
                  </a:txBody>
                  <a:tcPr marL="9525" marR="9525" marT="9525" marB="0" anchor="ctr"/>
                </a:tc>
              </a:tr>
              <a:tr h="384568">
                <a:tc>
                  <a:txBody>
                    <a:bodyPr/>
                    <a:lstStyle/>
                    <a:p>
                      <a:pPr algn="l" fontAlgn="ctr"/>
                      <a:r>
                        <a:rPr kumimoji="0" lang="en-US" sz="1800" u="none" strike="noStrike" kern="1200" dirty="0" smtClean="0">
                          <a:solidFill>
                            <a:schemeClr val="dk1"/>
                          </a:solidFill>
                          <a:effectLst/>
                          <a:latin typeface="Times New Roman" pitchFamily="18" charset="0"/>
                          <a:ea typeface="+mn-ea"/>
                          <a:cs typeface="Times New Roman" pitchFamily="18" charset="0"/>
                        </a:rPr>
                        <a:t>Rapid </a:t>
                      </a:r>
                      <a:r>
                        <a:rPr kumimoji="0" lang="en-US" sz="1800" u="none" strike="noStrike" kern="1200" dirty="0">
                          <a:solidFill>
                            <a:schemeClr val="dk1"/>
                          </a:solidFill>
                          <a:effectLst/>
                          <a:latin typeface="Times New Roman" pitchFamily="18" charset="0"/>
                          <a:ea typeface="+mn-ea"/>
                          <a:cs typeface="Times New Roman" pitchFamily="18" charset="0"/>
                        </a:rPr>
                        <a:t>transit</a:t>
                      </a:r>
                    </a:p>
                  </a:txBody>
                  <a:tcPr marL="9525" marR="9525" marT="9525" marB="0" anchor="ctr"/>
                </a:tc>
                <a:tc>
                  <a:txBody>
                    <a:bodyPr/>
                    <a:lstStyle/>
                    <a:p>
                      <a:pPr algn="ctr" fontAlgn="ctr"/>
                      <a:r>
                        <a:rPr kumimoji="0" lang="en-US" sz="1800" u="none" strike="noStrike" kern="1200" dirty="0" smtClean="0">
                          <a:solidFill>
                            <a:schemeClr val="dk1"/>
                          </a:solidFill>
                          <a:effectLst/>
                          <a:latin typeface="Times New Roman" pitchFamily="18" charset="0"/>
                          <a:ea typeface="+mn-ea"/>
                          <a:cs typeface="Times New Roman" pitchFamily="18" charset="0"/>
                        </a:rPr>
                        <a:t>P(RT</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0.313</a:t>
                      </a:r>
                    </a:p>
                  </a:txBody>
                  <a:tcPr marL="9525" marR="9525" marT="9525"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93306580"/>
              </p:ext>
            </p:extLst>
          </p:nvPr>
        </p:nvGraphicFramePr>
        <p:xfrm>
          <a:off x="5715000" y="4191000"/>
          <a:ext cx="3276600" cy="1706568"/>
        </p:xfrm>
        <a:graphic>
          <a:graphicData uri="http://schemas.openxmlformats.org/drawingml/2006/table">
            <a:tbl>
              <a:tblPr>
                <a:tableStyleId>{5C22544A-7EE6-4342-B048-85BDC9FD1C3A}</a:tableStyleId>
              </a:tblPr>
              <a:tblGrid>
                <a:gridCol w="1371600"/>
                <a:gridCol w="838200"/>
                <a:gridCol w="1066800"/>
              </a:tblGrid>
              <a:tr h="411168">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dirty="0" err="1" smtClean="0">
                          <a:latin typeface="Times New Roman" pitchFamily="18" charset="0"/>
                          <a:cs typeface="Times New Roman" pitchFamily="18" charset="0"/>
                        </a:rPr>
                        <a:t>Qij</a:t>
                      </a:r>
                      <a:r>
                        <a:rPr lang="en-US" sz="2000" dirty="0" smtClean="0">
                          <a:latin typeface="Times New Roman" pitchFamily="18" charset="0"/>
                          <a:cs typeface="Times New Roman" pitchFamily="18" charset="0"/>
                        </a:rPr>
                        <a:t> (k) = </a:t>
                      </a:r>
                      <a:r>
                        <a:rPr lang="en-US" sz="2000" dirty="0" smtClean="0">
                          <a:solidFill>
                            <a:schemeClr val="dk1"/>
                          </a:solidFill>
                          <a:latin typeface="Times New Roman" pitchFamily="18" charset="0"/>
                          <a:cs typeface="Times New Roman" pitchFamily="18" charset="0"/>
                        </a:rPr>
                        <a:t>U(k) x P(k)</a:t>
                      </a:r>
                      <a:r>
                        <a:rPr lang="en-US" sz="2000" dirty="0" smtClean="0">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411168">
                <a:tc>
                  <a:txBody>
                    <a:bodyPr/>
                    <a:lstStyle/>
                    <a:p>
                      <a:pPr algn="l" fontAlgn="ctr"/>
                      <a:r>
                        <a:rPr kumimoji="0" lang="en-US" sz="2000" u="none" strike="noStrike" kern="1200" dirty="0" err="1">
                          <a:solidFill>
                            <a:schemeClr val="dk1"/>
                          </a:solidFill>
                          <a:effectLst/>
                          <a:latin typeface="Times New Roman" pitchFamily="18" charset="0"/>
                          <a:ea typeface="+mn-ea"/>
                          <a:cs typeface="Times New Roman" pitchFamily="18" charset="0"/>
                        </a:rPr>
                        <a:t>Qij</a:t>
                      </a:r>
                      <a:r>
                        <a:rPr kumimoji="0" lang="en-US" sz="2000" u="none" strike="noStrike" kern="1200" dirty="0">
                          <a:solidFill>
                            <a:schemeClr val="dk1"/>
                          </a:solidFill>
                          <a:effectLst/>
                          <a:latin typeface="Times New Roman" pitchFamily="18" charset="0"/>
                          <a:ea typeface="+mn-ea"/>
                          <a:cs typeface="Times New Roman" pitchFamily="18" charset="0"/>
                        </a:rPr>
                        <a:t> (Auto) =</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2445</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trips/day</a:t>
                      </a:r>
                    </a:p>
                  </a:txBody>
                  <a:tcPr marL="9525" marR="9525" marT="9525" marB="0" anchor="ctr"/>
                </a:tc>
              </a:tr>
              <a:tr h="442116">
                <a:tc>
                  <a:txBody>
                    <a:bodyPr/>
                    <a:lstStyle/>
                    <a:p>
                      <a:pPr algn="l" fontAlgn="ctr"/>
                      <a:r>
                        <a:rPr kumimoji="0" lang="en-US" sz="2000" u="none" strike="noStrike" kern="1200" dirty="0" err="1">
                          <a:solidFill>
                            <a:schemeClr val="dk1"/>
                          </a:solidFill>
                          <a:effectLst/>
                          <a:latin typeface="Times New Roman" pitchFamily="18" charset="0"/>
                          <a:ea typeface="+mn-ea"/>
                          <a:cs typeface="Times New Roman" pitchFamily="18" charset="0"/>
                        </a:rPr>
                        <a:t>Qij</a:t>
                      </a:r>
                      <a:r>
                        <a:rPr kumimoji="0" lang="en-US" sz="2000" u="none" strike="noStrike" kern="1200" dirty="0">
                          <a:solidFill>
                            <a:schemeClr val="dk1"/>
                          </a:solidFill>
                          <a:effectLst/>
                          <a:latin typeface="Times New Roman" pitchFamily="18" charset="0"/>
                          <a:ea typeface="+mn-ea"/>
                          <a:cs typeface="Times New Roman" pitchFamily="18" charset="0"/>
                        </a:rPr>
                        <a:t> </a:t>
                      </a:r>
                      <a:r>
                        <a:rPr kumimoji="0" lang="en-US" sz="2000" u="none" strike="noStrike" kern="1200" dirty="0" smtClean="0">
                          <a:solidFill>
                            <a:schemeClr val="dk1"/>
                          </a:solidFill>
                          <a:effectLst/>
                          <a:latin typeface="Times New Roman" pitchFamily="18" charset="0"/>
                          <a:ea typeface="+mn-ea"/>
                          <a:cs typeface="Times New Roman" pitchFamily="18" charset="0"/>
                        </a:rPr>
                        <a:t>(Bus</a:t>
                      </a:r>
                      <a:r>
                        <a:rPr kumimoji="0" lang="en-US" sz="2000" u="none" strike="noStrike" kern="1200" dirty="0">
                          <a:solidFill>
                            <a:schemeClr val="dk1"/>
                          </a:solidFill>
                          <a:effectLst/>
                          <a:latin typeface="Times New Roman" pitchFamily="18" charset="0"/>
                          <a:ea typeface="+mn-ea"/>
                          <a:cs typeface="Times New Roman" pitchFamily="18" charset="0"/>
                        </a:rPr>
                        <a:t>) =</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989</a:t>
                      </a:r>
                    </a:p>
                  </a:txBody>
                  <a:tcPr marL="9525" marR="9525" marT="9525" marB="0" anchor="ctr"/>
                </a:tc>
                <a:tc>
                  <a:txBody>
                    <a:bodyPr/>
                    <a:lstStyle/>
                    <a:p>
                      <a:pPr algn="ctr" fontAlgn="ctr"/>
                      <a:r>
                        <a:rPr kumimoji="0" lang="en-US" sz="2000" u="none" strike="noStrike" kern="1200">
                          <a:solidFill>
                            <a:schemeClr val="dk1"/>
                          </a:solidFill>
                          <a:effectLst/>
                          <a:latin typeface="Times New Roman" pitchFamily="18" charset="0"/>
                          <a:ea typeface="+mn-ea"/>
                          <a:cs typeface="Times New Roman" pitchFamily="18" charset="0"/>
                        </a:rPr>
                        <a:t>trips/day</a:t>
                      </a:r>
                    </a:p>
                  </a:txBody>
                  <a:tcPr marL="9525" marR="9525" marT="9525" marB="0" anchor="ctr"/>
                </a:tc>
              </a:tr>
              <a:tr h="442116">
                <a:tc>
                  <a:txBody>
                    <a:bodyPr/>
                    <a:lstStyle/>
                    <a:p>
                      <a:pPr algn="l" fontAlgn="ctr"/>
                      <a:r>
                        <a:rPr kumimoji="0" lang="en-US" sz="2000" u="none" strike="noStrike" kern="1200" dirty="0" err="1">
                          <a:solidFill>
                            <a:schemeClr val="dk1"/>
                          </a:solidFill>
                          <a:effectLst/>
                          <a:latin typeface="Times New Roman" pitchFamily="18" charset="0"/>
                          <a:ea typeface="+mn-ea"/>
                          <a:cs typeface="Times New Roman" pitchFamily="18" charset="0"/>
                        </a:rPr>
                        <a:t>Qij</a:t>
                      </a:r>
                      <a:r>
                        <a:rPr kumimoji="0" lang="en-US" sz="2000" u="none" strike="noStrike" kern="1200" dirty="0">
                          <a:solidFill>
                            <a:schemeClr val="dk1"/>
                          </a:solidFill>
                          <a:effectLst/>
                          <a:latin typeface="Times New Roman" pitchFamily="18" charset="0"/>
                          <a:ea typeface="+mn-ea"/>
                          <a:cs typeface="Times New Roman" pitchFamily="18" charset="0"/>
                        </a:rPr>
                        <a:t> (</a:t>
                      </a:r>
                      <a:r>
                        <a:rPr kumimoji="0" lang="en-US" sz="2000" u="none" strike="noStrike" kern="1200" dirty="0" smtClean="0">
                          <a:solidFill>
                            <a:schemeClr val="dk1"/>
                          </a:solidFill>
                          <a:effectLst/>
                          <a:latin typeface="Times New Roman" pitchFamily="18" charset="0"/>
                          <a:ea typeface="+mn-ea"/>
                          <a:cs typeface="Times New Roman" pitchFamily="18" charset="0"/>
                        </a:rPr>
                        <a:t>RT) </a:t>
                      </a: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1567</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trips/day</a:t>
                      </a:r>
                    </a:p>
                  </a:txBody>
                  <a:tcPr marL="9525" marR="9525" marT="9525"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47952012"/>
              </p:ext>
            </p:extLst>
          </p:nvPr>
        </p:nvGraphicFramePr>
        <p:xfrm>
          <a:off x="228600" y="4953000"/>
          <a:ext cx="5181600" cy="1609725"/>
        </p:xfrm>
        <a:graphic>
          <a:graphicData uri="http://schemas.openxmlformats.org/drawingml/2006/table">
            <a:tbl>
              <a:tblPr>
                <a:tableStyleId>{5C22544A-7EE6-4342-B048-85BDC9FD1C3A}</a:tableStyleId>
              </a:tblPr>
              <a:tblGrid>
                <a:gridCol w="4296937"/>
                <a:gridCol w="631902"/>
                <a:gridCol w="252761"/>
              </a:tblGrid>
              <a:tr h="457200">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2000" u="none" strike="noStrike" kern="1200" dirty="0" smtClean="0">
                          <a:solidFill>
                            <a:schemeClr val="dk1"/>
                          </a:solidFill>
                          <a:effectLst/>
                          <a:latin typeface="Times New Roman" pitchFamily="18" charset="0"/>
                          <a:ea typeface="+mn-ea"/>
                          <a:cs typeface="Times New Roman" pitchFamily="18" charset="0"/>
                        </a:rPr>
                        <a:t>Fare-box revenue estimate = </a:t>
                      </a:r>
                      <a:r>
                        <a:rPr lang="en-US" sz="2000" dirty="0" err="1" smtClean="0">
                          <a:latin typeface="Times New Roman" pitchFamily="18" charset="0"/>
                          <a:cs typeface="Times New Roman" pitchFamily="18" charset="0"/>
                        </a:rPr>
                        <a:t>Qij</a:t>
                      </a:r>
                      <a:r>
                        <a:rPr lang="en-US" sz="2000" dirty="0" smtClean="0">
                          <a:latin typeface="Times New Roman" pitchFamily="18" charset="0"/>
                          <a:cs typeface="Times New Roman" pitchFamily="18" charset="0"/>
                        </a:rPr>
                        <a:t> (k) x Xi(k)</a:t>
                      </a:r>
                      <a:endParaRPr kumimoji="0" lang="en-US" sz="2000" u="none" strike="noStrike" kern="1200" dirty="0" smtClean="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l"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381000">
                <a:tc>
                  <a:txBody>
                    <a:bodyPr/>
                    <a:lstStyle/>
                    <a:p>
                      <a:pPr algn="l" fontAlgn="ctr"/>
                      <a:r>
                        <a:rPr kumimoji="0" lang="en-US" sz="1600" u="none" strike="noStrike" kern="1200" dirty="0">
                          <a:solidFill>
                            <a:schemeClr val="dk1"/>
                          </a:solidFill>
                          <a:effectLst/>
                          <a:latin typeface="Times New Roman" pitchFamily="18" charset="0"/>
                          <a:ea typeface="+mn-ea"/>
                          <a:cs typeface="Times New Roman" pitchFamily="18" charset="0"/>
                        </a:rPr>
                        <a:t>The fare-box revenue estimate for </a:t>
                      </a:r>
                      <a:r>
                        <a:rPr kumimoji="0" lang="en-US" sz="1600" u="none" strike="noStrike" kern="1200" dirty="0" smtClean="0">
                          <a:solidFill>
                            <a:schemeClr val="dk1"/>
                          </a:solidFill>
                          <a:effectLst/>
                          <a:latin typeface="Times New Roman" pitchFamily="18" charset="0"/>
                          <a:ea typeface="+mn-ea"/>
                          <a:cs typeface="Times New Roman" pitchFamily="18" charset="0"/>
                        </a:rPr>
                        <a:t>Local bus</a:t>
                      </a:r>
                      <a:r>
                        <a:rPr kumimoji="0" lang="en-US" sz="1600" u="none" strike="noStrike" kern="1200" dirty="0">
                          <a:solidFill>
                            <a:schemeClr val="dk1"/>
                          </a:solidFill>
                          <a:effectLst/>
                          <a:latin typeface="Times New Roman" pitchFamily="18" charset="0"/>
                          <a:ea typeface="+mn-ea"/>
                          <a:cs typeface="Times New Roman" pitchFamily="18" charset="0"/>
                        </a:rPr>
                        <a:t>: </a:t>
                      </a:r>
                      <a:r>
                        <a:rPr kumimoji="0" lang="en-US" sz="1600" u="none" strike="noStrike" kern="1200" dirty="0" smtClean="0">
                          <a:solidFill>
                            <a:schemeClr val="dk1"/>
                          </a:solidFill>
                          <a:effectLst/>
                          <a:latin typeface="Times New Roman" pitchFamily="18" charset="0"/>
                          <a:ea typeface="+mn-ea"/>
                          <a:cs typeface="Times New Roman" pitchFamily="18" charset="0"/>
                        </a:rPr>
                        <a:t>=</a:t>
                      </a:r>
                      <a:endParaRPr kumimoji="0" lang="en-US" sz="16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r" fontAlgn="ctr"/>
                      <a:r>
                        <a:rPr kumimoji="0" lang="en-US" sz="2000" u="none" strike="noStrike" kern="1200" dirty="0">
                          <a:solidFill>
                            <a:schemeClr val="dk1"/>
                          </a:solidFill>
                          <a:effectLst/>
                          <a:latin typeface="Times New Roman" pitchFamily="18" charset="0"/>
                          <a:ea typeface="+mn-ea"/>
                          <a:cs typeface="Times New Roman" pitchFamily="18" charset="0"/>
                        </a:rPr>
                        <a:t>494</a:t>
                      </a: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r>
              <a:tr h="457200">
                <a:tc>
                  <a:txBody>
                    <a:bodyPr/>
                    <a:lstStyle/>
                    <a:p>
                      <a:pPr algn="l" fontAlgn="ctr"/>
                      <a:r>
                        <a:rPr kumimoji="0" lang="en-US" sz="1600" u="none" strike="noStrike" kern="1200" dirty="0">
                          <a:solidFill>
                            <a:schemeClr val="dk1"/>
                          </a:solidFill>
                          <a:effectLst/>
                          <a:latin typeface="Times New Roman" pitchFamily="18" charset="0"/>
                          <a:ea typeface="+mn-ea"/>
                          <a:cs typeface="Times New Roman" pitchFamily="18" charset="0"/>
                        </a:rPr>
                        <a:t>The fare-box revenue estimate for </a:t>
                      </a:r>
                      <a:r>
                        <a:rPr kumimoji="0" lang="en-US" sz="1600" u="none" strike="noStrike" kern="1200" dirty="0" smtClean="0">
                          <a:solidFill>
                            <a:schemeClr val="dk1"/>
                          </a:solidFill>
                          <a:effectLst/>
                          <a:latin typeface="Times New Roman" pitchFamily="18" charset="0"/>
                          <a:ea typeface="+mn-ea"/>
                          <a:cs typeface="Times New Roman" pitchFamily="18" charset="0"/>
                        </a:rPr>
                        <a:t>Rapid</a:t>
                      </a:r>
                      <a:r>
                        <a:rPr kumimoji="0" lang="en-US" sz="1600" u="none" strike="noStrike" kern="1200" baseline="0" dirty="0" smtClean="0">
                          <a:solidFill>
                            <a:schemeClr val="dk1"/>
                          </a:solidFill>
                          <a:effectLst/>
                          <a:latin typeface="Times New Roman" pitchFamily="18" charset="0"/>
                          <a:ea typeface="+mn-ea"/>
                          <a:cs typeface="Times New Roman" pitchFamily="18" charset="0"/>
                        </a:rPr>
                        <a:t> transit</a:t>
                      </a:r>
                      <a:r>
                        <a:rPr kumimoji="0" lang="en-US" sz="1600" u="none" strike="noStrike" kern="1200" dirty="0" smtClean="0">
                          <a:solidFill>
                            <a:schemeClr val="dk1"/>
                          </a:solidFill>
                          <a:effectLst/>
                          <a:latin typeface="Times New Roman" pitchFamily="18" charset="0"/>
                          <a:ea typeface="+mn-ea"/>
                          <a:cs typeface="Times New Roman" pitchFamily="18" charset="0"/>
                        </a:rPr>
                        <a:t>: =</a:t>
                      </a:r>
                      <a:endParaRPr kumimoji="0" lang="en-US" sz="16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r" fontAlgn="ctr"/>
                      <a:r>
                        <a:rPr kumimoji="0" lang="en-US" sz="2000" u="none" strike="noStrike" kern="1200" dirty="0">
                          <a:solidFill>
                            <a:schemeClr val="dk1"/>
                          </a:solidFill>
                          <a:effectLst/>
                          <a:latin typeface="Times New Roman" pitchFamily="18" charset="0"/>
                          <a:ea typeface="+mn-ea"/>
                          <a:cs typeface="Times New Roman" pitchFamily="18" charset="0"/>
                        </a:rPr>
                        <a:t>1175</a:t>
                      </a: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r>
              <a:tr h="0">
                <a:tc>
                  <a:txBody>
                    <a:bodyPr/>
                    <a:lstStyle/>
                    <a:p>
                      <a:pPr algn="r" fontAlgn="ctr"/>
                      <a:r>
                        <a:rPr kumimoji="0" lang="en-US" sz="2000" u="none" strike="noStrike" kern="1200" dirty="0">
                          <a:solidFill>
                            <a:schemeClr val="dk1"/>
                          </a:solidFill>
                          <a:effectLst/>
                          <a:latin typeface="Times New Roman" pitchFamily="18" charset="0"/>
                          <a:ea typeface="+mn-ea"/>
                          <a:cs typeface="Times New Roman" pitchFamily="18" charset="0"/>
                        </a:rPr>
                        <a:t>Total </a:t>
                      </a:r>
                      <a:r>
                        <a:rPr kumimoji="0" lang="en-US" sz="2000" u="none" strike="noStrike" kern="1200" dirty="0" smtClean="0">
                          <a:solidFill>
                            <a:schemeClr val="dk1"/>
                          </a:solidFill>
                          <a:effectLst/>
                          <a:latin typeface="Times New Roman" pitchFamily="18" charset="0"/>
                          <a:ea typeface="+mn-ea"/>
                          <a:cs typeface="Times New Roman" pitchFamily="18" charset="0"/>
                        </a:rPr>
                        <a:t>Revenue Per day =   </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r" fontAlgn="ctr"/>
                      <a:r>
                        <a:rPr kumimoji="0" lang="en-US" sz="2000" u="none" strike="noStrike" kern="1200" dirty="0" smtClean="0">
                          <a:solidFill>
                            <a:schemeClr val="dk1"/>
                          </a:solidFill>
                          <a:effectLst/>
                          <a:latin typeface="Times New Roman" pitchFamily="18" charset="0"/>
                          <a:ea typeface="+mn-ea"/>
                          <a:cs typeface="Times New Roman" pitchFamily="18" charset="0"/>
                        </a:rPr>
                        <a:t>1669</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r>
            </a:tbl>
          </a:graphicData>
        </a:graphic>
      </p:graphicFrame>
    </p:spTree>
    <p:extLst>
      <p:ext uri="{BB962C8B-B14F-4D97-AF65-F5344CB8AC3E}">
        <p14:creationId xmlns:p14="http://schemas.microsoft.com/office/powerpoint/2010/main" val="85161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44</a:t>
            </a:fld>
            <a:endParaRPr lang="en-GB"/>
          </a:p>
        </p:txBody>
      </p:sp>
      <p:sp>
        <p:nvSpPr>
          <p:cNvPr id="8" name="Rectangle 2"/>
          <p:cNvSpPr>
            <a:spLocks noGrp="1" noChangeArrowheads="1"/>
          </p:cNvSpPr>
          <p:nvPr>
            <p:ph type="title"/>
          </p:nvPr>
        </p:nvSpPr>
        <p:spPr>
          <a:xfrm>
            <a:off x="457200" y="533400"/>
            <a:ext cx="8229600" cy="1143000"/>
          </a:xfrm>
        </p:spPr>
        <p:txBody>
          <a:bodyPr>
            <a:normAutofit/>
          </a:bodyPr>
          <a:lstStyle/>
          <a:p>
            <a:r>
              <a:rPr lang="en-US" b="1" u="sng" dirty="0">
                <a:solidFill>
                  <a:srgbClr val="FF0000"/>
                </a:solidFill>
              </a:rPr>
              <a:t>Application of </a:t>
            </a:r>
            <a:r>
              <a:rPr lang="en-US" b="1" u="sng" dirty="0" smtClean="0">
                <a:solidFill>
                  <a:srgbClr val="FF0000"/>
                </a:solidFill>
              </a:rPr>
              <a:t>the </a:t>
            </a:r>
            <a:r>
              <a:rPr lang="en-GB" b="1" u="sng" dirty="0" err="1" smtClean="0">
                <a:solidFill>
                  <a:srgbClr val="FF0000"/>
                </a:solidFill>
              </a:rPr>
              <a:t>Logit</a:t>
            </a:r>
            <a:r>
              <a:rPr lang="en-GB" b="1" u="sng" dirty="0" smtClean="0">
                <a:solidFill>
                  <a:srgbClr val="FF0000"/>
                </a:solidFill>
              </a:rPr>
              <a:t> Model</a:t>
            </a:r>
          </a:p>
        </p:txBody>
      </p:sp>
      <p:sp>
        <p:nvSpPr>
          <p:cNvPr id="9" name="Rectangle 2"/>
          <p:cNvSpPr txBox="1">
            <a:spLocks noChangeArrowheads="1"/>
          </p:cNvSpPr>
          <p:nvPr/>
        </p:nvSpPr>
        <p:spPr>
          <a:xfrm>
            <a:off x="505691" y="1721427"/>
            <a:ext cx="3657600" cy="723900"/>
          </a:xfrm>
          <a:prstGeom prst="rect">
            <a:avLst/>
          </a:prstGeom>
        </p:spPr>
        <p:txBody>
          <a:bodyPr vert="horz" lIns="0" rIns="0" bIns="0" anchor="b">
            <a:normAutofit fontScale="9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u="sng" dirty="0" smtClean="0">
                <a:solidFill>
                  <a:srgbClr val="FF0000"/>
                </a:solidFill>
              </a:rPr>
              <a:t>Problem-04</a:t>
            </a:r>
            <a:endParaRPr lang="en-GB" b="1" u="sng" dirty="0" smtClean="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66546743"/>
              </p:ext>
            </p:extLst>
          </p:nvPr>
        </p:nvGraphicFramePr>
        <p:xfrm>
          <a:off x="533398" y="3886200"/>
          <a:ext cx="7391404" cy="762000"/>
        </p:xfrm>
        <a:graphic>
          <a:graphicData uri="http://schemas.openxmlformats.org/drawingml/2006/table">
            <a:tbl>
              <a:tblPr>
                <a:tableStyleId>{5C22544A-7EE6-4342-B048-85BDC9FD1C3A}</a:tableStyleId>
              </a:tblPr>
              <a:tblGrid>
                <a:gridCol w="1949879"/>
                <a:gridCol w="1088305"/>
                <a:gridCol w="1088305"/>
                <a:gridCol w="1088305"/>
                <a:gridCol w="1088305"/>
                <a:gridCol w="1088305"/>
              </a:tblGrid>
              <a:tr h="381000">
                <a:tc>
                  <a:txBody>
                    <a:bodyPr/>
                    <a:lstStyle/>
                    <a:p>
                      <a:pPr algn="l" fontAlgn="ctr"/>
                      <a:r>
                        <a:rPr lang="en-US" sz="1800" u="none" strike="noStrike" dirty="0">
                          <a:effectLst/>
                          <a:latin typeface="Times New Roman" pitchFamily="18" charset="0"/>
                          <a:cs typeface="Times New Roman" pitchFamily="18" charset="0"/>
                        </a:rPr>
                        <a:t>Attributes</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X1</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dirty="0">
                          <a:effectLst/>
                          <a:latin typeface="Times New Roman" pitchFamily="18" charset="0"/>
                          <a:cs typeface="Times New Roman" pitchFamily="18" charset="0"/>
                        </a:rPr>
                        <a:t>X2</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X3</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X4</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ak</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r>
              <a:tr h="381000">
                <a:tc>
                  <a:txBody>
                    <a:bodyPr/>
                    <a:lstStyle/>
                    <a:p>
                      <a:pPr algn="l" fontAlgn="ctr"/>
                      <a:r>
                        <a:rPr lang="en-US" sz="1800" u="none" strike="noStrike" dirty="0" smtClean="0">
                          <a:effectLst/>
                          <a:latin typeface="Times New Roman" pitchFamily="18" charset="0"/>
                          <a:cs typeface="Times New Roman" pitchFamily="18" charset="0"/>
                        </a:rPr>
                        <a:t>Rapid transit (RT)</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10</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dirty="0">
                          <a:effectLst/>
                          <a:latin typeface="Times New Roman" pitchFamily="18" charset="0"/>
                          <a:cs typeface="Times New Roman" pitchFamily="18" charset="0"/>
                        </a:rPr>
                        <a:t>5</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a:effectLst/>
                          <a:latin typeface="Times New Roman" pitchFamily="18" charset="0"/>
                          <a:cs typeface="Times New Roman" pitchFamily="18" charset="0"/>
                        </a:rPr>
                        <a:t>30</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b="0" i="0" u="none" strike="noStrike" dirty="0" smtClean="0">
                          <a:solidFill>
                            <a:schemeClr val="dk1"/>
                          </a:solidFill>
                          <a:effectLst/>
                          <a:latin typeface="Times New Roman" pitchFamily="18" charset="0"/>
                          <a:cs typeface="Times New Roman" pitchFamily="18" charset="0"/>
                        </a:rPr>
                        <a:t>150</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1800" u="none" strike="noStrike" dirty="0">
                          <a:effectLst/>
                          <a:latin typeface="Times New Roman" pitchFamily="18" charset="0"/>
                          <a:cs typeface="Times New Roman" pitchFamily="18" charset="0"/>
                        </a:rPr>
                        <a:t>-0.06</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sp>
        <p:nvSpPr>
          <p:cNvPr id="7" name="Rectangle 2"/>
          <p:cNvSpPr txBox="1">
            <a:spLocks noChangeArrowheads="1"/>
          </p:cNvSpPr>
          <p:nvPr/>
        </p:nvSpPr>
        <p:spPr>
          <a:xfrm>
            <a:off x="304800" y="2590800"/>
            <a:ext cx="8610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just"/>
            <a:r>
              <a:rPr lang="en-US" sz="2400" dirty="0" smtClean="0">
                <a:solidFill>
                  <a:schemeClr val="tx1"/>
                </a:solidFill>
              </a:rPr>
              <a:t> A city council is contemplating a proposal to change the fare of rapid transit (RT) system to 150-cents instead of 75-cents as is in the service attributes of Problem-03</a:t>
            </a:r>
          </a:p>
        </p:txBody>
      </p:sp>
      <p:sp>
        <p:nvSpPr>
          <p:cNvPr id="10" name="Rectangle 2"/>
          <p:cNvSpPr txBox="1">
            <a:spLocks noChangeArrowheads="1"/>
          </p:cNvSpPr>
          <p:nvPr/>
        </p:nvSpPr>
        <p:spPr>
          <a:xfrm>
            <a:off x="325582" y="4800600"/>
            <a:ext cx="8610600" cy="1517073"/>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just"/>
            <a:r>
              <a:rPr lang="en-US" sz="2400" dirty="0" smtClean="0">
                <a:solidFill>
                  <a:schemeClr val="tx1"/>
                </a:solidFill>
              </a:rPr>
              <a:t>Find the market share of each mode due to the introduction of this new policy and the effects on the revenues of the public transportation authority, which operates both the local bus and the rapid transit systems.</a:t>
            </a:r>
            <a:endParaRPr lang="en-GB" sz="2400" dirty="0" smtClean="0">
              <a:solidFill>
                <a:schemeClr val="tx1"/>
              </a:solidFill>
            </a:endParaRPr>
          </a:p>
        </p:txBody>
      </p:sp>
    </p:spTree>
    <p:extLst>
      <p:ext uri="{BB962C8B-B14F-4D97-AF65-F5344CB8AC3E}">
        <p14:creationId xmlns:p14="http://schemas.microsoft.com/office/powerpoint/2010/main" val="1543986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45</a:t>
            </a:fld>
            <a:endParaRPr lang="en-GB"/>
          </a:p>
        </p:txBody>
      </p:sp>
      <p:sp>
        <p:nvSpPr>
          <p:cNvPr id="8" name="Rectangle 2"/>
          <p:cNvSpPr>
            <a:spLocks noGrp="1" noChangeArrowheads="1"/>
          </p:cNvSpPr>
          <p:nvPr>
            <p:ph type="title"/>
          </p:nvPr>
        </p:nvSpPr>
        <p:spPr>
          <a:xfrm>
            <a:off x="457200" y="533400"/>
            <a:ext cx="8229600" cy="1143000"/>
          </a:xfrm>
        </p:spPr>
        <p:txBody>
          <a:bodyPr>
            <a:normAutofit/>
          </a:bodyPr>
          <a:lstStyle/>
          <a:p>
            <a:r>
              <a:rPr lang="en-US" b="1" u="sng" dirty="0">
                <a:solidFill>
                  <a:srgbClr val="FF0000"/>
                </a:solidFill>
              </a:rPr>
              <a:t>Application of </a:t>
            </a:r>
            <a:r>
              <a:rPr lang="en-US" b="1" u="sng" dirty="0" smtClean="0">
                <a:solidFill>
                  <a:srgbClr val="FF0000"/>
                </a:solidFill>
              </a:rPr>
              <a:t>the </a:t>
            </a:r>
            <a:r>
              <a:rPr lang="en-GB" b="1" u="sng" dirty="0" err="1" smtClean="0">
                <a:solidFill>
                  <a:srgbClr val="FF0000"/>
                </a:solidFill>
              </a:rPr>
              <a:t>Logit</a:t>
            </a:r>
            <a:r>
              <a:rPr lang="en-GB" b="1" u="sng" dirty="0" smtClean="0">
                <a:solidFill>
                  <a:srgbClr val="FF0000"/>
                </a:solidFill>
              </a:rPr>
              <a:t> Model</a:t>
            </a:r>
          </a:p>
        </p:txBody>
      </p:sp>
      <p:graphicFrame>
        <p:nvGraphicFramePr>
          <p:cNvPr id="2" name="Table 1"/>
          <p:cNvGraphicFramePr>
            <a:graphicFrameLocks noGrp="1"/>
          </p:cNvGraphicFramePr>
          <p:nvPr>
            <p:extLst>
              <p:ext uri="{D42A27DB-BD31-4B8C-83A1-F6EECF244321}">
                <p14:modId xmlns:p14="http://schemas.microsoft.com/office/powerpoint/2010/main" val="253093992"/>
              </p:ext>
            </p:extLst>
          </p:nvPr>
        </p:nvGraphicFramePr>
        <p:xfrm>
          <a:off x="228600" y="1752600"/>
          <a:ext cx="5334000" cy="1135380"/>
        </p:xfrm>
        <a:graphic>
          <a:graphicData uri="http://schemas.openxmlformats.org/drawingml/2006/table">
            <a:tbl>
              <a:tblPr>
                <a:tableStyleId>{5C22544A-7EE6-4342-B048-85BDC9FD1C3A}</a:tableStyleId>
              </a:tblPr>
              <a:tblGrid>
                <a:gridCol w="1371600"/>
                <a:gridCol w="609600"/>
                <a:gridCol w="762000"/>
                <a:gridCol w="762000"/>
                <a:gridCol w="914400"/>
                <a:gridCol w="914400"/>
              </a:tblGrid>
              <a:tr h="190500">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Attributes</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X1</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X2</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X3</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X4</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ak</a:t>
                      </a:r>
                    </a:p>
                  </a:txBody>
                  <a:tcPr marL="9525" marR="9525" marT="9525" marB="0" anchor="ctr"/>
                </a:tc>
              </a:tr>
              <a:tr h="190500">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5</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0</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20</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100</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0</a:t>
                      </a:r>
                    </a:p>
                  </a:txBody>
                  <a:tcPr marL="9525" marR="9525" marT="9525" marB="0" anchor="ctr"/>
                </a:tc>
              </a:tr>
              <a:tr h="190500">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Local Bus</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10</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15</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40</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50</a:t>
                      </a:r>
                    </a:p>
                  </a:txBody>
                  <a:tcPr marL="9525" marR="9525" marT="9525" marB="0" anchor="ctr"/>
                </a:tc>
                <a:tc>
                  <a:txBody>
                    <a:bodyPr/>
                    <a:lstStyle/>
                    <a:p>
                      <a:pPr algn="ctr" fontAlgn="ctr"/>
                      <a:r>
                        <a:rPr kumimoji="0" lang="en-US" sz="1800" u="none" strike="noStrike" kern="1200">
                          <a:solidFill>
                            <a:schemeClr val="dk1"/>
                          </a:solidFill>
                          <a:effectLst/>
                          <a:latin typeface="Times New Roman" pitchFamily="18" charset="0"/>
                          <a:ea typeface="+mn-ea"/>
                          <a:cs typeface="Times New Roman" pitchFamily="18" charset="0"/>
                        </a:rPr>
                        <a:t>-0.1</a:t>
                      </a:r>
                    </a:p>
                  </a:txBody>
                  <a:tcPr marL="9525" marR="9525" marT="9525" marB="0" anchor="ctr"/>
                </a:tc>
              </a:tr>
              <a:tr h="190500">
                <a:tc>
                  <a:txBody>
                    <a:bodyPr/>
                    <a:lstStyle/>
                    <a:p>
                      <a:pPr algn="l" fontAlgn="ctr"/>
                      <a:r>
                        <a:rPr kumimoji="0" lang="en-US" sz="1800" u="none" strike="noStrike" kern="1200" dirty="0" smtClean="0">
                          <a:solidFill>
                            <a:schemeClr val="dk1"/>
                          </a:solidFill>
                          <a:effectLst/>
                          <a:latin typeface="Times New Roman" pitchFamily="18" charset="0"/>
                          <a:ea typeface="+mn-ea"/>
                          <a:cs typeface="Times New Roman" pitchFamily="18" charset="0"/>
                        </a:rPr>
                        <a:t>Rapid </a:t>
                      </a:r>
                      <a:r>
                        <a:rPr kumimoji="0" lang="en-US" sz="1800" u="none" strike="noStrike" kern="1200" dirty="0">
                          <a:solidFill>
                            <a:schemeClr val="dk1"/>
                          </a:solidFill>
                          <a:effectLst/>
                          <a:latin typeface="Times New Roman" pitchFamily="18" charset="0"/>
                          <a:ea typeface="+mn-ea"/>
                          <a:cs typeface="Times New Roman" pitchFamily="18" charset="0"/>
                        </a:rPr>
                        <a:t>transit</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10</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5</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30</a:t>
                      </a:r>
                    </a:p>
                  </a:txBody>
                  <a:tcPr marL="9525" marR="9525" marT="9525" marB="0" anchor="ctr"/>
                </a:tc>
                <a:tc>
                  <a:txBody>
                    <a:bodyPr/>
                    <a:lstStyle/>
                    <a:p>
                      <a:pPr algn="ctr" fontAlgn="ctr"/>
                      <a:r>
                        <a:rPr kumimoji="0" lang="en-US" sz="1800" u="none" strike="noStrike" kern="1200" dirty="0" smtClean="0">
                          <a:solidFill>
                            <a:schemeClr val="dk1"/>
                          </a:solidFill>
                          <a:effectLst/>
                          <a:latin typeface="Times New Roman" pitchFamily="18" charset="0"/>
                          <a:ea typeface="+mn-ea"/>
                          <a:cs typeface="Times New Roman" pitchFamily="18" charset="0"/>
                        </a:rPr>
                        <a:t>150</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-0.06</a:t>
                      </a:r>
                    </a:p>
                  </a:txBody>
                  <a:tcPr marL="9525" marR="9525" marT="9525"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12340440"/>
              </p:ext>
            </p:extLst>
          </p:nvPr>
        </p:nvGraphicFramePr>
        <p:xfrm>
          <a:off x="228600" y="3048000"/>
          <a:ext cx="5105399" cy="1676400"/>
        </p:xfrm>
        <a:graphic>
          <a:graphicData uri="http://schemas.openxmlformats.org/drawingml/2006/table">
            <a:tbl>
              <a:tblPr>
                <a:tableStyleId>{5C22544A-7EE6-4342-B048-85BDC9FD1C3A}</a:tableStyleId>
              </a:tblPr>
              <a:tblGrid>
                <a:gridCol w="2108752"/>
                <a:gridCol w="1553817"/>
                <a:gridCol w="1442830"/>
              </a:tblGrid>
              <a:tr h="419100">
                <a:tc gridSpan="3">
                  <a:txBody>
                    <a:bodyPr/>
                    <a:lstStyle/>
                    <a:p>
                      <a:r>
                        <a:rPr kumimoji="0" lang="nl-NL" sz="1800" u="none" strike="noStrike" kern="1200" dirty="0" smtClean="0">
                          <a:solidFill>
                            <a:schemeClr val="dk1"/>
                          </a:solidFill>
                          <a:effectLst/>
                          <a:latin typeface="Times New Roman" pitchFamily="18" charset="0"/>
                          <a:ea typeface="+mn-ea"/>
                          <a:cs typeface="Times New Roman" pitchFamily="18" charset="0"/>
                        </a:rPr>
                        <a:t>Uk= ak - 0.025X1 - 0.032X2 - 0.015X3 - 0.002X4</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419100">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U(a</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-0.625</a:t>
                      </a:r>
                    </a:p>
                  </a:txBody>
                  <a:tcPr marL="9525" marR="9525" marT="9525" marB="0" anchor="ctr"/>
                </a:tc>
              </a:tr>
              <a:tr h="419100">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Local Bus</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U(b</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-1.53</a:t>
                      </a:r>
                    </a:p>
                  </a:txBody>
                  <a:tcPr marL="9525" marR="9525" marT="9525" marB="0" anchor="ctr"/>
                </a:tc>
              </a:tr>
              <a:tr h="419100">
                <a:tc>
                  <a:txBody>
                    <a:bodyPr/>
                    <a:lstStyle/>
                    <a:p>
                      <a:pPr algn="l" fontAlgn="ctr"/>
                      <a:r>
                        <a:rPr kumimoji="0" lang="en-US" sz="1800" u="none" strike="noStrike" kern="1200" dirty="0" smtClean="0">
                          <a:solidFill>
                            <a:schemeClr val="dk1"/>
                          </a:solidFill>
                          <a:effectLst/>
                          <a:latin typeface="Times New Roman" pitchFamily="18" charset="0"/>
                          <a:ea typeface="+mn-ea"/>
                          <a:cs typeface="Times New Roman" pitchFamily="18" charset="0"/>
                        </a:rPr>
                        <a:t>Rapid </a:t>
                      </a:r>
                      <a:r>
                        <a:rPr kumimoji="0" lang="en-US" sz="1800" u="none" strike="noStrike" kern="1200" dirty="0">
                          <a:solidFill>
                            <a:schemeClr val="dk1"/>
                          </a:solidFill>
                          <a:effectLst/>
                          <a:latin typeface="Times New Roman" pitchFamily="18" charset="0"/>
                          <a:ea typeface="+mn-ea"/>
                          <a:cs typeface="Times New Roman" pitchFamily="18" charset="0"/>
                        </a:rPr>
                        <a:t>transit</a:t>
                      </a:r>
                    </a:p>
                  </a:txBody>
                  <a:tcPr marL="9525" marR="9525" marT="9525" marB="0" anchor="ctr"/>
                </a:tc>
                <a:tc>
                  <a:txBody>
                    <a:bodyPr/>
                    <a:lstStyle/>
                    <a:p>
                      <a:pPr algn="ctr" fontAlgn="ctr"/>
                      <a:r>
                        <a:rPr kumimoji="0" lang="en-US" sz="1800" u="none" strike="noStrike" kern="1200" dirty="0">
                          <a:solidFill>
                            <a:schemeClr val="dk1"/>
                          </a:solidFill>
                          <a:effectLst/>
                          <a:latin typeface="Times New Roman" pitchFamily="18" charset="0"/>
                          <a:ea typeface="+mn-ea"/>
                          <a:cs typeface="Times New Roman" pitchFamily="18" charset="0"/>
                        </a:rPr>
                        <a:t>U(RT</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a:t>
                      </a:r>
                      <a:r>
                        <a:rPr kumimoji="0" lang="en-US" sz="1800" u="none" strike="noStrike" kern="1200" dirty="0" smtClean="0">
                          <a:solidFill>
                            <a:schemeClr val="dk1"/>
                          </a:solidFill>
                          <a:effectLst/>
                          <a:latin typeface="Times New Roman" pitchFamily="18" charset="0"/>
                          <a:ea typeface="+mn-ea"/>
                          <a:cs typeface="Times New Roman" pitchFamily="18" charset="0"/>
                        </a:rPr>
                        <a:t>1.22</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608108186"/>
              </p:ext>
            </p:extLst>
          </p:nvPr>
        </p:nvGraphicFramePr>
        <p:xfrm>
          <a:off x="6096000" y="1828800"/>
          <a:ext cx="2819400" cy="2138589"/>
        </p:xfrm>
        <a:graphic>
          <a:graphicData uri="http://schemas.openxmlformats.org/drawingml/2006/table">
            <a:tbl>
              <a:tblPr>
                <a:tableStyleId>{5C22544A-7EE6-4342-B048-85BDC9FD1C3A}</a:tableStyleId>
              </a:tblPr>
              <a:tblGrid>
                <a:gridCol w="1295400"/>
                <a:gridCol w="838200"/>
                <a:gridCol w="685800"/>
              </a:tblGrid>
              <a:tr h="745581">
                <a:tc gridSpan="3">
                  <a:txBody>
                    <a:bodyPr/>
                    <a:lstStyle/>
                    <a:p>
                      <a:pPr algn="ctr"/>
                      <a:r>
                        <a:rPr lang="en-GB" sz="2400" dirty="0" smtClean="0">
                          <a:solidFill>
                            <a:srgbClr val="002060"/>
                          </a:solidFill>
                          <a:latin typeface="Times New Roman" pitchFamily="18" charset="0"/>
                          <a:cs typeface="Times New Roman" pitchFamily="18" charset="0"/>
                        </a:rPr>
                        <a:t>	  </a:t>
                      </a:r>
                      <a:r>
                        <a:rPr lang="en-GB" sz="2000" b="1" dirty="0" smtClean="0">
                          <a:solidFill>
                            <a:srgbClr val="002060"/>
                          </a:solidFill>
                          <a:latin typeface="Times New Roman" pitchFamily="18" charset="0"/>
                          <a:cs typeface="Times New Roman" pitchFamily="18" charset="0"/>
                        </a:rPr>
                        <a:t>e </a:t>
                      </a:r>
                      <a:r>
                        <a:rPr lang="en-GB" sz="2000" b="1" baseline="30000" dirty="0" err="1" smtClean="0">
                          <a:solidFill>
                            <a:srgbClr val="002060"/>
                          </a:solidFill>
                          <a:latin typeface="Times New Roman" pitchFamily="18" charset="0"/>
                          <a:cs typeface="Times New Roman" pitchFamily="18" charset="0"/>
                        </a:rPr>
                        <a:t>Uk</a:t>
                      </a:r>
                      <a:endParaRPr lang="en-GB" sz="2000" b="1" baseline="30000" dirty="0" smtClean="0">
                        <a:solidFill>
                          <a:srgbClr val="002060"/>
                        </a:solidFill>
                        <a:latin typeface="Times New Roman" pitchFamily="18" charset="0"/>
                        <a:cs typeface="Times New Roman" pitchFamily="18" charset="0"/>
                      </a:endParaRPr>
                    </a:p>
                    <a:p>
                      <a:pPr algn="ctr"/>
                      <a:r>
                        <a:rPr lang="en-GB" sz="2000" b="1" dirty="0" smtClean="0">
                          <a:solidFill>
                            <a:srgbClr val="002060"/>
                          </a:solidFill>
                          <a:latin typeface="Times New Roman" pitchFamily="18" charset="0"/>
                          <a:cs typeface="Times New Roman" pitchFamily="18" charset="0"/>
                        </a:rPr>
                        <a:t>P(K) = --------</a:t>
                      </a:r>
                    </a:p>
                    <a:p>
                      <a:pPr algn="ctr"/>
                      <a:r>
                        <a:rPr lang="en-GB" sz="2000" b="1" dirty="0" smtClean="0">
                          <a:solidFill>
                            <a:srgbClr val="002060"/>
                          </a:solidFill>
                          <a:latin typeface="Times New Roman" pitchFamily="18" charset="0"/>
                          <a:cs typeface="Times New Roman" pitchFamily="18" charset="0"/>
                        </a:rPr>
                        <a:t>	  </a:t>
                      </a:r>
                      <a:r>
                        <a:rPr lang="el-GR" sz="2000" b="1" dirty="0" smtClean="0">
                          <a:solidFill>
                            <a:srgbClr val="002060"/>
                          </a:solidFill>
                          <a:latin typeface="Times New Roman" pitchFamily="18" charset="0"/>
                          <a:cs typeface="Times New Roman" pitchFamily="18" charset="0"/>
                        </a:rPr>
                        <a:t>Σ</a:t>
                      </a:r>
                      <a:r>
                        <a:rPr lang="en-US" sz="2000" b="1" baseline="-25000" dirty="0" smtClean="0">
                          <a:solidFill>
                            <a:srgbClr val="002060"/>
                          </a:solidFill>
                          <a:latin typeface="Times New Roman" pitchFamily="18" charset="0"/>
                          <a:cs typeface="Times New Roman" pitchFamily="18" charset="0"/>
                        </a:rPr>
                        <a:t>x</a:t>
                      </a:r>
                      <a:r>
                        <a:rPr lang="en-GB" sz="2000" b="1" dirty="0" smtClean="0">
                          <a:solidFill>
                            <a:srgbClr val="002060"/>
                          </a:solidFill>
                          <a:latin typeface="Times New Roman" pitchFamily="18" charset="0"/>
                          <a:cs typeface="Times New Roman" pitchFamily="18" charset="0"/>
                        </a:rPr>
                        <a:t>e </a:t>
                      </a:r>
                      <a:r>
                        <a:rPr lang="en-GB" sz="2000" b="1" baseline="30000" dirty="0" err="1" smtClean="0">
                          <a:solidFill>
                            <a:srgbClr val="002060"/>
                          </a:solidFill>
                          <a:latin typeface="Times New Roman" pitchFamily="18" charset="0"/>
                          <a:cs typeface="Times New Roman" pitchFamily="18" charset="0"/>
                        </a:rPr>
                        <a:t>Ux</a:t>
                      </a:r>
                      <a:endParaRPr lang="en-GB" sz="2000" b="1" baseline="30000" dirty="0" smtClean="0">
                        <a:solidFill>
                          <a:srgbClr val="002060"/>
                        </a:solidFill>
                        <a:latin typeface="Times New Roman" pitchFamily="18" charset="0"/>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384568">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P(a) </a:t>
                      </a:r>
                    </a:p>
                  </a:txBody>
                  <a:tcPr marL="9525" marR="9525" marT="9525" marB="0" anchor="ctr"/>
                </a:tc>
                <a:tc>
                  <a:txBody>
                    <a:bodyPr/>
                    <a:lstStyle/>
                    <a:p>
                      <a:pPr algn="l" fontAlgn="ctr"/>
                      <a:r>
                        <a:rPr kumimoji="0" lang="en-US" sz="2000" u="none" strike="noStrike" kern="1200" dirty="0" smtClean="0">
                          <a:solidFill>
                            <a:schemeClr val="dk1"/>
                          </a:solidFill>
                          <a:effectLst/>
                          <a:latin typeface="Times New Roman" pitchFamily="18" charset="0"/>
                          <a:ea typeface="+mn-ea"/>
                          <a:cs typeface="Times New Roman" pitchFamily="18" charset="0"/>
                        </a:rPr>
                        <a:t>0.511</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384568">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Local Bus</a:t>
                      </a:r>
                    </a:p>
                  </a:txBody>
                  <a:tcPr marL="9525" marR="9525" marT="9525" marB="0" anchor="ctr"/>
                </a:tc>
                <a:tc>
                  <a:txBody>
                    <a:bodyPr/>
                    <a:lstStyle/>
                    <a:p>
                      <a:pPr algn="ctr" fontAlgn="ctr"/>
                      <a:r>
                        <a:rPr kumimoji="0" lang="en-US" sz="1800" u="none" strike="noStrike" kern="1200" dirty="0" smtClean="0">
                          <a:solidFill>
                            <a:schemeClr val="dk1"/>
                          </a:solidFill>
                          <a:effectLst/>
                          <a:latin typeface="Times New Roman" pitchFamily="18" charset="0"/>
                          <a:ea typeface="+mn-ea"/>
                          <a:cs typeface="Times New Roman" pitchFamily="18" charset="0"/>
                        </a:rPr>
                        <a:t>P(b</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dirty="0" smtClean="0">
                          <a:solidFill>
                            <a:schemeClr val="dk1"/>
                          </a:solidFill>
                          <a:effectLst/>
                          <a:latin typeface="Times New Roman" pitchFamily="18" charset="0"/>
                          <a:ea typeface="+mn-ea"/>
                          <a:cs typeface="Times New Roman" pitchFamily="18" charset="0"/>
                        </a:rPr>
                        <a:t>0.207</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384568">
                <a:tc>
                  <a:txBody>
                    <a:bodyPr/>
                    <a:lstStyle/>
                    <a:p>
                      <a:pPr algn="l" fontAlgn="ctr"/>
                      <a:r>
                        <a:rPr kumimoji="0" lang="en-US" sz="1800" u="none" strike="noStrike" kern="1200" dirty="0" smtClean="0">
                          <a:solidFill>
                            <a:schemeClr val="dk1"/>
                          </a:solidFill>
                          <a:effectLst/>
                          <a:latin typeface="Times New Roman" pitchFamily="18" charset="0"/>
                          <a:ea typeface="+mn-ea"/>
                          <a:cs typeface="Times New Roman" pitchFamily="18" charset="0"/>
                        </a:rPr>
                        <a:t>Rapid </a:t>
                      </a:r>
                      <a:r>
                        <a:rPr kumimoji="0" lang="en-US" sz="1800" u="none" strike="noStrike" kern="1200" dirty="0">
                          <a:solidFill>
                            <a:schemeClr val="dk1"/>
                          </a:solidFill>
                          <a:effectLst/>
                          <a:latin typeface="Times New Roman" pitchFamily="18" charset="0"/>
                          <a:ea typeface="+mn-ea"/>
                          <a:cs typeface="Times New Roman" pitchFamily="18" charset="0"/>
                        </a:rPr>
                        <a:t>transit</a:t>
                      </a:r>
                    </a:p>
                  </a:txBody>
                  <a:tcPr marL="9525" marR="9525" marT="9525" marB="0" anchor="ctr"/>
                </a:tc>
                <a:tc>
                  <a:txBody>
                    <a:bodyPr/>
                    <a:lstStyle/>
                    <a:p>
                      <a:pPr algn="ctr" fontAlgn="ctr"/>
                      <a:r>
                        <a:rPr kumimoji="0" lang="en-US" sz="1800" u="none" strike="noStrike" kern="1200" dirty="0" smtClean="0">
                          <a:solidFill>
                            <a:schemeClr val="dk1"/>
                          </a:solidFill>
                          <a:effectLst/>
                          <a:latin typeface="Times New Roman" pitchFamily="18" charset="0"/>
                          <a:ea typeface="+mn-ea"/>
                          <a:cs typeface="Times New Roman" pitchFamily="18" charset="0"/>
                        </a:rPr>
                        <a:t>P(RT</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dirty="0" smtClean="0">
                          <a:solidFill>
                            <a:schemeClr val="dk1"/>
                          </a:solidFill>
                          <a:effectLst/>
                          <a:latin typeface="Times New Roman" pitchFamily="18" charset="0"/>
                          <a:ea typeface="+mn-ea"/>
                          <a:cs typeface="Times New Roman" pitchFamily="18" charset="0"/>
                        </a:rPr>
                        <a:t>0.282</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94555487"/>
              </p:ext>
            </p:extLst>
          </p:nvPr>
        </p:nvGraphicFramePr>
        <p:xfrm>
          <a:off x="5715000" y="4191000"/>
          <a:ext cx="3276600" cy="1706568"/>
        </p:xfrm>
        <a:graphic>
          <a:graphicData uri="http://schemas.openxmlformats.org/drawingml/2006/table">
            <a:tbl>
              <a:tblPr>
                <a:tableStyleId>{5C22544A-7EE6-4342-B048-85BDC9FD1C3A}</a:tableStyleId>
              </a:tblPr>
              <a:tblGrid>
                <a:gridCol w="1371600"/>
                <a:gridCol w="838200"/>
                <a:gridCol w="1066800"/>
              </a:tblGrid>
              <a:tr h="411168">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dirty="0" err="1" smtClean="0">
                          <a:latin typeface="Times New Roman" pitchFamily="18" charset="0"/>
                          <a:cs typeface="Times New Roman" pitchFamily="18" charset="0"/>
                        </a:rPr>
                        <a:t>Qij</a:t>
                      </a:r>
                      <a:r>
                        <a:rPr lang="en-US" sz="2000" dirty="0" smtClean="0">
                          <a:latin typeface="Times New Roman" pitchFamily="18" charset="0"/>
                          <a:cs typeface="Times New Roman" pitchFamily="18" charset="0"/>
                        </a:rPr>
                        <a:t> (k) = </a:t>
                      </a:r>
                      <a:r>
                        <a:rPr lang="en-US" sz="2000" dirty="0" smtClean="0">
                          <a:solidFill>
                            <a:schemeClr val="dk1"/>
                          </a:solidFill>
                          <a:latin typeface="Times New Roman" pitchFamily="18" charset="0"/>
                          <a:cs typeface="Times New Roman" pitchFamily="18" charset="0"/>
                        </a:rPr>
                        <a:t>U(k) x P(k)</a:t>
                      </a:r>
                      <a:r>
                        <a:rPr lang="en-US" sz="2000" dirty="0" smtClean="0">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411168">
                <a:tc>
                  <a:txBody>
                    <a:bodyPr/>
                    <a:lstStyle/>
                    <a:p>
                      <a:pPr algn="l" fontAlgn="ctr"/>
                      <a:r>
                        <a:rPr kumimoji="0" lang="en-US" sz="2000" u="none" strike="noStrike" kern="1200" dirty="0" err="1">
                          <a:solidFill>
                            <a:schemeClr val="dk1"/>
                          </a:solidFill>
                          <a:effectLst/>
                          <a:latin typeface="Times New Roman" pitchFamily="18" charset="0"/>
                          <a:ea typeface="+mn-ea"/>
                          <a:cs typeface="Times New Roman" pitchFamily="18" charset="0"/>
                        </a:rPr>
                        <a:t>Qij</a:t>
                      </a:r>
                      <a:r>
                        <a:rPr kumimoji="0" lang="en-US" sz="2000" u="none" strike="noStrike" kern="1200" dirty="0">
                          <a:solidFill>
                            <a:schemeClr val="dk1"/>
                          </a:solidFill>
                          <a:effectLst/>
                          <a:latin typeface="Times New Roman" pitchFamily="18" charset="0"/>
                          <a:ea typeface="+mn-ea"/>
                          <a:cs typeface="Times New Roman" pitchFamily="18" charset="0"/>
                        </a:rPr>
                        <a:t> (Auto) =</a:t>
                      </a:r>
                    </a:p>
                  </a:txBody>
                  <a:tcPr marL="9525" marR="9525" marT="9525" marB="0" anchor="ctr"/>
                </a:tc>
                <a:tc>
                  <a:txBody>
                    <a:bodyPr/>
                    <a:lstStyle/>
                    <a:p>
                      <a:pPr algn="ctr" fontAlgn="ctr"/>
                      <a:r>
                        <a:rPr kumimoji="0" lang="en-US" sz="2000" u="none" strike="noStrike" kern="1200" dirty="0" smtClean="0">
                          <a:solidFill>
                            <a:schemeClr val="dk1"/>
                          </a:solidFill>
                          <a:effectLst/>
                          <a:latin typeface="Times New Roman" pitchFamily="18" charset="0"/>
                          <a:ea typeface="+mn-ea"/>
                          <a:cs typeface="Times New Roman" pitchFamily="18" charset="0"/>
                        </a:rPr>
                        <a:t>2556</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trips/day</a:t>
                      </a:r>
                    </a:p>
                  </a:txBody>
                  <a:tcPr marL="9525" marR="9525" marT="9525" marB="0" anchor="ctr"/>
                </a:tc>
              </a:tr>
              <a:tr h="442116">
                <a:tc>
                  <a:txBody>
                    <a:bodyPr/>
                    <a:lstStyle/>
                    <a:p>
                      <a:pPr algn="l" fontAlgn="ctr"/>
                      <a:r>
                        <a:rPr kumimoji="0" lang="en-US" sz="2000" u="none" strike="noStrike" kern="1200" dirty="0" err="1">
                          <a:solidFill>
                            <a:schemeClr val="dk1"/>
                          </a:solidFill>
                          <a:effectLst/>
                          <a:latin typeface="Times New Roman" pitchFamily="18" charset="0"/>
                          <a:ea typeface="+mn-ea"/>
                          <a:cs typeface="Times New Roman" pitchFamily="18" charset="0"/>
                        </a:rPr>
                        <a:t>Qij</a:t>
                      </a:r>
                      <a:r>
                        <a:rPr kumimoji="0" lang="en-US" sz="2000" u="none" strike="noStrike" kern="1200" dirty="0">
                          <a:solidFill>
                            <a:schemeClr val="dk1"/>
                          </a:solidFill>
                          <a:effectLst/>
                          <a:latin typeface="Times New Roman" pitchFamily="18" charset="0"/>
                          <a:ea typeface="+mn-ea"/>
                          <a:cs typeface="Times New Roman" pitchFamily="18" charset="0"/>
                        </a:rPr>
                        <a:t> </a:t>
                      </a:r>
                      <a:r>
                        <a:rPr kumimoji="0" lang="en-US" sz="2000" u="none" strike="noStrike" kern="1200" dirty="0" smtClean="0">
                          <a:solidFill>
                            <a:schemeClr val="dk1"/>
                          </a:solidFill>
                          <a:effectLst/>
                          <a:latin typeface="Times New Roman" pitchFamily="18" charset="0"/>
                          <a:ea typeface="+mn-ea"/>
                          <a:cs typeface="Times New Roman" pitchFamily="18" charset="0"/>
                        </a:rPr>
                        <a:t>(Bus</a:t>
                      </a:r>
                      <a:r>
                        <a:rPr kumimoji="0" lang="en-US" sz="2000" u="none" strike="noStrike" kern="1200" dirty="0">
                          <a:solidFill>
                            <a:schemeClr val="dk1"/>
                          </a:solidFill>
                          <a:effectLst/>
                          <a:latin typeface="Times New Roman" pitchFamily="18" charset="0"/>
                          <a:ea typeface="+mn-ea"/>
                          <a:cs typeface="Times New Roman" pitchFamily="18" charset="0"/>
                        </a:rPr>
                        <a:t>) =</a:t>
                      </a:r>
                    </a:p>
                  </a:txBody>
                  <a:tcPr marL="9525" marR="9525" marT="9525" marB="0" anchor="ctr"/>
                </a:tc>
                <a:tc>
                  <a:txBody>
                    <a:bodyPr/>
                    <a:lstStyle/>
                    <a:p>
                      <a:pPr algn="ctr" fontAlgn="ctr"/>
                      <a:r>
                        <a:rPr kumimoji="0" lang="en-US" sz="2000" u="none" strike="noStrike" kern="1200" dirty="0" smtClean="0">
                          <a:solidFill>
                            <a:schemeClr val="dk1"/>
                          </a:solidFill>
                          <a:effectLst/>
                          <a:latin typeface="Times New Roman" pitchFamily="18" charset="0"/>
                          <a:ea typeface="+mn-ea"/>
                          <a:cs typeface="Times New Roman" pitchFamily="18" charset="0"/>
                        </a:rPr>
                        <a:t>1034</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2000" u="none" strike="noStrike" kern="1200">
                          <a:solidFill>
                            <a:schemeClr val="dk1"/>
                          </a:solidFill>
                          <a:effectLst/>
                          <a:latin typeface="Times New Roman" pitchFamily="18" charset="0"/>
                          <a:ea typeface="+mn-ea"/>
                          <a:cs typeface="Times New Roman" pitchFamily="18" charset="0"/>
                        </a:rPr>
                        <a:t>trips/day</a:t>
                      </a:r>
                    </a:p>
                  </a:txBody>
                  <a:tcPr marL="9525" marR="9525" marT="9525" marB="0" anchor="ctr"/>
                </a:tc>
              </a:tr>
              <a:tr h="442116">
                <a:tc>
                  <a:txBody>
                    <a:bodyPr/>
                    <a:lstStyle/>
                    <a:p>
                      <a:pPr algn="l" fontAlgn="ctr"/>
                      <a:r>
                        <a:rPr kumimoji="0" lang="en-US" sz="2000" u="none" strike="noStrike" kern="1200" dirty="0" err="1">
                          <a:solidFill>
                            <a:schemeClr val="dk1"/>
                          </a:solidFill>
                          <a:effectLst/>
                          <a:latin typeface="Times New Roman" pitchFamily="18" charset="0"/>
                          <a:ea typeface="+mn-ea"/>
                          <a:cs typeface="Times New Roman" pitchFamily="18" charset="0"/>
                        </a:rPr>
                        <a:t>Qij</a:t>
                      </a:r>
                      <a:r>
                        <a:rPr kumimoji="0" lang="en-US" sz="2000" u="none" strike="noStrike" kern="1200" dirty="0">
                          <a:solidFill>
                            <a:schemeClr val="dk1"/>
                          </a:solidFill>
                          <a:effectLst/>
                          <a:latin typeface="Times New Roman" pitchFamily="18" charset="0"/>
                          <a:ea typeface="+mn-ea"/>
                          <a:cs typeface="Times New Roman" pitchFamily="18" charset="0"/>
                        </a:rPr>
                        <a:t> (</a:t>
                      </a:r>
                      <a:r>
                        <a:rPr kumimoji="0" lang="en-US" sz="2000" u="none" strike="noStrike" kern="1200" dirty="0" smtClean="0">
                          <a:solidFill>
                            <a:schemeClr val="dk1"/>
                          </a:solidFill>
                          <a:effectLst/>
                          <a:latin typeface="Times New Roman" pitchFamily="18" charset="0"/>
                          <a:ea typeface="+mn-ea"/>
                          <a:cs typeface="Times New Roman" pitchFamily="18" charset="0"/>
                        </a:rPr>
                        <a:t>RT) </a:t>
                      </a: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c>
                  <a:txBody>
                    <a:bodyPr/>
                    <a:lstStyle/>
                    <a:p>
                      <a:pPr algn="ctr" fontAlgn="ctr"/>
                      <a:r>
                        <a:rPr kumimoji="0" lang="en-US" sz="2000" u="none" strike="noStrike" kern="1200" dirty="0" smtClean="0">
                          <a:solidFill>
                            <a:schemeClr val="dk1"/>
                          </a:solidFill>
                          <a:effectLst/>
                          <a:latin typeface="Times New Roman" pitchFamily="18" charset="0"/>
                          <a:ea typeface="+mn-ea"/>
                          <a:cs typeface="Times New Roman" pitchFamily="18" charset="0"/>
                        </a:rPr>
                        <a:t>1410</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trips/day</a:t>
                      </a:r>
                    </a:p>
                  </a:txBody>
                  <a:tcPr marL="9525" marR="9525" marT="9525"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62180716"/>
              </p:ext>
            </p:extLst>
          </p:nvPr>
        </p:nvGraphicFramePr>
        <p:xfrm>
          <a:off x="228600" y="4953000"/>
          <a:ext cx="5181600" cy="1609725"/>
        </p:xfrm>
        <a:graphic>
          <a:graphicData uri="http://schemas.openxmlformats.org/drawingml/2006/table">
            <a:tbl>
              <a:tblPr>
                <a:tableStyleId>{5C22544A-7EE6-4342-B048-85BDC9FD1C3A}</a:tableStyleId>
              </a:tblPr>
              <a:tblGrid>
                <a:gridCol w="4296937"/>
                <a:gridCol w="631902"/>
                <a:gridCol w="252761"/>
              </a:tblGrid>
              <a:tr h="457200">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2000" u="none" strike="noStrike" kern="1200" dirty="0" smtClean="0">
                          <a:solidFill>
                            <a:schemeClr val="dk1"/>
                          </a:solidFill>
                          <a:effectLst/>
                          <a:latin typeface="Times New Roman" pitchFamily="18" charset="0"/>
                          <a:ea typeface="+mn-ea"/>
                          <a:cs typeface="Times New Roman" pitchFamily="18" charset="0"/>
                        </a:rPr>
                        <a:t>Fare-box revenue estimate = </a:t>
                      </a:r>
                      <a:r>
                        <a:rPr lang="en-US" sz="2000" dirty="0" err="1" smtClean="0">
                          <a:latin typeface="Times New Roman" pitchFamily="18" charset="0"/>
                          <a:cs typeface="Times New Roman" pitchFamily="18" charset="0"/>
                        </a:rPr>
                        <a:t>Qij</a:t>
                      </a:r>
                      <a:r>
                        <a:rPr lang="en-US" sz="2000" dirty="0" smtClean="0">
                          <a:latin typeface="Times New Roman" pitchFamily="18" charset="0"/>
                          <a:cs typeface="Times New Roman" pitchFamily="18" charset="0"/>
                        </a:rPr>
                        <a:t> (k) x Xi(k)</a:t>
                      </a:r>
                      <a:endParaRPr kumimoji="0" lang="en-US" sz="2000" u="none" strike="noStrike" kern="1200" dirty="0" smtClean="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l"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381000">
                <a:tc>
                  <a:txBody>
                    <a:bodyPr/>
                    <a:lstStyle/>
                    <a:p>
                      <a:pPr algn="l" fontAlgn="ctr"/>
                      <a:r>
                        <a:rPr kumimoji="0" lang="en-US" sz="1600" u="none" strike="noStrike" kern="1200" dirty="0">
                          <a:solidFill>
                            <a:schemeClr val="dk1"/>
                          </a:solidFill>
                          <a:effectLst/>
                          <a:latin typeface="Times New Roman" pitchFamily="18" charset="0"/>
                          <a:ea typeface="+mn-ea"/>
                          <a:cs typeface="Times New Roman" pitchFamily="18" charset="0"/>
                        </a:rPr>
                        <a:t>The fare-box revenue estimate for </a:t>
                      </a:r>
                      <a:r>
                        <a:rPr kumimoji="0" lang="en-US" sz="1600" u="none" strike="noStrike" kern="1200" dirty="0" smtClean="0">
                          <a:solidFill>
                            <a:schemeClr val="dk1"/>
                          </a:solidFill>
                          <a:effectLst/>
                          <a:latin typeface="Times New Roman" pitchFamily="18" charset="0"/>
                          <a:ea typeface="+mn-ea"/>
                          <a:cs typeface="Times New Roman" pitchFamily="18" charset="0"/>
                        </a:rPr>
                        <a:t>Local bus</a:t>
                      </a:r>
                      <a:r>
                        <a:rPr kumimoji="0" lang="en-US" sz="1600" u="none" strike="noStrike" kern="1200" dirty="0">
                          <a:solidFill>
                            <a:schemeClr val="dk1"/>
                          </a:solidFill>
                          <a:effectLst/>
                          <a:latin typeface="Times New Roman" pitchFamily="18" charset="0"/>
                          <a:ea typeface="+mn-ea"/>
                          <a:cs typeface="Times New Roman" pitchFamily="18" charset="0"/>
                        </a:rPr>
                        <a:t>: </a:t>
                      </a:r>
                      <a:r>
                        <a:rPr kumimoji="0" lang="en-US" sz="1600" u="none" strike="noStrike" kern="1200" dirty="0" smtClean="0">
                          <a:solidFill>
                            <a:schemeClr val="dk1"/>
                          </a:solidFill>
                          <a:effectLst/>
                          <a:latin typeface="Times New Roman" pitchFamily="18" charset="0"/>
                          <a:ea typeface="+mn-ea"/>
                          <a:cs typeface="Times New Roman" pitchFamily="18" charset="0"/>
                        </a:rPr>
                        <a:t>=</a:t>
                      </a:r>
                      <a:endParaRPr kumimoji="0" lang="en-US" sz="16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r" fontAlgn="ctr"/>
                      <a:r>
                        <a:rPr kumimoji="0" lang="en-US" sz="2000" u="none" strike="noStrike" kern="1200" dirty="0" smtClean="0">
                          <a:solidFill>
                            <a:schemeClr val="dk1"/>
                          </a:solidFill>
                          <a:effectLst/>
                          <a:latin typeface="Times New Roman" pitchFamily="18" charset="0"/>
                          <a:ea typeface="+mn-ea"/>
                          <a:cs typeface="Times New Roman" pitchFamily="18" charset="0"/>
                        </a:rPr>
                        <a:t>517</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r>
              <a:tr h="457200">
                <a:tc>
                  <a:txBody>
                    <a:bodyPr/>
                    <a:lstStyle/>
                    <a:p>
                      <a:pPr algn="l" fontAlgn="ctr"/>
                      <a:r>
                        <a:rPr kumimoji="0" lang="en-US" sz="1600" u="none" strike="noStrike" kern="1200" dirty="0">
                          <a:solidFill>
                            <a:schemeClr val="dk1"/>
                          </a:solidFill>
                          <a:effectLst/>
                          <a:latin typeface="Times New Roman" pitchFamily="18" charset="0"/>
                          <a:ea typeface="+mn-ea"/>
                          <a:cs typeface="Times New Roman" pitchFamily="18" charset="0"/>
                        </a:rPr>
                        <a:t>The fare-box revenue estimate for </a:t>
                      </a:r>
                      <a:r>
                        <a:rPr kumimoji="0" lang="en-US" sz="1600" u="none" strike="noStrike" kern="1200" dirty="0" smtClean="0">
                          <a:solidFill>
                            <a:schemeClr val="dk1"/>
                          </a:solidFill>
                          <a:effectLst/>
                          <a:latin typeface="Times New Roman" pitchFamily="18" charset="0"/>
                          <a:ea typeface="+mn-ea"/>
                          <a:cs typeface="Times New Roman" pitchFamily="18" charset="0"/>
                        </a:rPr>
                        <a:t>Rapid</a:t>
                      </a:r>
                      <a:r>
                        <a:rPr kumimoji="0" lang="en-US" sz="1600" u="none" strike="noStrike" kern="1200" baseline="0" dirty="0" smtClean="0">
                          <a:solidFill>
                            <a:schemeClr val="dk1"/>
                          </a:solidFill>
                          <a:effectLst/>
                          <a:latin typeface="Times New Roman" pitchFamily="18" charset="0"/>
                          <a:ea typeface="+mn-ea"/>
                          <a:cs typeface="Times New Roman" pitchFamily="18" charset="0"/>
                        </a:rPr>
                        <a:t> transit</a:t>
                      </a:r>
                      <a:r>
                        <a:rPr kumimoji="0" lang="en-US" sz="1600" u="none" strike="noStrike" kern="1200" dirty="0" smtClean="0">
                          <a:solidFill>
                            <a:schemeClr val="dk1"/>
                          </a:solidFill>
                          <a:effectLst/>
                          <a:latin typeface="Times New Roman" pitchFamily="18" charset="0"/>
                          <a:ea typeface="+mn-ea"/>
                          <a:cs typeface="Times New Roman" pitchFamily="18" charset="0"/>
                        </a:rPr>
                        <a:t>: =</a:t>
                      </a:r>
                      <a:endParaRPr kumimoji="0" lang="en-US" sz="16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r" fontAlgn="ctr"/>
                      <a:r>
                        <a:rPr kumimoji="0" lang="en-US" sz="2000" u="none" strike="noStrike" kern="1200" dirty="0" smtClean="0">
                          <a:solidFill>
                            <a:schemeClr val="dk1"/>
                          </a:solidFill>
                          <a:effectLst/>
                          <a:latin typeface="Times New Roman" pitchFamily="18" charset="0"/>
                          <a:ea typeface="+mn-ea"/>
                          <a:cs typeface="Times New Roman" pitchFamily="18" charset="0"/>
                        </a:rPr>
                        <a:t>2115</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r>
              <a:tr h="0">
                <a:tc>
                  <a:txBody>
                    <a:bodyPr/>
                    <a:lstStyle/>
                    <a:p>
                      <a:pPr algn="r" fontAlgn="ctr"/>
                      <a:r>
                        <a:rPr kumimoji="0" lang="en-US" sz="2000" u="none" strike="noStrike" kern="1200" dirty="0">
                          <a:solidFill>
                            <a:schemeClr val="dk1"/>
                          </a:solidFill>
                          <a:effectLst/>
                          <a:latin typeface="Times New Roman" pitchFamily="18" charset="0"/>
                          <a:ea typeface="+mn-ea"/>
                          <a:cs typeface="Times New Roman" pitchFamily="18" charset="0"/>
                        </a:rPr>
                        <a:t>Total </a:t>
                      </a:r>
                      <a:r>
                        <a:rPr kumimoji="0" lang="en-US" sz="2000" u="none" strike="noStrike" kern="1200" dirty="0" smtClean="0">
                          <a:solidFill>
                            <a:schemeClr val="dk1"/>
                          </a:solidFill>
                          <a:effectLst/>
                          <a:latin typeface="Times New Roman" pitchFamily="18" charset="0"/>
                          <a:ea typeface="+mn-ea"/>
                          <a:cs typeface="Times New Roman" pitchFamily="18" charset="0"/>
                        </a:rPr>
                        <a:t>Revenue per day =   </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r" fontAlgn="ctr"/>
                      <a:r>
                        <a:rPr kumimoji="0" lang="en-US" sz="2000" u="none" strike="noStrike" kern="1200" dirty="0" smtClean="0">
                          <a:solidFill>
                            <a:schemeClr val="dk1"/>
                          </a:solidFill>
                          <a:effectLst/>
                          <a:latin typeface="Times New Roman" pitchFamily="18" charset="0"/>
                          <a:ea typeface="+mn-ea"/>
                          <a:cs typeface="Times New Roman" pitchFamily="18" charset="0"/>
                        </a:rPr>
                        <a:t>2632</a:t>
                      </a: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t>
                      </a:r>
                    </a:p>
                  </a:txBody>
                  <a:tcPr marL="9525" marR="9525" marT="9525" marB="0" anchor="ctr"/>
                </a:tc>
              </a:tr>
            </a:tbl>
          </a:graphicData>
        </a:graphic>
      </p:graphicFrame>
    </p:spTree>
    <p:extLst>
      <p:ext uri="{BB962C8B-B14F-4D97-AF65-F5344CB8AC3E}">
        <p14:creationId xmlns:p14="http://schemas.microsoft.com/office/powerpoint/2010/main" val="81546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8491" y="914400"/>
            <a:ext cx="8894618" cy="551688"/>
          </a:xfrm>
        </p:spPr>
        <p:txBody>
          <a:bodyPr>
            <a:noAutofit/>
          </a:bodyPr>
          <a:lstStyle/>
          <a:p>
            <a:pPr algn="ctr" eaLnBrk="1" hangingPunct="1"/>
            <a:r>
              <a:rPr lang="en-GB" sz="3600" b="1" u="sng" dirty="0">
                <a:solidFill>
                  <a:srgbClr val="FF0000"/>
                </a:solidFill>
              </a:rPr>
              <a:t>The Incremental (or Pivot- Point) </a:t>
            </a:r>
            <a:r>
              <a:rPr lang="en-GB" sz="3600" b="1" u="sng" dirty="0" err="1">
                <a:solidFill>
                  <a:srgbClr val="FF0000"/>
                </a:solidFill>
              </a:rPr>
              <a:t>Logit</a:t>
            </a:r>
            <a:r>
              <a:rPr lang="en-GB" sz="3600" b="1" u="sng" dirty="0">
                <a:solidFill>
                  <a:srgbClr val="FF0000"/>
                </a:solidFill>
              </a:rPr>
              <a:t> Model</a:t>
            </a:r>
          </a:p>
        </p:txBody>
      </p:sp>
      <p:sp>
        <p:nvSpPr>
          <p:cNvPr id="31747" name="Rectangle 3"/>
          <p:cNvSpPr>
            <a:spLocks noGrp="1" noChangeArrowheads="1"/>
          </p:cNvSpPr>
          <p:nvPr>
            <p:ph idx="1"/>
          </p:nvPr>
        </p:nvSpPr>
        <p:spPr>
          <a:xfrm>
            <a:off x="317500" y="1524000"/>
            <a:ext cx="8229600" cy="2079262"/>
          </a:xfrm>
        </p:spPr>
        <p:txBody>
          <a:bodyPr/>
          <a:lstStyle/>
          <a:p>
            <a:pPr algn="just"/>
            <a:r>
              <a:rPr lang="en-GB" dirty="0" smtClean="0"/>
              <a:t>If policy change leads to change in utilities of one or more alternatives where ∆</a:t>
            </a:r>
            <a:r>
              <a:rPr lang="en-GB" dirty="0" err="1" smtClean="0"/>
              <a:t>Ux</a:t>
            </a:r>
            <a:r>
              <a:rPr lang="en-GB" dirty="0" smtClean="0"/>
              <a:t> represents the change in utility of alternative x, then revised </a:t>
            </a:r>
            <a:r>
              <a:rPr lang="en-GB" dirty="0"/>
              <a:t>probability </a:t>
            </a:r>
            <a:r>
              <a:rPr lang="en-GB" dirty="0" smtClean="0"/>
              <a:t>P’(</a:t>
            </a:r>
            <a:r>
              <a:rPr lang="en-GB" dirty="0"/>
              <a:t>K</a:t>
            </a:r>
            <a:r>
              <a:rPr lang="en-GB" dirty="0" smtClean="0"/>
              <a:t>) of choosing K is computed by pivoting about base line proximities P(x)</a:t>
            </a: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46</a:t>
            </a:fld>
            <a:endParaRPr lang="en-GB"/>
          </a:p>
        </p:txBody>
      </p:sp>
      <p:sp>
        <p:nvSpPr>
          <p:cNvPr id="9" name="Rectangle 4"/>
          <p:cNvSpPr>
            <a:spLocks noChangeArrowheads="1"/>
          </p:cNvSpPr>
          <p:nvPr/>
        </p:nvSpPr>
        <p:spPr bwMode="auto">
          <a:xfrm>
            <a:off x="304800" y="3581400"/>
            <a:ext cx="4038600" cy="1384995"/>
          </a:xfrm>
          <a:prstGeom prst="rect">
            <a:avLst/>
          </a:prstGeom>
          <a:noFill/>
          <a:ln>
            <a:solidFill>
              <a:srgbClr val="1D433F"/>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dirty="0"/>
              <a:t>	</a:t>
            </a:r>
            <a:r>
              <a:rPr lang="en-GB" sz="2800" dirty="0"/>
              <a:t> </a:t>
            </a:r>
            <a:r>
              <a:rPr lang="en-GB" sz="2800" dirty="0" smtClean="0"/>
              <a:t>    </a:t>
            </a:r>
            <a:r>
              <a:rPr lang="en-GB" sz="2800" b="1" dirty="0" smtClean="0">
                <a:solidFill>
                  <a:srgbClr val="002060"/>
                </a:solidFill>
              </a:rPr>
              <a:t>e </a:t>
            </a:r>
            <a:r>
              <a:rPr lang="en-GB" sz="2800" b="1" baseline="30000" dirty="0" smtClean="0">
                <a:solidFill>
                  <a:srgbClr val="002060"/>
                </a:solidFill>
              </a:rPr>
              <a:t>(</a:t>
            </a:r>
            <a:r>
              <a:rPr lang="en-GB" sz="2800" b="1" baseline="30000" dirty="0" err="1" smtClean="0">
                <a:solidFill>
                  <a:srgbClr val="002060"/>
                </a:solidFill>
              </a:rPr>
              <a:t>Uk</a:t>
            </a:r>
            <a:r>
              <a:rPr lang="en-GB" sz="2800" b="1" baseline="30000" dirty="0" smtClean="0">
                <a:solidFill>
                  <a:srgbClr val="002060"/>
                </a:solidFill>
              </a:rPr>
              <a:t>  + </a:t>
            </a:r>
            <a:r>
              <a:rPr lang="en-GB" sz="2800" b="1" baseline="30000" dirty="0">
                <a:solidFill>
                  <a:srgbClr val="002060"/>
                </a:solidFill>
              </a:rPr>
              <a:t>∆</a:t>
            </a:r>
            <a:r>
              <a:rPr lang="en-GB" sz="2800" b="1" baseline="30000" dirty="0" err="1" smtClean="0">
                <a:solidFill>
                  <a:srgbClr val="002060"/>
                </a:solidFill>
              </a:rPr>
              <a:t>Uk</a:t>
            </a:r>
            <a:r>
              <a:rPr lang="en-GB" sz="2800" b="1" baseline="30000" dirty="0">
                <a:solidFill>
                  <a:srgbClr val="002060"/>
                </a:solidFill>
              </a:rPr>
              <a:t>)</a:t>
            </a:r>
          </a:p>
          <a:p>
            <a:r>
              <a:rPr lang="en-GB" sz="2800" b="1" dirty="0" smtClean="0">
                <a:solidFill>
                  <a:srgbClr val="002060"/>
                </a:solidFill>
              </a:rPr>
              <a:t>P</a:t>
            </a:r>
            <a:r>
              <a:rPr lang="en-GB" sz="2800" b="1" dirty="0" smtClean="0">
                <a:solidFill>
                  <a:srgbClr val="002060"/>
                </a:solidFill>
              </a:rPr>
              <a:t>’(</a:t>
            </a:r>
            <a:r>
              <a:rPr lang="en-GB" sz="2800" b="1" dirty="0">
                <a:solidFill>
                  <a:srgbClr val="002060"/>
                </a:solidFill>
              </a:rPr>
              <a:t>K) = </a:t>
            </a:r>
            <a:r>
              <a:rPr lang="en-GB" sz="2800" b="1" dirty="0" smtClean="0">
                <a:solidFill>
                  <a:srgbClr val="002060"/>
                </a:solidFill>
              </a:rPr>
              <a:t>-------------------</a:t>
            </a:r>
            <a:endParaRPr lang="en-GB" sz="2800" b="1" dirty="0">
              <a:solidFill>
                <a:srgbClr val="002060"/>
              </a:solidFill>
            </a:endParaRPr>
          </a:p>
          <a:p>
            <a:r>
              <a:rPr lang="en-GB" sz="2800" b="1" dirty="0">
                <a:solidFill>
                  <a:srgbClr val="002060"/>
                </a:solidFill>
              </a:rPr>
              <a:t>	</a:t>
            </a:r>
            <a:r>
              <a:rPr lang="en-GB" sz="2800" b="1" dirty="0" smtClean="0">
                <a:solidFill>
                  <a:srgbClr val="002060"/>
                </a:solidFill>
              </a:rPr>
              <a:t>     </a:t>
            </a:r>
            <a:r>
              <a:rPr lang="el-GR" sz="2800" b="1" dirty="0" smtClean="0">
                <a:solidFill>
                  <a:srgbClr val="002060"/>
                </a:solidFill>
              </a:rPr>
              <a:t>Σ</a:t>
            </a:r>
            <a:r>
              <a:rPr lang="en-US" sz="2800" b="1" baseline="-25000" dirty="0">
                <a:solidFill>
                  <a:srgbClr val="002060"/>
                </a:solidFill>
              </a:rPr>
              <a:t>x </a:t>
            </a:r>
            <a:r>
              <a:rPr lang="en-GB" sz="2800" b="1" dirty="0">
                <a:solidFill>
                  <a:srgbClr val="002060"/>
                </a:solidFill>
              </a:rPr>
              <a:t>e </a:t>
            </a:r>
            <a:r>
              <a:rPr lang="en-GB" sz="2800" b="1" baseline="30000" dirty="0">
                <a:solidFill>
                  <a:srgbClr val="002060"/>
                </a:solidFill>
              </a:rPr>
              <a:t>(</a:t>
            </a:r>
            <a:r>
              <a:rPr lang="en-GB" sz="2800" b="1" baseline="30000" dirty="0" err="1" smtClean="0">
                <a:solidFill>
                  <a:srgbClr val="002060"/>
                </a:solidFill>
              </a:rPr>
              <a:t>Ux</a:t>
            </a:r>
            <a:r>
              <a:rPr lang="en-GB" sz="2800" b="1" baseline="30000" dirty="0" smtClean="0">
                <a:solidFill>
                  <a:srgbClr val="002060"/>
                </a:solidFill>
              </a:rPr>
              <a:t>  + </a:t>
            </a:r>
            <a:r>
              <a:rPr lang="en-GB" sz="2800" b="1" baseline="30000" dirty="0">
                <a:solidFill>
                  <a:srgbClr val="002060"/>
                </a:solidFill>
              </a:rPr>
              <a:t>∆</a:t>
            </a:r>
            <a:r>
              <a:rPr lang="en-GB" sz="2800" b="1" baseline="30000" dirty="0" err="1" smtClean="0">
                <a:solidFill>
                  <a:srgbClr val="002060"/>
                </a:solidFill>
              </a:rPr>
              <a:t>Ux</a:t>
            </a:r>
            <a:r>
              <a:rPr lang="en-GB" sz="2800" b="1" baseline="30000" dirty="0" smtClean="0">
                <a:solidFill>
                  <a:srgbClr val="002060"/>
                </a:solidFill>
              </a:rPr>
              <a:t>)</a:t>
            </a:r>
            <a:endParaRPr lang="en-GB" sz="2800" b="1" baseline="30000" dirty="0">
              <a:solidFill>
                <a:srgbClr val="002060"/>
              </a:solidFill>
            </a:endParaRPr>
          </a:p>
        </p:txBody>
      </p:sp>
      <p:sp>
        <p:nvSpPr>
          <p:cNvPr id="10" name="Rectangle 4"/>
          <p:cNvSpPr>
            <a:spLocks noChangeArrowheads="1"/>
          </p:cNvSpPr>
          <p:nvPr/>
        </p:nvSpPr>
        <p:spPr bwMode="auto">
          <a:xfrm>
            <a:off x="4512732" y="3560929"/>
            <a:ext cx="4478867" cy="1384995"/>
          </a:xfrm>
          <a:prstGeom prst="rect">
            <a:avLst/>
          </a:prstGeom>
          <a:noFill/>
          <a:ln>
            <a:solidFill>
              <a:schemeClr val="tx1"/>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dirty="0"/>
              <a:t>	</a:t>
            </a:r>
            <a:r>
              <a:rPr lang="en-GB" sz="2800" dirty="0"/>
              <a:t> </a:t>
            </a:r>
            <a:r>
              <a:rPr lang="en-GB" sz="2800" dirty="0" smtClean="0"/>
              <a:t>    </a:t>
            </a:r>
            <a:r>
              <a:rPr lang="en-GB" sz="2800" b="1" dirty="0" smtClean="0">
                <a:solidFill>
                  <a:srgbClr val="002060"/>
                </a:solidFill>
              </a:rPr>
              <a:t>e </a:t>
            </a:r>
            <a:r>
              <a:rPr lang="en-GB" sz="2800" b="1" baseline="30000" dirty="0" err="1">
                <a:solidFill>
                  <a:srgbClr val="002060"/>
                </a:solidFill>
              </a:rPr>
              <a:t>Uk</a:t>
            </a:r>
            <a:r>
              <a:rPr lang="en-GB" sz="2800" b="1" baseline="30000" dirty="0">
                <a:solidFill>
                  <a:srgbClr val="002060"/>
                </a:solidFill>
              </a:rPr>
              <a:t> </a:t>
            </a:r>
            <a:r>
              <a:rPr lang="en-GB" sz="2800" b="1" dirty="0">
                <a:solidFill>
                  <a:srgbClr val="002060"/>
                </a:solidFill>
              </a:rPr>
              <a:t> * e </a:t>
            </a:r>
            <a:r>
              <a:rPr lang="en-GB" sz="2800" b="1" baseline="30000" dirty="0">
                <a:solidFill>
                  <a:srgbClr val="002060"/>
                </a:solidFill>
              </a:rPr>
              <a:t>∆</a:t>
            </a:r>
            <a:r>
              <a:rPr lang="en-GB" sz="2800" b="1" baseline="30000" dirty="0" err="1" smtClean="0">
                <a:solidFill>
                  <a:srgbClr val="002060"/>
                </a:solidFill>
              </a:rPr>
              <a:t>Uk</a:t>
            </a:r>
            <a:endParaRPr lang="en-GB" sz="2800" b="1" baseline="30000" dirty="0" smtClean="0">
              <a:solidFill>
                <a:srgbClr val="002060"/>
              </a:solidFill>
            </a:endParaRPr>
          </a:p>
          <a:p>
            <a:r>
              <a:rPr lang="en-GB" sz="2800" b="1" dirty="0" smtClean="0">
                <a:solidFill>
                  <a:srgbClr val="002060"/>
                </a:solidFill>
              </a:rPr>
              <a:t>P</a:t>
            </a:r>
            <a:r>
              <a:rPr lang="en-GB" sz="2800" b="1" dirty="0" smtClean="0">
                <a:solidFill>
                  <a:srgbClr val="002060"/>
                </a:solidFill>
              </a:rPr>
              <a:t>’(</a:t>
            </a:r>
            <a:r>
              <a:rPr lang="en-GB" sz="2800" b="1" dirty="0">
                <a:solidFill>
                  <a:srgbClr val="002060"/>
                </a:solidFill>
              </a:rPr>
              <a:t>K) = </a:t>
            </a:r>
            <a:r>
              <a:rPr lang="en-GB" sz="2800" b="1" dirty="0" smtClean="0">
                <a:solidFill>
                  <a:srgbClr val="002060"/>
                </a:solidFill>
              </a:rPr>
              <a:t>-------------------- (A)</a:t>
            </a:r>
            <a:endParaRPr lang="en-GB" sz="2800" b="1" dirty="0">
              <a:solidFill>
                <a:srgbClr val="002060"/>
              </a:solidFill>
            </a:endParaRPr>
          </a:p>
          <a:p>
            <a:r>
              <a:rPr lang="en-GB" sz="2800" b="1" dirty="0">
                <a:solidFill>
                  <a:srgbClr val="002060"/>
                </a:solidFill>
              </a:rPr>
              <a:t>	</a:t>
            </a:r>
            <a:r>
              <a:rPr lang="en-GB" sz="2800" b="1" dirty="0" smtClean="0">
                <a:solidFill>
                  <a:srgbClr val="002060"/>
                </a:solidFill>
              </a:rPr>
              <a:t>     </a:t>
            </a:r>
            <a:r>
              <a:rPr lang="el-GR" sz="2800" b="1" dirty="0" smtClean="0">
                <a:solidFill>
                  <a:srgbClr val="002060"/>
                </a:solidFill>
              </a:rPr>
              <a:t>Σ</a:t>
            </a:r>
            <a:r>
              <a:rPr lang="en-US" sz="2800" b="1" baseline="-25000" dirty="0">
                <a:solidFill>
                  <a:srgbClr val="002060"/>
                </a:solidFill>
              </a:rPr>
              <a:t>x </a:t>
            </a:r>
            <a:r>
              <a:rPr lang="en-GB" sz="2800" b="1" dirty="0">
                <a:solidFill>
                  <a:srgbClr val="002060"/>
                </a:solidFill>
              </a:rPr>
              <a:t>e </a:t>
            </a:r>
            <a:r>
              <a:rPr lang="en-GB" sz="2800" b="1" baseline="30000" dirty="0" err="1">
                <a:solidFill>
                  <a:srgbClr val="002060"/>
                </a:solidFill>
              </a:rPr>
              <a:t>Ux</a:t>
            </a:r>
            <a:r>
              <a:rPr lang="en-GB" sz="2800" b="1" baseline="30000" dirty="0">
                <a:solidFill>
                  <a:srgbClr val="002060"/>
                </a:solidFill>
              </a:rPr>
              <a:t> </a:t>
            </a:r>
            <a:r>
              <a:rPr lang="en-GB" sz="2800" b="1" dirty="0">
                <a:solidFill>
                  <a:srgbClr val="002060"/>
                </a:solidFill>
              </a:rPr>
              <a:t> </a:t>
            </a:r>
            <a:r>
              <a:rPr lang="en-US" sz="2800" b="1" dirty="0">
                <a:solidFill>
                  <a:srgbClr val="002060"/>
                </a:solidFill>
              </a:rPr>
              <a:t>* </a:t>
            </a:r>
            <a:r>
              <a:rPr lang="en-GB" sz="2800" b="1" dirty="0">
                <a:solidFill>
                  <a:srgbClr val="002060"/>
                </a:solidFill>
              </a:rPr>
              <a:t>e </a:t>
            </a:r>
            <a:r>
              <a:rPr lang="en-GB" sz="2800" b="1" baseline="30000" dirty="0">
                <a:solidFill>
                  <a:srgbClr val="002060"/>
                </a:solidFill>
              </a:rPr>
              <a:t>∆</a:t>
            </a:r>
            <a:r>
              <a:rPr lang="en-GB" sz="2800" b="1" baseline="30000" dirty="0" err="1">
                <a:solidFill>
                  <a:srgbClr val="002060"/>
                </a:solidFill>
              </a:rPr>
              <a:t>Ux</a:t>
            </a:r>
            <a:endParaRPr lang="en-GB" sz="2800" b="1" baseline="30000" dirty="0">
              <a:solidFill>
                <a:srgbClr val="002060"/>
              </a:solidFill>
            </a:endParaRPr>
          </a:p>
        </p:txBody>
      </p:sp>
      <p:sp>
        <p:nvSpPr>
          <p:cNvPr id="11" name="Rectangle 3"/>
          <p:cNvSpPr txBox="1">
            <a:spLocks noChangeArrowheads="1"/>
          </p:cNvSpPr>
          <p:nvPr/>
        </p:nvSpPr>
        <p:spPr>
          <a:xfrm>
            <a:off x="304800" y="5030590"/>
            <a:ext cx="4038600" cy="1642533"/>
          </a:xfrm>
          <a:prstGeom prst="rect">
            <a:avLst/>
          </a:prstGeom>
          <a:ln w="38100">
            <a:solidFill>
              <a:srgbClr val="1D433F"/>
            </a:solidFill>
          </a:ln>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en-GB" dirty="0" smtClean="0"/>
              <a:t>Dividing the numerator and denominator by the denominator of </a:t>
            </a:r>
            <a:r>
              <a:rPr lang="en-GB" dirty="0" err="1" smtClean="0"/>
              <a:t>Eq</a:t>
            </a:r>
            <a:r>
              <a:rPr lang="en-GB" dirty="0" smtClean="0"/>
              <a:t>-A we get the expression</a:t>
            </a:r>
            <a:endParaRPr lang="en-GB" dirty="0" smtClean="0"/>
          </a:p>
        </p:txBody>
      </p:sp>
      <p:sp>
        <p:nvSpPr>
          <p:cNvPr id="12" name="Rectangle 4"/>
          <p:cNvSpPr>
            <a:spLocks noChangeArrowheads="1"/>
          </p:cNvSpPr>
          <p:nvPr/>
        </p:nvSpPr>
        <p:spPr bwMode="auto">
          <a:xfrm>
            <a:off x="4495799" y="5159358"/>
            <a:ext cx="4495799" cy="1384995"/>
          </a:xfrm>
          <a:prstGeom prst="rect">
            <a:avLst/>
          </a:prstGeom>
          <a:noFill/>
          <a:ln>
            <a:solidFill>
              <a:srgbClr val="1D433F"/>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dirty="0"/>
              <a:t>		</a:t>
            </a:r>
            <a:r>
              <a:rPr lang="en-GB" sz="2800" b="1" dirty="0" smtClean="0">
                <a:solidFill>
                  <a:srgbClr val="002060"/>
                </a:solidFill>
              </a:rPr>
              <a:t>P(K) * </a:t>
            </a:r>
            <a:r>
              <a:rPr lang="en-GB" sz="2800" b="1" dirty="0" smtClean="0">
                <a:solidFill>
                  <a:srgbClr val="002060"/>
                </a:solidFill>
              </a:rPr>
              <a:t>e </a:t>
            </a:r>
            <a:r>
              <a:rPr lang="en-GB" sz="2800" b="1" baseline="30000" dirty="0" smtClean="0">
                <a:solidFill>
                  <a:srgbClr val="002060"/>
                </a:solidFill>
              </a:rPr>
              <a:t>∆</a:t>
            </a:r>
            <a:r>
              <a:rPr lang="en-GB" sz="2800" b="1" baseline="30000" dirty="0" err="1" smtClean="0">
                <a:solidFill>
                  <a:srgbClr val="002060"/>
                </a:solidFill>
              </a:rPr>
              <a:t>Uk</a:t>
            </a:r>
            <a:endParaRPr lang="en-GB" sz="2800" b="1" baseline="30000" dirty="0">
              <a:solidFill>
                <a:srgbClr val="002060"/>
              </a:solidFill>
            </a:endParaRPr>
          </a:p>
          <a:p>
            <a:r>
              <a:rPr lang="en-GB" sz="2800" b="1" dirty="0" smtClean="0">
                <a:solidFill>
                  <a:srgbClr val="002060"/>
                </a:solidFill>
              </a:rPr>
              <a:t>P’(</a:t>
            </a:r>
            <a:r>
              <a:rPr lang="en-GB" sz="2800" b="1" dirty="0">
                <a:solidFill>
                  <a:srgbClr val="002060"/>
                </a:solidFill>
              </a:rPr>
              <a:t>K) = </a:t>
            </a:r>
            <a:r>
              <a:rPr lang="en-GB" sz="2800" b="1" dirty="0" smtClean="0">
                <a:solidFill>
                  <a:srgbClr val="002060"/>
                </a:solidFill>
              </a:rPr>
              <a:t>-----------------------</a:t>
            </a:r>
            <a:endParaRPr lang="en-GB" sz="2800" b="1" dirty="0">
              <a:solidFill>
                <a:srgbClr val="002060"/>
              </a:solidFill>
            </a:endParaRPr>
          </a:p>
          <a:p>
            <a:r>
              <a:rPr lang="en-GB" sz="2800" b="1" dirty="0">
                <a:solidFill>
                  <a:srgbClr val="002060"/>
                </a:solidFill>
              </a:rPr>
              <a:t>		</a:t>
            </a:r>
            <a:r>
              <a:rPr lang="el-GR" sz="2800" b="1" dirty="0">
                <a:solidFill>
                  <a:srgbClr val="002060"/>
                </a:solidFill>
              </a:rPr>
              <a:t>Σ</a:t>
            </a:r>
            <a:r>
              <a:rPr lang="en-US" sz="2800" b="1" baseline="-25000" dirty="0" err="1" smtClean="0">
                <a:solidFill>
                  <a:srgbClr val="002060"/>
                </a:solidFill>
              </a:rPr>
              <a:t>x</a:t>
            </a:r>
            <a:r>
              <a:rPr lang="en-US" sz="2800" b="1" dirty="0" err="1" smtClean="0">
                <a:solidFill>
                  <a:srgbClr val="002060"/>
                </a:solidFill>
              </a:rPr>
              <a:t>P</a:t>
            </a:r>
            <a:r>
              <a:rPr lang="en-US" sz="2800" b="1" dirty="0" smtClean="0">
                <a:solidFill>
                  <a:srgbClr val="002060"/>
                </a:solidFill>
              </a:rPr>
              <a:t>(x) * </a:t>
            </a:r>
            <a:r>
              <a:rPr lang="en-GB" sz="2800" b="1" dirty="0" smtClean="0">
                <a:solidFill>
                  <a:srgbClr val="002060"/>
                </a:solidFill>
              </a:rPr>
              <a:t>e </a:t>
            </a:r>
            <a:r>
              <a:rPr lang="en-GB" sz="2800" b="1" baseline="30000" dirty="0" smtClean="0">
                <a:solidFill>
                  <a:srgbClr val="002060"/>
                </a:solidFill>
              </a:rPr>
              <a:t>∆</a:t>
            </a:r>
            <a:r>
              <a:rPr lang="en-GB" sz="2800" b="1" baseline="30000" dirty="0" err="1" smtClean="0">
                <a:solidFill>
                  <a:srgbClr val="002060"/>
                </a:solidFill>
              </a:rPr>
              <a:t>Ux</a:t>
            </a:r>
            <a:endParaRPr lang="en-GB" sz="2800" b="1" baseline="30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47</a:t>
            </a:fld>
            <a:endParaRPr lang="en-GB"/>
          </a:p>
        </p:txBody>
      </p:sp>
      <p:sp>
        <p:nvSpPr>
          <p:cNvPr id="9" name="Rectangle 2"/>
          <p:cNvSpPr txBox="1">
            <a:spLocks noChangeArrowheads="1"/>
          </p:cNvSpPr>
          <p:nvPr/>
        </p:nvSpPr>
        <p:spPr>
          <a:xfrm>
            <a:off x="381000" y="1295400"/>
            <a:ext cx="3657600" cy="7239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u="sng" dirty="0">
                <a:solidFill>
                  <a:srgbClr val="FF0000"/>
                </a:solidFill>
              </a:rPr>
              <a:t>Problem-05</a:t>
            </a:r>
            <a:endParaRPr lang="en-GB" sz="3600" b="1" u="sng" dirty="0">
              <a:solidFill>
                <a:srgbClr val="FF0000"/>
              </a:solidFill>
            </a:endParaRPr>
          </a:p>
        </p:txBody>
      </p:sp>
      <p:sp>
        <p:nvSpPr>
          <p:cNvPr id="7" name="Rectangle 2"/>
          <p:cNvSpPr txBox="1">
            <a:spLocks noChangeArrowheads="1"/>
          </p:cNvSpPr>
          <p:nvPr/>
        </p:nvSpPr>
        <p:spPr>
          <a:xfrm>
            <a:off x="304800" y="2057400"/>
            <a:ext cx="8610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just"/>
            <a:r>
              <a:rPr lang="en-US" sz="2400" dirty="0" smtClean="0">
                <a:solidFill>
                  <a:schemeClr val="tx1"/>
                </a:solidFill>
              </a:rPr>
              <a:t> Assume that the shares of the three modes in problem-03 had been obtained from a base-year survey. Calculate the effect that the policy of example-04 will have on the patronage (aid) of the local bus.</a:t>
            </a:r>
          </a:p>
        </p:txBody>
      </p:sp>
      <p:sp>
        <p:nvSpPr>
          <p:cNvPr id="11" name="Rectangle 2"/>
          <p:cNvSpPr>
            <a:spLocks noGrp="1" noChangeArrowheads="1"/>
          </p:cNvSpPr>
          <p:nvPr>
            <p:ph type="title"/>
          </p:nvPr>
        </p:nvSpPr>
        <p:spPr>
          <a:xfrm>
            <a:off x="48491" y="914400"/>
            <a:ext cx="8894618" cy="551688"/>
          </a:xfrm>
        </p:spPr>
        <p:txBody>
          <a:bodyPr>
            <a:noAutofit/>
          </a:bodyPr>
          <a:lstStyle/>
          <a:p>
            <a:pPr algn="ctr" eaLnBrk="1" hangingPunct="1"/>
            <a:r>
              <a:rPr lang="en-GB" sz="3600" b="1" u="sng" dirty="0">
                <a:solidFill>
                  <a:srgbClr val="FF0000"/>
                </a:solidFill>
              </a:rPr>
              <a:t>The Incremental (or Pivot- Point) </a:t>
            </a:r>
            <a:r>
              <a:rPr lang="en-GB" sz="3600" b="1" u="sng" dirty="0" err="1">
                <a:solidFill>
                  <a:srgbClr val="FF0000"/>
                </a:solidFill>
              </a:rPr>
              <a:t>Logit</a:t>
            </a:r>
            <a:r>
              <a:rPr lang="en-GB" sz="3600" b="1" u="sng" dirty="0">
                <a:solidFill>
                  <a:srgbClr val="FF0000"/>
                </a:solidFill>
              </a:rPr>
              <a:t> Model</a:t>
            </a:r>
          </a:p>
        </p:txBody>
      </p:sp>
      <p:graphicFrame>
        <p:nvGraphicFramePr>
          <p:cNvPr id="12" name="Table 11"/>
          <p:cNvGraphicFramePr>
            <a:graphicFrameLocks noGrp="1"/>
          </p:cNvGraphicFramePr>
          <p:nvPr>
            <p:extLst>
              <p:ext uri="{D42A27DB-BD31-4B8C-83A1-F6EECF244321}">
                <p14:modId xmlns:p14="http://schemas.microsoft.com/office/powerpoint/2010/main" val="3389760517"/>
              </p:ext>
            </p:extLst>
          </p:nvPr>
        </p:nvGraphicFramePr>
        <p:xfrm>
          <a:off x="152400" y="3657600"/>
          <a:ext cx="2819400" cy="2595789"/>
        </p:xfrm>
        <a:graphic>
          <a:graphicData uri="http://schemas.openxmlformats.org/drawingml/2006/table">
            <a:tbl>
              <a:tblPr>
                <a:tableStyleId>{5C22544A-7EE6-4342-B048-85BDC9FD1C3A}</a:tableStyleId>
              </a:tblPr>
              <a:tblGrid>
                <a:gridCol w="1295400"/>
                <a:gridCol w="838200"/>
                <a:gridCol w="685800"/>
              </a:tblGrid>
              <a:tr h="457200">
                <a:tc gridSpan="3">
                  <a:txBody>
                    <a:bodyPr/>
                    <a:lstStyle/>
                    <a:p>
                      <a:pPr algn="ctr"/>
                      <a:r>
                        <a:rPr kumimoji="0" lang="en-GB" sz="2000" u="none" strike="noStrike" kern="1200" dirty="0" smtClean="0">
                          <a:solidFill>
                            <a:schemeClr val="dk1"/>
                          </a:solidFill>
                          <a:effectLst/>
                          <a:latin typeface="Times New Roman" pitchFamily="18" charset="0"/>
                          <a:ea typeface="+mn-ea"/>
                          <a:cs typeface="Times New Roman" pitchFamily="18" charset="0"/>
                        </a:rPr>
                        <a:t>Baseline shares</a:t>
                      </a:r>
                    </a:p>
                  </a:txBody>
                  <a:tcPr marL="9525" marR="9525" marT="9525" marB="0" anchor="ctr"/>
                </a:tc>
                <a:tc hMerge="1">
                  <a:txBody>
                    <a:bodyPr/>
                    <a:lstStyle/>
                    <a:p>
                      <a:endParaRPr lang="en-US"/>
                    </a:p>
                  </a:txBody>
                  <a:tcPr/>
                </a:tc>
                <a:tc hMerge="1">
                  <a:txBody>
                    <a:bodyPr/>
                    <a:lstStyle/>
                    <a:p>
                      <a:endParaRPr lang="en-US"/>
                    </a:p>
                  </a:txBody>
                  <a:tcPr/>
                </a:tc>
              </a:tr>
              <a:tr h="838200">
                <a:tc gridSpan="3">
                  <a:txBody>
                    <a:bodyPr/>
                    <a:lstStyle/>
                    <a:p>
                      <a:pPr algn="ctr"/>
                      <a:r>
                        <a:rPr lang="en-GB" sz="2400" dirty="0" smtClean="0">
                          <a:solidFill>
                            <a:srgbClr val="002060"/>
                          </a:solidFill>
                          <a:latin typeface="Times New Roman" pitchFamily="18" charset="0"/>
                          <a:cs typeface="Times New Roman" pitchFamily="18" charset="0"/>
                        </a:rPr>
                        <a:t>	  </a:t>
                      </a:r>
                      <a:r>
                        <a:rPr lang="en-GB" sz="2000" b="1" dirty="0" smtClean="0">
                          <a:solidFill>
                            <a:srgbClr val="002060"/>
                          </a:solidFill>
                          <a:latin typeface="Times New Roman" pitchFamily="18" charset="0"/>
                          <a:cs typeface="Times New Roman" pitchFamily="18" charset="0"/>
                        </a:rPr>
                        <a:t>e </a:t>
                      </a:r>
                      <a:r>
                        <a:rPr lang="en-GB" sz="2000" b="1" baseline="30000" dirty="0" err="1" smtClean="0">
                          <a:solidFill>
                            <a:srgbClr val="002060"/>
                          </a:solidFill>
                          <a:latin typeface="Times New Roman" pitchFamily="18" charset="0"/>
                          <a:cs typeface="Times New Roman" pitchFamily="18" charset="0"/>
                        </a:rPr>
                        <a:t>Uk</a:t>
                      </a:r>
                      <a:endParaRPr lang="en-GB" sz="2000" b="1" baseline="30000" dirty="0" smtClean="0">
                        <a:solidFill>
                          <a:srgbClr val="002060"/>
                        </a:solidFill>
                        <a:latin typeface="Times New Roman" pitchFamily="18" charset="0"/>
                        <a:cs typeface="Times New Roman" pitchFamily="18" charset="0"/>
                      </a:endParaRPr>
                    </a:p>
                    <a:p>
                      <a:pPr algn="ctr"/>
                      <a:r>
                        <a:rPr lang="en-GB" sz="2000" b="1" dirty="0" smtClean="0">
                          <a:solidFill>
                            <a:srgbClr val="002060"/>
                          </a:solidFill>
                          <a:latin typeface="Times New Roman" pitchFamily="18" charset="0"/>
                          <a:cs typeface="Times New Roman" pitchFamily="18" charset="0"/>
                        </a:rPr>
                        <a:t>P(K) = --------</a:t>
                      </a:r>
                    </a:p>
                    <a:p>
                      <a:pPr algn="ctr"/>
                      <a:r>
                        <a:rPr lang="en-GB" sz="2000" b="1" dirty="0" smtClean="0">
                          <a:solidFill>
                            <a:srgbClr val="002060"/>
                          </a:solidFill>
                          <a:latin typeface="Times New Roman" pitchFamily="18" charset="0"/>
                          <a:cs typeface="Times New Roman" pitchFamily="18" charset="0"/>
                        </a:rPr>
                        <a:t>	  </a:t>
                      </a:r>
                      <a:r>
                        <a:rPr lang="el-GR" sz="2000" b="1" dirty="0" smtClean="0">
                          <a:solidFill>
                            <a:srgbClr val="002060"/>
                          </a:solidFill>
                          <a:latin typeface="Times New Roman" pitchFamily="18" charset="0"/>
                          <a:cs typeface="Times New Roman" pitchFamily="18" charset="0"/>
                        </a:rPr>
                        <a:t>Σ</a:t>
                      </a:r>
                      <a:r>
                        <a:rPr lang="en-US" sz="2000" b="1" baseline="-25000" dirty="0" smtClean="0">
                          <a:solidFill>
                            <a:srgbClr val="002060"/>
                          </a:solidFill>
                          <a:latin typeface="Times New Roman" pitchFamily="18" charset="0"/>
                          <a:cs typeface="Times New Roman" pitchFamily="18" charset="0"/>
                        </a:rPr>
                        <a:t>x</a:t>
                      </a:r>
                      <a:r>
                        <a:rPr lang="en-GB" sz="2000" b="1" dirty="0" smtClean="0">
                          <a:solidFill>
                            <a:srgbClr val="002060"/>
                          </a:solidFill>
                          <a:latin typeface="Times New Roman" pitchFamily="18" charset="0"/>
                          <a:cs typeface="Times New Roman" pitchFamily="18" charset="0"/>
                        </a:rPr>
                        <a:t>e </a:t>
                      </a:r>
                      <a:r>
                        <a:rPr lang="en-GB" sz="2000" b="1" baseline="30000" dirty="0" err="1" smtClean="0">
                          <a:solidFill>
                            <a:srgbClr val="002060"/>
                          </a:solidFill>
                          <a:latin typeface="Times New Roman" pitchFamily="18" charset="0"/>
                          <a:cs typeface="Times New Roman" pitchFamily="18" charset="0"/>
                        </a:rPr>
                        <a:t>Ux</a:t>
                      </a:r>
                      <a:endParaRPr lang="en-GB" sz="2000" b="1" baseline="30000" dirty="0" smtClean="0">
                        <a:solidFill>
                          <a:srgbClr val="002060"/>
                        </a:solidFill>
                        <a:latin typeface="Times New Roman" pitchFamily="18" charset="0"/>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hMerge="1">
                  <a:txBody>
                    <a:bodyPr/>
                    <a:lstStyle/>
                    <a:p>
                      <a:pPr algn="ctr" fontAlgn="ctr"/>
                      <a:endParaRPr kumimoji="0" lang="en-US" sz="20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r>
              <a:tr h="384568">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Automobile</a:t>
                      </a:r>
                    </a:p>
                  </a:txBody>
                  <a:tcPr marL="9525" marR="9525" marT="9525" marB="0" anchor="ctr"/>
                </a:tc>
                <a:tc>
                  <a:txBody>
                    <a:bodyPr/>
                    <a:lstStyle/>
                    <a:p>
                      <a:pPr algn="ctr" fontAlgn="ctr"/>
                      <a:r>
                        <a:rPr kumimoji="0" lang="en-US" sz="2000" u="none" strike="noStrike" kern="1200" dirty="0">
                          <a:solidFill>
                            <a:schemeClr val="dk1"/>
                          </a:solidFill>
                          <a:effectLst/>
                          <a:latin typeface="Times New Roman" pitchFamily="18" charset="0"/>
                          <a:ea typeface="+mn-ea"/>
                          <a:cs typeface="Times New Roman" pitchFamily="18" charset="0"/>
                        </a:rPr>
                        <a:t>P(a) </a:t>
                      </a: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0.489</a:t>
                      </a:r>
                    </a:p>
                  </a:txBody>
                  <a:tcPr marL="9525" marR="9525" marT="9525" marB="0" anchor="ctr"/>
                </a:tc>
              </a:tr>
              <a:tr h="384568">
                <a:tc>
                  <a:txBody>
                    <a:bodyPr/>
                    <a:lstStyle/>
                    <a:p>
                      <a:pPr algn="l" fontAlgn="ctr"/>
                      <a:r>
                        <a:rPr kumimoji="0" lang="en-US" sz="1800" u="none" strike="noStrike" kern="1200" dirty="0">
                          <a:solidFill>
                            <a:schemeClr val="dk1"/>
                          </a:solidFill>
                          <a:effectLst/>
                          <a:latin typeface="Times New Roman" pitchFamily="18" charset="0"/>
                          <a:ea typeface="+mn-ea"/>
                          <a:cs typeface="Times New Roman" pitchFamily="18" charset="0"/>
                        </a:rPr>
                        <a:t>Local Bus</a:t>
                      </a:r>
                    </a:p>
                  </a:txBody>
                  <a:tcPr marL="9525" marR="9525" marT="9525" marB="0" anchor="ctr"/>
                </a:tc>
                <a:tc>
                  <a:txBody>
                    <a:bodyPr/>
                    <a:lstStyle/>
                    <a:p>
                      <a:pPr algn="ctr" fontAlgn="ctr"/>
                      <a:r>
                        <a:rPr kumimoji="0" lang="en-US" sz="1800" u="none" strike="noStrike" kern="1200" dirty="0" smtClean="0">
                          <a:solidFill>
                            <a:schemeClr val="dk1"/>
                          </a:solidFill>
                          <a:effectLst/>
                          <a:latin typeface="Times New Roman" pitchFamily="18" charset="0"/>
                          <a:ea typeface="+mn-ea"/>
                          <a:cs typeface="Times New Roman" pitchFamily="18" charset="0"/>
                        </a:rPr>
                        <a:t>P(b</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a:solidFill>
                            <a:schemeClr val="dk1"/>
                          </a:solidFill>
                          <a:effectLst/>
                          <a:latin typeface="Times New Roman" pitchFamily="18" charset="0"/>
                          <a:ea typeface="+mn-ea"/>
                          <a:cs typeface="Times New Roman" pitchFamily="18" charset="0"/>
                        </a:rPr>
                        <a:t>0.198</a:t>
                      </a:r>
                    </a:p>
                  </a:txBody>
                  <a:tcPr marL="9525" marR="9525" marT="9525" marB="0" anchor="ctr"/>
                </a:tc>
              </a:tr>
              <a:tr h="384568">
                <a:tc>
                  <a:txBody>
                    <a:bodyPr/>
                    <a:lstStyle/>
                    <a:p>
                      <a:pPr algn="l" fontAlgn="ctr"/>
                      <a:r>
                        <a:rPr kumimoji="0" lang="en-US" sz="1800" u="none" strike="noStrike" kern="1200" dirty="0" smtClean="0">
                          <a:solidFill>
                            <a:schemeClr val="dk1"/>
                          </a:solidFill>
                          <a:effectLst/>
                          <a:latin typeface="Times New Roman" pitchFamily="18" charset="0"/>
                          <a:ea typeface="+mn-ea"/>
                          <a:cs typeface="Times New Roman" pitchFamily="18" charset="0"/>
                        </a:rPr>
                        <a:t>Rapid </a:t>
                      </a:r>
                      <a:r>
                        <a:rPr kumimoji="0" lang="en-US" sz="1800" u="none" strike="noStrike" kern="1200" dirty="0">
                          <a:solidFill>
                            <a:schemeClr val="dk1"/>
                          </a:solidFill>
                          <a:effectLst/>
                          <a:latin typeface="Times New Roman" pitchFamily="18" charset="0"/>
                          <a:ea typeface="+mn-ea"/>
                          <a:cs typeface="Times New Roman" pitchFamily="18" charset="0"/>
                        </a:rPr>
                        <a:t>transit</a:t>
                      </a:r>
                    </a:p>
                  </a:txBody>
                  <a:tcPr marL="9525" marR="9525" marT="9525" marB="0" anchor="ctr"/>
                </a:tc>
                <a:tc>
                  <a:txBody>
                    <a:bodyPr/>
                    <a:lstStyle/>
                    <a:p>
                      <a:pPr algn="ctr" fontAlgn="ctr"/>
                      <a:r>
                        <a:rPr kumimoji="0" lang="en-US" sz="1800" u="none" strike="noStrike" kern="1200" dirty="0" smtClean="0">
                          <a:solidFill>
                            <a:schemeClr val="dk1"/>
                          </a:solidFill>
                          <a:effectLst/>
                          <a:latin typeface="Times New Roman" pitchFamily="18" charset="0"/>
                          <a:ea typeface="+mn-ea"/>
                          <a:cs typeface="Times New Roman" pitchFamily="18" charset="0"/>
                        </a:rPr>
                        <a:t>P(RT</a:t>
                      </a:r>
                      <a:r>
                        <a:rPr kumimoji="0" lang="en-US" sz="1800" u="none" strike="noStrike" kern="1200" dirty="0" smtClean="0">
                          <a:solidFill>
                            <a:schemeClr val="dk1"/>
                          </a:solidFill>
                          <a:effectLst/>
                          <a:latin typeface="Times New Roman" pitchFamily="18" charset="0"/>
                          <a:ea typeface="+mn-ea"/>
                          <a:cs typeface="Times New Roman" pitchFamily="18" charset="0"/>
                        </a:rPr>
                        <a:t>)</a:t>
                      </a:r>
                      <a:endParaRPr kumimoji="0"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ctr"/>
                </a:tc>
                <a:tc>
                  <a:txBody>
                    <a:bodyPr/>
                    <a:lstStyle/>
                    <a:p>
                      <a:pPr algn="l" fontAlgn="ctr"/>
                      <a:r>
                        <a:rPr kumimoji="0" lang="en-US" sz="2000" u="none" strike="noStrike" kern="1200" dirty="0">
                          <a:solidFill>
                            <a:schemeClr val="dk1"/>
                          </a:solidFill>
                          <a:effectLst/>
                          <a:latin typeface="Times New Roman" pitchFamily="18" charset="0"/>
                          <a:ea typeface="+mn-ea"/>
                          <a:cs typeface="Times New Roman" pitchFamily="18" charset="0"/>
                        </a:rPr>
                        <a:t>0.313</a:t>
                      </a:r>
                    </a:p>
                  </a:txBody>
                  <a:tcPr marL="9525" marR="9525" marT="9525" marB="0" anchor="ctr"/>
                </a:tc>
              </a:tr>
            </a:tbl>
          </a:graphicData>
        </a:graphic>
      </p:graphicFrame>
      <p:sp>
        <p:nvSpPr>
          <p:cNvPr id="13" name="Rectangle 2"/>
          <p:cNvSpPr txBox="1">
            <a:spLocks noChangeArrowheads="1"/>
          </p:cNvSpPr>
          <p:nvPr/>
        </p:nvSpPr>
        <p:spPr>
          <a:xfrm>
            <a:off x="3124200" y="3200400"/>
            <a:ext cx="5867400" cy="35052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just"/>
            <a:r>
              <a:rPr lang="en-US" sz="2400" dirty="0" smtClean="0">
                <a:solidFill>
                  <a:schemeClr val="tx1"/>
                </a:solidFill>
              </a:rPr>
              <a:t>The only change occurs in the Utility of Rapid transit as its fare changes from 75-cents to 150-cents thus:</a:t>
            </a:r>
          </a:p>
          <a:p>
            <a:pPr algn="just"/>
            <a:endParaRPr lang="en-US" sz="1000" dirty="0" smtClean="0">
              <a:solidFill>
                <a:schemeClr val="tx1"/>
              </a:solidFill>
            </a:endParaRPr>
          </a:p>
          <a:p>
            <a:pPr algn="just"/>
            <a:r>
              <a:rPr lang="en-US" sz="1800" b="1" dirty="0" smtClean="0">
                <a:solidFill>
                  <a:srgbClr val="00B050"/>
                </a:solidFill>
              </a:rPr>
              <a:t>Change in Utility = Utility after change – Base year Utility</a:t>
            </a:r>
            <a:endParaRPr lang="en-US" sz="1800" b="1" dirty="0">
              <a:solidFill>
                <a:srgbClr val="00B050"/>
              </a:solidFill>
            </a:endParaRPr>
          </a:p>
          <a:p>
            <a:pPr algn="just"/>
            <a:endParaRPr lang="en-US" sz="1000" dirty="0" smtClean="0">
              <a:solidFill>
                <a:schemeClr val="tx1"/>
              </a:solidFill>
            </a:endParaRPr>
          </a:p>
          <a:p>
            <a:pPr algn="just"/>
            <a:r>
              <a:rPr lang="en-US" sz="2400" dirty="0">
                <a:solidFill>
                  <a:schemeClr val="tx1"/>
                </a:solidFill>
              </a:rPr>
              <a:t>Δ</a:t>
            </a:r>
            <a:r>
              <a:rPr lang="en-US" sz="2400" dirty="0" smtClean="0">
                <a:solidFill>
                  <a:schemeClr val="tx1"/>
                </a:solidFill>
              </a:rPr>
              <a:t>U(Rapid Transit) = (-1.22) – (-1.07) = </a:t>
            </a:r>
            <a:r>
              <a:rPr lang="en-US" sz="2400" dirty="0" smtClean="0">
                <a:solidFill>
                  <a:srgbClr val="00B050"/>
                </a:solidFill>
              </a:rPr>
              <a:t>-0.15</a:t>
            </a:r>
          </a:p>
          <a:p>
            <a:pPr algn="just"/>
            <a:endParaRPr lang="en-US" sz="1000" dirty="0" smtClean="0">
              <a:solidFill>
                <a:schemeClr val="tx1"/>
              </a:solidFill>
            </a:endParaRPr>
          </a:p>
          <a:p>
            <a:pPr algn="just"/>
            <a:r>
              <a:rPr lang="en-US" sz="2400" dirty="0" smtClean="0">
                <a:solidFill>
                  <a:schemeClr val="tx1"/>
                </a:solidFill>
              </a:rPr>
              <a:t>The incremental utility in other two modes is zero since there is no change in there attributes </a:t>
            </a:r>
            <a:endParaRPr lang="en-US" sz="2400" dirty="0" smtClean="0">
              <a:solidFill>
                <a:schemeClr val="tx1"/>
              </a:solidFill>
            </a:endParaRPr>
          </a:p>
        </p:txBody>
      </p:sp>
      <p:sp>
        <p:nvSpPr>
          <p:cNvPr id="5" name="Rectangle 4"/>
          <p:cNvSpPr/>
          <p:nvPr/>
        </p:nvSpPr>
        <p:spPr>
          <a:xfrm>
            <a:off x="3997674" y="5029200"/>
            <a:ext cx="1984026" cy="461665"/>
          </a:xfrm>
          <a:prstGeom prst="rect">
            <a:avLst/>
          </a:prstGeom>
        </p:spPr>
        <p:txBody>
          <a:bodyPr wrap="square">
            <a:spAutoFit/>
          </a:bodyPr>
          <a:lstStyle/>
          <a:p>
            <a:endParaRPr lang="en-GB" sz="3600" b="1" baseline="30000" dirty="0">
              <a:solidFill>
                <a:srgbClr val="002060"/>
              </a:solidFill>
            </a:endParaRPr>
          </a:p>
        </p:txBody>
      </p:sp>
    </p:spTree>
    <p:extLst>
      <p:ext uri="{BB962C8B-B14F-4D97-AF65-F5344CB8AC3E}">
        <p14:creationId xmlns:p14="http://schemas.microsoft.com/office/powerpoint/2010/main" val="2226854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48</a:t>
            </a:fld>
            <a:endParaRPr lang="en-GB"/>
          </a:p>
        </p:txBody>
      </p:sp>
      <p:sp>
        <p:nvSpPr>
          <p:cNvPr id="11" name="Rectangle 2"/>
          <p:cNvSpPr>
            <a:spLocks noGrp="1" noChangeArrowheads="1"/>
          </p:cNvSpPr>
          <p:nvPr>
            <p:ph type="title"/>
          </p:nvPr>
        </p:nvSpPr>
        <p:spPr>
          <a:xfrm>
            <a:off x="48491" y="914400"/>
            <a:ext cx="8894618" cy="551688"/>
          </a:xfrm>
        </p:spPr>
        <p:txBody>
          <a:bodyPr>
            <a:noAutofit/>
          </a:bodyPr>
          <a:lstStyle/>
          <a:p>
            <a:pPr algn="ctr" eaLnBrk="1" hangingPunct="1"/>
            <a:r>
              <a:rPr lang="en-GB" sz="3600" b="1" u="sng" dirty="0">
                <a:solidFill>
                  <a:srgbClr val="FF0000"/>
                </a:solidFill>
              </a:rPr>
              <a:t>The Incremental (or Pivot- Point) </a:t>
            </a:r>
            <a:r>
              <a:rPr lang="en-GB" sz="3600" b="1" u="sng" dirty="0" err="1">
                <a:solidFill>
                  <a:srgbClr val="FF0000"/>
                </a:solidFill>
              </a:rPr>
              <a:t>Logit</a:t>
            </a:r>
            <a:r>
              <a:rPr lang="en-GB" sz="3600" b="1" u="sng" dirty="0">
                <a:solidFill>
                  <a:srgbClr val="FF0000"/>
                </a:solidFill>
              </a:rPr>
              <a:t> Model</a:t>
            </a:r>
          </a:p>
        </p:txBody>
      </p:sp>
      <p:sp>
        <p:nvSpPr>
          <p:cNvPr id="10" name="Rectangle 2"/>
          <p:cNvSpPr txBox="1">
            <a:spLocks noChangeArrowheads="1"/>
          </p:cNvSpPr>
          <p:nvPr/>
        </p:nvSpPr>
        <p:spPr>
          <a:xfrm>
            <a:off x="300135" y="1485900"/>
            <a:ext cx="8610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just"/>
            <a:r>
              <a:rPr lang="en-US" sz="2400" dirty="0" smtClean="0">
                <a:solidFill>
                  <a:schemeClr val="tx1"/>
                </a:solidFill>
              </a:rPr>
              <a:t> Applying the incremental </a:t>
            </a:r>
            <a:r>
              <a:rPr lang="en-US" sz="2400" dirty="0" err="1" smtClean="0">
                <a:solidFill>
                  <a:schemeClr val="tx1"/>
                </a:solidFill>
              </a:rPr>
              <a:t>logit</a:t>
            </a:r>
            <a:r>
              <a:rPr lang="en-US" sz="2400" dirty="0" smtClean="0">
                <a:solidFill>
                  <a:schemeClr val="tx1"/>
                </a:solidFill>
              </a:rPr>
              <a:t> formula to calculate the new share of the local bus:</a:t>
            </a:r>
          </a:p>
          <a:p>
            <a:pPr algn="just"/>
            <a:endParaRPr lang="en-US" sz="2400" dirty="0" smtClean="0">
              <a:solidFill>
                <a:schemeClr val="tx1"/>
              </a:solidFill>
            </a:endParaRPr>
          </a:p>
        </p:txBody>
      </p:sp>
      <p:sp>
        <p:nvSpPr>
          <p:cNvPr id="14" name="Rectangle 4"/>
          <p:cNvSpPr>
            <a:spLocks noChangeArrowheads="1"/>
          </p:cNvSpPr>
          <p:nvPr/>
        </p:nvSpPr>
        <p:spPr bwMode="auto">
          <a:xfrm>
            <a:off x="152399" y="2438400"/>
            <a:ext cx="8758335" cy="1384995"/>
          </a:xfrm>
          <a:prstGeom prst="rect">
            <a:avLst/>
          </a:prstGeom>
          <a:noFill/>
          <a:ln w="12700">
            <a:solidFill>
              <a:schemeClr val="tx1"/>
            </a:solid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800" dirty="0">
                <a:solidFill>
                  <a:schemeClr val="tx1"/>
                </a:solidFill>
              </a:rPr>
              <a:t>	</a:t>
            </a:r>
            <a:r>
              <a:rPr lang="en-GB" sz="2800" dirty="0" smtClean="0">
                <a:solidFill>
                  <a:schemeClr val="tx1"/>
                </a:solidFill>
                <a:latin typeface="Times New Roman" pitchFamily="18" charset="0"/>
                <a:cs typeface="Times New Roman" pitchFamily="18" charset="0"/>
              </a:rPr>
              <a:t>   </a:t>
            </a:r>
            <a:r>
              <a:rPr lang="en-GB" sz="2800" dirty="0" smtClean="0">
                <a:solidFill>
                  <a:schemeClr val="tx1"/>
                </a:solidFill>
                <a:latin typeface="Times New Roman" pitchFamily="18" charset="0"/>
                <a:cs typeface="Times New Roman" pitchFamily="18" charset="0"/>
              </a:rPr>
              <a:t>                          0.198 </a:t>
            </a:r>
            <a:r>
              <a:rPr lang="en-GB" sz="2800" dirty="0" smtClean="0">
                <a:solidFill>
                  <a:schemeClr val="tx1"/>
                </a:solidFill>
              </a:rPr>
              <a:t>x </a:t>
            </a:r>
            <a:r>
              <a:rPr lang="en-GB" sz="2800" b="1" dirty="0" smtClean="0">
                <a:solidFill>
                  <a:schemeClr val="tx1"/>
                </a:solidFill>
              </a:rPr>
              <a:t>e</a:t>
            </a:r>
            <a:r>
              <a:rPr lang="en-GB" sz="2800" b="1" baseline="30000" dirty="0" smtClean="0">
                <a:solidFill>
                  <a:schemeClr val="tx1"/>
                </a:solidFill>
              </a:rPr>
              <a:t>0</a:t>
            </a:r>
            <a:endParaRPr lang="en-GB" sz="2800" b="1" baseline="30000" dirty="0">
              <a:solidFill>
                <a:schemeClr val="tx1"/>
              </a:solidFill>
            </a:endParaRPr>
          </a:p>
          <a:p>
            <a:r>
              <a:rPr lang="en-GB" sz="2800" b="1" i="1" dirty="0" smtClean="0">
                <a:solidFill>
                  <a:schemeClr val="tx1"/>
                </a:solidFill>
              </a:rPr>
              <a:t>P’</a:t>
            </a:r>
            <a:r>
              <a:rPr lang="en-GB" sz="2800" b="1" dirty="0" smtClean="0">
                <a:solidFill>
                  <a:schemeClr val="tx1"/>
                </a:solidFill>
              </a:rPr>
              <a:t>(B) </a:t>
            </a:r>
            <a:r>
              <a:rPr lang="en-GB" sz="2800" b="1" dirty="0">
                <a:solidFill>
                  <a:schemeClr val="tx1"/>
                </a:solidFill>
              </a:rPr>
              <a:t>= </a:t>
            </a:r>
            <a:r>
              <a:rPr lang="en-GB" sz="2800" b="1" dirty="0" smtClean="0">
                <a:solidFill>
                  <a:schemeClr val="tx1"/>
                </a:solidFill>
              </a:rPr>
              <a:t>-------------------------------------------------  = 0.207</a:t>
            </a:r>
            <a:endParaRPr lang="en-GB" sz="2800" b="1" dirty="0">
              <a:solidFill>
                <a:schemeClr val="tx1"/>
              </a:solidFill>
            </a:endParaRPr>
          </a:p>
          <a:p>
            <a:r>
              <a:rPr lang="en-GB" sz="2800" b="1" dirty="0" smtClean="0">
                <a:solidFill>
                  <a:schemeClr val="tx1"/>
                </a:solidFill>
              </a:rPr>
              <a:t>	 </a:t>
            </a:r>
            <a:r>
              <a:rPr lang="en-GB" sz="2800" b="1" dirty="0" smtClean="0">
                <a:solidFill>
                  <a:schemeClr val="tx1"/>
                </a:solidFill>
              </a:rPr>
              <a:t>  (</a:t>
            </a:r>
            <a:r>
              <a:rPr lang="en-GB" sz="2800" dirty="0">
                <a:solidFill>
                  <a:schemeClr val="tx1"/>
                </a:solidFill>
                <a:latin typeface="Times New Roman" pitchFamily="18" charset="0"/>
                <a:cs typeface="Times New Roman" pitchFamily="18" charset="0"/>
              </a:rPr>
              <a:t>0.489 </a:t>
            </a:r>
            <a:r>
              <a:rPr lang="en-GB" sz="2800" dirty="0">
                <a:solidFill>
                  <a:schemeClr val="tx1"/>
                </a:solidFill>
              </a:rPr>
              <a:t>x </a:t>
            </a:r>
            <a:r>
              <a:rPr lang="en-GB" sz="2800" b="1" dirty="0">
                <a:solidFill>
                  <a:schemeClr val="tx1"/>
                </a:solidFill>
              </a:rPr>
              <a:t>e</a:t>
            </a:r>
            <a:r>
              <a:rPr lang="en-GB" sz="2800" b="1" baseline="30000" dirty="0">
                <a:solidFill>
                  <a:schemeClr val="tx1"/>
                </a:solidFill>
              </a:rPr>
              <a:t>0 </a:t>
            </a:r>
            <a:r>
              <a:rPr lang="en-GB" sz="2800" b="1" dirty="0" smtClean="0">
                <a:solidFill>
                  <a:schemeClr val="tx1"/>
                </a:solidFill>
              </a:rPr>
              <a:t>)</a:t>
            </a:r>
            <a:r>
              <a:rPr lang="en-US" sz="2800" b="1" dirty="0" smtClean="0">
                <a:solidFill>
                  <a:schemeClr val="tx1"/>
                </a:solidFill>
              </a:rPr>
              <a:t>+</a:t>
            </a:r>
            <a:r>
              <a:rPr lang="en-GB" sz="2800" b="1" dirty="0" smtClean="0">
                <a:solidFill>
                  <a:schemeClr val="tx1"/>
                </a:solidFill>
              </a:rPr>
              <a:t>(</a:t>
            </a:r>
            <a:r>
              <a:rPr lang="en-GB" sz="2800" dirty="0">
                <a:solidFill>
                  <a:schemeClr val="tx1"/>
                </a:solidFill>
                <a:latin typeface="Times New Roman" pitchFamily="18" charset="0"/>
                <a:cs typeface="Times New Roman" pitchFamily="18" charset="0"/>
              </a:rPr>
              <a:t>0.198 </a:t>
            </a:r>
            <a:r>
              <a:rPr lang="en-GB" sz="2800" dirty="0">
                <a:solidFill>
                  <a:schemeClr val="tx1"/>
                </a:solidFill>
              </a:rPr>
              <a:t>x </a:t>
            </a:r>
            <a:r>
              <a:rPr lang="en-GB" sz="2800" b="1" dirty="0" smtClean="0">
                <a:solidFill>
                  <a:schemeClr val="tx1"/>
                </a:solidFill>
              </a:rPr>
              <a:t>e</a:t>
            </a:r>
            <a:r>
              <a:rPr lang="en-GB" sz="2800" b="1" baseline="30000" dirty="0" smtClean="0">
                <a:solidFill>
                  <a:schemeClr val="tx1"/>
                </a:solidFill>
              </a:rPr>
              <a:t>0</a:t>
            </a:r>
            <a:r>
              <a:rPr lang="en-GB" sz="2800" b="1" dirty="0" smtClean="0">
                <a:solidFill>
                  <a:schemeClr val="tx1"/>
                </a:solidFill>
              </a:rPr>
              <a:t>)</a:t>
            </a:r>
            <a:r>
              <a:rPr lang="en-US" sz="2800" b="1" dirty="0" smtClean="0">
                <a:solidFill>
                  <a:schemeClr val="tx1"/>
                </a:solidFill>
              </a:rPr>
              <a:t>+</a:t>
            </a:r>
            <a:r>
              <a:rPr lang="en-GB" sz="2800" b="1" dirty="0" smtClean="0">
                <a:solidFill>
                  <a:schemeClr val="tx1"/>
                </a:solidFill>
              </a:rPr>
              <a:t>(</a:t>
            </a:r>
            <a:r>
              <a:rPr lang="en-GB" sz="2800" dirty="0" smtClean="0">
                <a:solidFill>
                  <a:schemeClr val="tx1"/>
                </a:solidFill>
                <a:latin typeface="Times New Roman" pitchFamily="18" charset="0"/>
                <a:cs typeface="Times New Roman" pitchFamily="18" charset="0"/>
              </a:rPr>
              <a:t>0.313 </a:t>
            </a:r>
            <a:r>
              <a:rPr lang="en-GB" sz="2800" dirty="0">
                <a:solidFill>
                  <a:schemeClr val="tx1"/>
                </a:solidFill>
              </a:rPr>
              <a:t>x </a:t>
            </a:r>
            <a:r>
              <a:rPr lang="en-GB" sz="2800" b="1" dirty="0" smtClean="0">
                <a:solidFill>
                  <a:schemeClr val="tx1"/>
                </a:solidFill>
              </a:rPr>
              <a:t>e</a:t>
            </a:r>
            <a:r>
              <a:rPr lang="en-GB" sz="2800" b="1" baseline="30000" dirty="0" smtClean="0">
                <a:solidFill>
                  <a:schemeClr val="tx1"/>
                </a:solidFill>
              </a:rPr>
              <a:t>-0.15</a:t>
            </a:r>
            <a:r>
              <a:rPr lang="en-GB" sz="2800" b="1" dirty="0" smtClean="0">
                <a:solidFill>
                  <a:schemeClr val="tx1"/>
                </a:solidFill>
              </a:rPr>
              <a:t>)</a:t>
            </a:r>
            <a:endParaRPr lang="en-GB" sz="2800" b="1" baseline="30000" dirty="0">
              <a:solidFill>
                <a:schemeClr val="tx1"/>
              </a:solidFill>
            </a:endParaRPr>
          </a:p>
        </p:txBody>
      </p:sp>
      <p:sp>
        <p:nvSpPr>
          <p:cNvPr id="15" name="Rectangle 2"/>
          <p:cNvSpPr txBox="1">
            <a:spLocks noChangeArrowheads="1"/>
          </p:cNvSpPr>
          <p:nvPr/>
        </p:nvSpPr>
        <p:spPr>
          <a:xfrm>
            <a:off x="1600200" y="3939886"/>
            <a:ext cx="5181600" cy="5715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400" dirty="0" smtClean="0">
                <a:solidFill>
                  <a:schemeClr val="tx1"/>
                </a:solidFill>
              </a:rPr>
              <a:t>This is identical as that in Problem-04</a:t>
            </a:r>
          </a:p>
        </p:txBody>
      </p:sp>
      <p:sp>
        <p:nvSpPr>
          <p:cNvPr id="2" name="Rectangle 1"/>
          <p:cNvSpPr/>
          <p:nvPr/>
        </p:nvSpPr>
        <p:spPr>
          <a:xfrm>
            <a:off x="1295400" y="4724400"/>
            <a:ext cx="6019800" cy="1569660"/>
          </a:xfrm>
          <a:prstGeom prst="rect">
            <a:avLst/>
          </a:prstGeom>
        </p:spPr>
        <p:txBody>
          <a:bodyPr wrap="square">
            <a:spAutoFit/>
          </a:bodyPr>
          <a:lstStyle/>
          <a:p>
            <a:pPr algn="just"/>
            <a:r>
              <a:rPr lang="en-US" sz="2400" dirty="0">
                <a:latin typeface="+mj-lt"/>
                <a:ea typeface="+mj-ea"/>
                <a:cs typeface="+mj-cs"/>
              </a:rPr>
              <a:t>The baseline </a:t>
            </a:r>
            <a:r>
              <a:rPr lang="en-US" sz="2400" dirty="0">
                <a:latin typeface="+mj-lt"/>
                <a:ea typeface="+mj-ea"/>
                <a:cs typeface="+mj-cs"/>
              </a:rPr>
              <a:t>probabilities do not need to be calculated by the </a:t>
            </a:r>
            <a:r>
              <a:rPr lang="en-US" sz="2400" dirty="0" smtClean="0">
                <a:latin typeface="+mj-lt"/>
                <a:ea typeface="+mj-ea"/>
                <a:cs typeface="+mj-cs"/>
              </a:rPr>
              <a:t>Multinomial </a:t>
            </a:r>
            <a:r>
              <a:rPr lang="en-US" sz="2400" dirty="0" err="1" smtClean="0">
                <a:latin typeface="+mj-lt"/>
                <a:ea typeface="+mj-ea"/>
                <a:cs typeface="+mj-cs"/>
              </a:rPr>
              <a:t>Logit</a:t>
            </a:r>
            <a:r>
              <a:rPr lang="en-US" sz="2400" dirty="0" smtClean="0">
                <a:latin typeface="+mj-lt"/>
                <a:ea typeface="+mj-ea"/>
                <a:cs typeface="+mj-cs"/>
              </a:rPr>
              <a:t> </a:t>
            </a:r>
            <a:r>
              <a:rPr lang="en-US" sz="2400" dirty="0">
                <a:latin typeface="+mj-lt"/>
                <a:ea typeface="+mj-ea"/>
                <a:cs typeface="+mj-cs"/>
              </a:rPr>
              <a:t>model; they </a:t>
            </a:r>
            <a:r>
              <a:rPr lang="en-US" sz="2400" dirty="0">
                <a:latin typeface="+mj-lt"/>
                <a:ea typeface="+mj-ea"/>
                <a:cs typeface="+mj-cs"/>
              </a:rPr>
              <a:t>may </a:t>
            </a:r>
            <a:r>
              <a:rPr lang="en-US" sz="2400" dirty="0">
                <a:latin typeface="+mj-lt"/>
                <a:ea typeface="+mj-ea"/>
                <a:cs typeface="+mj-cs"/>
              </a:rPr>
              <a:t>be obtained from surveys of existing conditions. </a:t>
            </a:r>
          </a:p>
        </p:txBody>
      </p:sp>
    </p:spTree>
    <p:extLst>
      <p:ext uri="{BB962C8B-B14F-4D97-AF65-F5344CB8AC3E}">
        <p14:creationId xmlns:p14="http://schemas.microsoft.com/office/powerpoint/2010/main" val="27270941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95300" y="685800"/>
            <a:ext cx="8305800" cy="533400"/>
          </a:xfrm>
        </p:spPr>
        <p:txBody>
          <a:bodyPr>
            <a:normAutofit/>
          </a:bodyPr>
          <a:lstStyle/>
          <a:p>
            <a:pPr eaLnBrk="1" hangingPunct="1"/>
            <a:r>
              <a:rPr lang="en-GB" sz="2800" b="1" u="sng" dirty="0">
                <a:solidFill>
                  <a:srgbClr val="FF0000"/>
                </a:solidFill>
              </a:rPr>
              <a:t>Independence of Irrelevant Alternatives (IIA) property</a:t>
            </a:r>
          </a:p>
        </p:txBody>
      </p:sp>
      <p:sp>
        <p:nvSpPr>
          <p:cNvPr id="32771" name="Rectangle 3"/>
          <p:cNvSpPr>
            <a:spLocks noGrp="1" noChangeArrowheads="1"/>
          </p:cNvSpPr>
          <p:nvPr>
            <p:ph idx="1"/>
          </p:nvPr>
        </p:nvSpPr>
        <p:spPr>
          <a:xfrm>
            <a:off x="342900" y="1249680"/>
            <a:ext cx="8610600" cy="4389120"/>
          </a:xfrm>
        </p:spPr>
        <p:txBody>
          <a:bodyPr>
            <a:normAutofit/>
          </a:bodyPr>
          <a:lstStyle/>
          <a:p>
            <a:pPr algn="just"/>
            <a:r>
              <a:rPr lang="en-GB" dirty="0" smtClean="0"/>
              <a:t>The ratio of probabilities in choice set of </a:t>
            </a:r>
            <a:r>
              <a:rPr lang="en-GB" dirty="0"/>
              <a:t>two alternatives </a:t>
            </a:r>
            <a:r>
              <a:rPr lang="en-GB" dirty="0" smtClean="0"/>
              <a:t>A &amp; B </a:t>
            </a:r>
            <a:r>
              <a:rPr lang="en-GB" dirty="0" smtClean="0"/>
              <a:t>in </a:t>
            </a:r>
            <a:r>
              <a:rPr lang="en-US" sz="2800" dirty="0" smtClean="0"/>
              <a:t>Multinomial </a:t>
            </a:r>
            <a:r>
              <a:rPr lang="en-US" sz="2800" dirty="0" err="1"/>
              <a:t>Logit</a:t>
            </a:r>
            <a:r>
              <a:rPr lang="en-US" sz="2800" dirty="0"/>
              <a:t> </a:t>
            </a:r>
            <a:r>
              <a:rPr lang="en-US" sz="2800" dirty="0" smtClean="0"/>
              <a:t>model (MNL)</a:t>
            </a:r>
            <a:r>
              <a:rPr lang="en-GB" dirty="0" smtClean="0"/>
              <a:t> </a:t>
            </a:r>
            <a:r>
              <a:rPr lang="en-GB" dirty="0" smtClean="0"/>
              <a:t>is a function of </a:t>
            </a:r>
            <a:r>
              <a:rPr lang="en-US" dirty="0"/>
              <a:t>the difference in </a:t>
            </a:r>
            <a:r>
              <a:rPr lang="en-US" dirty="0" smtClean="0"/>
              <a:t>the </a:t>
            </a:r>
            <a:r>
              <a:rPr lang="en-US" dirty="0"/>
              <a:t>utilities of the two alternatives and is not affected by the utility of any other </a:t>
            </a:r>
            <a:r>
              <a:rPr lang="en-GB" dirty="0" smtClean="0"/>
              <a:t>alternative </a:t>
            </a:r>
            <a:r>
              <a:rPr lang="en-GB" dirty="0" smtClean="0"/>
              <a:t>which becomes ‘irrelevant’</a:t>
            </a:r>
          </a:p>
          <a:p>
            <a:pPr algn="just"/>
            <a:r>
              <a:rPr lang="en-GB" dirty="0" smtClean="0"/>
              <a:t>In other words change in utility of third alternative will affect the shares of A &amp; </a:t>
            </a:r>
            <a:r>
              <a:rPr lang="en-GB" dirty="0" smtClean="0"/>
              <a:t>B by the same proportionally (</a:t>
            </a:r>
            <a:r>
              <a:rPr lang="en-US" dirty="0" smtClean="0"/>
              <a:t>culprit)</a:t>
            </a:r>
            <a:r>
              <a:rPr lang="en-GB" dirty="0" smtClean="0"/>
              <a:t>.</a:t>
            </a:r>
          </a:p>
          <a:p>
            <a:pPr algn="just"/>
            <a:r>
              <a:rPr lang="en-US" dirty="0" smtClean="0"/>
              <a:t>This condition</a:t>
            </a:r>
            <a:r>
              <a:rPr lang="en-US" dirty="0"/>
              <a:t> </a:t>
            </a:r>
            <a:r>
              <a:rPr lang="en-US" dirty="0" smtClean="0"/>
              <a:t>is known </a:t>
            </a:r>
            <a:r>
              <a:rPr lang="en-US" dirty="0"/>
              <a:t>as the independence </a:t>
            </a:r>
            <a:r>
              <a:rPr lang="en-US" dirty="0" smtClean="0"/>
              <a:t>of irrelevant alternatives (IIA</a:t>
            </a:r>
            <a:r>
              <a:rPr lang="en-US" dirty="0"/>
              <a:t>) property</a:t>
            </a:r>
            <a:endParaRPr lang="en-GB" dirty="0" smtClean="0"/>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49</a:t>
            </a:fld>
            <a:endParaRPr lang="en-GB"/>
          </a:p>
        </p:txBody>
      </p:sp>
      <p:sp>
        <p:nvSpPr>
          <p:cNvPr id="6" name="Rectangle 4"/>
          <p:cNvSpPr>
            <a:spLocks noChangeArrowheads="1"/>
          </p:cNvSpPr>
          <p:nvPr/>
        </p:nvSpPr>
        <p:spPr bwMode="auto">
          <a:xfrm>
            <a:off x="1981200" y="5581471"/>
            <a:ext cx="5334000" cy="1200329"/>
          </a:xfrm>
          <a:prstGeom prst="rect">
            <a:avLst/>
          </a:prstGeom>
          <a:noFill/>
          <a:ln>
            <a:noFill/>
          </a:ln>
          <a:effectLst>
            <a:outerShdw blurRad="57150" dist="38100" dir="5400000" algn="ctr" rotWithShape="0">
              <a:schemeClr val="bg1">
                <a:alpha val="48000"/>
              </a:schemeClr>
            </a:outerShdw>
          </a:effectLst>
          <a:extLst/>
        </p:spPr>
        <p:style>
          <a:lnRef idx="3">
            <a:schemeClr val="lt1"/>
          </a:lnRef>
          <a:fillRef idx="1">
            <a:schemeClr val="accent5"/>
          </a:fillRef>
          <a:effectRef idx="1">
            <a:schemeClr val="accent5"/>
          </a:effectRef>
          <a:fontRef idx="minor">
            <a:schemeClr val="lt1"/>
          </a:fontRef>
        </p:style>
        <p:txBody>
          <a:bodyPr wrap="square">
            <a:spAutoFit/>
          </a:bodyPr>
          <a:lstStyle/>
          <a:p>
            <a:r>
              <a:rPr lang="en-GB" sz="2400" b="1" dirty="0" smtClean="0">
                <a:solidFill>
                  <a:srgbClr val="002060"/>
                </a:solidFill>
              </a:rPr>
              <a:t>P(A)</a:t>
            </a:r>
            <a:r>
              <a:rPr lang="en-GB" sz="2400" b="1" dirty="0">
                <a:solidFill>
                  <a:srgbClr val="002060"/>
                </a:solidFill>
              </a:rPr>
              <a:t>	 </a:t>
            </a:r>
            <a:r>
              <a:rPr lang="en-GB" sz="2400" b="1" dirty="0" smtClean="0">
                <a:solidFill>
                  <a:srgbClr val="002060"/>
                </a:solidFill>
              </a:rPr>
              <a:t>   </a:t>
            </a:r>
            <a:r>
              <a:rPr lang="en-GB" sz="2400" b="1" dirty="0" smtClean="0">
                <a:solidFill>
                  <a:srgbClr val="002060"/>
                </a:solidFill>
              </a:rPr>
              <a:t>  e</a:t>
            </a:r>
            <a:r>
              <a:rPr lang="en-GB" sz="2400" b="1" baseline="30000" dirty="0" smtClean="0">
                <a:solidFill>
                  <a:srgbClr val="002060"/>
                </a:solidFill>
              </a:rPr>
              <a:t>(UA</a:t>
            </a:r>
            <a:r>
              <a:rPr lang="en-GB" sz="2400" b="1" baseline="30000" dirty="0" smtClean="0">
                <a:solidFill>
                  <a:srgbClr val="002060"/>
                </a:solidFill>
              </a:rPr>
              <a:t>)</a:t>
            </a:r>
            <a:endParaRPr lang="en-GB" sz="2400" b="1" baseline="30000" dirty="0">
              <a:solidFill>
                <a:srgbClr val="002060"/>
              </a:solidFill>
            </a:endParaRPr>
          </a:p>
          <a:p>
            <a:r>
              <a:rPr lang="en-GB" sz="2400" b="1" dirty="0" smtClean="0">
                <a:solidFill>
                  <a:srgbClr val="002060"/>
                </a:solidFill>
              </a:rPr>
              <a:t>------ </a:t>
            </a:r>
            <a:r>
              <a:rPr lang="en-GB" sz="2400" b="1" dirty="0" smtClean="0">
                <a:solidFill>
                  <a:srgbClr val="002060"/>
                </a:solidFill>
              </a:rPr>
              <a:t> =  -------------  =  e</a:t>
            </a:r>
            <a:r>
              <a:rPr lang="en-GB" sz="2400" b="1" baseline="30000" dirty="0">
                <a:solidFill>
                  <a:srgbClr val="002060"/>
                </a:solidFill>
              </a:rPr>
              <a:t>(UA - UB) </a:t>
            </a:r>
            <a:endParaRPr lang="en-GB" sz="2400" b="1" baseline="30000" dirty="0">
              <a:solidFill>
                <a:srgbClr val="002060"/>
              </a:solidFill>
            </a:endParaRPr>
          </a:p>
          <a:p>
            <a:r>
              <a:rPr lang="en-GB" sz="2400" b="1" dirty="0" smtClean="0">
                <a:solidFill>
                  <a:srgbClr val="002060"/>
                </a:solidFill>
              </a:rPr>
              <a:t>P(B)</a:t>
            </a:r>
            <a:r>
              <a:rPr lang="en-GB" sz="2400" b="1" dirty="0">
                <a:solidFill>
                  <a:srgbClr val="002060"/>
                </a:solidFill>
              </a:rPr>
              <a:t>	</a:t>
            </a:r>
            <a:r>
              <a:rPr lang="en-GB" sz="2400" b="1" dirty="0" smtClean="0">
                <a:solidFill>
                  <a:srgbClr val="002060"/>
                </a:solidFill>
              </a:rPr>
              <a:t>    </a:t>
            </a:r>
            <a:r>
              <a:rPr lang="en-GB" sz="2400" b="1" dirty="0" smtClean="0">
                <a:solidFill>
                  <a:srgbClr val="002060"/>
                </a:solidFill>
              </a:rPr>
              <a:t>  e</a:t>
            </a:r>
            <a:r>
              <a:rPr lang="en-GB" sz="2400" b="1" baseline="30000" dirty="0">
                <a:solidFill>
                  <a:srgbClr val="002060"/>
                </a:solidFill>
              </a:rPr>
              <a:t>(UB)</a:t>
            </a:r>
            <a:endParaRPr lang="en-GB" sz="2400" b="1" baseline="300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4191000" cy="56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57400" y="1674181"/>
            <a:ext cx="1332020" cy="3810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68662" y="1789175"/>
            <a:ext cx="1484790" cy="4524315"/>
          </a:xfrm>
          <a:prstGeom prst="rect">
            <a:avLst/>
          </a:prstGeom>
          <a:solidFill>
            <a:schemeClr val="accent6">
              <a:lumMod val="60000"/>
              <a:lumOff val="40000"/>
            </a:schemeClr>
          </a:solidFill>
          <a:ln w="38100">
            <a:solidFill>
              <a:srgbClr val="00B050"/>
            </a:solidFill>
          </a:ln>
        </p:spPr>
        <p:txBody>
          <a:bodyPr wrap="square" rtlCol="0">
            <a:spAutoFit/>
          </a:bodyPr>
          <a:lstStyle/>
          <a:p>
            <a:r>
              <a:rPr lang="en-US" dirty="0" smtClean="0"/>
              <a:t>Trips by purpose</a:t>
            </a:r>
          </a:p>
          <a:p>
            <a:endParaRPr lang="en-US" dirty="0" smtClean="0"/>
          </a:p>
          <a:p>
            <a:endParaRPr lang="en-US" dirty="0" smtClean="0"/>
          </a:p>
          <a:p>
            <a:r>
              <a:rPr lang="en-US" dirty="0" smtClean="0"/>
              <a:t>Time of the Day pattern</a:t>
            </a:r>
          </a:p>
          <a:p>
            <a:endParaRPr lang="en-US" dirty="0"/>
          </a:p>
          <a:p>
            <a:endParaRPr lang="en-US" dirty="0" smtClean="0"/>
          </a:p>
          <a:p>
            <a:r>
              <a:rPr lang="en-US" dirty="0" smtClean="0"/>
              <a:t>Trip Direction</a:t>
            </a:r>
          </a:p>
          <a:p>
            <a:endParaRPr lang="en-US" dirty="0"/>
          </a:p>
          <a:p>
            <a:endParaRPr lang="en-US" dirty="0" smtClean="0"/>
          </a:p>
          <a:p>
            <a:endParaRPr lang="en-US" dirty="0" smtClean="0"/>
          </a:p>
          <a:p>
            <a:r>
              <a:rPr lang="en-US" dirty="0"/>
              <a:t>Trips changed to </a:t>
            </a:r>
            <a:r>
              <a:rPr lang="en-US" dirty="0" smtClean="0"/>
              <a:t>traffic</a:t>
            </a:r>
            <a:endParaRPr lang="en-US" dirty="0"/>
          </a:p>
        </p:txBody>
      </p:sp>
      <p:sp>
        <p:nvSpPr>
          <p:cNvPr id="7" name="TextBox 6"/>
          <p:cNvSpPr txBox="1"/>
          <p:nvPr/>
        </p:nvSpPr>
        <p:spPr>
          <a:xfrm>
            <a:off x="6607206" y="1784737"/>
            <a:ext cx="2209800" cy="4524315"/>
          </a:xfrm>
          <a:prstGeom prst="rect">
            <a:avLst/>
          </a:prstGeom>
          <a:solidFill>
            <a:schemeClr val="accent5">
              <a:lumMod val="20000"/>
              <a:lumOff val="80000"/>
            </a:schemeClr>
          </a:solidFill>
          <a:ln w="38100">
            <a:solidFill>
              <a:schemeClr val="accent5">
                <a:lumMod val="60000"/>
                <a:lumOff val="40000"/>
              </a:schemeClr>
            </a:solidFill>
          </a:ln>
        </p:spPr>
        <p:txBody>
          <a:bodyPr wrap="square" rtlCol="0">
            <a:spAutoFit/>
          </a:bodyPr>
          <a:lstStyle/>
          <a:p>
            <a:endParaRPr lang="en-US" dirty="0" smtClean="0"/>
          </a:p>
          <a:p>
            <a:endParaRPr lang="en-US" dirty="0"/>
          </a:p>
          <a:p>
            <a:r>
              <a:rPr lang="en-US" dirty="0" smtClean="0"/>
              <a:t>Car Occupancy levels, different trip purpose wise</a:t>
            </a:r>
          </a:p>
          <a:p>
            <a:endParaRPr lang="en-US" dirty="0"/>
          </a:p>
          <a:p>
            <a:endParaRPr lang="en-US" dirty="0" smtClean="0"/>
          </a:p>
          <a:p>
            <a:endParaRPr lang="en-US" dirty="0" smtClean="0"/>
          </a:p>
          <a:p>
            <a:endParaRPr lang="en-US" dirty="0" smtClean="0"/>
          </a:p>
          <a:p>
            <a:endParaRPr lang="en-US" dirty="0" smtClean="0"/>
          </a:p>
          <a:p>
            <a:r>
              <a:rPr lang="en-US" dirty="0" smtClean="0"/>
              <a:t>Transit, forced on different categories, may be dealt differently</a:t>
            </a:r>
          </a:p>
          <a:p>
            <a:endParaRPr lang="en-US" dirty="0"/>
          </a:p>
          <a:p>
            <a:endParaRPr lang="en-US" dirty="0"/>
          </a:p>
        </p:txBody>
      </p:sp>
      <p:sp>
        <p:nvSpPr>
          <p:cNvPr id="8" name="Rectangle 7"/>
          <p:cNvSpPr/>
          <p:nvPr/>
        </p:nvSpPr>
        <p:spPr>
          <a:xfrm>
            <a:off x="1944579" y="2667000"/>
            <a:ext cx="1447800" cy="381000"/>
          </a:xfrm>
          <a:prstGeom prst="rect">
            <a:avLst/>
          </a:prstGeom>
          <a:solidFill>
            <a:schemeClr val="accent3">
              <a:lumMod val="7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09800" y="3920924"/>
            <a:ext cx="990600" cy="381000"/>
          </a:xfrm>
          <a:prstGeom prst="rect">
            <a:avLst/>
          </a:prstGeom>
          <a:solidFill>
            <a:srgbClr val="00B0F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7809" y="5387266"/>
            <a:ext cx="1062037" cy="381000"/>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1066801"/>
            <a:ext cx="461665" cy="1295400"/>
          </a:xfrm>
          <a:prstGeom prst="rect">
            <a:avLst/>
          </a:prstGeom>
          <a:noFill/>
          <a:ln w="28575">
            <a:solidFill>
              <a:srgbClr val="0070C0"/>
            </a:solidFill>
          </a:ln>
        </p:spPr>
        <p:txBody>
          <a:bodyPr vert="vert270" wrap="square" rtlCol="0">
            <a:spAutoFit/>
          </a:bodyPr>
          <a:lstStyle/>
          <a:p>
            <a:pPr algn="ctr"/>
            <a:r>
              <a:rPr lang="en-US" dirty="0" smtClean="0">
                <a:solidFill>
                  <a:srgbClr val="7030A0"/>
                </a:solidFill>
              </a:rPr>
              <a:t>Trip Ends</a:t>
            </a:r>
            <a:endParaRPr lang="en-US" dirty="0">
              <a:solidFill>
                <a:srgbClr val="7030A0"/>
              </a:solidFill>
            </a:endParaRPr>
          </a:p>
        </p:txBody>
      </p:sp>
      <p:sp>
        <p:nvSpPr>
          <p:cNvPr id="12" name="TextBox 11"/>
          <p:cNvSpPr txBox="1"/>
          <p:nvPr/>
        </p:nvSpPr>
        <p:spPr>
          <a:xfrm>
            <a:off x="143548" y="2667000"/>
            <a:ext cx="461665" cy="2084034"/>
          </a:xfrm>
          <a:prstGeom prst="rect">
            <a:avLst/>
          </a:prstGeom>
          <a:noFill/>
          <a:ln w="28575">
            <a:solidFill>
              <a:srgbClr val="0070C0"/>
            </a:solidFill>
          </a:ln>
        </p:spPr>
        <p:txBody>
          <a:bodyPr vert="vert270" wrap="square" rtlCol="0">
            <a:spAutoFit/>
          </a:bodyPr>
          <a:lstStyle/>
          <a:p>
            <a:pPr algn="ctr"/>
            <a:r>
              <a:rPr lang="en-US" dirty="0" smtClean="0">
                <a:solidFill>
                  <a:srgbClr val="7030A0"/>
                </a:solidFill>
              </a:rPr>
              <a:t>Trip Interchanges</a:t>
            </a:r>
            <a:endParaRPr lang="en-US" dirty="0">
              <a:solidFill>
                <a:srgbClr val="7030A0"/>
              </a:solidFill>
            </a:endParaRPr>
          </a:p>
        </p:txBody>
      </p:sp>
      <p:sp>
        <p:nvSpPr>
          <p:cNvPr id="13" name="TextBox 12"/>
          <p:cNvSpPr txBox="1"/>
          <p:nvPr/>
        </p:nvSpPr>
        <p:spPr>
          <a:xfrm>
            <a:off x="143547" y="4876800"/>
            <a:ext cx="461665" cy="1295400"/>
          </a:xfrm>
          <a:prstGeom prst="rect">
            <a:avLst/>
          </a:prstGeom>
          <a:noFill/>
          <a:ln w="28575">
            <a:solidFill>
              <a:srgbClr val="0070C0"/>
            </a:solidFill>
          </a:ln>
        </p:spPr>
        <p:txBody>
          <a:bodyPr vert="vert270" wrap="square" rtlCol="0">
            <a:spAutoFit/>
          </a:bodyPr>
          <a:lstStyle/>
          <a:p>
            <a:pPr algn="ctr"/>
            <a:r>
              <a:rPr lang="en-US" dirty="0" smtClean="0">
                <a:solidFill>
                  <a:srgbClr val="7030A0"/>
                </a:solidFill>
              </a:rPr>
              <a:t>Traffic</a:t>
            </a:r>
            <a:endParaRPr lang="en-US" dirty="0">
              <a:solidFill>
                <a:srgbClr val="7030A0"/>
              </a:solidFill>
            </a:endParaRPr>
          </a:p>
        </p:txBody>
      </p:sp>
      <p:sp>
        <p:nvSpPr>
          <p:cNvPr id="14" name="Donut 13"/>
          <p:cNvSpPr/>
          <p:nvPr/>
        </p:nvSpPr>
        <p:spPr>
          <a:xfrm>
            <a:off x="1600200" y="788209"/>
            <a:ext cx="5644348" cy="5547052"/>
          </a:xfrm>
          <a:prstGeom prst="donut">
            <a:avLst/>
          </a:prstGeom>
          <a:solidFill>
            <a:srgbClr val="00B0F0">
              <a:alpha val="41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SURVEYS</a:t>
            </a:r>
            <a:endParaRPr lang="en-US" sz="48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
        <p:nvSpPr>
          <p:cNvPr id="2" name="Slide Number Placeholder 1"/>
          <p:cNvSpPr>
            <a:spLocks noGrp="1"/>
          </p:cNvSpPr>
          <p:nvPr>
            <p:ph type="sldNum" sz="quarter" idx="12"/>
          </p:nvPr>
        </p:nvSpPr>
        <p:spPr>
          <a:xfrm>
            <a:off x="7924800" y="6356350"/>
            <a:ext cx="762000" cy="365125"/>
          </a:xfrm>
        </p:spPr>
        <p:txBody>
          <a:bodyPr/>
          <a:lstStyle/>
          <a:p>
            <a:pPr>
              <a:defRPr/>
            </a:pPr>
            <a:fld id="{466925BF-1ED9-4B7E-B2C1-36EF7BA8F376}" type="slidenum">
              <a:rPr lang="en-GB" smtClean="0"/>
              <a:pPr>
                <a:defRPr/>
              </a:pPr>
              <a:t>5</a:t>
            </a:fld>
            <a:endParaRPr lang="en-GB" dirty="0"/>
          </a:p>
        </p:txBody>
      </p:sp>
      <p:sp>
        <p:nvSpPr>
          <p:cNvPr id="15" name="TextBox 14"/>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Tree>
    <p:extLst>
      <p:ext uri="{BB962C8B-B14F-4D97-AF65-F5344CB8AC3E}">
        <p14:creationId xmlns:p14="http://schemas.microsoft.com/office/powerpoint/2010/main" val="27740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heel(1)">
                                      <p:cBhvr>
                                        <p:cTn id="4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95300" y="685800"/>
            <a:ext cx="8305800" cy="533400"/>
          </a:xfrm>
        </p:spPr>
        <p:txBody>
          <a:bodyPr>
            <a:normAutofit/>
          </a:bodyPr>
          <a:lstStyle/>
          <a:p>
            <a:pPr eaLnBrk="1" hangingPunct="1"/>
            <a:r>
              <a:rPr lang="en-GB" sz="2800" b="1" u="sng" dirty="0">
                <a:solidFill>
                  <a:srgbClr val="FF0000"/>
                </a:solidFill>
              </a:rPr>
              <a:t>Independence of Irrelevant Alternatives (IIA) property</a:t>
            </a: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50</a:t>
            </a:fld>
            <a:endParaRPr lang="en-GB"/>
          </a:p>
        </p:txBody>
      </p:sp>
      <p:sp>
        <p:nvSpPr>
          <p:cNvPr id="4" name="Rectangle 3"/>
          <p:cNvSpPr/>
          <p:nvPr/>
        </p:nvSpPr>
        <p:spPr>
          <a:xfrm>
            <a:off x="762000" y="1524000"/>
            <a:ext cx="7467600" cy="3600986"/>
          </a:xfrm>
          <a:prstGeom prst="rect">
            <a:avLst/>
          </a:prstGeom>
        </p:spPr>
        <p:txBody>
          <a:bodyPr wrap="square">
            <a:spAutoFit/>
          </a:bodyPr>
          <a:lstStyle/>
          <a:p>
            <a:pPr algn="just"/>
            <a:r>
              <a:rPr lang="en-US" sz="2600" dirty="0" smtClean="0">
                <a:latin typeface="Times New Roman" pitchFamily="18" charset="0"/>
                <a:cs typeface="Times New Roman" pitchFamily="18" charset="0"/>
              </a:rPr>
              <a:t>In Problem-01 the ratio of:</a:t>
            </a:r>
          </a:p>
          <a:p>
            <a:pPr algn="just"/>
            <a:r>
              <a:rPr lang="en-US" sz="2600" dirty="0" smtClean="0">
                <a:latin typeface="Times New Roman" pitchFamily="18" charset="0"/>
                <a:cs typeface="Times New Roman" pitchFamily="18" charset="0"/>
              </a:rPr>
              <a:t>P(Auto) </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P(Bus) =  0.71 / 0.29  =  2.45</a:t>
            </a:r>
          </a:p>
          <a:p>
            <a:pPr algn="just"/>
            <a:endParaRPr lang="en-US" sz="1000" dirty="0" smtClean="0">
              <a:latin typeface="Times New Roman" pitchFamily="18" charset="0"/>
              <a:cs typeface="Times New Roman" pitchFamily="18" charset="0"/>
            </a:endParaRPr>
          </a:p>
          <a:p>
            <a:pPr algn="just"/>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After </a:t>
            </a:r>
            <a:r>
              <a:rPr lang="en-US" sz="2600" dirty="0">
                <a:latin typeface="Times New Roman" pitchFamily="18" charset="0"/>
                <a:cs typeface="Times New Roman" pitchFamily="18" charset="0"/>
              </a:rPr>
              <a:t>the introduction of the rapid transit mode </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Problem-03) there was a reduction in the shares of both the automobile (A) and the local bus </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B) so that the ratio of the probabilities </a:t>
            </a:r>
            <a:r>
              <a:rPr lang="en-US" sz="2600" dirty="0" smtClean="0">
                <a:latin typeface="Times New Roman" pitchFamily="18" charset="0"/>
                <a:cs typeface="Times New Roman" pitchFamily="18" charset="0"/>
              </a:rPr>
              <a:t>remained:</a:t>
            </a:r>
          </a:p>
          <a:p>
            <a:pPr algn="just"/>
            <a:endParaRPr lang="en-US" sz="1000" dirty="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P(Auto</a:t>
            </a:r>
            <a:r>
              <a:rPr lang="en-US" sz="2600" dirty="0">
                <a:latin typeface="Times New Roman" pitchFamily="18" charset="0"/>
                <a:cs typeface="Times New Roman" pitchFamily="18" charset="0"/>
              </a:rPr>
              <a:t>) / P(Bus) =  </a:t>
            </a:r>
            <a:r>
              <a:rPr lang="en-US" sz="2600" dirty="0" smtClean="0">
                <a:latin typeface="Times New Roman" pitchFamily="18" charset="0"/>
                <a:cs typeface="Times New Roman" pitchFamily="18" charset="0"/>
              </a:rPr>
              <a:t>0.489 / 0.198 </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2.45</a:t>
            </a:r>
          </a:p>
        </p:txBody>
      </p:sp>
    </p:spTree>
    <p:extLst>
      <p:ext uri="{BB962C8B-B14F-4D97-AF65-F5344CB8AC3E}">
        <p14:creationId xmlns:p14="http://schemas.microsoft.com/office/powerpoint/2010/main" val="4176601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95300" y="685800"/>
            <a:ext cx="8305800" cy="533400"/>
          </a:xfrm>
        </p:spPr>
        <p:txBody>
          <a:bodyPr>
            <a:normAutofit/>
          </a:bodyPr>
          <a:lstStyle/>
          <a:p>
            <a:pPr eaLnBrk="1" hangingPunct="1"/>
            <a:r>
              <a:rPr lang="en-GB" sz="2800" b="1" u="sng" dirty="0">
                <a:solidFill>
                  <a:srgbClr val="FF0000"/>
                </a:solidFill>
              </a:rPr>
              <a:t>Independence of Irrelevant Alternatives (IIA) property</a:t>
            </a:r>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51</a:t>
            </a:fld>
            <a:endParaRPr lang="en-GB"/>
          </a:p>
        </p:txBody>
      </p:sp>
      <p:sp>
        <p:nvSpPr>
          <p:cNvPr id="4" name="Rectangle 3"/>
          <p:cNvSpPr/>
          <p:nvPr/>
        </p:nvSpPr>
        <p:spPr>
          <a:xfrm>
            <a:off x="762000" y="1447800"/>
            <a:ext cx="7467600" cy="2646878"/>
          </a:xfrm>
          <a:prstGeom prst="rect">
            <a:avLst/>
          </a:prstGeom>
        </p:spPr>
        <p:txBody>
          <a:bodyPr wrap="square">
            <a:spAutoFit/>
          </a:bodyPr>
          <a:lstStyle/>
          <a:p>
            <a:pPr algn="just"/>
            <a:r>
              <a:rPr lang="en-US" sz="2600" dirty="0" smtClean="0">
                <a:latin typeface="Times New Roman" pitchFamily="18" charset="0"/>
                <a:cs typeface="Times New Roman" pitchFamily="18" charset="0"/>
              </a:rPr>
              <a:t>Moreover</a:t>
            </a:r>
            <a:r>
              <a:rPr lang="en-US" sz="2600" dirty="0">
                <a:latin typeface="Times New Roman" pitchFamily="18" charset="0"/>
                <a:cs typeface="Times New Roman" pitchFamily="18" charset="0"/>
              </a:rPr>
              <a:t>, increasing the cost of rapid </a:t>
            </a:r>
            <a:r>
              <a:rPr lang="en-US" sz="2600" dirty="0" smtClean="0">
                <a:latin typeface="Times New Roman" pitchFamily="18" charset="0"/>
                <a:cs typeface="Times New Roman" pitchFamily="18" charset="0"/>
              </a:rPr>
              <a:t>transit (Problem-04</a:t>
            </a:r>
            <a:r>
              <a:rPr lang="en-US" sz="2600" dirty="0">
                <a:latin typeface="Times New Roman" pitchFamily="18" charset="0"/>
                <a:cs typeface="Times New Roman" pitchFamily="18" charset="0"/>
              </a:rPr>
              <a:t>) had a proportional effect on the share of the other two modes with no change in their ratio</a:t>
            </a:r>
            <a:r>
              <a:rPr lang="en-US" sz="2600" dirty="0" smtClean="0">
                <a:latin typeface="Times New Roman" pitchFamily="18" charset="0"/>
                <a:cs typeface="Times New Roman" pitchFamily="18" charset="0"/>
              </a:rPr>
              <a:t>;</a:t>
            </a:r>
          </a:p>
          <a:p>
            <a:pPr algn="just"/>
            <a:endParaRPr lang="en-US" sz="1000" dirty="0">
              <a:latin typeface="Times New Roman" pitchFamily="18" charset="0"/>
              <a:cs typeface="Times New Roman" pitchFamily="18" charset="0"/>
            </a:endParaRPr>
          </a:p>
          <a:p>
            <a:pPr algn="just"/>
            <a:r>
              <a:rPr lang="en-US" sz="2600" dirty="0">
                <a:latin typeface="Times New Roman" pitchFamily="18" charset="0"/>
                <a:cs typeface="Times New Roman" pitchFamily="18" charset="0"/>
              </a:rPr>
              <a:t>P(Auto) / P(Bus) = </a:t>
            </a:r>
            <a:r>
              <a:rPr lang="en-US" sz="2600" dirty="0" smtClean="0">
                <a:latin typeface="Times New Roman" pitchFamily="18" charset="0"/>
                <a:cs typeface="Times New Roman" pitchFamily="18" charset="0"/>
              </a:rPr>
              <a:t>0.511/0.207 </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2.45.</a:t>
            </a:r>
          </a:p>
          <a:p>
            <a:pPr algn="just"/>
            <a:endParaRPr lang="en-US" sz="2600" dirty="0">
              <a:latin typeface="Times New Roman" pitchFamily="18" charset="0"/>
              <a:cs typeface="Times New Roman" pitchFamily="18" charset="0"/>
            </a:endParaRPr>
          </a:p>
          <a:p>
            <a:pPr algn="just"/>
            <a:endParaRPr lang="en-US" sz="2600" dirty="0">
              <a:latin typeface="Times New Roman" pitchFamily="18" charset="0"/>
              <a:cs typeface="Times New Roman" pitchFamily="18" charset="0"/>
            </a:endParaRPr>
          </a:p>
        </p:txBody>
      </p:sp>
      <p:sp>
        <p:nvSpPr>
          <p:cNvPr id="3" name="Rectangle 2"/>
          <p:cNvSpPr/>
          <p:nvPr/>
        </p:nvSpPr>
        <p:spPr>
          <a:xfrm>
            <a:off x="762000" y="3657600"/>
            <a:ext cx="7467600" cy="2492990"/>
          </a:xfrm>
          <a:prstGeom prst="rect">
            <a:avLst/>
          </a:prstGeom>
        </p:spPr>
        <p:txBody>
          <a:bodyPr wrap="square">
            <a:spAutoFit/>
          </a:bodyPr>
          <a:lstStyle/>
          <a:p>
            <a:pPr algn="just"/>
            <a:r>
              <a:rPr lang="en-US" sz="2600" dirty="0">
                <a:latin typeface="Times New Roman" pitchFamily="18" charset="0"/>
                <a:cs typeface="Times New Roman" pitchFamily="18" charset="0"/>
              </a:rPr>
              <a:t>In many instances this result is </a:t>
            </a:r>
            <a:r>
              <a:rPr lang="en-US" sz="2600" dirty="0">
                <a:latin typeface="Times New Roman" pitchFamily="18" charset="0"/>
                <a:cs typeface="Times New Roman" pitchFamily="18" charset="0"/>
              </a:rPr>
              <a:t>counterintuitive.</a:t>
            </a:r>
          </a:p>
          <a:p>
            <a:pPr algn="just"/>
            <a:r>
              <a:rPr lang="en-US" sz="2600" dirty="0">
                <a:latin typeface="Times New Roman" pitchFamily="18" charset="0"/>
                <a:cs typeface="Times New Roman" pitchFamily="18" charset="0"/>
              </a:rPr>
              <a:t>For example,</a:t>
            </a:r>
          </a:p>
          <a:p>
            <a:pPr algn="just"/>
            <a:r>
              <a:rPr lang="en-US" sz="2600" dirty="0">
                <a:latin typeface="Times New Roman" pitchFamily="18" charset="0"/>
                <a:cs typeface="Times New Roman" pitchFamily="18" charset="0"/>
              </a:rPr>
              <a:t>it </a:t>
            </a:r>
            <a:r>
              <a:rPr lang="en-US" sz="2600" dirty="0">
                <a:latin typeface="Times New Roman" pitchFamily="18" charset="0"/>
                <a:cs typeface="Times New Roman" pitchFamily="18" charset="0"/>
              </a:rPr>
              <a:t>would be reasonable </a:t>
            </a:r>
            <a:r>
              <a:rPr lang="en-US" sz="2600" dirty="0">
                <a:latin typeface="Times New Roman" pitchFamily="18" charset="0"/>
                <a:cs typeface="Times New Roman" pitchFamily="18" charset="0"/>
              </a:rPr>
              <a:t>to </a:t>
            </a:r>
            <a:r>
              <a:rPr lang="en-US" sz="2600" dirty="0">
                <a:latin typeface="Times New Roman" pitchFamily="18" charset="0"/>
                <a:cs typeface="Times New Roman" pitchFamily="18" charset="0"/>
              </a:rPr>
              <a:t>expect that changes in the cost of rapid transit would have a </a:t>
            </a:r>
            <a:r>
              <a:rPr lang="en-US" sz="2600" dirty="0">
                <a:latin typeface="Times New Roman" pitchFamily="18" charset="0"/>
                <a:cs typeface="Times New Roman" pitchFamily="18" charset="0"/>
              </a:rPr>
              <a:t>proportionally greater impact on the local</a:t>
            </a:r>
            <a:r>
              <a:rPr lang="en-US" sz="2600" dirty="0">
                <a:latin typeface="Times New Roman" pitchFamily="18" charset="0"/>
                <a:cs typeface="Times New Roman" pitchFamily="18" charset="0"/>
              </a:rPr>
              <a:t>. bus (i.e., another transit mode) than </a:t>
            </a:r>
            <a:r>
              <a:rPr lang="en-US" sz="2600" dirty="0">
                <a:latin typeface="Times New Roman" pitchFamily="18" charset="0"/>
                <a:cs typeface="Times New Roman" pitchFamily="18" charset="0"/>
              </a:rPr>
              <a:t>on the automobile.</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31370441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1143000"/>
          </a:xfrm>
        </p:spPr>
        <p:txBody>
          <a:bodyPr/>
          <a:lstStyle/>
          <a:p>
            <a:pPr eaLnBrk="1" hangingPunct="1"/>
            <a:r>
              <a:rPr lang="en-GB" b="1" u="sng" dirty="0" smtClean="0">
                <a:solidFill>
                  <a:srgbClr val="FF0000"/>
                </a:solidFill>
              </a:rPr>
              <a:t>The Nested </a:t>
            </a:r>
            <a:r>
              <a:rPr lang="en-GB" b="1" u="sng" dirty="0" err="1" smtClean="0">
                <a:solidFill>
                  <a:srgbClr val="FF0000"/>
                </a:solidFill>
              </a:rPr>
              <a:t>Logit</a:t>
            </a:r>
            <a:r>
              <a:rPr lang="en-GB" b="1" u="sng" dirty="0" smtClean="0">
                <a:solidFill>
                  <a:srgbClr val="FF0000"/>
                </a:solidFill>
              </a:rPr>
              <a:t> Model</a:t>
            </a:r>
          </a:p>
        </p:txBody>
      </p:sp>
      <p:sp>
        <p:nvSpPr>
          <p:cNvPr id="33795" name="Rectangle 3"/>
          <p:cNvSpPr>
            <a:spLocks noGrp="1" noChangeArrowheads="1"/>
          </p:cNvSpPr>
          <p:nvPr>
            <p:ph idx="1"/>
          </p:nvPr>
        </p:nvSpPr>
        <p:spPr>
          <a:xfrm>
            <a:off x="76200" y="1249680"/>
            <a:ext cx="8839200" cy="1341120"/>
          </a:xfrm>
        </p:spPr>
        <p:txBody>
          <a:bodyPr>
            <a:normAutofit/>
          </a:bodyPr>
          <a:lstStyle/>
          <a:p>
            <a:pPr algn="just"/>
            <a:r>
              <a:rPr lang="en-GB" sz="2400" dirty="0" smtClean="0"/>
              <a:t>To rectify the expected implication of IIA </a:t>
            </a:r>
            <a:r>
              <a:rPr lang="en-GB" sz="2400" dirty="0" smtClean="0"/>
              <a:t>property of the MNL model, nested (</a:t>
            </a:r>
            <a:r>
              <a:rPr lang="en-GB" sz="2400" dirty="0" err="1" smtClean="0"/>
              <a:t>i.e</a:t>
            </a:r>
            <a:r>
              <a:rPr lang="en-GB" sz="2400" dirty="0" smtClean="0"/>
              <a:t> </a:t>
            </a:r>
            <a:r>
              <a:rPr lang="en-US" sz="2400" dirty="0"/>
              <a:t>hierarchical</a:t>
            </a:r>
            <a:r>
              <a:rPr lang="en-GB" sz="2400" dirty="0" smtClean="0"/>
              <a:t>) </a:t>
            </a:r>
            <a:r>
              <a:rPr lang="en-GB" sz="2400" dirty="0" smtClean="0"/>
              <a:t>structure </a:t>
            </a:r>
            <a:r>
              <a:rPr lang="en-GB" sz="2400" dirty="0" smtClean="0"/>
              <a:t>is formulated where </a:t>
            </a:r>
            <a:r>
              <a:rPr lang="en-US" sz="2400" dirty="0"/>
              <a:t>similar alternatives </a:t>
            </a:r>
            <a:r>
              <a:rPr lang="en-GB" sz="2400" dirty="0" smtClean="0"/>
              <a:t>are </a:t>
            </a:r>
            <a:r>
              <a:rPr lang="en-US" sz="2400" dirty="0" smtClean="0"/>
              <a:t>clustered.</a:t>
            </a:r>
            <a:endParaRPr lang="en-GB" sz="2400" dirty="0" smtClean="0"/>
          </a:p>
        </p:txBody>
      </p:sp>
      <p:sp>
        <p:nvSpPr>
          <p:cNvPr id="2" name="Slide Number Placeholder 1"/>
          <p:cNvSpPr>
            <a:spLocks noGrp="1"/>
          </p:cNvSpPr>
          <p:nvPr>
            <p:ph type="sldNum" sz="quarter" idx="12"/>
          </p:nvPr>
        </p:nvSpPr>
        <p:spPr/>
        <p:txBody>
          <a:bodyPr/>
          <a:lstStyle/>
          <a:p>
            <a:pPr>
              <a:defRPr/>
            </a:pPr>
            <a:fld id="{DEDEAFD0-7DAA-454B-9968-835137014791}" type="slidenum">
              <a:rPr lang="en-GB" smtClean="0"/>
              <a:pPr>
                <a:defRPr/>
              </a:pPr>
              <a:t>52</a:t>
            </a:fld>
            <a:endParaRPr lang="en-GB"/>
          </a:p>
        </p:txBody>
      </p:sp>
      <p:graphicFrame>
        <p:nvGraphicFramePr>
          <p:cNvPr id="3" name="Diagram 2"/>
          <p:cNvGraphicFramePr/>
          <p:nvPr>
            <p:extLst>
              <p:ext uri="{D42A27DB-BD31-4B8C-83A1-F6EECF244321}">
                <p14:modId xmlns:p14="http://schemas.microsoft.com/office/powerpoint/2010/main" val="1172144712"/>
              </p:ext>
            </p:extLst>
          </p:nvPr>
        </p:nvGraphicFramePr>
        <p:xfrm>
          <a:off x="5257800" y="2209800"/>
          <a:ext cx="34290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259455892"/>
              </p:ext>
            </p:extLst>
          </p:nvPr>
        </p:nvGraphicFramePr>
        <p:xfrm>
          <a:off x="76200" y="2514600"/>
          <a:ext cx="5105400" cy="289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5257800" y="3962400"/>
            <a:ext cx="3581400" cy="1292662"/>
          </a:xfrm>
          <a:prstGeom prst="rect">
            <a:avLst/>
          </a:prstGeom>
          <a:gradFill>
            <a:gsLst>
              <a:gs pos="0">
                <a:schemeClr val="accent2">
                  <a:tint val="99000"/>
                  <a:hueOff val="0"/>
                  <a:satOff val="0"/>
                  <a:lumOff val="0"/>
                  <a:alphaOff val="0"/>
                  <a:tint val="70000"/>
                  <a:satMod val="130000"/>
                </a:schemeClr>
              </a:gs>
              <a:gs pos="43000">
                <a:schemeClr val="accent2">
                  <a:tint val="99000"/>
                  <a:hueOff val="0"/>
                  <a:satOff val="0"/>
                  <a:lumOff val="0"/>
                  <a:alphaOff val="0"/>
                  <a:tint val="44000"/>
                  <a:satMod val="165000"/>
                </a:schemeClr>
              </a:gs>
              <a:gs pos="93000">
                <a:schemeClr val="accent2">
                  <a:tint val="99000"/>
                  <a:hueOff val="0"/>
                  <a:satOff val="0"/>
                  <a:lumOff val="0"/>
                  <a:alphaOff val="0"/>
                  <a:tint val="15000"/>
                  <a:satMod val="165000"/>
                </a:schemeClr>
              </a:gs>
              <a:gs pos="100000">
                <a:schemeClr val="accent2">
                  <a:tint val="99000"/>
                  <a:hueOff val="0"/>
                  <a:satOff val="0"/>
                  <a:lumOff val="0"/>
                  <a:alphaOff val="0"/>
                  <a:tint val="5000"/>
                  <a:satMod val="250000"/>
                </a:schemeClr>
              </a:gs>
            </a:gsLst>
            <a:path path="circle">
              <a:fillToRect l="50000" t="130000" r="50000" b="-30000"/>
            </a:path>
          </a:gradFill>
        </p:spPr>
        <p:txBody>
          <a:bodyPr wrap="square" rtlCol="0">
            <a:spAutoFit/>
          </a:bodyPr>
          <a:lstStyle/>
          <a:p>
            <a:r>
              <a:rPr lang="en-US" sz="2600" dirty="0">
                <a:latin typeface="+mn-lt"/>
              </a:rPr>
              <a:t>Bus </a:t>
            </a:r>
            <a:r>
              <a:rPr lang="en-US" sz="2600" dirty="0" smtClean="0">
                <a:latin typeface="+mn-lt"/>
              </a:rPr>
              <a:t>and Rail affect each other more than auto which is not nested </a:t>
            </a:r>
            <a:endParaRPr lang="en-US" sz="2600" dirty="0">
              <a:latin typeface="+mn-lt"/>
            </a:endParaRPr>
          </a:p>
        </p:txBody>
      </p:sp>
      <p:sp>
        <p:nvSpPr>
          <p:cNvPr id="13" name="TextBox 12"/>
          <p:cNvSpPr txBox="1"/>
          <p:nvPr/>
        </p:nvSpPr>
        <p:spPr>
          <a:xfrm>
            <a:off x="76200" y="5671483"/>
            <a:ext cx="6096000" cy="830997"/>
          </a:xfrm>
          <a:prstGeom prst="rect">
            <a:avLst/>
          </a:prstGeom>
          <a:solidFill>
            <a:schemeClr val="accent1">
              <a:alpha val="66000"/>
            </a:schemeClr>
          </a:solidFill>
        </p:spPr>
        <p:txBody>
          <a:bodyPr wrap="square" rtlCol="0">
            <a:spAutoFit/>
          </a:bodyPr>
          <a:lstStyle/>
          <a:p>
            <a:pPr algn="just"/>
            <a:r>
              <a:rPr lang="en-US" sz="2400" dirty="0" smtClean="0">
                <a:latin typeface="+mn-lt"/>
              </a:rPr>
              <a:t>Greater degree of choice substitution is allowed with in the nest than between nests</a:t>
            </a:r>
            <a:endParaRPr lang="en-US" sz="2400" dirty="0">
              <a:latin typeface="+mn-lt"/>
            </a:endParaRPr>
          </a:p>
        </p:txBody>
      </p:sp>
      <p:sp>
        <p:nvSpPr>
          <p:cNvPr id="14" name="TextBox 13"/>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9" grpId="0">
        <p:bldAsOne/>
      </p:bldGraphic>
      <p:bldP spid="5"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0"/>
            <a:ext cx="7162800" cy="4389120"/>
          </a:xfrm>
        </p:spPr>
        <p:txBody>
          <a:bodyPr/>
          <a:lstStyle/>
          <a:p>
            <a:pPr marL="0" indent="0">
              <a:buNone/>
            </a:pPr>
            <a:r>
              <a:rPr lang="en-GB" sz="2400" dirty="0"/>
              <a:t>	</a:t>
            </a:r>
            <a:r>
              <a:rPr lang="en-GB" sz="2400" dirty="0" smtClean="0"/>
              <a:t>           </a:t>
            </a:r>
            <a:r>
              <a:rPr lang="en-GB" sz="2400" dirty="0" err="1" smtClean="0"/>
              <a:t>exp</a:t>
            </a:r>
            <a:r>
              <a:rPr lang="en-GB" sz="2400" dirty="0" smtClean="0"/>
              <a:t> (U</a:t>
            </a:r>
            <a:r>
              <a:rPr lang="en-GB" sz="2400" baseline="-25000" dirty="0" smtClean="0"/>
              <a:t>A</a:t>
            </a:r>
            <a:r>
              <a:rPr lang="en-GB" sz="2400" dirty="0" smtClean="0"/>
              <a:t>)</a:t>
            </a:r>
            <a:endParaRPr lang="en-GB" sz="2400" dirty="0"/>
          </a:p>
          <a:p>
            <a:r>
              <a:rPr lang="en-GB" sz="2400" dirty="0" smtClean="0"/>
              <a:t>P(A) </a:t>
            </a:r>
            <a:r>
              <a:rPr lang="en-GB" sz="2400" dirty="0"/>
              <a:t>= </a:t>
            </a:r>
            <a:r>
              <a:rPr lang="en-GB" sz="2400" dirty="0" smtClean="0"/>
              <a:t>------------------------</a:t>
            </a:r>
            <a:endParaRPr lang="en-GB" sz="2400" dirty="0"/>
          </a:p>
          <a:p>
            <a:pPr marL="0" indent="0">
              <a:buNone/>
            </a:pPr>
            <a:r>
              <a:rPr lang="en-GB" sz="2400" dirty="0"/>
              <a:t>	</a:t>
            </a:r>
            <a:r>
              <a:rPr lang="en-GB" sz="2400" dirty="0" smtClean="0"/>
              <a:t>    </a:t>
            </a:r>
            <a:r>
              <a:rPr lang="en-GB" sz="2400" dirty="0" err="1" smtClean="0"/>
              <a:t>exp</a:t>
            </a:r>
            <a:r>
              <a:rPr lang="en-GB" sz="2400" dirty="0" smtClean="0"/>
              <a:t> </a:t>
            </a:r>
            <a:r>
              <a:rPr lang="en-GB" sz="2400" dirty="0"/>
              <a:t>(</a:t>
            </a:r>
            <a:r>
              <a:rPr lang="en-GB" sz="2400" dirty="0" smtClean="0"/>
              <a:t>U</a:t>
            </a:r>
            <a:r>
              <a:rPr lang="en-GB" sz="2400" baseline="-25000" dirty="0" smtClean="0"/>
              <a:t>T</a:t>
            </a:r>
            <a:r>
              <a:rPr lang="en-GB" sz="2400" dirty="0" smtClean="0"/>
              <a:t>) + </a:t>
            </a:r>
            <a:r>
              <a:rPr lang="en-GB" sz="2400" dirty="0" err="1"/>
              <a:t>exp</a:t>
            </a:r>
            <a:r>
              <a:rPr lang="en-GB" sz="2400" dirty="0"/>
              <a:t> (U</a:t>
            </a:r>
            <a:r>
              <a:rPr lang="en-GB" sz="2400" baseline="-25000" dirty="0"/>
              <a:t>A</a:t>
            </a:r>
            <a:r>
              <a:rPr lang="en-GB" sz="2400" dirty="0"/>
              <a:t>)</a:t>
            </a:r>
          </a:p>
          <a:p>
            <a:endParaRPr lang="en-GB" sz="2400" dirty="0"/>
          </a:p>
          <a:p>
            <a:pPr marL="0" indent="0">
              <a:buNone/>
            </a:pPr>
            <a:r>
              <a:rPr lang="en-GB" sz="2400" dirty="0"/>
              <a:t>	           </a:t>
            </a:r>
            <a:r>
              <a:rPr lang="en-GB" sz="2400" dirty="0" err="1"/>
              <a:t>exp</a:t>
            </a:r>
            <a:r>
              <a:rPr lang="en-GB" sz="2400" dirty="0"/>
              <a:t> (</a:t>
            </a:r>
            <a:r>
              <a:rPr lang="en-GB" sz="2400" dirty="0" smtClean="0"/>
              <a:t>U</a:t>
            </a:r>
            <a:r>
              <a:rPr lang="en-GB" sz="2400" baseline="-25000" dirty="0" smtClean="0"/>
              <a:t>T</a:t>
            </a:r>
            <a:r>
              <a:rPr lang="en-GB" sz="2400" dirty="0" smtClean="0"/>
              <a:t>)</a:t>
            </a:r>
            <a:endParaRPr lang="en-GB" sz="2400" dirty="0"/>
          </a:p>
          <a:p>
            <a:r>
              <a:rPr lang="en-GB" sz="2400" dirty="0" smtClean="0"/>
              <a:t>P(T) </a:t>
            </a:r>
            <a:r>
              <a:rPr lang="en-GB" sz="2400" dirty="0"/>
              <a:t>= ------------------------</a:t>
            </a:r>
          </a:p>
          <a:p>
            <a:pPr marL="0" indent="0">
              <a:buNone/>
            </a:pPr>
            <a:r>
              <a:rPr lang="en-GB" sz="2400" dirty="0"/>
              <a:t>	    </a:t>
            </a:r>
            <a:r>
              <a:rPr lang="en-GB" sz="2400" dirty="0" err="1"/>
              <a:t>exp</a:t>
            </a:r>
            <a:r>
              <a:rPr lang="en-GB" sz="2400" dirty="0"/>
              <a:t> (U</a:t>
            </a:r>
            <a:r>
              <a:rPr lang="en-GB" sz="2400" baseline="-25000" dirty="0"/>
              <a:t>T</a:t>
            </a:r>
            <a:r>
              <a:rPr lang="en-GB" sz="2400" dirty="0"/>
              <a:t>) + </a:t>
            </a:r>
            <a:r>
              <a:rPr lang="en-GB" sz="2400" dirty="0" err="1"/>
              <a:t>exp</a:t>
            </a:r>
            <a:r>
              <a:rPr lang="en-GB" sz="2400" dirty="0"/>
              <a:t> (U</a:t>
            </a:r>
            <a:r>
              <a:rPr lang="en-GB" sz="2400" baseline="-25000" dirty="0"/>
              <a:t>A</a:t>
            </a:r>
            <a:r>
              <a:rPr lang="en-GB" sz="2400" dirty="0"/>
              <a:t>)</a:t>
            </a:r>
          </a:p>
          <a:p>
            <a:endParaRPr lang="en-GB" sz="2400" dirty="0" smtClean="0"/>
          </a:p>
          <a:p>
            <a:pPr lvl="1"/>
            <a:r>
              <a:rPr lang="en-GB" sz="2200" dirty="0" smtClean="0"/>
              <a:t>Where </a:t>
            </a:r>
            <a:r>
              <a:rPr lang="en-GB" sz="2200" dirty="0" smtClean="0"/>
              <a:t>composite transit utility U</a:t>
            </a:r>
            <a:r>
              <a:rPr lang="en-GB" sz="2200" baseline="-25000" dirty="0" smtClean="0"/>
              <a:t>T</a:t>
            </a:r>
            <a:r>
              <a:rPr lang="en-GB" sz="2200" dirty="0" smtClean="0"/>
              <a:t> = f (U</a:t>
            </a:r>
            <a:r>
              <a:rPr lang="en-GB" sz="2200" baseline="-25000" dirty="0" smtClean="0"/>
              <a:t>B</a:t>
            </a:r>
            <a:r>
              <a:rPr lang="en-GB" sz="2200" dirty="0" smtClean="0"/>
              <a:t> ,U</a:t>
            </a:r>
            <a:r>
              <a:rPr lang="en-GB" sz="2200" baseline="-25000" dirty="0" smtClean="0"/>
              <a:t>R</a:t>
            </a:r>
            <a:r>
              <a:rPr lang="en-GB" sz="2200" dirty="0" smtClean="0"/>
              <a:t>)</a:t>
            </a:r>
            <a:r>
              <a:rPr lang="en-GB" sz="2200" dirty="0"/>
              <a:t>	</a:t>
            </a:r>
            <a:endParaRPr lang="en-US" dirty="0"/>
          </a:p>
        </p:txBody>
      </p:sp>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53</a:t>
            </a:fld>
            <a:endParaRPr lang="en-GB"/>
          </a:p>
        </p:txBody>
      </p:sp>
      <p:sp>
        <p:nvSpPr>
          <p:cNvPr id="5" name="TextBox 4"/>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
        <p:nvSpPr>
          <p:cNvPr id="8" name="Rectangle 2"/>
          <p:cNvSpPr>
            <a:spLocks noGrp="1" noChangeArrowheads="1"/>
          </p:cNvSpPr>
          <p:nvPr>
            <p:ph type="title"/>
          </p:nvPr>
        </p:nvSpPr>
        <p:spPr>
          <a:xfrm>
            <a:off x="457200" y="152400"/>
            <a:ext cx="8229600" cy="1143000"/>
          </a:xfrm>
        </p:spPr>
        <p:txBody>
          <a:bodyPr/>
          <a:lstStyle/>
          <a:p>
            <a:pPr eaLnBrk="1" hangingPunct="1"/>
            <a:r>
              <a:rPr lang="en-GB" b="1" u="sng" dirty="0" smtClean="0">
                <a:solidFill>
                  <a:srgbClr val="FF0000"/>
                </a:solidFill>
              </a:rPr>
              <a:t>The Nested </a:t>
            </a:r>
            <a:r>
              <a:rPr lang="en-GB" b="1" u="sng" dirty="0" err="1" smtClean="0">
                <a:solidFill>
                  <a:srgbClr val="FF0000"/>
                </a:solidFill>
              </a:rPr>
              <a:t>Logit</a:t>
            </a:r>
            <a:r>
              <a:rPr lang="en-GB" b="1" u="sng" dirty="0" smtClean="0">
                <a:solidFill>
                  <a:srgbClr val="FF0000"/>
                </a:solidFill>
              </a:rPr>
              <a:t> Model</a:t>
            </a:r>
          </a:p>
        </p:txBody>
      </p:sp>
    </p:spTree>
    <p:extLst>
      <p:ext uri="{BB962C8B-B14F-4D97-AF65-F5344CB8AC3E}">
        <p14:creationId xmlns:p14="http://schemas.microsoft.com/office/powerpoint/2010/main" val="18160403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048500" cy="533400"/>
          </a:xfrm>
        </p:spPr>
        <p:txBody>
          <a:bodyPr>
            <a:normAutofit/>
          </a:bodyPr>
          <a:lstStyle/>
          <a:p>
            <a:r>
              <a:rPr lang="en-GB" sz="2400" dirty="0" smtClean="0"/>
              <a:t>Conditional </a:t>
            </a:r>
            <a:r>
              <a:rPr lang="en-GB" sz="2400" dirty="0"/>
              <a:t>probabilities at lower transit level </a:t>
            </a:r>
            <a:r>
              <a:rPr lang="en-GB" sz="2400" dirty="0" smtClean="0"/>
              <a:t>are</a:t>
            </a:r>
            <a:endParaRPr lang="en-GB" sz="2400" dirty="0"/>
          </a:p>
          <a:p>
            <a:pPr marL="0" indent="0">
              <a:buNone/>
            </a:pPr>
            <a:endParaRPr lang="en-GB" sz="2400" dirty="0"/>
          </a:p>
        </p:txBody>
      </p:sp>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54</a:t>
            </a:fld>
            <a:endParaRPr lang="en-GB"/>
          </a:p>
        </p:txBody>
      </p:sp>
      <p:sp>
        <p:nvSpPr>
          <p:cNvPr id="7" name="TextBox 6"/>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
        <p:nvSpPr>
          <p:cNvPr id="8" name="Rectangle 2"/>
          <p:cNvSpPr>
            <a:spLocks noGrp="1" noChangeArrowheads="1"/>
          </p:cNvSpPr>
          <p:nvPr>
            <p:ph type="title"/>
          </p:nvPr>
        </p:nvSpPr>
        <p:spPr>
          <a:xfrm>
            <a:off x="457200" y="152400"/>
            <a:ext cx="8229600" cy="1143000"/>
          </a:xfrm>
        </p:spPr>
        <p:txBody>
          <a:bodyPr/>
          <a:lstStyle/>
          <a:p>
            <a:pPr eaLnBrk="1" hangingPunct="1"/>
            <a:r>
              <a:rPr lang="en-GB" b="1" u="sng" dirty="0" smtClean="0">
                <a:solidFill>
                  <a:srgbClr val="FF0000"/>
                </a:solidFill>
              </a:rPr>
              <a:t>The Nested </a:t>
            </a:r>
            <a:r>
              <a:rPr lang="en-GB" b="1" u="sng" dirty="0" err="1" smtClean="0">
                <a:solidFill>
                  <a:srgbClr val="FF0000"/>
                </a:solidFill>
              </a:rPr>
              <a:t>Logit</a:t>
            </a:r>
            <a:r>
              <a:rPr lang="en-GB" b="1" u="sng" dirty="0" smtClean="0">
                <a:solidFill>
                  <a:srgbClr val="FF0000"/>
                </a:solidFill>
              </a:rPr>
              <a:t> Model</a:t>
            </a:r>
          </a:p>
        </p:txBody>
      </p:sp>
      <p:sp>
        <p:nvSpPr>
          <p:cNvPr id="9" name="Content Placeholder 2"/>
          <p:cNvSpPr txBox="1">
            <a:spLocks/>
          </p:cNvSpPr>
          <p:nvPr/>
        </p:nvSpPr>
        <p:spPr>
          <a:xfrm>
            <a:off x="4953000" y="2302565"/>
            <a:ext cx="3924300" cy="1485900"/>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2400" dirty="0" smtClean="0"/>
              <a:t>	           </a:t>
            </a:r>
            <a:r>
              <a:rPr lang="en-GB" sz="2400" dirty="0" err="1" smtClean="0"/>
              <a:t>exp</a:t>
            </a:r>
            <a:r>
              <a:rPr lang="en-GB" sz="2400" dirty="0" smtClean="0"/>
              <a:t> (U</a:t>
            </a:r>
            <a:r>
              <a:rPr lang="en-GB" sz="2400" baseline="-25000" dirty="0" smtClean="0"/>
              <a:t>R</a:t>
            </a:r>
            <a:r>
              <a:rPr lang="en-GB" sz="2400" dirty="0" smtClean="0"/>
              <a:t>)</a:t>
            </a:r>
          </a:p>
          <a:p>
            <a:pPr marL="0" indent="0">
              <a:buNone/>
            </a:pPr>
            <a:r>
              <a:rPr lang="en-GB" sz="2400" dirty="0" smtClean="0"/>
              <a:t>P(R\T) = ------------------------</a:t>
            </a:r>
          </a:p>
          <a:p>
            <a:pPr marL="0" indent="0">
              <a:buFont typeface="Wingdings 2"/>
              <a:buNone/>
            </a:pPr>
            <a:r>
              <a:rPr lang="en-GB" sz="2400" dirty="0" smtClean="0"/>
              <a:t>	    </a:t>
            </a:r>
            <a:r>
              <a:rPr lang="en-GB" sz="2400" dirty="0" err="1" smtClean="0"/>
              <a:t>exp</a:t>
            </a:r>
            <a:r>
              <a:rPr lang="en-GB" sz="2400" dirty="0" smtClean="0"/>
              <a:t> (U</a:t>
            </a:r>
            <a:r>
              <a:rPr lang="en-GB" sz="2400" baseline="-25000" dirty="0" smtClean="0"/>
              <a:t>B</a:t>
            </a:r>
            <a:r>
              <a:rPr lang="en-GB" sz="2400" dirty="0" smtClean="0"/>
              <a:t>) + </a:t>
            </a:r>
            <a:r>
              <a:rPr lang="en-GB" sz="2400" dirty="0" err="1" smtClean="0"/>
              <a:t>exp</a:t>
            </a:r>
            <a:r>
              <a:rPr lang="en-GB" sz="2400" dirty="0" smtClean="0"/>
              <a:t> (U</a:t>
            </a:r>
            <a:r>
              <a:rPr lang="en-GB" sz="2400" baseline="-25000" dirty="0" smtClean="0"/>
              <a:t>R</a:t>
            </a:r>
            <a:r>
              <a:rPr lang="en-GB" sz="2400" dirty="0" smtClean="0"/>
              <a:t>)</a:t>
            </a:r>
            <a:endParaRPr lang="en-GB" sz="2400" dirty="0"/>
          </a:p>
        </p:txBody>
      </p:sp>
      <p:sp>
        <p:nvSpPr>
          <p:cNvPr id="10" name="Content Placeholder 2"/>
          <p:cNvSpPr txBox="1">
            <a:spLocks/>
          </p:cNvSpPr>
          <p:nvPr/>
        </p:nvSpPr>
        <p:spPr>
          <a:xfrm>
            <a:off x="365263" y="2209800"/>
            <a:ext cx="4333461" cy="1600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2400" dirty="0" smtClean="0"/>
              <a:t>	           </a:t>
            </a:r>
            <a:r>
              <a:rPr lang="en-GB" sz="2400" dirty="0" err="1" smtClean="0"/>
              <a:t>exp</a:t>
            </a:r>
            <a:r>
              <a:rPr lang="en-GB" sz="2400" dirty="0" smtClean="0"/>
              <a:t> (U</a:t>
            </a:r>
            <a:r>
              <a:rPr lang="en-GB" sz="2400" baseline="-25000" dirty="0" smtClean="0"/>
              <a:t>B</a:t>
            </a:r>
            <a:r>
              <a:rPr lang="en-GB" sz="2400" dirty="0" smtClean="0"/>
              <a:t>)</a:t>
            </a:r>
          </a:p>
          <a:p>
            <a:pPr marL="0" indent="0">
              <a:buNone/>
            </a:pPr>
            <a:r>
              <a:rPr lang="en-GB" sz="2400" dirty="0" smtClean="0"/>
              <a:t>P(B\T) = ------------------------</a:t>
            </a:r>
          </a:p>
          <a:p>
            <a:pPr marL="0" indent="0">
              <a:buFont typeface="Wingdings 2"/>
              <a:buNone/>
            </a:pPr>
            <a:r>
              <a:rPr lang="en-GB" sz="2400" dirty="0" smtClean="0"/>
              <a:t>	    </a:t>
            </a:r>
            <a:r>
              <a:rPr lang="en-GB" sz="2400" dirty="0" err="1" smtClean="0"/>
              <a:t>exp</a:t>
            </a:r>
            <a:r>
              <a:rPr lang="en-GB" sz="2400" dirty="0" smtClean="0"/>
              <a:t> (U</a:t>
            </a:r>
            <a:r>
              <a:rPr lang="en-GB" sz="2400" baseline="-25000" dirty="0" smtClean="0"/>
              <a:t>B</a:t>
            </a:r>
            <a:r>
              <a:rPr lang="en-GB" sz="2400" dirty="0" smtClean="0"/>
              <a:t>) + </a:t>
            </a:r>
            <a:r>
              <a:rPr lang="en-GB" sz="2400" dirty="0" err="1" smtClean="0"/>
              <a:t>exp</a:t>
            </a:r>
            <a:r>
              <a:rPr lang="en-GB" sz="2400" dirty="0" smtClean="0"/>
              <a:t> (U</a:t>
            </a:r>
            <a:r>
              <a:rPr lang="en-GB" sz="2400" baseline="-25000" dirty="0" smtClean="0"/>
              <a:t>R</a:t>
            </a:r>
            <a:r>
              <a:rPr lang="en-GB" sz="2400" dirty="0" smtClean="0"/>
              <a:t>)</a:t>
            </a:r>
          </a:p>
          <a:p>
            <a:pPr marL="0" indent="0">
              <a:buFont typeface="Wingdings 2"/>
              <a:buNone/>
            </a:pPr>
            <a:endParaRPr lang="en-GB" sz="2400" dirty="0"/>
          </a:p>
        </p:txBody>
      </p:sp>
      <p:sp>
        <p:nvSpPr>
          <p:cNvPr id="11" name="Content Placeholder 2"/>
          <p:cNvSpPr txBox="1">
            <a:spLocks/>
          </p:cNvSpPr>
          <p:nvPr/>
        </p:nvSpPr>
        <p:spPr>
          <a:xfrm>
            <a:off x="2531993" y="4343400"/>
            <a:ext cx="3495676" cy="1371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400" dirty="0" smtClean="0"/>
              <a:t> P(B) =</a:t>
            </a:r>
            <a:r>
              <a:rPr lang="en-GB" sz="2400" dirty="0"/>
              <a:t> P(B\T)</a:t>
            </a:r>
            <a:r>
              <a:rPr lang="en-GB" sz="2400" dirty="0" smtClean="0"/>
              <a:t> x P(T)</a:t>
            </a:r>
          </a:p>
          <a:p>
            <a:pPr marL="0" indent="0">
              <a:buNone/>
            </a:pPr>
            <a:endParaRPr lang="en-GB" sz="2400" dirty="0" smtClean="0"/>
          </a:p>
          <a:p>
            <a:pPr marL="0" indent="0">
              <a:buNone/>
            </a:pPr>
            <a:r>
              <a:rPr lang="en-GB" sz="2400" dirty="0" smtClean="0"/>
              <a:t> P(R) </a:t>
            </a:r>
            <a:r>
              <a:rPr lang="en-GB" sz="2400" dirty="0"/>
              <a:t>= </a:t>
            </a:r>
            <a:r>
              <a:rPr lang="en-GB" sz="2400" dirty="0" smtClean="0"/>
              <a:t>P(R\T</a:t>
            </a:r>
            <a:r>
              <a:rPr lang="en-GB" sz="2400" dirty="0"/>
              <a:t>) x </a:t>
            </a:r>
            <a:r>
              <a:rPr lang="en-GB" sz="2400" dirty="0" smtClean="0"/>
              <a:t>P(T)</a:t>
            </a:r>
            <a:endParaRPr lang="en-GB" sz="2400" dirty="0"/>
          </a:p>
        </p:txBody>
      </p:sp>
    </p:spTree>
    <p:extLst>
      <p:ext uri="{BB962C8B-B14F-4D97-AF65-F5344CB8AC3E}">
        <p14:creationId xmlns:p14="http://schemas.microsoft.com/office/powerpoint/2010/main" val="261089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89120"/>
          </a:xfrm>
        </p:spPr>
        <p:txBody>
          <a:bodyPr/>
          <a:lstStyle/>
          <a:p>
            <a:r>
              <a:rPr lang="en-US" dirty="0" smtClean="0"/>
              <a:t>A transit utility expression is introduced to capture characteristics of all transit sub modes. </a:t>
            </a:r>
          </a:p>
          <a:p>
            <a:r>
              <a:rPr lang="en-US" dirty="0" smtClean="0"/>
              <a:t>U</a:t>
            </a:r>
            <a:r>
              <a:rPr lang="en-US" baseline="-25000" dirty="0" smtClean="0"/>
              <a:t>T</a:t>
            </a:r>
            <a:r>
              <a:rPr lang="en-US" dirty="0" smtClean="0"/>
              <a:t> = </a:t>
            </a:r>
            <a:r>
              <a:rPr lang="en-US" dirty="0" err="1" smtClean="0"/>
              <a:t>a</a:t>
            </a:r>
            <a:r>
              <a:rPr lang="en-US" baseline="-25000" dirty="0" err="1" smtClean="0"/>
              <a:t>T</a:t>
            </a:r>
            <a:r>
              <a:rPr lang="en-US" dirty="0" smtClean="0"/>
              <a:t>+ . . . + a</a:t>
            </a:r>
            <a:r>
              <a:rPr lang="en-US" baseline="-25000" dirty="0" smtClean="0"/>
              <a:t>n</a:t>
            </a:r>
            <a:r>
              <a:rPr lang="en-US" dirty="0" smtClean="0"/>
              <a:t> * </a:t>
            </a:r>
            <a:r>
              <a:rPr lang="en-US" dirty="0" err="1" smtClean="0"/>
              <a:t>X</a:t>
            </a:r>
            <a:r>
              <a:rPr lang="en-US" baseline="-25000" dirty="0" err="1" smtClean="0"/>
              <a:t>n</a:t>
            </a:r>
            <a:r>
              <a:rPr lang="en-US" dirty="0" smtClean="0"/>
              <a:t> +  </a:t>
            </a:r>
            <a:r>
              <a:rPr lang="el-GR" dirty="0" smtClean="0"/>
              <a:t>θ</a:t>
            </a:r>
            <a:r>
              <a:rPr lang="en-US" dirty="0" smtClean="0"/>
              <a:t> * </a:t>
            </a:r>
            <a:r>
              <a:rPr lang="en-US" dirty="0" err="1" smtClean="0"/>
              <a:t>Logsum</a:t>
            </a:r>
            <a:endParaRPr lang="en-US" dirty="0"/>
          </a:p>
          <a:p>
            <a:pPr lvl="1"/>
            <a:r>
              <a:rPr lang="en-US" dirty="0" smtClean="0"/>
              <a:t>where </a:t>
            </a:r>
            <a:r>
              <a:rPr lang="en-US" dirty="0" err="1" smtClean="0"/>
              <a:t>Logsum</a:t>
            </a:r>
            <a:r>
              <a:rPr lang="en-US" dirty="0" smtClean="0"/>
              <a:t> is ‘Transit </a:t>
            </a:r>
            <a:r>
              <a:rPr lang="en-US" dirty="0"/>
              <a:t>utility </a:t>
            </a:r>
            <a:r>
              <a:rPr lang="en-US" dirty="0" smtClean="0"/>
              <a:t>variable’ natural </a:t>
            </a:r>
            <a:r>
              <a:rPr lang="en-US" dirty="0"/>
              <a:t>log of denominator of previous </a:t>
            </a:r>
            <a:r>
              <a:rPr lang="en-US" dirty="0" smtClean="0"/>
              <a:t>equations </a:t>
            </a:r>
            <a:r>
              <a:rPr lang="en-US" dirty="0" err="1" smtClean="0"/>
              <a:t>i.e</a:t>
            </a:r>
            <a:endParaRPr lang="en-US" dirty="0" smtClean="0"/>
          </a:p>
          <a:p>
            <a:pPr lvl="2"/>
            <a:r>
              <a:rPr lang="en-GB" dirty="0" err="1" smtClean="0"/>
              <a:t>Logsum</a:t>
            </a:r>
            <a:r>
              <a:rPr lang="en-GB" dirty="0" smtClean="0"/>
              <a:t> = </a:t>
            </a:r>
            <a:r>
              <a:rPr lang="en-GB" dirty="0" err="1" smtClean="0"/>
              <a:t>ln</a:t>
            </a:r>
            <a:r>
              <a:rPr lang="en-GB" dirty="0" smtClean="0"/>
              <a:t> </a:t>
            </a:r>
            <a:r>
              <a:rPr lang="en-GB" dirty="0" smtClean="0"/>
              <a:t>{</a:t>
            </a:r>
            <a:r>
              <a:rPr lang="en-GB" dirty="0" err="1" smtClean="0"/>
              <a:t>e</a:t>
            </a:r>
            <a:r>
              <a:rPr lang="en-GB" sz="2800" baseline="30000" dirty="0" err="1" smtClean="0"/>
              <a:t>U</a:t>
            </a:r>
            <a:r>
              <a:rPr lang="en-GB" baseline="30000" dirty="0" err="1" smtClean="0"/>
              <a:t>B</a:t>
            </a:r>
            <a:r>
              <a:rPr lang="en-GB" dirty="0" smtClean="0"/>
              <a:t> </a:t>
            </a:r>
            <a:r>
              <a:rPr lang="en-GB" dirty="0"/>
              <a:t>+ </a:t>
            </a:r>
            <a:r>
              <a:rPr lang="en-GB" dirty="0" err="1" smtClean="0"/>
              <a:t>e</a:t>
            </a:r>
            <a:r>
              <a:rPr lang="en-GB" sz="2800" baseline="30000" dirty="0" err="1" smtClean="0"/>
              <a:t>U</a:t>
            </a:r>
            <a:r>
              <a:rPr lang="en-GB" sz="2000" baseline="30000" dirty="0" err="1" smtClean="0"/>
              <a:t>R</a:t>
            </a:r>
            <a:r>
              <a:rPr lang="en-GB" dirty="0" smtClean="0"/>
              <a:t>}</a:t>
            </a:r>
            <a:endParaRPr lang="en-GB" dirty="0" smtClean="0"/>
          </a:p>
          <a:p>
            <a:pPr lvl="2"/>
            <a:r>
              <a:rPr lang="en-GB" dirty="0" smtClean="0"/>
              <a:t>Numerical value of </a:t>
            </a:r>
            <a:r>
              <a:rPr lang="en-GB" dirty="0" err="1" smtClean="0"/>
              <a:t>Logsum</a:t>
            </a:r>
            <a:r>
              <a:rPr lang="en-GB" dirty="0" smtClean="0"/>
              <a:t> provides appropriateness of selected nesting structure</a:t>
            </a:r>
          </a:p>
          <a:p>
            <a:pPr lvl="1"/>
            <a:r>
              <a:rPr lang="el-GR" dirty="0"/>
              <a:t>θ</a:t>
            </a:r>
            <a:r>
              <a:rPr lang="en-US" dirty="0" smtClean="0"/>
              <a:t> is calibration coefficient, reproduces last year data</a:t>
            </a:r>
            <a:endParaRPr lang="en-GB" dirty="0"/>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55</a:t>
            </a:fld>
            <a:endParaRPr lang="en-GB"/>
          </a:p>
        </p:txBody>
      </p:sp>
      <p:sp>
        <p:nvSpPr>
          <p:cNvPr id="5" name="TextBox 4"/>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sp>
        <p:nvSpPr>
          <p:cNvPr id="7" name="Rectangle 2"/>
          <p:cNvSpPr>
            <a:spLocks noGrp="1" noChangeArrowheads="1"/>
          </p:cNvSpPr>
          <p:nvPr>
            <p:ph type="title"/>
          </p:nvPr>
        </p:nvSpPr>
        <p:spPr>
          <a:xfrm>
            <a:off x="457200" y="152400"/>
            <a:ext cx="8229600" cy="1143000"/>
          </a:xfrm>
        </p:spPr>
        <p:txBody>
          <a:bodyPr/>
          <a:lstStyle/>
          <a:p>
            <a:pPr eaLnBrk="1" hangingPunct="1"/>
            <a:r>
              <a:rPr lang="en-GB" b="1" u="sng" dirty="0" smtClean="0">
                <a:solidFill>
                  <a:srgbClr val="FF0000"/>
                </a:solidFill>
              </a:rPr>
              <a:t>The Nested </a:t>
            </a:r>
            <a:r>
              <a:rPr lang="en-GB" b="1" u="sng" dirty="0" err="1" smtClean="0">
                <a:solidFill>
                  <a:srgbClr val="FF0000"/>
                </a:solidFill>
              </a:rPr>
              <a:t>Logit</a:t>
            </a:r>
            <a:r>
              <a:rPr lang="en-GB" b="1" u="sng" dirty="0" smtClean="0">
                <a:solidFill>
                  <a:srgbClr val="FF0000"/>
                </a:solidFill>
              </a:rPr>
              <a:t> Model</a:t>
            </a:r>
          </a:p>
        </p:txBody>
      </p:sp>
    </p:spTree>
    <p:extLst>
      <p:ext uri="{BB962C8B-B14F-4D97-AF65-F5344CB8AC3E}">
        <p14:creationId xmlns:p14="http://schemas.microsoft.com/office/powerpoint/2010/main" val="2204825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458200" cy="4648200"/>
          </a:xfrm>
        </p:spPr>
        <p:txBody>
          <a:bodyPr>
            <a:normAutofit/>
          </a:bodyPr>
          <a:lstStyle/>
          <a:p>
            <a:pPr algn="just"/>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0</a:t>
            </a:r>
          </a:p>
          <a:p>
            <a:pPr marL="0"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Transit </a:t>
            </a:r>
            <a:r>
              <a:rPr lang="en-US" dirty="0" smtClean="0">
                <a:latin typeface="Times New Roman" pitchFamily="18" charset="0"/>
                <a:cs typeface="Times New Roman" pitchFamily="18" charset="0"/>
              </a:rPr>
              <a:t>utilities is independent of the utilities of </a:t>
            </a:r>
            <a:r>
              <a:rPr lang="en-US" dirty="0" smtClean="0">
                <a:latin typeface="Times New Roman" pitchFamily="18" charset="0"/>
                <a:cs typeface="Times New Roman" pitchFamily="18" charset="0"/>
              </a:rPr>
              <a:t>	sub 	modes</a:t>
            </a:r>
            <a:r>
              <a:rPr lang="en-US" dirty="0" smtClean="0">
                <a:latin typeface="Times New Roman" pitchFamily="18" charset="0"/>
                <a:cs typeface="Times New Roman" pitchFamily="18" charset="0"/>
              </a:rPr>
              <a:t>, sub modes are perfect substitutes of </a:t>
            </a:r>
            <a:r>
              <a:rPr lang="en-US" dirty="0" smtClean="0">
                <a:latin typeface="Times New Roman" pitchFamily="18" charset="0"/>
                <a:cs typeface="Times New Roman" pitchFamily="18" charset="0"/>
              </a:rPr>
              <a:t>	each 	other</a:t>
            </a:r>
          </a:p>
          <a:p>
            <a:r>
              <a:rPr lang="en-US" dirty="0" smtClean="0">
                <a:latin typeface="Times New Roman" pitchFamily="18" charset="0"/>
                <a:cs typeface="Times New Roman" pitchFamily="18" charset="0"/>
              </a:rPr>
              <a:t>0 &lt;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&lt; 1</a:t>
            </a:r>
            <a:endParaRPr lang="en-US" dirty="0">
              <a:latin typeface="Times New Roman" pitchFamily="18" charset="0"/>
              <a:cs typeface="Times New Roman" pitchFamily="18" charset="0"/>
            </a:endParaRPr>
          </a:p>
          <a:p>
            <a:pPr marL="393192" lvl="1" indent="0">
              <a:buNone/>
            </a:pPr>
            <a:r>
              <a:rPr lang="en-US" dirty="0" smtClean="0">
                <a:latin typeface="Times New Roman" pitchFamily="18" charset="0"/>
                <a:cs typeface="Times New Roman" pitchFamily="18" charset="0"/>
              </a:rPr>
              <a:t>	Selected </a:t>
            </a:r>
            <a:r>
              <a:rPr lang="en-US" dirty="0" smtClean="0">
                <a:latin typeface="Times New Roman" pitchFamily="18" charset="0"/>
                <a:cs typeface="Times New Roman" pitchFamily="18" charset="0"/>
              </a:rPr>
              <a:t>structure is acceptable</a:t>
            </a:r>
          </a:p>
          <a:p>
            <a:r>
              <a:rPr lang="el-GR" dirty="0">
                <a:latin typeface="Times New Roman" pitchFamily="18" charset="0"/>
                <a:cs typeface="Times New Roman" pitchFamily="18" charset="0"/>
              </a:rPr>
              <a:t>θ</a:t>
            </a:r>
            <a:r>
              <a:rPr lang="en-US" dirty="0">
                <a:latin typeface="Times New Roman" pitchFamily="18" charset="0"/>
                <a:cs typeface="Times New Roman" pitchFamily="18" charset="0"/>
              </a:rPr>
              <a:t> = </a:t>
            </a:r>
            <a:r>
              <a:rPr lang="en-US" dirty="0" smtClean="0">
                <a:latin typeface="Times New Roman" pitchFamily="18" charset="0"/>
                <a:cs typeface="Times New Roman" pitchFamily="18" charset="0"/>
              </a:rPr>
              <a:t>1</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IIA </a:t>
            </a:r>
            <a:r>
              <a:rPr lang="en-US" dirty="0" smtClean="0">
                <a:latin typeface="Times New Roman" pitchFamily="18" charset="0"/>
                <a:cs typeface="Times New Roman" pitchFamily="18" charset="0"/>
              </a:rPr>
              <a:t>holds, equivalent MNL level</a:t>
            </a:r>
          </a:p>
          <a:p>
            <a:r>
              <a:rPr lang="el-GR" dirty="0">
                <a:latin typeface="Times New Roman" pitchFamily="18" charset="0"/>
                <a:cs typeface="Times New Roman" pitchFamily="18" charset="0"/>
              </a:rPr>
              <a:t>θ</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&gt; </a:t>
            </a:r>
            <a:r>
              <a:rPr lang="en-US" dirty="0" smtClean="0">
                <a:latin typeface="Times New Roman" pitchFamily="18" charset="0"/>
                <a:cs typeface="Times New Roman" pitchFamily="18" charset="0"/>
              </a:rPr>
              <a:t>1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Nesting </a:t>
            </a:r>
            <a:r>
              <a:rPr lang="en-US" dirty="0" smtClean="0">
                <a:latin typeface="Times New Roman" pitchFamily="18" charset="0"/>
                <a:cs typeface="Times New Roman" pitchFamily="18" charset="0"/>
              </a:rPr>
              <a:t>structure is inappropriate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56</a:t>
            </a:fld>
            <a:endParaRPr lang="en-GB"/>
          </a:p>
        </p:txBody>
      </p:sp>
      <p:sp>
        <p:nvSpPr>
          <p:cNvPr id="6" name="Rectangle 2"/>
          <p:cNvSpPr>
            <a:spLocks noGrp="1" noChangeArrowheads="1"/>
          </p:cNvSpPr>
          <p:nvPr>
            <p:ph type="title"/>
          </p:nvPr>
        </p:nvSpPr>
        <p:spPr>
          <a:xfrm>
            <a:off x="457200" y="152400"/>
            <a:ext cx="8229600" cy="1143000"/>
          </a:xfrm>
        </p:spPr>
        <p:txBody>
          <a:bodyPr/>
          <a:lstStyle/>
          <a:p>
            <a:pPr eaLnBrk="1" hangingPunct="1"/>
            <a:r>
              <a:rPr lang="en-GB" b="1" u="sng" dirty="0" smtClean="0">
                <a:solidFill>
                  <a:srgbClr val="FF0000"/>
                </a:solidFill>
              </a:rPr>
              <a:t>The Nested </a:t>
            </a:r>
            <a:r>
              <a:rPr lang="en-GB" b="1" u="sng" dirty="0" err="1" smtClean="0">
                <a:solidFill>
                  <a:srgbClr val="FF0000"/>
                </a:solidFill>
              </a:rPr>
              <a:t>Logit</a:t>
            </a:r>
            <a:r>
              <a:rPr lang="en-GB" b="1" u="sng" dirty="0" smtClean="0">
                <a:solidFill>
                  <a:srgbClr val="FF0000"/>
                </a:solidFill>
              </a:rPr>
              <a:t> Model</a:t>
            </a:r>
          </a:p>
        </p:txBody>
      </p:sp>
    </p:spTree>
    <p:extLst>
      <p:ext uri="{BB962C8B-B14F-4D97-AF65-F5344CB8AC3E}">
        <p14:creationId xmlns:p14="http://schemas.microsoft.com/office/powerpoint/2010/main" val="43664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57</a:t>
            </a:fld>
            <a:endParaRPr lang="en-GB"/>
          </a:p>
        </p:txBody>
      </p:sp>
      <p:sp>
        <p:nvSpPr>
          <p:cNvPr id="6" name="Rectangle 2"/>
          <p:cNvSpPr>
            <a:spLocks noGrp="1" noChangeArrowheads="1"/>
          </p:cNvSpPr>
          <p:nvPr>
            <p:ph type="title"/>
          </p:nvPr>
        </p:nvSpPr>
        <p:spPr>
          <a:xfrm>
            <a:off x="457200" y="152400"/>
            <a:ext cx="8229600" cy="1143000"/>
          </a:xfrm>
        </p:spPr>
        <p:txBody>
          <a:bodyPr/>
          <a:lstStyle/>
          <a:p>
            <a:pPr eaLnBrk="1" hangingPunct="1"/>
            <a:r>
              <a:rPr lang="en-GB" b="1" u="sng" dirty="0" smtClean="0">
                <a:solidFill>
                  <a:srgbClr val="FF0000"/>
                </a:solidFill>
              </a:rPr>
              <a:t>The Nested </a:t>
            </a:r>
            <a:r>
              <a:rPr lang="en-GB" b="1" u="sng" dirty="0" err="1" smtClean="0">
                <a:solidFill>
                  <a:srgbClr val="FF0000"/>
                </a:solidFill>
              </a:rPr>
              <a:t>Logit</a:t>
            </a:r>
            <a:r>
              <a:rPr lang="en-GB" b="1" u="sng" dirty="0" smtClean="0">
                <a:solidFill>
                  <a:srgbClr val="FF0000"/>
                </a:solidFill>
              </a:rPr>
              <a:t> Model</a:t>
            </a:r>
          </a:p>
        </p:txBody>
      </p:sp>
      <p:sp>
        <p:nvSpPr>
          <p:cNvPr id="7" name="Rectangle 2"/>
          <p:cNvSpPr txBox="1">
            <a:spLocks noChangeArrowheads="1"/>
          </p:cNvSpPr>
          <p:nvPr/>
        </p:nvSpPr>
        <p:spPr>
          <a:xfrm>
            <a:off x="381000" y="1295400"/>
            <a:ext cx="3657600" cy="7239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u="sng" dirty="0">
                <a:solidFill>
                  <a:srgbClr val="FF0000"/>
                </a:solidFill>
              </a:rPr>
              <a:t>Problem-05</a:t>
            </a:r>
            <a:endParaRPr lang="en-GB" b="1" u="sng" dirty="0">
              <a:solidFill>
                <a:srgbClr val="FF0000"/>
              </a:solidFill>
            </a:endParaRPr>
          </a:p>
        </p:txBody>
      </p:sp>
      <p:sp>
        <p:nvSpPr>
          <p:cNvPr id="8" name="Content Placeholder 2"/>
          <p:cNvSpPr>
            <a:spLocks noGrp="1"/>
          </p:cNvSpPr>
          <p:nvPr>
            <p:ph idx="1"/>
          </p:nvPr>
        </p:nvSpPr>
        <p:spPr>
          <a:xfrm>
            <a:off x="457200" y="2133600"/>
            <a:ext cx="8458200" cy="4191000"/>
          </a:xfrm>
        </p:spPr>
        <p:txBody>
          <a:bodyPr>
            <a:normAutofit lnSpcReduction="10000"/>
          </a:bodyPr>
          <a:lstStyle/>
          <a:p>
            <a:pPr marL="0" indent="0" algn="just">
              <a:buNone/>
            </a:pPr>
            <a:r>
              <a:rPr lang="en-US" dirty="0" smtClean="0">
                <a:latin typeface="Times New Roman" pitchFamily="18" charset="0"/>
                <a:cs typeface="Times New Roman" pitchFamily="18" charset="0"/>
              </a:rPr>
              <a:t>An estimation procedure for a mode choice model of the nested </a:t>
            </a:r>
            <a:r>
              <a:rPr lang="en-US" dirty="0" err="1" smtClean="0">
                <a:latin typeface="Times New Roman" pitchFamily="18" charset="0"/>
                <a:cs typeface="Times New Roman" pitchFamily="18" charset="0"/>
              </a:rPr>
              <a:t>logit</a:t>
            </a:r>
            <a:r>
              <a:rPr lang="en-US" dirty="0" smtClean="0">
                <a:latin typeface="Times New Roman" pitchFamily="18" charset="0"/>
                <a:cs typeface="Times New Roman" pitchFamily="18" charset="0"/>
              </a:rPr>
              <a:t> structure </a:t>
            </a:r>
            <a:r>
              <a:rPr lang="en-US" u="sng" dirty="0" smtClean="0">
                <a:solidFill>
                  <a:srgbClr val="00B050"/>
                </a:solidFill>
                <a:latin typeface="Times New Roman" pitchFamily="18" charset="0"/>
                <a:cs typeface="Times New Roman" pitchFamily="18" charset="0"/>
              </a:rPr>
              <a:t>(On Slide no 52)</a:t>
            </a:r>
            <a:r>
              <a:rPr lang="en-US" dirty="0" smtClean="0">
                <a:solidFill>
                  <a:srgbClr val="00B050"/>
                </a:solidFill>
                <a:latin typeface="Times New Roman" pitchFamily="18" charset="0"/>
                <a:cs typeface="Times New Roman" pitchFamily="18" charset="0"/>
              </a:rPr>
              <a:t> </a:t>
            </a:r>
            <a:r>
              <a:rPr lang="en-US" dirty="0" smtClean="0">
                <a:latin typeface="Times New Roman" pitchFamily="18" charset="0"/>
                <a:cs typeface="Times New Roman" pitchFamily="18" charset="0"/>
              </a:rPr>
              <a:t>found that: </a:t>
            </a:r>
            <a:r>
              <a:rPr lang="en-US" dirty="0" smtClean="0">
                <a:solidFill>
                  <a:srgbClr val="FF0000"/>
                </a:solidFill>
                <a:latin typeface="Times New Roman" pitchFamily="18" charset="0"/>
                <a:cs typeface="Times New Roman" pitchFamily="18" charset="0"/>
              </a:rPr>
              <a:t>U</a:t>
            </a:r>
            <a:r>
              <a:rPr lang="en-US" baseline="-25000" dirty="0" smtClean="0">
                <a:solidFill>
                  <a:srgbClr val="FF0000"/>
                </a:solidFill>
                <a:latin typeface="Times New Roman" pitchFamily="18" charset="0"/>
                <a:cs typeface="Times New Roman" pitchFamily="18" charset="0"/>
              </a:rPr>
              <a:t>T</a:t>
            </a:r>
            <a:r>
              <a:rPr lang="en-US" dirty="0" smtClean="0">
                <a:solidFill>
                  <a:srgbClr val="FF0000"/>
                </a:solidFill>
                <a:latin typeface="Times New Roman" pitchFamily="18" charset="0"/>
                <a:cs typeface="Times New Roman" pitchFamily="18" charset="0"/>
              </a:rPr>
              <a:t> = </a:t>
            </a:r>
            <a:r>
              <a:rPr lang="en-US" dirty="0" err="1" smtClean="0">
                <a:solidFill>
                  <a:srgbClr val="FF0000"/>
                </a:solidFill>
                <a:latin typeface="Times New Roman" pitchFamily="18" charset="0"/>
                <a:cs typeface="Times New Roman" pitchFamily="18" charset="0"/>
              </a:rPr>
              <a:t>a</a:t>
            </a:r>
            <a:r>
              <a:rPr lang="en-US" baseline="-25000" dirty="0" err="1" smtClean="0">
                <a:solidFill>
                  <a:srgbClr val="FF0000"/>
                </a:solidFill>
                <a:latin typeface="Times New Roman" pitchFamily="18" charset="0"/>
                <a:cs typeface="Times New Roman" pitchFamily="18" charset="0"/>
              </a:rPr>
              <a:t>T</a:t>
            </a:r>
            <a:r>
              <a:rPr lang="en-US" dirty="0" smtClean="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 </a:t>
            </a:r>
            <a:r>
              <a:rPr lang="el-GR" dirty="0" smtClean="0">
                <a:solidFill>
                  <a:srgbClr val="FF0000"/>
                </a:solidFill>
                <a:latin typeface="Times New Roman" pitchFamily="18" charset="0"/>
                <a:cs typeface="Times New Roman" pitchFamily="18" charset="0"/>
              </a:rPr>
              <a:t>θ</a:t>
            </a:r>
            <a:r>
              <a:rPr lang="en-US" dirty="0" smtClean="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Logsum</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with</a:t>
            </a:r>
            <a:r>
              <a:rPr lang="en-US" dirty="0" smtClean="0">
                <a:solidFill>
                  <a:srgbClr val="00B05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a</a:t>
            </a:r>
            <a:r>
              <a:rPr lang="en-US" baseline="-25000" dirty="0" err="1">
                <a:solidFill>
                  <a:srgbClr val="FF0000"/>
                </a:solidFill>
                <a:latin typeface="Times New Roman" pitchFamily="18" charset="0"/>
                <a:cs typeface="Times New Roman" pitchFamily="18" charset="0"/>
              </a:rPr>
              <a:t>T</a:t>
            </a:r>
            <a:r>
              <a:rPr lang="en-US" dirty="0" smtClean="0">
                <a:solidFill>
                  <a:srgbClr val="FF0000"/>
                </a:solidFill>
                <a:latin typeface="Times New Roman" pitchFamily="18" charset="0"/>
                <a:cs typeface="Times New Roman" pitchFamily="18" charset="0"/>
              </a:rPr>
              <a:t> = -0.52 </a:t>
            </a:r>
            <a:r>
              <a:rPr lang="en-US" dirty="0" smtClean="0">
                <a:latin typeface="Times New Roman" pitchFamily="18" charset="0"/>
                <a:cs typeface="Times New Roman" pitchFamily="18" charset="0"/>
              </a:rPr>
              <a:t>and</a:t>
            </a:r>
            <a:r>
              <a:rPr lang="en-US" dirty="0" smtClean="0">
                <a:solidFill>
                  <a:srgbClr val="00B050"/>
                </a:solidFill>
                <a:latin typeface="Times New Roman" pitchFamily="18" charset="0"/>
                <a:cs typeface="Times New Roman" pitchFamily="18" charset="0"/>
              </a:rPr>
              <a:t> </a:t>
            </a:r>
            <a:r>
              <a:rPr lang="el-GR" dirty="0" smtClean="0">
                <a:solidFill>
                  <a:srgbClr val="FF0000"/>
                </a:solidFill>
                <a:latin typeface="Times New Roman" pitchFamily="18" charset="0"/>
                <a:cs typeface="Times New Roman" pitchFamily="18" charset="0"/>
              </a:rPr>
              <a:t>θ</a:t>
            </a:r>
            <a:r>
              <a:rPr lang="en-US" dirty="0" smtClean="0">
                <a:solidFill>
                  <a:srgbClr val="FF0000"/>
                </a:solidFill>
                <a:latin typeface="Times New Roman" pitchFamily="18" charset="0"/>
                <a:cs typeface="Times New Roman" pitchFamily="18" charset="0"/>
              </a:rPr>
              <a:t> = 0</a:t>
            </a:r>
            <a:r>
              <a:rPr lang="en-US" dirty="0" smtClean="0">
                <a:solidFill>
                  <a:srgbClr val="00B050"/>
                </a:solidFill>
                <a:latin typeface="Times New Roman" pitchFamily="18" charset="0"/>
                <a:cs typeface="Times New Roman" pitchFamily="18" charset="0"/>
              </a:rPr>
              <a:t>. </a:t>
            </a:r>
            <a:r>
              <a:rPr lang="en-US" dirty="0" smtClean="0">
                <a:latin typeface="Times New Roman" pitchFamily="18" charset="0"/>
                <a:cs typeface="Times New Roman" pitchFamily="18" charset="0"/>
              </a:rPr>
              <a:t>For a particular zonal interchange the following model utilities were calculated in accordance with the estimated nested </a:t>
            </a:r>
            <a:r>
              <a:rPr lang="en-US" dirty="0" err="1" smtClean="0">
                <a:latin typeface="Times New Roman" pitchFamily="18" charset="0"/>
                <a:cs typeface="Times New Roman" pitchFamily="18" charset="0"/>
              </a:rPr>
              <a:t>logti</a:t>
            </a:r>
            <a:r>
              <a:rPr lang="en-US" dirty="0" smtClean="0">
                <a:latin typeface="Times New Roman" pitchFamily="18" charset="0"/>
                <a:cs typeface="Times New Roman" pitchFamily="18" charset="0"/>
              </a:rPr>
              <a:t> model:</a:t>
            </a:r>
          </a:p>
          <a:p>
            <a:pPr marL="0" indent="0" algn="ctr">
              <a:buNone/>
            </a:pPr>
            <a:r>
              <a:rPr lang="en-US" dirty="0" smtClean="0">
                <a:solidFill>
                  <a:srgbClr val="FF0000"/>
                </a:solidFill>
                <a:latin typeface="Times New Roman" pitchFamily="18" charset="0"/>
                <a:cs typeface="Times New Roman" pitchFamily="18" charset="0"/>
              </a:rPr>
              <a:t>U</a:t>
            </a:r>
            <a:r>
              <a:rPr lang="en-US" baseline="-25000" dirty="0">
                <a:solidFill>
                  <a:srgbClr val="FF0000"/>
                </a:solidFill>
                <a:latin typeface="Times New Roman" pitchFamily="18" charset="0"/>
                <a:cs typeface="Times New Roman" pitchFamily="18" charset="0"/>
              </a:rPr>
              <a:t>A</a:t>
            </a:r>
            <a:r>
              <a:rPr lang="en-US" dirty="0" smtClean="0">
                <a:solidFill>
                  <a:srgbClr val="FF0000"/>
                </a:solidFill>
                <a:latin typeface="Times New Roman" pitchFamily="18" charset="0"/>
                <a:cs typeface="Times New Roman" pitchFamily="18" charset="0"/>
              </a:rPr>
              <a:t> = -0.26		U</a:t>
            </a:r>
            <a:r>
              <a:rPr lang="en-US" baseline="-25000" dirty="0">
                <a:solidFill>
                  <a:srgbClr val="FF0000"/>
                </a:solidFill>
                <a:latin typeface="Times New Roman" pitchFamily="18" charset="0"/>
                <a:cs typeface="Times New Roman" pitchFamily="18" charset="0"/>
              </a:rPr>
              <a:t>B</a:t>
            </a:r>
            <a:r>
              <a:rPr lang="en-US" dirty="0" smtClean="0">
                <a:solidFill>
                  <a:srgbClr val="FF0000"/>
                </a:solidFill>
                <a:latin typeface="Times New Roman" pitchFamily="18" charset="0"/>
                <a:cs typeface="Times New Roman" pitchFamily="18" charset="0"/>
              </a:rPr>
              <a:t> = -0.92		U</a:t>
            </a:r>
            <a:r>
              <a:rPr lang="en-US" baseline="-25000" dirty="0">
                <a:solidFill>
                  <a:srgbClr val="FF0000"/>
                </a:solidFill>
                <a:latin typeface="Times New Roman" pitchFamily="18" charset="0"/>
                <a:cs typeface="Times New Roman" pitchFamily="18" charset="0"/>
              </a:rPr>
              <a:t>R </a:t>
            </a:r>
            <a:r>
              <a:rPr lang="en-US" dirty="0" smtClean="0">
                <a:solidFill>
                  <a:srgbClr val="FF0000"/>
                </a:solidFill>
                <a:latin typeface="Times New Roman" pitchFamily="18" charset="0"/>
                <a:cs typeface="Times New Roman" pitchFamily="18" charset="0"/>
              </a:rPr>
              <a:t>= -0.82</a:t>
            </a:r>
          </a:p>
          <a:p>
            <a:pPr marL="0" indent="0">
              <a:buNone/>
            </a:pPr>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U</a:t>
            </a:r>
            <a:r>
              <a:rPr lang="en-US" sz="2800" baseline="-25000" dirty="0" smtClean="0">
                <a:solidFill>
                  <a:srgbClr val="FF0000"/>
                </a:solidFill>
                <a:latin typeface="Times New Roman" pitchFamily="18" charset="0"/>
                <a:cs typeface="Times New Roman" pitchFamily="18" charset="0"/>
              </a:rPr>
              <a:t>T</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a</a:t>
            </a:r>
            <a:r>
              <a:rPr lang="en-US" sz="2800" baseline="-25000" dirty="0" err="1">
                <a:solidFill>
                  <a:srgbClr val="FF0000"/>
                </a:solidFill>
                <a:latin typeface="Times New Roman" pitchFamily="18" charset="0"/>
                <a:cs typeface="Times New Roman" pitchFamily="18" charset="0"/>
              </a:rPr>
              <a:t>T</a:t>
            </a:r>
            <a:r>
              <a:rPr lang="en-US" sz="2800" dirty="0">
                <a:solidFill>
                  <a:srgbClr val="FF0000"/>
                </a:solidFill>
                <a:latin typeface="Times New Roman" pitchFamily="18" charset="0"/>
                <a:cs typeface="Times New Roman" pitchFamily="18" charset="0"/>
              </a:rPr>
              <a:t> + </a:t>
            </a:r>
            <a:r>
              <a:rPr lang="el-GR" sz="2800" dirty="0">
                <a:solidFill>
                  <a:srgbClr val="FF0000"/>
                </a:solidFill>
                <a:latin typeface="Times New Roman" pitchFamily="18" charset="0"/>
                <a:cs typeface="Times New Roman" pitchFamily="18" charset="0"/>
              </a:rPr>
              <a:t>θ</a:t>
            </a:r>
            <a:r>
              <a:rPr lang="en-US" sz="2800" dirty="0">
                <a:solidFill>
                  <a:srgbClr val="FF0000"/>
                </a:solidFill>
                <a:latin typeface="Times New Roman" pitchFamily="18" charset="0"/>
                <a:cs typeface="Times New Roman" pitchFamily="18" charset="0"/>
              </a:rPr>
              <a:t> * </a:t>
            </a:r>
            <a:r>
              <a:rPr lang="en-US" sz="2800" dirty="0" err="1" smtClean="0">
                <a:solidFill>
                  <a:srgbClr val="FF0000"/>
                </a:solidFill>
                <a:latin typeface="Times New Roman" pitchFamily="18" charset="0"/>
                <a:cs typeface="Times New Roman" pitchFamily="18" charset="0"/>
              </a:rPr>
              <a:t>Logsum</a:t>
            </a:r>
            <a:r>
              <a:rPr lang="en-US" sz="28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 -0.52</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0 </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Logsum</a:t>
            </a:r>
            <a:r>
              <a:rPr lang="en-US" sz="2400" dirty="0" smtClean="0">
                <a:solidFill>
                  <a:srgbClr val="FF0000"/>
                </a:solidFill>
                <a:latin typeface="Times New Roman" pitchFamily="18" charset="0"/>
                <a:cs typeface="Times New Roman" pitchFamily="18" charset="0"/>
              </a:rPr>
              <a:t> = </a:t>
            </a:r>
            <a:r>
              <a:rPr lang="en-US" sz="2800" dirty="0">
                <a:solidFill>
                  <a:srgbClr val="FF0000"/>
                </a:solidFill>
                <a:latin typeface="Times New Roman" pitchFamily="18" charset="0"/>
                <a:cs typeface="Times New Roman" pitchFamily="18" charset="0"/>
              </a:rPr>
              <a:t>-0.52 </a:t>
            </a:r>
            <a:endParaRPr lang="en-US" u="sng" dirty="0" smtClean="0">
              <a:latin typeface="Times New Roman" pitchFamily="18" charset="0"/>
              <a:cs typeface="Times New Roman" pitchFamily="18" charset="0"/>
            </a:endParaRPr>
          </a:p>
          <a:p>
            <a:pPr marL="0" indent="0">
              <a:buNone/>
            </a:pPr>
            <a:r>
              <a:rPr lang="en-US" u="sng" dirty="0" smtClean="0">
                <a:latin typeface="Times New Roman" pitchFamily="18" charset="0"/>
                <a:cs typeface="Times New Roman" pitchFamily="18" charset="0"/>
              </a:rPr>
              <a:t>Calculate:</a:t>
            </a:r>
          </a:p>
          <a:p>
            <a:r>
              <a:rPr lang="en-US" sz="2200" u="sng" dirty="0" smtClean="0">
                <a:latin typeface="Times New Roman" pitchFamily="18" charset="0"/>
                <a:cs typeface="Times New Roman" pitchFamily="18" charset="0"/>
              </a:rPr>
              <a:t>The corresponding mode shares</a:t>
            </a:r>
          </a:p>
          <a:p>
            <a:r>
              <a:rPr lang="en-US" sz="2200" u="sng" dirty="0" smtClean="0">
                <a:latin typeface="Times New Roman" pitchFamily="18" charset="0"/>
                <a:cs typeface="Times New Roman" pitchFamily="18" charset="0"/>
              </a:rPr>
              <a:t>The effect of policy that is expected to cause a change </a:t>
            </a:r>
            <a:r>
              <a:rPr lang="el-GR" sz="2200" u="sng" dirty="0" smtClean="0">
                <a:latin typeface="Times New Roman" pitchFamily="18" charset="0"/>
                <a:cs typeface="Times New Roman" pitchFamily="18" charset="0"/>
              </a:rPr>
              <a:t>Δ</a:t>
            </a:r>
            <a:r>
              <a:rPr lang="en-US" sz="2200" u="sng" dirty="0" smtClean="0">
                <a:latin typeface="Times New Roman" pitchFamily="18" charset="0"/>
                <a:cs typeface="Times New Roman" pitchFamily="18" charset="0"/>
              </a:rPr>
              <a:t>U</a:t>
            </a:r>
            <a:r>
              <a:rPr lang="en-US" sz="2200" baseline="-25000" dirty="0" smtClean="0">
                <a:latin typeface="Times New Roman" pitchFamily="18" charset="0"/>
                <a:cs typeface="Times New Roman" pitchFamily="18" charset="0"/>
              </a:rPr>
              <a:t>B</a:t>
            </a:r>
            <a:r>
              <a:rPr lang="en-US" sz="2200" u="sng" dirty="0" smtClean="0">
                <a:latin typeface="Times New Roman" pitchFamily="18" charset="0"/>
                <a:cs typeface="Times New Roman" pitchFamily="18" charset="0"/>
              </a:rPr>
              <a:t> = -0.20</a:t>
            </a:r>
          </a:p>
        </p:txBody>
      </p:sp>
    </p:spTree>
    <p:extLst>
      <p:ext uri="{BB962C8B-B14F-4D97-AF65-F5344CB8AC3E}">
        <p14:creationId xmlns:p14="http://schemas.microsoft.com/office/powerpoint/2010/main" val="22172441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58</a:t>
            </a:fld>
            <a:endParaRPr lang="en-GB"/>
          </a:p>
        </p:txBody>
      </p:sp>
      <p:sp>
        <p:nvSpPr>
          <p:cNvPr id="6" name="Rectangle 2"/>
          <p:cNvSpPr>
            <a:spLocks noGrp="1" noChangeArrowheads="1"/>
          </p:cNvSpPr>
          <p:nvPr>
            <p:ph type="title"/>
          </p:nvPr>
        </p:nvSpPr>
        <p:spPr>
          <a:xfrm>
            <a:off x="457200" y="152400"/>
            <a:ext cx="8229600" cy="1143000"/>
          </a:xfrm>
        </p:spPr>
        <p:txBody>
          <a:bodyPr/>
          <a:lstStyle/>
          <a:p>
            <a:pPr eaLnBrk="1" hangingPunct="1"/>
            <a:r>
              <a:rPr lang="en-GB" b="1" u="sng" dirty="0" smtClean="0">
                <a:solidFill>
                  <a:srgbClr val="FF0000"/>
                </a:solidFill>
              </a:rPr>
              <a:t>The Nested </a:t>
            </a:r>
            <a:r>
              <a:rPr lang="en-GB" b="1" u="sng" dirty="0" err="1" smtClean="0">
                <a:solidFill>
                  <a:srgbClr val="FF0000"/>
                </a:solidFill>
              </a:rPr>
              <a:t>Logit</a:t>
            </a:r>
            <a:r>
              <a:rPr lang="en-GB" b="1" u="sng" dirty="0" smtClean="0">
                <a:solidFill>
                  <a:srgbClr val="FF0000"/>
                </a:solidFill>
              </a:rPr>
              <a:t> Model</a:t>
            </a:r>
          </a:p>
        </p:txBody>
      </p:sp>
      <p:sp>
        <p:nvSpPr>
          <p:cNvPr id="9" name="Content Placeholder 2"/>
          <p:cNvSpPr>
            <a:spLocks noGrp="1"/>
          </p:cNvSpPr>
          <p:nvPr>
            <p:ph idx="1"/>
          </p:nvPr>
        </p:nvSpPr>
        <p:spPr>
          <a:xfrm>
            <a:off x="457200" y="1600200"/>
            <a:ext cx="8458200" cy="609600"/>
          </a:xfrm>
        </p:spPr>
        <p:txBody>
          <a:bodyPr>
            <a:normAutofit/>
          </a:bodyPr>
          <a:lstStyle/>
          <a:p>
            <a:pPr marL="0" indent="0">
              <a:buNone/>
            </a:pPr>
            <a:r>
              <a:rPr lang="en-US" u="sng" dirty="0" smtClean="0">
                <a:latin typeface="Times New Roman" pitchFamily="18" charset="0"/>
                <a:cs typeface="Times New Roman" pitchFamily="18" charset="0"/>
              </a:rPr>
              <a:t>Part-a: </a:t>
            </a:r>
            <a:r>
              <a:rPr lang="en-US" dirty="0" smtClean="0">
                <a:latin typeface="Times New Roman" pitchFamily="18" charset="0"/>
                <a:cs typeface="Times New Roman" pitchFamily="18" charset="0"/>
              </a:rPr>
              <a:t>---</a:t>
            </a:r>
            <a:r>
              <a:rPr lang="en-US" dirty="0" smtClean="0"/>
              <a:t>Baseline </a:t>
            </a:r>
            <a:r>
              <a:rPr lang="en-US" dirty="0"/>
              <a:t>conditions </a:t>
            </a:r>
            <a:endParaRPr lang="en-US" dirty="0" smtClean="0"/>
          </a:p>
          <a:p>
            <a:pPr marL="0" indent="0">
              <a:buNone/>
            </a:pPr>
            <a:endParaRPr lang="en-US" u="sng" dirty="0" smtClean="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71671413"/>
              </p:ext>
            </p:extLst>
          </p:nvPr>
        </p:nvGraphicFramePr>
        <p:xfrm>
          <a:off x="304800" y="2438400"/>
          <a:ext cx="4038600" cy="1981200"/>
        </p:xfrm>
        <a:graphic>
          <a:graphicData uri="http://schemas.openxmlformats.org/drawingml/2006/table">
            <a:tbl>
              <a:tblPr/>
              <a:tblGrid>
                <a:gridCol w="1009650"/>
                <a:gridCol w="1009650"/>
                <a:gridCol w="1009650"/>
                <a:gridCol w="1009650"/>
              </a:tblGrid>
              <a:tr h="381000">
                <a:tc gridSpan="4">
                  <a:txBody>
                    <a:bodyPr/>
                    <a:lstStyle/>
                    <a:p>
                      <a:pPr algn="ctr" fontAlgn="ctr"/>
                      <a:r>
                        <a:rPr lang="en-US" sz="2000" b="0" i="0" u="none" strike="noStrike" dirty="0">
                          <a:solidFill>
                            <a:srgbClr val="000000"/>
                          </a:solidFill>
                          <a:effectLst/>
                          <a:latin typeface="Times New Roman" pitchFamily="18" charset="0"/>
                          <a:cs typeface="Times New Roman" pitchFamily="18" charset="0"/>
                        </a:rPr>
                        <a:t>Nest Level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Mode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U</a:t>
                      </a:r>
                      <a:r>
                        <a:rPr lang="en-US" sz="2000" b="0" i="0" u="none" strike="noStrike" baseline="-25000" dirty="0">
                          <a:solidFill>
                            <a:srgbClr val="000000"/>
                          </a:solidFill>
                          <a:effectLst/>
                          <a:latin typeface="Times New Roman" pitchFamily="18" charset="0"/>
                          <a:cs typeface="Times New Roman" pitchFamily="18" charset="0"/>
                        </a:rPr>
                        <a:t>m</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err="1">
                          <a:solidFill>
                            <a:srgbClr val="000000"/>
                          </a:solidFill>
                          <a:effectLst/>
                          <a:latin typeface="Times New Roman" pitchFamily="18" charset="0"/>
                          <a:cs typeface="Times New Roman" pitchFamily="18" charset="0"/>
                        </a:rPr>
                        <a:t>e</a:t>
                      </a:r>
                      <a:r>
                        <a:rPr lang="en-US" sz="2000" b="0" i="0" u="none" strike="noStrike" baseline="30000" dirty="0" err="1">
                          <a:solidFill>
                            <a:srgbClr val="000000"/>
                          </a:solidFill>
                          <a:effectLst/>
                          <a:latin typeface="Times New Roman" pitchFamily="18" charset="0"/>
                          <a:cs typeface="Times New Roman" pitchFamily="18" charset="0"/>
                        </a:rPr>
                        <a:t>Um</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pitchFamily="18" charset="0"/>
                          <a:cs typeface="Times New Roman" pitchFamily="18" charset="0"/>
                        </a:rPr>
                        <a:t>P(m/T)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n-US" sz="2000" b="0" i="0" u="none" strike="noStrike">
                          <a:solidFill>
                            <a:srgbClr val="000000"/>
                          </a:solidFill>
                          <a:effectLst/>
                          <a:latin typeface="Times New Roman" pitchFamily="18" charset="0"/>
                          <a:cs typeface="Times New Roman" pitchFamily="18" charset="0"/>
                        </a:rPr>
                        <a:t>Bus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0.399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pitchFamily="18" charset="0"/>
                          <a:cs typeface="Times New Roman" pitchFamily="18" charset="0"/>
                        </a:rPr>
                        <a:t>0.475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n-US" sz="2000" b="0" i="0" u="none" strike="noStrike">
                          <a:solidFill>
                            <a:srgbClr val="000000"/>
                          </a:solidFill>
                          <a:effectLst/>
                          <a:latin typeface="Times New Roman" pitchFamily="18" charset="0"/>
                          <a:cs typeface="Times New Roman" pitchFamily="18" charset="0"/>
                        </a:rPr>
                        <a:t>Rail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pitchFamily="18" charset="0"/>
                          <a:cs typeface="Times New Roman" pitchFamily="18" charset="0"/>
                        </a:rPr>
                        <a:t>-0.82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0.440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pitchFamily="18" charset="0"/>
                          <a:cs typeface="Times New Roman" pitchFamily="18" charset="0"/>
                        </a:rPr>
                        <a:t>0.525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gridSpan="2">
                  <a:txBody>
                    <a:bodyPr/>
                    <a:lstStyle/>
                    <a:p>
                      <a:pPr algn="r" fontAlgn="ctr"/>
                      <a:r>
                        <a:rPr lang="en-US" sz="2000" b="0" i="0" u="none" strike="noStrike" dirty="0">
                          <a:solidFill>
                            <a:srgbClr val="000000"/>
                          </a:solidFill>
                          <a:effectLst/>
                          <a:latin typeface="Times New Roman" pitchFamily="18" charset="0"/>
                          <a:cs typeface="Times New Roman" pitchFamily="18" charset="0"/>
                        </a:rPr>
                        <a:t>Summation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0.839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87228120"/>
              </p:ext>
            </p:extLst>
          </p:nvPr>
        </p:nvGraphicFramePr>
        <p:xfrm>
          <a:off x="4876800" y="2438400"/>
          <a:ext cx="3886200" cy="2057401"/>
        </p:xfrm>
        <a:graphic>
          <a:graphicData uri="http://schemas.openxmlformats.org/drawingml/2006/table">
            <a:tbl>
              <a:tblPr/>
              <a:tblGrid>
                <a:gridCol w="971550"/>
                <a:gridCol w="971550"/>
                <a:gridCol w="971550"/>
                <a:gridCol w="971550"/>
              </a:tblGrid>
              <a:tr h="395654">
                <a:tc gridSpan="4">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Primary Choice Level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74785">
                <a:tc>
                  <a:txBody>
                    <a:bodyPr/>
                    <a:lstStyle/>
                    <a:p>
                      <a:pPr marL="0" algn="ctr" rtl="0" eaLnBrk="1" fontAlgn="ctr" latinLnBrk="0" hangingPunct="1"/>
                      <a:r>
                        <a:rPr kumimoji="0" lang="en-US" sz="2000" b="0" i="0" u="none" strike="noStrike" kern="1200" dirty="0">
                          <a:solidFill>
                            <a:srgbClr val="000000"/>
                          </a:solidFill>
                          <a:effectLst/>
                          <a:latin typeface="Times New Roman" pitchFamily="18" charset="0"/>
                          <a:ea typeface="+mn-ea"/>
                          <a:cs typeface="Times New Roman" pitchFamily="18" charset="0"/>
                        </a:rPr>
                        <a:t>Mode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U</a:t>
                      </a:r>
                      <a:r>
                        <a:rPr lang="en-US" sz="2000" b="0" i="0" u="none" strike="noStrike" baseline="-25000" dirty="0">
                          <a:solidFill>
                            <a:srgbClr val="000000"/>
                          </a:solidFill>
                          <a:effectLst/>
                          <a:latin typeface="Times New Roman" pitchFamily="18" charset="0"/>
                          <a:cs typeface="Times New Roman" pitchFamily="18" charset="0"/>
                        </a:rPr>
                        <a:t>m</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err="1">
                          <a:solidFill>
                            <a:srgbClr val="000000"/>
                          </a:solidFill>
                          <a:effectLst/>
                          <a:latin typeface="Times New Roman" pitchFamily="18" charset="0"/>
                          <a:cs typeface="Times New Roman" pitchFamily="18" charset="0"/>
                        </a:rPr>
                        <a:t>e</a:t>
                      </a:r>
                      <a:r>
                        <a:rPr lang="en-US" sz="2000" b="0" i="0" u="none" strike="noStrike" baseline="30000" dirty="0" err="1">
                          <a:solidFill>
                            <a:srgbClr val="000000"/>
                          </a:solidFill>
                          <a:effectLst/>
                          <a:latin typeface="Times New Roman" pitchFamily="18" charset="0"/>
                          <a:cs typeface="Times New Roman" pitchFamily="18" charset="0"/>
                        </a:rPr>
                        <a:t>Um</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a:solidFill>
                            <a:srgbClr val="000000"/>
                          </a:solidFill>
                          <a:effectLst/>
                          <a:latin typeface="Times New Roman" pitchFamily="18" charset="0"/>
                          <a:ea typeface="+mn-ea"/>
                          <a:cs typeface="Times New Roman" pitchFamily="18" charset="0"/>
                        </a:rPr>
                        <a:t>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654">
                <a:tc>
                  <a:txBody>
                    <a:bodyPr/>
                    <a:lstStyle/>
                    <a:p>
                      <a:pPr marL="0" algn="ctr" rtl="0" eaLnBrk="1" fontAlgn="ctr" latinLnBrk="0" hangingPunct="1"/>
                      <a:r>
                        <a:rPr kumimoji="0" lang="en-US" sz="2000" b="0" i="0" u="none" strike="noStrike" kern="1200" dirty="0">
                          <a:solidFill>
                            <a:srgbClr val="000000"/>
                          </a:solidFill>
                          <a:effectLst/>
                          <a:latin typeface="Times New Roman" pitchFamily="18" charset="0"/>
                          <a:ea typeface="+mn-ea"/>
                          <a:cs typeface="Times New Roman" pitchFamily="18" charset="0"/>
                        </a:rPr>
                        <a:t>Auto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a:solidFill>
                            <a:srgbClr val="000000"/>
                          </a:solidFill>
                          <a:effectLst/>
                          <a:latin typeface="Times New Roman" pitchFamily="18" charset="0"/>
                          <a:ea typeface="+mn-ea"/>
                          <a:cs typeface="Times New Roman" pitchFamily="18" charset="0"/>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smtClean="0">
                          <a:solidFill>
                            <a:srgbClr val="000000"/>
                          </a:solidFill>
                          <a:effectLst/>
                          <a:latin typeface="Times New Roman" pitchFamily="18" charset="0"/>
                          <a:ea typeface="+mn-ea"/>
                          <a:cs typeface="Times New Roman" pitchFamily="18" charset="0"/>
                        </a:rPr>
                        <a:t>0.565</a:t>
                      </a:r>
                      <a:endParaRPr kumimoji="0" lang="en-US" sz="20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654">
                <a:tc>
                  <a:txBody>
                    <a:bodyPr/>
                    <a:lstStyle/>
                    <a:p>
                      <a:pPr marL="0" algn="ctr" rtl="0" eaLnBrk="1" fontAlgn="ctr" latinLnBrk="0" hangingPunct="1"/>
                      <a:r>
                        <a:rPr kumimoji="0" lang="en-US" sz="2000" b="0" i="0" u="none" strike="noStrike" kern="1200" dirty="0">
                          <a:solidFill>
                            <a:srgbClr val="000000"/>
                          </a:solidFill>
                          <a:effectLst/>
                          <a:latin typeface="Times New Roman" pitchFamily="18" charset="0"/>
                          <a:ea typeface="+mn-ea"/>
                          <a:cs typeface="Times New Roman" pitchFamily="18" charset="0"/>
                        </a:rPr>
                        <a:t>Transit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a:solidFill>
                            <a:srgbClr val="000000"/>
                          </a:solidFill>
                          <a:effectLst/>
                          <a:latin typeface="Times New Roman" pitchFamily="18" charset="0"/>
                          <a:ea typeface="+mn-ea"/>
                          <a:cs typeface="Times New Roman" pitchFamily="18" charset="0"/>
                        </a:rPr>
                        <a:t>-0.52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smtClean="0">
                          <a:solidFill>
                            <a:srgbClr val="000000"/>
                          </a:solidFill>
                          <a:effectLst/>
                          <a:latin typeface="Times New Roman" pitchFamily="18" charset="0"/>
                          <a:ea typeface="+mn-ea"/>
                          <a:cs typeface="Times New Roman" pitchFamily="18" charset="0"/>
                        </a:rPr>
                        <a:t>0.435</a:t>
                      </a:r>
                      <a:endParaRPr kumimoji="0" lang="en-US" sz="20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654">
                <a:tc gridSpan="2">
                  <a:txBody>
                    <a:bodyPr/>
                    <a:lstStyle/>
                    <a:p>
                      <a:pPr algn="r" fontAlgn="ctr"/>
                      <a:r>
                        <a:rPr kumimoji="0" lang="en-US" sz="2000" b="0" i="0" u="none" strike="noStrike" kern="1200">
                          <a:solidFill>
                            <a:srgbClr val="000000"/>
                          </a:solidFill>
                          <a:effectLst/>
                          <a:latin typeface="Times New Roman" pitchFamily="18" charset="0"/>
                          <a:ea typeface="+mn-ea"/>
                          <a:cs typeface="Times New Roman" pitchFamily="18" charset="0"/>
                        </a:rPr>
                        <a:t>Summation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1.366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smtClean="0">
                          <a:solidFill>
                            <a:srgbClr val="000000"/>
                          </a:solidFill>
                          <a:effectLst/>
                          <a:latin typeface="Times New Roman" pitchFamily="18" charset="0"/>
                          <a:ea typeface="+mn-ea"/>
                          <a:cs typeface="Times New Roman" pitchFamily="18" charset="0"/>
                        </a:rPr>
                        <a:t>1.0</a:t>
                      </a:r>
                      <a:endParaRPr kumimoji="0" lang="en-US" sz="20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81866752"/>
              </p:ext>
            </p:extLst>
          </p:nvPr>
        </p:nvGraphicFramePr>
        <p:xfrm>
          <a:off x="2590800" y="4800600"/>
          <a:ext cx="4038600" cy="1524000"/>
        </p:xfrm>
        <a:graphic>
          <a:graphicData uri="http://schemas.openxmlformats.org/drawingml/2006/table">
            <a:tbl>
              <a:tblPr/>
              <a:tblGrid>
                <a:gridCol w="3028950"/>
                <a:gridCol w="1009650"/>
              </a:tblGrid>
              <a:tr h="381000">
                <a:tc>
                  <a:txBody>
                    <a:bodyPr/>
                    <a:lstStyle/>
                    <a:p>
                      <a:pPr algn="r" fontAlgn="ctr"/>
                      <a:r>
                        <a:rPr kumimoji="0" lang="en-US" sz="2000" b="0" i="0" u="none" strike="noStrike" kern="1200" dirty="0">
                          <a:solidFill>
                            <a:srgbClr val="000000"/>
                          </a:solidFill>
                          <a:effectLst/>
                          <a:latin typeface="Times New Roman" pitchFamily="18" charset="0"/>
                          <a:ea typeface="+mn-ea"/>
                          <a:cs typeface="Times New Roman" pitchFamily="18" charset="0"/>
                        </a:rPr>
                        <a:t>P(B) = P(B/T) x P(T) </a:t>
                      </a:r>
                      <a:r>
                        <a:rPr kumimoji="0" lang="en-US" sz="2000" b="0" i="0" u="none" strike="noStrike" kern="1200" dirty="0" smtClean="0">
                          <a:solidFill>
                            <a:srgbClr val="000000"/>
                          </a:solidFill>
                          <a:effectLst/>
                          <a:latin typeface="Times New Roman" pitchFamily="18" charset="0"/>
                          <a:ea typeface="+mn-ea"/>
                          <a:cs typeface="Times New Roman" pitchFamily="18" charset="0"/>
                        </a:rPr>
                        <a:t>= </a:t>
                      </a:r>
                      <a:endParaRPr kumimoji="0" lang="en-US" sz="20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a:solidFill>
                            <a:srgbClr val="000000"/>
                          </a:solidFill>
                          <a:effectLst/>
                          <a:latin typeface="Times New Roman" pitchFamily="18" charset="0"/>
                          <a:ea typeface="+mn-ea"/>
                          <a:cs typeface="Times New Roman" pitchFamily="18" charset="0"/>
                        </a:rPr>
                        <a:t>0.207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r" fontAlgn="ctr"/>
                      <a:r>
                        <a:rPr kumimoji="0" lang="en-US" sz="2000" b="0" i="0" u="none" strike="noStrike" kern="1200" dirty="0">
                          <a:solidFill>
                            <a:srgbClr val="000000"/>
                          </a:solidFill>
                          <a:effectLst/>
                          <a:latin typeface="Times New Roman" pitchFamily="18" charset="0"/>
                          <a:ea typeface="+mn-ea"/>
                          <a:cs typeface="Times New Roman" pitchFamily="18" charset="0"/>
                        </a:rPr>
                        <a:t>P(R) = P(R/T) x P(T)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a:solidFill>
                            <a:srgbClr val="000000"/>
                          </a:solidFill>
                          <a:effectLst/>
                          <a:latin typeface="Times New Roman" pitchFamily="18" charset="0"/>
                          <a:ea typeface="+mn-ea"/>
                          <a:cs typeface="Times New Roman" pitchFamily="18" charset="0"/>
                        </a:rPr>
                        <a:t>0.229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r" fontAlgn="ctr"/>
                      <a:r>
                        <a:rPr kumimoji="0" lang="en-US" sz="2000" b="0" i="0" u="none" strike="noStrike" kern="1200" dirty="0">
                          <a:solidFill>
                            <a:srgbClr val="000000"/>
                          </a:solidFill>
                          <a:effectLst/>
                          <a:latin typeface="Times New Roman" pitchFamily="18" charset="0"/>
                          <a:ea typeface="+mn-ea"/>
                          <a:cs typeface="Times New Roman" pitchFamily="18" charset="0"/>
                        </a:rPr>
                        <a:t>P(A)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r" fontAlgn="ctr"/>
                      <a:r>
                        <a:rPr kumimoji="0" lang="en-US" sz="2000" b="0" i="0" u="none" strike="noStrike" kern="1200" dirty="0">
                          <a:solidFill>
                            <a:srgbClr val="000000"/>
                          </a:solidFill>
                          <a:effectLst/>
                          <a:latin typeface="Times New Roman" pitchFamily="18" charset="0"/>
                          <a:ea typeface="+mn-ea"/>
                          <a:cs typeface="Times New Roman" pitchFamily="18" charset="0"/>
                        </a:rPr>
                        <a:t>Summation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18867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59</a:t>
            </a:fld>
            <a:endParaRPr lang="en-GB"/>
          </a:p>
        </p:txBody>
      </p:sp>
      <p:sp>
        <p:nvSpPr>
          <p:cNvPr id="6" name="Rectangle 2"/>
          <p:cNvSpPr>
            <a:spLocks noGrp="1" noChangeArrowheads="1"/>
          </p:cNvSpPr>
          <p:nvPr>
            <p:ph type="title"/>
          </p:nvPr>
        </p:nvSpPr>
        <p:spPr>
          <a:xfrm>
            <a:off x="457200" y="152400"/>
            <a:ext cx="8229600" cy="1143000"/>
          </a:xfrm>
        </p:spPr>
        <p:txBody>
          <a:bodyPr/>
          <a:lstStyle/>
          <a:p>
            <a:pPr eaLnBrk="1" hangingPunct="1"/>
            <a:r>
              <a:rPr lang="en-GB" b="1" u="sng" dirty="0" smtClean="0">
                <a:solidFill>
                  <a:srgbClr val="FF0000"/>
                </a:solidFill>
              </a:rPr>
              <a:t>The Nested </a:t>
            </a:r>
            <a:r>
              <a:rPr lang="en-GB" b="1" u="sng" dirty="0" err="1" smtClean="0">
                <a:solidFill>
                  <a:srgbClr val="FF0000"/>
                </a:solidFill>
              </a:rPr>
              <a:t>Logit</a:t>
            </a:r>
            <a:r>
              <a:rPr lang="en-GB" b="1" u="sng" dirty="0" smtClean="0">
                <a:solidFill>
                  <a:srgbClr val="FF0000"/>
                </a:solidFill>
              </a:rPr>
              <a:t> Model</a:t>
            </a:r>
          </a:p>
        </p:txBody>
      </p:sp>
      <p:graphicFrame>
        <p:nvGraphicFramePr>
          <p:cNvPr id="3" name="Table 2"/>
          <p:cNvGraphicFramePr>
            <a:graphicFrameLocks noGrp="1"/>
          </p:cNvGraphicFramePr>
          <p:nvPr>
            <p:extLst>
              <p:ext uri="{D42A27DB-BD31-4B8C-83A1-F6EECF244321}">
                <p14:modId xmlns:p14="http://schemas.microsoft.com/office/powerpoint/2010/main" val="59048994"/>
              </p:ext>
            </p:extLst>
          </p:nvPr>
        </p:nvGraphicFramePr>
        <p:xfrm>
          <a:off x="304800" y="2438400"/>
          <a:ext cx="4038600" cy="1981200"/>
        </p:xfrm>
        <a:graphic>
          <a:graphicData uri="http://schemas.openxmlformats.org/drawingml/2006/table">
            <a:tbl>
              <a:tblPr/>
              <a:tblGrid>
                <a:gridCol w="1009650"/>
                <a:gridCol w="1009650"/>
                <a:gridCol w="1009650"/>
                <a:gridCol w="1009650"/>
              </a:tblGrid>
              <a:tr h="381000">
                <a:tc gridSpan="4">
                  <a:txBody>
                    <a:bodyPr/>
                    <a:lstStyle/>
                    <a:p>
                      <a:pPr algn="ctr" fontAlgn="ctr"/>
                      <a:r>
                        <a:rPr lang="en-US" sz="2000" b="0" i="0" u="none" strike="noStrike" dirty="0">
                          <a:solidFill>
                            <a:srgbClr val="000000"/>
                          </a:solidFill>
                          <a:effectLst/>
                          <a:latin typeface="Times New Roman" pitchFamily="18" charset="0"/>
                          <a:cs typeface="Times New Roman" pitchFamily="18" charset="0"/>
                        </a:rPr>
                        <a:t>Nest Level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Mode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U</a:t>
                      </a:r>
                      <a:r>
                        <a:rPr lang="en-US" sz="2000" b="0" i="0" u="none" strike="noStrike" baseline="-25000" dirty="0">
                          <a:solidFill>
                            <a:srgbClr val="000000"/>
                          </a:solidFill>
                          <a:effectLst/>
                          <a:latin typeface="Times New Roman" pitchFamily="18" charset="0"/>
                          <a:cs typeface="Times New Roman" pitchFamily="18" charset="0"/>
                        </a:rPr>
                        <a:t>m</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err="1">
                          <a:solidFill>
                            <a:srgbClr val="000000"/>
                          </a:solidFill>
                          <a:effectLst/>
                          <a:latin typeface="Times New Roman" pitchFamily="18" charset="0"/>
                          <a:cs typeface="Times New Roman" pitchFamily="18" charset="0"/>
                        </a:rPr>
                        <a:t>e</a:t>
                      </a:r>
                      <a:r>
                        <a:rPr lang="en-US" sz="2000" b="0" i="0" u="none" strike="noStrike" baseline="30000" dirty="0" err="1">
                          <a:solidFill>
                            <a:srgbClr val="000000"/>
                          </a:solidFill>
                          <a:effectLst/>
                          <a:latin typeface="Times New Roman" pitchFamily="18" charset="0"/>
                          <a:cs typeface="Times New Roman" pitchFamily="18" charset="0"/>
                        </a:rPr>
                        <a:t>Um</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pitchFamily="18" charset="0"/>
                          <a:cs typeface="Times New Roman" pitchFamily="18" charset="0"/>
                        </a:rPr>
                        <a:t>P(m/T)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n-US" sz="2000" b="0" i="0" u="none" strike="noStrike">
                          <a:solidFill>
                            <a:srgbClr val="000000"/>
                          </a:solidFill>
                          <a:effectLst/>
                          <a:latin typeface="Times New Roman" pitchFamily="18" charset="0"/>
                          <a:cs typeface="Times New Roman" pitchFamily="18" charset="0"/>
                        </a:rPr>
                        <a:t>Bus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a:solidFill>
                            <a:srgbClr val="000000"/>
                          </a:solidFill>
                          <a:effectLst/>
                          <a:latin typeface="Times New Roman" pitchFamily="18" charset="0"/>
                          <a:ea typeface="+mn-ea"/>
                          <a:cs typeface="Times New Roman" pitchFamily="18" charset="0"/>
                        </a:rPr>
                        <a:t>0.426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Rail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gridSpan="2">
                  <a:txBody>
                    <a:bodyPr/>
                    <a:lstStyle/>
                    <a:p>
                      <a:pPr algn="r" fontAlgn="ctr"/>
                      <a:r>
                        <a:rPr lang="en-US" sz="2000" b="0" i="0" u="none" strike="noStrike" dirty="0">
                          <a:solidFill>
                            <a:srgbClr val="000000"/>
                          </a:solidFill>
                          <a:effectLst/>
                          <a:latin typeface="Times New Roman" pitchFamily="18" charset="0"/>
                          <a:cs typeface="Times New Roman" pitchFamily="18" charset="0"/>
                        </a:rPr>
                        <a:t>Summation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2000" b="0" i="0" u="none" strike="noStrike" dirty="0" smtClean="0">
                          <a:solidFill>
                            <a:srgbClr val="000000"/>
                          </a:solidFill>
                          <a:effectLst/>
                          <a:latin typeface="Calibri"/>
                        </a:rPr>
                        <a:t>0.767</a:t>
                      </a:r>
                      <a:endParaRPr lang="en-US"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71924448"/>
              </p:ext>
            </p:extLst>
          </p:nvPr>
        </p:nvGraphicFramePr>
        <p:xfrm>
          <a:off x="4876800" y="2438400"/>
          <a:ext cx="3886200" cy="2057401"/>
        </p:xfrm>
        <a:graphic>
          <a:graphicData uri="http://schemas.openxmlformats.org/drawingml/2006/table">
            <a:tbl>
              <a:tblPr/>
              <a:tblGrid>
                <a:gridCol w="971550"/>
                <a:gridCol w="971550"/>
                <a:gridCol w="971550"/>
                <a:gridCol w="971550"/>
              </a:tblGrid>
              <a:tr h="395654">
                <a:tc gridSpan="4">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Primary Choice Level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74785">
                <a:tc>
                  <a:txBody>
                    <a:bodyPr/>
                    <a:lstStyle/>
                    <a:p>
                      <a:pPr marL="0" algn="ctr" rtl="0" eaLnBrk="1" fontAlgn="ctr" latinLnBrk="0" hangingPunct="1"/>
                      <a:r>
                        <a:rPr kumimoji="0" lang="en-US" sz="2000" b="0" i="0" u="none" strike="noStrike" kern="1200" dirty="0">
                          <a:solidFill>
                            <a:srgbClr val="000000"/>
                          </a:solidFill>
                          <a:effectLst/>
                          <a:latin typeface="Times New Roman" pitchFamily="18" charset="0"/>
                          <a:ea typeface="+mn-ea"/>
                          <a:cs typeface="Times New Roman" pitchFamily="18" charset="0"/>
                        </a:rPr>
                        <a:t>Mode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pitchFamily="18" charset="0"/>
                          <a:cs typeface="Times New Roman" pitchFamily="18" charset="0"/>
                        </a:rPr>
                        <a:t>U</a:t>
                      </a:r>
                      <a:r>
                        <a:rPr lang="en-US" sz="2000" b="0" i="0" u="none" strike="noStrike" baseline="-25000" dirty="0">
                          <a:solidFill>
                            <a:srgbClr val="000000"/>
                          </a:solidFill>
                          <a:effectLst/>
                          <a:latin typeface="Times New Roman" pitchFamily="18" charset="0"/>
                          <a:cs typeface="Times New Roman" pitchFamily="18" charset="0"/>
                        </a:rPr>
                        <a:t>m</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err="1">
                          <a:solidFill>
                            <a:srgbClr val="000000"/>
                          </a:solidFill>
                          <a:effectLst/>
                          <a:latin typeface="Times New Roman" pitchFamily="18" charset="0"/>
                          <a:cs typeface="Times New Roman" pitchFamily="18" charset="0"/>
                        </a:rPr>
                        <a:t>e</a:t>
                      </a:r>
                      <a:r>
                        <a:rPr lang="en-US" sz="2000" b="0" i="0" u="none" strike="noStrike" baseline="30000" dirty="0" err="1">
                          <a:solidFill>
                            <a:srgbClr val="000000"/>
                          </a:solidFill>
                          <a:effectLst/>
                          <a:latin typeface="Times New Roman" pitchFamily="18" charset="0"/>
                          <a:cs typeface="Times New Roman" pitchFamily="18" charset="0"/>
                        </a:rPr>
                        <a:t>Um</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a:solidFill>
                            <a:srgbClr val="000000"/>
                          </a:solidFill>
                          <a:effectLst/>
                          <a:latin typeface="Times New Roman" pitchFamily="18" charset="0"/>
                          <a:ea typeface="+mn-ea"/>
                          <a:cs typeface="Times New Roman" pitchFamily="18" charset="0"/>
                        </a:rPr>
                        <a:t>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654">
                <a:tc>
                  <a:txBody>
                    <a:bodyPr/>
                    <a:lstStyle/>
                    <a:p>
                      <a:pPr marL="0" algn="ctr" rtl="0" eaLnBrk="1" fontAlgn="ctr" latinLnBrk="0" hangingPunct="1"/>
                      <a:r>
                        <a:rPr kumimoji="0" lang="en-US" sz="2000" b="0" i="0" u="none" strike="noStrike" kern="1200" dirty="0">
                          <a:solidFill>
                            <a:srgbClr val="000000"/>
                          </a:solidFill>
                          <a:effectLst/>
                          <a:latin typeface="Times New Roman" pitchFamily="18" charset="0"/>
                          <a:ea typeface="+mn-ea"/>
                          <a:cs typeface="Times New Roman" pitchFamily="18" charset="0"/>
                        </a:rPr>
                        <a:t>Auto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a:solidFill>
                            <a:srgbClr val="000000"/>
                          </a:solidFill>
                          <a:effectLst/>
                          <a:latin typeface="Times New Roman" pitchFamily="18" charset="0"/>
                          <a:ea typeface="+mn-ea"/>
                          <a:cs typeface="Times New Roman" pitchFamily="18" charset="0"/>
                        </a:rPr>
                        <a:t>0.771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a:solidFill>
                            <a:srgbClr val="000000"/>
                          </a:solidFill>
                          <a:effectLst/>
                          <a:latin typeface="Times New Roman" pitchFamily="18" charset="0"/>
                          <a:ea typeface="+mn-ea"/>
                          <a:cs typeface="Times New Roman" pitchFamily="18" charset="0"/>
                        </a:rPr>
                        <a:t>0.565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654">
                <a:tc>
                  <a:txBody>
                    <a:bodyPr/>
                    <a:lstStyle/>
                    <a:p>
                      <a:pPr marL="0" algn="ctr" rtl="0" eaLnBrk="1" fontAlgn="ctr" latinLnBrk="0" hangingPunct="1"/>
                      <a:r>
                        <a:rPr kumimoji="0" lang="en-US" sz="2000" b="0" i="0" u="none" strike="noStrike" kern="1200" dirty="0">
                          <a:solidFill>
                            <a:srgbClr val="000000"/>
                          </a:solidFill>
                          <a:effectLst/>
                          <a:latin typeface="Times New Roman" pitchFamily="18" charset="0"/>
                          <a:ea typeface="+mn-ea"/>
                          <a:cs typeface="Times New Roman" pitchFamily="18" charset="0"/>
                        </a:rPr>
                        <a:t>Transit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654">
                <a:tc gridSpan="2">
                  <a:txBody>
                    <a:bodyPr/>
                    <a:lstStyle/>
                    <a:p>
                      <a:pPr algn="r" fontAlgn="ctr"/>
                      <a:r>
                        <a:rPr kumimoji="0" lang="en-US" sz="2000" b="0" i="0" u="none" strike="noStrike" kern="1200">
                          <a:solidFill>
                            <a:srgbClr val="000000"/>
                          </a:solidFill>
                          <a:effectLst/>
                          <a:latin typeface="Times New Roman" pitchFamily="18" charset="0"/>
                          <a:ea typeface="+mn-ea"/>
                          <a:cs typeface="Times New Roman" pitchFamily="18" charset="0"/>
                        </a:rPr>
                        <a:t>Summation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kumimoji="0" lang="en-US" sz="2000" b="0" i="0" u="none" strike="noStrike" kern="1200" dirty="0" smtClean="0">
                          <a:solidFill>
                            <a:srgbClr val="000000"/>
                          </a:solidFill>
                          <a:effectLst/>
                          <a:latin typeface="Times New Roman" pitchFamily="18" charset="0"/>
                          <a:ea typeface="+mn-ea"/>
                          <a:cs typeface="Times New Roman" pitchFamily="18" charset="0"/>
                        </a:rPr>
                        <a:t>1.366</a:t>
                      </a:r>
                      <a:endParaRPr kumimoji="0" lang="en-US" sz="20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smtClean="0">
                          <a:solidFill>
                            <a:srgbClr val="000000"/>
                          </a:solidFill>
                          <a:effectLst/>
                          <a:latin typeface="Times New Roman" pitchFamily="18" charset="0"/>
                          <a:ea typeface="+mn-ea"/>
                          <a:cs typeface="Times New Roman" pitchFamily="18" charset="0"/>
                        </a:rPr>
                        <a:t>1.0</a:t>
                      </a:r>
                      <a:endParaRPr kumimoji="0" lang="en-US" sz="20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3437981"/>
              </p:ext>
            </p:extLst>
          </p:nvPr>
        </p:nvGraphicFramePr>
        <p:xfrm>
          <a:off x="2590800" y="4800600"/>
          <a:ext cx="4038600" cy="1524000"/>
        </p:xfrm>
        <a:graphic>
          <a:graphicData uri="http://schemas.openxmlformats.org/drawingml/2006/table">
            <a:tbl>
              <a:tblPr/>
              <a:tblGrid>
                <a:gridCol w="3028950"/>
                <a:gridCol w="1009650"/>
              </a:tblGrid>
              <a:tr h="381000">
                <a:tc>
                  <a:txBody>
                    <a:bodyPr/>
                    <a:lstStyle/>
                    <a:p>
                      <a:pPr algn="r" fontAlgn="ctr"/>
                      <a:r>
                        <a:rPr kumimoji="0" lang="en-US" sz="2000" b="0" i="0" u="none" strike="noStrike" kern="1200" dirty="0">
                          <a:solidFill>
                            <a:srgbClr val="000000"/>
                          </a:solidFill>
                          <a:effectLst/>
                          <a:latin typeface="Times New Roman" pitchFamily="18" charset="0"/>
                          <a:ea typeface="+mn-ea"/>
                          <a:cs typeface="Times New Roman" pitchFamily="18" charset="0"/>
                        </a:rPr>
                        <a:t>P(B) = P(B/T) x P(T) </a:t>
                      </a:r>
                      <a:r>
                        <a:rPr kumimoji="0" lang="en-US" sz="2000" b="0" i="0" u="none" strike="noStrike" kern="1200" dirty="0" smtClean="0">
                          <a:solidFill>
                            <a:srgbClr val="000000"/>
                          </a:solidFill>
                          <a:effectLst/>
                          <a:latin typeface="Times New Roman" pitchFamily="18" charset="0"/>
                          <a:ea typeface="+mn-ea"/>
                          <a:cs typeface="Times New Roman" pitchFamily="18" charset="0"/>
                        </a:rPr>
                        <a:t>= </a:t>
                      </a:r>
                      <a:endParaRPr kumimoji="0" lang="en-US" sz="20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smtClean="0">
                          <a:solidFill>
                            <a:srgbClr val="000000"/>
                          </a:solidFill>
                          <a:effectLst/>
                          <a:latin typeface="Times New Roman" pitchFamily="18" charset="0"/>
                          <a:ea typeface="+mn-ea"/>
                          <a:cs typeface="Times New Roman" pitchFamily="18" charset="0"/>
                        </a:rPr>
                        <a:t>0.185</a:t>
                      </a:r>
                      <a:endParaRPr kumimoji="0" lang="en-US" sz="20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r" fontAlgn="ctr"/>
                      <a:r>
                        <a:rPr kumimoji="0" lang="en-US" sz="2000" b="0" i="0" u="none" strike="noStrike" kern="1200" dirty="0">
                          <a:solidFill>
                            <a:srgbClr val="000000"/>
                          </a:solidFill>
                          <a:effectLst/>
                          <a:latin typeface="Times New Roman" pitchFamily="18" charset="0"/>
                          <a:ea typeface="+mn-ea"/>
                          <a:cs typeface="Times New Roman" pitchFamily="18" charset="0"/>
                        </a:rPr>
                        <a:t>P(R) = P(R/T) x P(T)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smtClean="0">
                          <a:solidFill>
                            <a:srgbClr val="000000"/>
                          </a:solidFill>
                          <a:effectLst/>
                          <a:latin typeface="Times New Roman" pitchFamily="18" charset="0"/>
                          <a:ea typeface="+mn-ea"/>
                          <a:cs typeface="Times New Roman" pitchFamily="18" charset="0"/>
                        </a:rPr>
                        <a:t>0.250</a:t>
                      </a:r>
                      <a:endParaRPr kumimoji="0" lang="en-US" sz="20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r" fontAlgn="ctr"/>
                      <a:r>
                        <a:rPr kumimoji="0" lang="en-US" sz="2000" b="0" i="0" u="none" strike="noStrike" kern="1200" dirty="0">
                          <a:solidFill>
                            <a:srgbClr val="000000"/>
                          </a:solidFill>
                          <a:effectLst/>
                          <a:latin typeface="Times New Roman" pitchFamily="18" charset="0"/>
                          <a:ea typeface="+mn-ea"/>
                          <a:cs typeface="Times New Roman" pitchFamily="18" charset="0"/>
                        </a:rPr>
                        <a:t>P(A)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0.565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r" fontAlgn="ctr"/>
                      <a:r>
                        <a:rPr kumimoji="0" lang="en-US" sz="2000" b="0" i="0" u="none" strike="noStrike" kern="1200" dirty="0">
                          <a:solidFill>
                            <a:srgbClr val="000000"/>
                          </a:solidFill>
                          <a:effectLst/>
                          <a:latin typeface="Times New Roman" pitchFamily="18" charset="0"/>
                          <a:ea typeface="+mn-ea"/>
                          <a:cs typeface="Times New Roman" pitchFamily="18" charset="0"/>
                        </a:rPr>
                        <a:t>Summation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2000" b="0" i="0" u="none" strike="noStrike" kern="1200" dirty="0">
                          <a:solidFill>
                            <a:srgbClr val="000000"/>
                          </a:solidFill>
                          <a:effectLst/>
                          <a:latin typeface="Times New Roman" pitchFamily="18" charset="0"/>
                          <a:ea typeface="+mn-ea"/>
                          <a:cs typeface="Times New Roman"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Content Placeholder 2"/>
          <p:cNvSpPr>
            <a:spLocks noGrp="1"/>
          </p:cNvSpPr>
          <p:nvPr>
            <p:ph idx="1"/>
          </p:nvPr>
        </p:nvSpPr>
        <p:spPr>
          <a:xfrm>
            <a:off x="457200" y="1600200"/>
            <a:ext cx="8458200" cy="609600"/>
          </a:xfrm>
        </p:spPr>
        <p:txBody>
          <a:bodyPr>
            <a:normAutofit/>
          </a:bodyPr>
          <a:lstStyle/>
          <a:p>
            <a:pPr marL="0" indent="0">
              <a:buNone/>
            </a:pPr>
            <a:r>
              <a:rPr lang="en-US" u="sng" dirty="0" smtClean="0">
                <a:latin typeface="Times New Roman" pitchFamily="18" charset="0"/>
                <a:cs typeface="Times New Roman" pitchFamily="18" charset="0"/>
              </a:rPr>
              <a:t>Part-b: </a:t>
            </a:r>
            <a:r>
              <a:rPr lang="en-US" dirty="0" smtClean="0">
                <a:latin typeface="Times New Roman" pitchFamily="18" charset="0"/>
                <a:cs typeface="Times New Roman" pitchFamily="18" charset="0"/>
              </a:rPr>
              <a:t>---</a:t>
            </a:r>
            <a:r>
              <a:rPr lang="en-US" dirty="0" smtClean="0"/>
              <a:t>After Change</a:t>
            </a:r>
          </a:p>
          <a:p>
            <a:pPr marL="0" indent="0">
              <a:buNone/>
            </a:pPr>
            <a:endParaRPr lang="en-US" u="sng"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68928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7" name="Text Box 49"/>
          <p:cNvSpPr txBox="1">
            <a:spLocks noChangeArrowheads="1"/>
          </p:cNvSpPr>
          <p:nvPr/>
        </p:nvSpPr>
        <p:spPr bwMode="auto">
          <a:xfrm>
            <a:off x="3205152" y="2316091"/>
            <a:ext cx="679045" cy="42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sz="2600" b="1">
              <a:solidFill>
                <a:srgbClr val="333333"/>
              </a:solidFill>
              <a:latin typeface="Times New Roman" pitchFamily="18" charset="0"/>
            </a:endParaRPr>
          </a:p>
        </p:txBody>
      </p:sp>
      <p:grpSp>
        <p:nvGrpSpPr>
          <p:cNvPr id="35" name="Group 34"/>
          <p:cNvGrpSpPr/>
          <p:nvPr/>
        </p:nvGrpSpPr>
        <p:grpSpPr>
          <a:xfrm>
            <a:off x="4824832" y="682578"/>
            <a:ext cx="2131285" cy="1832022"/>
            <a:chOff x="4450024" y="251929"/>
            <a:chExt cx="2131285" cy="1832022"/>
          </a:xfrm>
        </p:grpSpPr>
        <p:sp>
          <p:nvSpPr>
            <p:cNvPr id="7173" name="Text Box 5"/>
            <p:cNvSpPr txBox="1">
              <a:spLocks noChangeArrowheads="1"/>
            </p:cNvSpPr>
            <p:nvPr/>
          </p:nvSpPr>
          <p:spPr bwMode="auto">
            <a:xfrm>
              <a:off x="4535697" y="251929"/>
              <a:ext cx="2045612" cy="42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600" b="1" dirty="0" err="1" smtClean="0">
                  <a:solidFill>
                    <a:srgbClr val="333333"/>
                  </a:solidFill>
                  <a:latin typeface="Times New Roman" pitchFamily="18" charset="0"/>
                </a:rPr>
                <a:t>T</a:t>
              </a:r>
              <a:r>
                <a:rPr lang="en-US" b="1" dirty="0" err="1" smtClean="0">
                  <a:solidFill>
                    <a:srgbClr val="333333"/>
                  </a:solidFill>
                  <a:latin typeface="Times New Roman" pitchFamily="18" charset="0"/>
                </a:rPr>
                <a:t>ij</a:t>
              </a:r>
              <a:r>
                <a:rPr lang="en-US" b="1" dirty="0" smtClean="0">
                  <a:solidFill>
                    <a:srgbClr val="333333"/>
                  </a:solidFill>
                  <a:latin typeface="Times New Roman" pitchFamily="18" charset="0"/>
                </a:rPr>
                <a:t>(Organization)</a:t>
              </a:r>
              <a:endParaRPr lang="en-US" sz="2600" b="1" dirty="0">
                <a:solidFill>
                  <a:srgbClr val="333333"/>
                </a:solidFill>
                <a:latin typeface="Times New Roman" pitchFamily="18" charset="0"/>
              </a:endParaRPr>
            </a:p>
          </p:txBody>
        </p:sp>
        <p:sp>
          <p:nvSpPr>
            <p:cNvPr id="7246" name="Rectangle 79"/>
            <p:cNvSpPr>
              <a:spLocks noChangeArrowheads="1"/>
            </p:cNvSpPr>
            <p:nvPr/>
          </p:nvSpPr>
          <p:spPr bwMode="auto">
            <a:xfrm>
              <a:off x="4450024" y="1097357"/>
              <a:ext cx="1386621" cy="3152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en-US" b="1" dirty="0" smtClean="0">
                  <a:solidFill>
                    <a:srgbClr val="333333"/>
                  </a:solidFill>
                  <a:latin typeface="Times New Roman" pitchFamily="18" charset="0"/>
                </a:rPr>
                <a:t>HMC</a:t>
              </a:r>
              <a:endParaRPr lang="en-US" b="1" dirty="0">
                <a:solidFill>
                  <a:srgbClr val="333333"/>
                </a:solidFill>
                <a:latin typeface="Times New Roman" pitchFamily="18" charset="0"/>
              </a:endParaRPr>
            </a:p>
          </p:txBody>
        </p:sp>
        <p:sp>
          <p:nvSpPr>
            <p:cNvPr id="7247" name="Rectangle 80"/>
            <p:cNvSpPr>
              <a:spLocks noChangeArrowheads="1"/>
            </p:cNvSpPr>
            <p:nvPr/>
          </p:nvSpPr>
          <p:spPr bwMode="auto">
            <a:xfrm>
              <a:off x="5831941" y="749147"/>
              <a:ext cx="683749" cy="3482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a:solidFill>
                    <a:srgbClr val="333333"/>
                  </a:solidFill>
                  <a:latin typeface="Times New Roman" pitchFamily="18" charset="0"/>
                </a:rPr>
                <a:t>2</a:t>
              </a:r>
            </a:p>
          </p:txBody>
        </p:sp>
        <p:sp>
          <p:nvSpPr>
            <p:cNvPr id="7248" name="Rectangle 81"/>
            <p:cNvSpPr>
              <a:spLocks noChangeArrowheads="1"/>
            </p:cNvSpPr>
            <p:nvPr/>
          </p:nvSpPr>
          <p:spPr bwMode="auto">
            <a:xfrm>
              <a:off x="5831941" y="1097357"/>
              <a:ext cx="683749" cy="3152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dirty="0">
                  <a:solidFill>
                    <a:srgbClr val="333333"/>
                  </a:solidFill>
                  <a:latin typeface="Times New Roman" pitchFamily="18" charset="0"/>
                </a:rPr>
                <a:t>6</a:t>
              </a:r>
            </a:p>
          </p:txBody>
        </p:sp>
        <p:sp>
          <p:nvSpPr>
            <p:cNvPr id="7249" name="Rectangle 82"/>
            <p:cNvSpPr>
              <a:spLocks noChangeArrowheads="1"/>
            </p:cNvSpPr>
            <p:nvPr/>
          </p:nvSpPr>
          <p:spPr bwMode="auto">
            <a:xfrm>
              <a:off x="4450024" y="752284"/>
              <a:ext cx="1386621" cy="3450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en-US" b="1" dirty="0" smtClean="0">
                  <a:solidFill>
                    <a:srgbClr val="333333"/>
                  </a:solidFill>
                  <a:latin typeface="Times New Roman" pitchFamily="18" charset="0"/>
                </a:rPr>
                <a:t>INU</a:t>
              </a:r>
              <a:endParaRPr lang="en-US" b="1" dirty="0">
                <a:solidFill>
                  <a:srgbClr val="333333"/>
                </a:solidFill>
                <a:latin typeface="Times New Roman" pitchFamily="18" charset="0"/>
              </a:endParaRPr>
            </a:p>
          </p:txBody>
        </p:sp>
        <p:sp>
          <p:nvSpPr>
            <p:cNvPr id="7250" name="Rectangle 83"/>
            <p:cNvSpPr>
              <a:spLocks noChangeArrowheads="1"/>
            </p:cNvSpPr>
            <p:nvPr/>
          </p:nvSpPr>
          <p:spPr bwMode="auto">
            <a:xfrm>
              <a:off x="5836645" y="1412628"/>
              <a:ext cx="679045" cy="340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a:solidFill>
                    <a:srgbClr val="333333"/>
                  </a:solidFill>
                  <a:latin typeface="Times New Roman" pitchFamily="18" charset="0"/>
                </a:rPr>
                <a:t>1</a:t>
              </a:r>
            </a:p>
          </p:txBody>
        </p:sp>
        <p:sp>
          <p:nvSpPr>
            <p:cNvPr id="7251" name="Rectangle 84"/>
            <p:cNvSpPr>
              <a:spLocks noChangeArrowheads="1"/>
            </p:cNvSpPr>
            <p:nvPr/>
          </p:nvSpPr>
          <p:spPr bwMode="auto">
            <a:xfrm>
              <a:off x="4450024" y="1412628"/>
              <a:ext cx="1381917" cy="340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en-US" b="1">
                  <a:solidFill>
                    <a:srgbClr val="333333"/>
                  </a:solidFill>
                  <a:latin typeface="Times New Roman" pitchFamily="18" charset="0"/>
                </a:rPr>
                <a:t>Other</a:t>
              </a:r>
            </a:p>
          </p:txBody>
        </p:sp>
        <p:sp>
          <p:nvSpPr>
            <p:cNvPr id="7252" name="Rectangle 85"/>
            <p:cNvSpPr>
              <a:spLocks noChangeArrowheads="1"/>
            </p:cNvSpPr>
            <p:nvPr/>
          </p:nvSpPr>
          <p:spPr bwMode="auto">
            <a:xfrm>
              <a:off x="4450024" y="1752995"/>
              <a:ext cx="1386621" cy="3309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b="1">
                <a:solidFill>
                  <a:srgbClr val="333333"/>
                </a:solidFill>
                <a:latin typeface="Times New Roman" pitchFamily="18" charset="0"/>
              </a:endParaRPr>
            </a:p>
          </p:txBody>
        </p:sp>
        <p:sp>
          <p:nvSpPr>
            <p:cNvPr id="7253" name="Rectangle 86"/>
            <p:cNvSpPr>
              <a:spLocks noChangeArrowheads="1"/>
            </p:cNvSpPr>
            <p:nvPr/>
          </p:nvSpPr>
          <p:spPr bwMode="auto">
            <a:xfrm>
              <a:off x="5836645" y="1752995"/>
              <a:ext cx="679045" cy="330956"/>
            </a:xfrm>
            <a:prstGeom prst="rect">
              <a:avLst/>
            </a:prstGeom>
            <a:noFill/>
            <a:ln w="9525">
              <a:solidFill>
                <a:srgbClr val="000000"/>
              </a:solidFill>
              <a:miter lim="800000"/>
              <a:headEnd/>
              <a:tailEnd/>
            </a:ln>
          </p:spPr>
          <p:txBody>
            <a:bodyPr/>
            <a:lstStyle/>
            <a:p>
              <a:pPr algn="ctr" eaLnBrk="0" hangingPunct="0"/>
              <a:r>
                <a:rPr lang="en-US" b="1" dirty="0" smtClean="0">
                  <a:solidFill>
                    <a:srgbClr val="00B050"/>
                  </a:solidFill>
                  <a:latin typeface="Times New Roman" pitchFamily="18" charset="0"/>
                </a:rPr>
                <a:t>8</a:t>
              </a:r>
              <a:endParaRPr lang="en-US" b="1" dirty="0">
                <a:solidFill>
                  <a:srgbClr val="00B050"/>
                </a:solidFill>
                <a:latin typeface="Times New Roman" pitchFamily="18" charset="0"/>
              </a:endParaRPr>
            </a:p>
          </p:txBody>
        </p:sp>
      </p:grpSp>
      <p:sp>
        <p:nvSpPr>
          <p:cNvPr id="15459" name="Text Box 99"/>
          <p:cNvSpPr txBox="1">
            <a:spLocks noChangeArrowheads="1"/>
          </p:cNvSpPr>
          <p:nvPr/>
        </p:nvSpPr>
        <p:spPr bwMode="auto">
          <a:xfrm>
            <a:off x="212598" y="75985"/>
            <a:ext cx="4346418" cy="946472"/>
          </a:xfrm>
          <a:prstGeom prst="rect">
            <a:avLst/>
          </a:prstGeom>
          <a:solidFill>
            <a:srgbClr val="FFFF99"/>
          </a:solidFill>
          <a:ln w="9525">
            <a:noFill/>
            <a:miter lim="800000"/>
            <a:headEnd/>
            <a:tailEnd/>
          </a:ln>
          <a:effectLst>
            <a:outerShdw dist="107763" dir="2700000" algn="ctr" rotWithShape="0">
              <a:srgbClr val="808080"/>
            </a:outerShdw>
          </a:effectLst>
        </p:spPr>
        <p:txBody>
          <a:bodyPr/>
          <a:lstStyle/>
          <a:p>
            <a:pPr eaLnBrk="0" hangingPunct="0">
              <a:defRPr/>
            </a:pPr>
            <a:r>
              <a:rPr lang="en-US" sz="2400" b="1" i="1" u="sng" dirty="0" smtClean="0">
                <a:solidFill>
                  <a:srgbClr val="0000FF"/>
                </a:solidFill>
                <a:latin typeface="Times New Roman" pitchFamily="18" charset="0"/>
              </a:rPr>
              <a:t>Travel </a:t>
            </a:r>
            <a:r>
              <a:rPr lang="en-US" sz="2400" b="1" i="1" u="sng" dirty="0">
                <a:solidFill>
                  <a:srgbClr val="0000FF"/>
                </a:solidFill>
                <a:latin typeface="Times New Roman" pitchFamily="18" charset="0"/>
              </a:rPr>
              <a:t>Estimation </a:t>
            </a:r>
            <a:r>
              <a:rPr lang="en-US" sz="2400" b="1" i="1" u="sng" dirty="0" smtClean="0">
                <a:solidFill>
                  <a:srgbClr val="0000FF"/>
                </a:solidFill>
                <a:latin typeface="Times New Roman" pitchFamily="18" charset="0"/>
              </a:rPr>
              <a:t>Process: </a:t>
            </a:r>
          </a:p>
          <a:p>
            <a:pPr eaLnBrk="0" hangingPunct="0">
              <a:defRPr/>
            </a:pPr>
            <a:r>
              <a:rPr lang="en-US" b="1" i="1" dirty="0" smtClean="0">
                <a:solidFill>
                  <a:schemeClr val="accent1">
                    <a:lumMod val="75000"/>
                  </a:schemeClr>
                </a:solidFill>
              </a:rPr>
              <a:t>Trips </a:t>
            </a:r>
            <a:r>
              <a:rPr lang="en-US" b="1" i="1" dirty="0">
                <a:solidFill>
                  <a:schemeClr val="accent1">
                    <a:lumMod val="75000"/>
                  </a:schemeClr>
                </a:solidFill>
              </a:rPr>
              <a:t>loaded to net work considering time of the </a:t>
            </a:r>
            <a:r>
              <a:rPr lang="en-US" b="1" i="1" dirty="0" smtClean="0">
                <a:solidFill>
                  <a:schemeClr val="accent1">
                    <a:lumMod val="75000"/>
                  </a:schemeClr>
                </a:solidFill>
              </a:rPr>
              <a:t>day</a:t>
            </a:r>
            <a:endParaRPr lang="en-US" b="1" i="1"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pPr>
              <a:defRPr/>
            </a:pPr>
            <a:fld id="{466925BF-1ED9-4B7E-B2C1-36EF7BA8F376}" type="slidenum">
              <a:rPr lang="en-GB" smtClean="0"/>
              <a:pPr>
                <a:defRPr/>
              </a:pPr>
              <a:t>6</a:t>
            </a:fld>
            <a:endParaRPr lang="en-GB"/>
          </a:p>
        </p:txBody>
      </p:sp>
      <p:sp>
        <p:nvSpPr>
          <p:cNvPr id="101" name="TextBox 100"/>
          <p:cNvSpPr txBox="1"/>
          <p:nvPr/>
        </p:nvSpPr>
        <p:spPr>
          <a:xfrm>
            <a:off x="7391400" y="6502480"/>
            <a:ext cx="990600" cy="246221"/>
          </a:xfrm>
          <a:prstGeom prst="rect">
            <a:avLst/>
          </a:prstGeom>
          <a:solidFill>
            <a:schemeClr val="accent5">
              <a:lumMod val="60000"/>
              <a:lumOff val="40000"/>
            </a:schemeClr>
          </a:solidFill>
        </p:spPr>
        <p:txBody>
          <a:bodyPr wrap="square" rtlCol="0">
            <a:spAutoFit/>
          </a:bodyPr>
          <a:lstStyle/>
          <a:p>
            <a:r>
              <a:rPr lang="en-US" sz="1000" b="1" dirty="0" smtClean="0">
                <a:solidFill>
                  <a:schemeClr val="bg2">
                    <a:lumMod val="90000"/>
                  </a:schemeClr>
                </a:solidFill>
              </a:rPr>
              <a:t>CONTINUED</a:t>
            </a:r>
            <a:endParaRPr lang="en-US" sz="1000" b="1" dirty="0">
              <a:solidFill>
                <a:schemeClr val="bg2">
                  <a:lumMod val="90000"/>
                </a:schemeClr>
              </a:solidFill>
            </a:endParaRPr>
          </a:p>
        </p:txBody>
      </p:sp>
      <p:grpSp>
        <p:nvGrpSpPr>
          <p:cNvPr id="3" name="Group 2"/>
          <p:cNvGrpSpPr/>
          <p:nvPr/>
        </p:nvGrpSpPr>
        <p:grpSpPr>
          <a:xfrm>
            <a:off x="62421" y="1271461"/>
            <a:ext cx="1358090" cy="1326962"/>
            <a:chOff x="79665" y="1669863"/>
            <a:chExt cx="1358090" cy="1326962"/>
          </a:xfrm>
        </p:grpSpPr>
        <p:sp>
          <p:nvSpPr>
            <p:cNvPr id="7182" name="Text Box 14"/>
            <p:cNvSpPr txBox="1">
              <a:spLocks noChangeArrowheads="1"/>
            </p:cNvSpPr>
            <p:nvPr/>
          </p:nvSpPr>
          <p:spPr bwMode="auto">
            <a:xfrm>
              <a:off x="79665" y="1669863"/>
              <a:ext cx="1358089" cy="304292"/>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1400" b="1" dirty="0" smtClean="0">
                  <a:solidFill>
                    <a:srgbClr val="333333"/>
                  </a:solidFill>
                  <a:latin typeface="Times New Roman" pitchFamily="18" charset="0"/>
                </a:rPr>
                <a:t>Production Pi</a:t>
              </a:r>
              <a:endParaRPr lang="en-US" sz="1400" b="1" dirty="0">
                <a:solidFill>
                  <a:srgbClr val="333333"/>
                </a:solidFill>
                <a:latin typeface="Times New Roman" pitchFamily="18" charset="0"/>
              </a:endParaRPr>
            </a:p>
          </p:txBody>
        </p:sp>
        <p:sp>
          <p:nvSpPr>
            <p:cNvPr id="7183" name="Rectangle 15"/>
            <p:cNvSpPr>
              <a:spLocks noChangeArrowheads="1"/>
            </p:cNvSpPr>
            <p:nvPr/>
          </p:nvSpPr>
          <p:spPr bwMode="auto">
            <a:xfrm>
              <a:off x="79665" y="1974155"/>
              <a:ext cx="679045" cy="341936"/>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a:solidFill>
                    <a:srgbClr val="333333"/>
                  </a:solidFill>
                  <a:latin typeface="Times New Roman" pitchFamily="18" charset="0"/>
                </a:rPr>
                <a:t>1</a:t>
              </a:r>
            </a:p>
          </p:txBody>
        </p:sp>
        <p:sp>
          <p:nvSpPr>
            <p:cNvPr id="7184" name="Rectangle 16"/>
            <p:cNvSpPr>
              <a:spLocks noChangeArrowheads="1"/>
            </p:cNvSpPr>
            <p:nvPr/>
          </p:nvSpPr>
          <p:spPr bwMode="auto">
            <a:xfrm>
              <a:off x="758710" y="1974155"/>
              <a:ext cx="679045" cy="341936"/>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a:solidFill>
                    <a:srgbClr val="333333"/>
                  </a:solidFill>
                  <a:latin typeface="Times New Roman" pitchFamily="18" charset="0"/>
                </a:rPr>
                <a:t>47</a:t>
              </a:r>
            </a:p>
          </p:txBody>
        </p:sp>
        <p:sp>
          <p:nvSpPr>
            <p:cNvPr id="7185" name="Rectangle 17"/>
            <p:cNvSpPr>
              <a:spLocks noChangeArrowheads="1"/>
            </p:cNvSpPr>
            <p:nvPr/>
          </p:nvSpPr>
          <p:spPr bwMode="auto">
            <a:xfrm>
              <a:off x="79665" y="2316091"/>
              <a:ext cx="679045" cy="340367"/>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a:solidFill>
                    <a:srgbClr val="333333"/>
                  </a:solidFill>
                  <a:latin typeface="Times New Roman" pitchFamily="18" charset="0"/>
                </a:rPr>
                <a:t>2</a:t>
              </a:r>
            </a:p>
          </p:txBody>
        </p:sp>
        <p:sp>
          <p:nvSpPr>
            <p:cNvPr id="7187" name="Rectangle 19"/>
            <p:cNvSpPr>
              <a:spLocks noChangeArrowheads="1"/>
            </p:cNvSpPr>
            <p:nvPr/>
          </p:nvSpPr>
          <p:spPr bwMode="auto">
            <a:xfrm>
              <a:off x="79665" y="2656458"/>
              <a:ext cx="679045" cy="340367"/>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a:solidFill>
                    <a:srgbClr val="333333"/>
                  </a:solidFill>
                  <a:latin typeface="Times New Roman" pitchFamily="18" charset="0"/>
                </a:rPr>
                <a:t>3</a:t>
              </a:r>
            </a:p>
          </p:txBody>
        </p:sp>
        <p:sp>
          <p:nvSpPr>
            <p:cNvPr id="7188" name="Rectangle 20"/>
            <p:cNvSpPr>
              <a:spLocks noChangeArrowheads="1"/>
            </p:cNvSpPr>
            <p:nvPr/>
          </p:nvSpPr>
          <p:spPr bwMode="auto">
            <a:xfrm>
              <a:off x="758710" y="2656458"/>
              <a:ext cx="679045" cy="340367"/>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a:solidFill>
                    <a:srgbClr val="333333"/>
                  </a:solidFill>
                  <a:latin typeface="Times New Roman" pitchFamily="18" charset="0"/>
                </a:rPr>
                <a:t>110</a:t>
              </a:r>
            </a:p>
          </p:txBody>
        </p:sp>
        <p:sp>
          <p:nvSpPr>
            <p:cNvPr id="104" name="Rectangle 16"/>
            <p:cNvSpPr>
              <a:spLocks noChangeArrowheads="1"/>
            </p:cNvSpPr>
            <p:nvPr/>
          </p:nvSpPr>
          <p:spPr bwMode="auto">
            <a:xfrm>
              <a:off x="758710" y="2316091"/>
              <a:ext cx="679045" cy="341936"/>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dirty="0" smtClean="0">
                  <a:solidFill>
                    <a:srgbClr val="00B050"/>
                  </a:solidFill>
                  <a:latin typeface="Times New Roman" pitchFamily="18" charset="0"/>
                </a:rPr>
                <a:t>66</a:t>
              </a:r>
              <a:endParaRPr lang="en-US" b="1" dirty="0">
                <a:solidFill>
                  <a:srgbClr val="00B050"/>
                </a:solidFill>
                <a:latin typeface="Times New Roman" pitchFamily="18" charset="0"/>
              </a:endParaRPr>
            </a:p>
          </p:txBody>
        </p:sp>
      </p:grpSp>
      <p:grpSp>
        <p:nvGrpSpPr>
          <p:cNvPr id="6" name="Group 5"/>
          <p:cNvGrpSpPr/>
          <p:nvPr/>
        </p:nvGrpSpPr>
        <p:grpSpPr>
          <a:xfrm>
            <a:off x="62421" y="5183002"/>
            <a:ext cx="1351854" cy="1352057"/>
            <a:chOff x="79664" y="4320649"/>
            <a:chExt cx="1358091" cy="1352057"/>
          </a:xfrm>
        </p:grpSpPr>
        <p:grpSp>
          <p:nvGrpSpPr>
            <p:cNvPr id="5" name="Group 4"/>
            <p:cNvGrpSpPr/>
            <p:nvPr/>
          </p:nvGrpSpPr>
          <p:grpSpPr>
            <a:xfrm>
              <a:off x="79664" y="4320649"/>
              <a:ext cx="1358091" cy="1352057"/>
              <a:chOff x="79664" y="4320649"/>
              <a:chExt cx="1358091" cy="1352057"/>
            </a:xfrm>
          </p:grpSpPr>
          <p:sp>
            <p:nvSpPr>
              <p:cNvPr id="7174" name="Text Box 6"/>
              <p:cNvSpPr txBox="1">
                <a:spLocks noChangeArrowheads="1"/>
              </p:cNvSpPr>
              <p:nvPr/>
            </p:nvSpPr>
            <p:spPr bwMode="auto">
              <a:xfrm>
                <a:off x="79664" y="4320649"/>
                <a:ext cx="1358089" cy="329387"/>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1400" b="1" dirty="0">
                    <a:solidFill>
                      <a:srgbClr val="333333"/>
                    </a:solidFill>
                    <a:latin typeface="Times New Roman" pitchFamily="18" charset="0"/>
                  </a:rPr>
                  <a:t>Attraction </a:t>
                </a:r>
                <a:r>
                  <a:rPr lang="en-US" sz="1400" b="1" dirty="0" err="1" smtClean="0">
                    <a:solidFill>
                      <a:srgbClr val="333333"/>
                    </a:solidFill>
                    <a:latin typeface="Times New Roman" pitchFamily="18" charset="0"/>
                  </a:rPr>
                  <a:t>Aj</a:t>
                </a:r>
                <a:endParaRPr lang="en-US" sz="1400" b="1" dirty="0">
                  <a:solidFill>
                    <a:srgbClr val="333333"/>
                  </a:solidFill>
                  <a:latin typeface="Times New Roman" pitchFamily="18" charset="0"/>
                </a:endParaRPr>
              </a:p>
            </p:txBody>
          </p:sp>
          <p:sp>
            <p:nvSpPr>
              <p:cNvPr id="7175" name="Rectangle 7"/>
              <p:cNvSpPr>
                <a:spLocks noChangeArrowheads="1"/>
              </p:cNvSpPr>
              <p:nvPr/>
            </p:nvSpPr>
            <p:spPr bwMode="auto">
              <a:xfrm>
                <a:off x="79665" y="4650036"/>
                <a:ext cx="679045" cy="341936"/>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a:solidFill>
                      <a:srgbClr val="333333"/>
                    </a:solidFill>
                    <a:latin typeface="Times New Roman" pitchFamily="18" charset="0"/>
                  </a:rPr>
                  <a:t>1</a:t>
                </a:r>
              </a:p>
            </p:txBody>
          </p:sp>
          <p:sp>
            <p:nvSpPr>
              <p:cNvPr id="7176" name="Rectangle 8"/>
              <p:cNvSpPr>
                <a:spLocks noChangeArrowheads="1"/>
              </p:cNvSpPr>
              <p:nvPr/>
            </p:nvSpPr>
            <p:spPr bwMode="auto">
              <a:xfrm>
                <a:off x="758710" y="4650036"/>
                <a:ext cx="679045" cy="341936"/>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dirty="0">
                    <a:solidFill>
                      <a:srgbClr val="333333"/>
                    </a:solidFill>
                    <a:latin typeface="Times New Roman" pitchFamily="18" charset="0"/>
                  </a:rPr>
                  <a:t>45</a:t>
                </a:r>
              </a:p>
            </p:txBody>
          </p:sp>
          <p:sp>
            <p:nvSpPr>
              <p:cNvPr id="7177" name="Rectangle 9"/>
              <p:cNvSpPr>
                <a:spLocks noChangeArrowheads="1"/>
              </p:cNvSpPr>
              <p:nvPr/>
            </p:nvSpPr>
            <p:spPr bwMode="auto">
              <a:xfrm>
                <a:off x="79665" y="4991972"/>
                <a:ext cx="679045" cy="338799"/>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a:solidFill>
                      <a:srgbClr val="333333"/>
                    </a:solidFill>
                    <a:latin typeface="Times New Roman" pitchFamily="18" charset="0"/>
                  </a:rPr>
                  <a:t>2</a:t>
                </a:r>
              </a:p>
            </p:txBody>
          </p:sp>
          <p:sp>
            <p:nvSpPr>
              <p:cNvPr id="7179" name="Rectangle 11"/>
              <p:cNvSpPr>
                <a:spLocks noChangeArrowheads="1"/>
              </p:cNvSpPr>
              <p:nvPr/>
            </p:nvSpPr>
            <p:spPr bwMode="auto">
              <a:xfrm>
                <a:off x="79665" y="5330770"/>
                <a:ext cx="679045" cy="341936"/>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a:solidFill>
                      <a:srgbClr val="333333"/>
                    </a:solidFill>
                    <a:latin typeface="Times New Roman" pitchFamily="18" charset="0"/>
                  </a:rPr>
                  <a:t>3</a:t>
                </a:r>
              </a:p>
            </p:txBody>
          </p:sp>
          <p:sp>
            <p:nvSpPr>
              <p:cNvPr id="7180" name="Rectangle 12"/>
              <p:cNvSpPr>
                <a:spLocks noChangeArrowheads="1"/>
              </p:cNvSpPr>
              <p:nvPr/>
            </p:nvSpPr>
            <p:spPr bwMode="auto">
              <a:xfrm>
                <a:off x="758710" y="5330770"/>
                <a:ext cx="679045" cy="341936"/>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a:solidFill>
                      <a:srgbClr val="333333"/>
                    </a:solidFill>
                    <a:latin typeface="Times New Roman" pitchFamily="18" charset="0"/>
                  </a:rPr>
                  <a:t>88</a:t>
                </a:r>
              </a:p>
            </p:txBody>
          </p:sp>
        </p:grpSp>
        <p:sp>
          <p:nvSpPr>
            <p:cNvPr id="106" name="Rectangle 8"/>
            <p:cNvSpPr>
              <a:spLocks noChangeArrowheads="1"/>
            </p:cNvSpPr>
            <p:nvPr/>
          </p:nvSpPr>
          <p:spPr bwMode="auto">
            <a:xfrm>
              <a:off x="758710" y="4992680"/>
              <a:ext cx="679045" cy="338090"/>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p>
              <a:pPr algn="ctr" eaLnBrk="0" hangingPunct="0"/>
              <a:r>
                <a:rPr lang="en-US" b="1" dirty="0" smtClean="0">
                  <a:solidFill>
                    <a:srgbClr val="7030A0"/>
                  </a:solidFill>
                  <a:latin typeface="Times New Roman" pitchFamily="18" charset="0"/>
                </a:rPr>
                <a:t>90</a:t>
              </a:r>
              <a:endParaRPr lang="en-US" b="1" dirty="0">
                <a:solidFill>
                  <a:srgbClr val="7030A0"/>
                </a:solidFill>
                <a:latin typeface="Times New Roman" pitchFamily="18" charset="0"/>
              </a:endParaRPr>
            </a:p>
          </p:txBody>
        </p:sp>
      </p:grpSp>
      <p:grpSp>
        <p:nvGrpSpPr>
          <p:cNvPr id="8" name="Group 7"/>
          <p:cNvGrpSpPr/>
          <p:nvPr/>
        </p:nvGrpSpPr>
        <p:grpSpPr>
          <a:xfrm>
            <a:off x="148666" y="2345672"/>
            <a:ext cx="3820215" cy="2560252"/>
            <a:chOff x="1506756" y="2310944"/>
            <a:chExt cx="3820215" cy="2560252"/>
          </a:xfrm>
        </p:grpSpPr>
        <p:sp>
          <p:nvSpPr>
            <p:cNvPr id="7190" name="Rectangle 22"/>
            <p:cNvSpPr>
              <a:spLocks noChangeArrowheads="1"/>
            </p:cNvSpPr>
            <p:nvPr/>
          </p:nvSpPr>
          <p:spPr bwMode="auto">
            <a:xfrm>
              <a:off x="3289836" y="3167793"/>
              <a:ext cx="679045" cy="340367"/>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solidFill>
                    <a:srgbClr val="333333"/>
                  </a:solidFill>
                  <a:latin typeface="Times New Roman" pitchFamily="18" charset="0"/>
                </a:rPr>
                <a:t>2</a:t>
              </a:r>
            </a:p>
          </p:txBody>
        </p:sp>
        <p:sp>
          <p:nvSpPr>
            <p:cNvPr id="7191" name="Rectangle 23"/>
            <p:cNvSpPr>
              <a:spLocks noChangeArrowheads="1"/>
            </p:cNvSpPr>
            <p:nvPr/>
          </p:nvSpPr>
          <p:spPr bwMode="auto">
            <a:xfrm>
              <a:off x="3968881" y="3167793"/>
              <a:ext cx="679045" cy="340367"/>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solidFill>
                    <a:srgbClr val="333333"/>
                  </a:solidFill>
                  <a:latin typeface="Times New Roman" pitchFamily="18" charset="0"/>
                </a:rPr>
                <a:t>3</a:t>
              </a:r>
            </a:p>
          </p:txBody>
        </p:sp>
        <p:sp>
          <p:nvSpPr>
            <p:cNvPr id="7192" name="Rectangle 24"/>
            <p:cNvSpPr>
              <a:spLocks noChangeArrowheads="1"/>
            </p:cNvSpPr>
            <p:nvPr/>
          </p:nvSpPr>
          <p:spPr bwMode="auto">
            <a:xfrm>
              <a:off x="3289836" y="3508160"/>
              <a:ext cx="679045" cy="341936"/>
            </a:xfrm>
            <a:prstGeom prst="rect">
              <a:avLst/>
            </a:prstGeom>
            <a:ln w="9525">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dirty="0">
                  <a:solidFill>
                    <a:schemeClr val="tx1"/>
                  </a:solidFill>
                  <a:latin typeface="Times New Roman" pitchFamily="18" charset="0"/>
                </a:rPr>
                <a:t>18</a:t>
              </a:r>
            </a:p>
          </p:txBody>
        </p:sp>
        <p:sp>
          <p:nvSpPr>
            <p:cNvPr id="7193" name="Rectangle 25"/>
            <p:cNvSpPr>
              <a:spLocks noChangeArrowheads="1"/>
            </p:cNvSpPr>
            <p:nvPr/>
          </p:nvSpPr>
          <p:spPr bwMode="auto">
            <a:xfrm>
              <a:off x="3968881" y="3508160"/>
              <a:ext cx="679045" cy="341936"/>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latin typeface="Times New Roman" pitchFamily="18" charset="0"/>
                </a:rPr>
                <a:t>19</a:t>
              </a:r>
            </a:p>
          </p:txBody>
        </p:sp>
        <p:sp>
          <p:nvSpPr>
            <p:cNvPr id="7194" name="Rectangle 26"/>
            <p:cNvSpPr>
              <a:spLocks noChangeArrowheads="1"/>
            </p:cNvSpPr>
            <p:nvPr/>
          </p:nvSpPr>
          <p:spPr bwMode="auto">
            <a:xfrm>
              <a:off x="3289836" y="3850095"/>
              <a:ext cx="679045" cy="338799"/>
            </a:xfrm>
            <a:prstGeom prst="rect">
              <a:avLst/>
            </a:prstGeom>
            <a:ln w="9525">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dirty="0">
                  <a:solidFill>
                    <a:schemeClr val="tx1"/>
                  </a:solidFill>
                  <a:latin typeface="Times New Roman" pitchFamily="18" charset="0"/>
                </a:rPr>
                <a:t>32</a:t>
              </a:r>
            </a:p>
          </p:txBody>
        </p:sp>
        <p:sp>
          <p:nvSpPr>
            <p:cNvPr id="7195" name="Rectangle 27"/>
            <p:cNvSpPr>
              <a:spLocks noChangeArrowheads="1"/>
            </p:cNvSpPr>
            <p:nvPr/>
          </p:nvSpPr>
          <p:spPr bwMode="auto">
            <a:xfrm>
              <a:off x="3968881" y="3850095"/>
              <a:ext cx="679045" cy="338799"/>
            </a:xfrm>
            <a:prstGeom prst="rect">
              <a:avLst/>
            </a:prstGeom>
            <a:ln w="9525">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dirty="0">
                  <a:solidFill>
                    <a:schemeClr val="tx1"/>
                  </a:solidFill>
                  <a:latin typeface="Times New Roman" pitchFamily="18" charset="0"/>
                </a:rPr>
                <a:t>4</a:t>
              </a:r>
            </a:p>
          </p:txBody>
        </p:sp>
        <p:sp>
          <p:nvSpPr>
            <p:cNvPr id="7196" name="Text Box 28"/>
            <p:cNvSpPr txBox="1">
              <a:spLocks noChangeArrowheads="1"/>
            </p:cNvSpPr>
            <p:nvPr/>
          </p:nvSpPr>
          <p:spPr bwMode="auto">
            <a:xfrm>
              <a:off x="1931747" y="2741157"/>
              <a:ext cx="3395223" cy="426635"/>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b="1">
                  <a:solidFill>
                    <a:srgbClr val="0000FF"/>
                  </a:solidFill>
                  <a:latin typeface="Times New Roman" pitchFamily="18" charset="0"/>
                </a:rPr>
                <a:t>To  Zones</a:t>
              </a:r>
            </a:p>
          </p:txBody>
        </p:sp>
        <p:sp>
          <p:nvSpPr>
            <p:cNvPr id="7197" name="Rectangle 29"/>
            <p:cNvSpPr>
              <a:spLocks noChangeArrowheads="1"/>
            </p:cNvSpPr>
            <p:nvPr/>
          </p:nvSpPr>
          <p:spPr bwMode="auto">
            <a:xfrm>
              <a:off x="1931747" y="3167793"/>
              <a:ext cx="679045" cy="340367"/>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endParaRPr lang="en-US" b="1">
                <a:solidFill>
                  <a:srgbClr val="333333"/>
                </a:solidFill>
                <a:latin typeface="Times New Roman" pitchFamily="18" charset="0"/>
              </a:endParaRPr>
            </a:p>
          </p:txBody>
        </p:sp>
        <p:sp>
          <p:nvSpPr>
            <p:cNvPr id="7198" name="Rectangle 30"/>
            <p:cNvSpPr>
              <a:spLocks noChangeArrowheads="1"/>
            </p:cNvSpPr>
            <p:nvPr/>
          </p:nvSpPr>
          <p:spPr bwMode="auto">
            <a:xfrm>
              <a:off x="2610792" y="3167793"/>
              <a:ext cx="679045" cy="340367"/>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solidFill>
                    <a:srgbClr val="333333"/>
                  </a:solidFill>
                  <a:latin typeface="Times New Roman" pitchFamily="18" charset="0"/>
                </a:rPr>
                <a:t>1</a:t>
              </a:r>
            </a:p>
          </p:txBody>
        </p:sp>
        <p:sp>
          <p:nvSpPr>
            <p:cNvPr id="7199" name="Rectangle 31"/>
            <p:cNvSpPr>
              <a:spLocks noChangeArrowheads="1"/>
            </p:cNvSpPr>
            <p:nvPr/>
          </p:nvSpPr>
          <p:spPr bwMode="auto">
            <a:xfrm>
              <a:off x="1931747" y="3508160"/>
              <a:ext cx="679045" cy="341936"/>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solidFill>
                    <a:srgbClr val="333333"/>
                  </a:solidFill>
                  <a:latin typeface="Times New Roman" pitchFamily="18" charset="0"/>
                </a:rPr>
                <a:t>1</a:t>
              </a:r>
            </a:p>
          </p:txBody>
        </p:sp>
        <p:sp>
          <p:nvSpPr>
            <p:cNvPr id="7200" name="Rectangle 32"/>
            <p:cNvSpPr>
              <a:spLocks noChangeArrowheads="1"/>
            </p:cNvSpPr>
            <p:nvPr/>
          </p:nvSpPr>
          <p:spPr bwMode="auto">
            <a:xfrm>
              <a:off x="2610792" y="3508160"/>
              <a:ext cx="679045" cy="341936"/>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solidFill>
                    <a:srgbClr val="333333"/>
                  </a:solidFill>
                  <a:latin typeface="Times New Roman" pitchFamily="18" charset="0"/>
                </a:rPr>
                <a:t>10</a:t>
              </a:r>
            </a:p>
          </p:txBody>
        </p:sp>
        <p:sp>
          <p:nvSpPr>
            <p:cNvPr id="7201" name="Rectangle 33"/>
            <p:cNvSpPr>
              <a:spLocks noChangeArrowheads="1"/>
            </p:cNvSpPr>
            <p:nvPr/>
          </p:nvSpPr>
          <p:spPr bwMode="auto">
            <a:xfrm>
              <a:off x="1931747" y="3850095"/>
              <a:ext cx="679045" cy="338799"/>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solidFill>
                    <a:srgbClr val="333333"/>
                  </a:solidFill>
                  <a:latin typeface="Times New Roman" pitchFamily="18" charset="0"/>
                </a:rPr>
                <a:t>2</a:t>
              </a:r>
            </a:p>
          </p:txBody>
        </p:sp>
        <p:sp>
          <p:nvSpPr>
            <p:cNvPr id="7202" name="Rectangle 34"/>
            <p:cNvSpPr>
              <a:spLocks noChangeArrowheads="1"/>
            </p:cNvSpPr>
            <p:nvPr/>
          </p:nvSpPr>
          <p:spPr bwMode="auto">
            <a:xfrm>
              <a:off x="2610792" y="3850095"/>
              <a:ext cx="679045" cy="338799"/>
            </a:xfrm>
            <a:prstGeom prst="rect">
              <a:avLst/>
            </a:prstGeom>
            <a:ln w="9525">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dirty="0">
                  <a:solidFill>
                    <a:schemeClr val="tx1"/>
                  </a:solidFill>
                  <a:latin typeface="Times New Roman" pitchFamily="18" charset="0"/>
                </a:rPr>
                <a:t>30</a:t>
              </a:r>
            </a:p>
          </p:txBody>
        </p:sp>
        <p:sp>
          <p:nvSpPr>
            <p:cNvPr id="7203" name="Rectangle 35"/>
            <p:cNvSpPr>
              <a:spLocks noChangeArrowheads="1"/>
            </p:cNvSpPr>
            <p:nvPr/>
          </p:nvSpPr>
          <p:spPr bwMode="auto">
            <a:xfrm>
              <a:off x="1931747" y="4188894"/>
              <a:ext cx="679045" cy="341936"/>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solidFill>
                    <a:srgbClr val="333333"/>
                  </a:solidFill>
                  <a:latin typeface="Times New Roman" pitchFamily="18" charset="0"/>
                </a:rPr>
                <a:t>3</a:t>
              </a:r>
            </a:p>
          </p:txBody>
        </p:sp>
        <p:sp>
          <p:nvSpPr>
            <p:cNvPr id="7204" name="Rectangle 36"/>
            <p:cNvSpPr>
              <a:spLocks noChangeArrowheads="1"/>
            </p:cNvSpPr>
            <p:nvPr/>
          </p:nvSpPr>
          <p:spPr bwMode="auto">
            <a:xfrm>
              <a:off x="2610792" y="4188894"/>
              <a:ext cx="679045" cy="341936"/>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solidFill>
                    <a:srgbClr val="333333"/>
                  </a:solidFill>
                  <a:latin typeface="Times New Roman" pitchFamily="18" charset="0"/>
                </a:rPr>
                <a:t>5</a:t>
              </a:r>
            </a:p>
          </p:txBody>
        </p:sp>
        <p:sp>
          <p:nvSpPr>
            <p:cNvPr id="7206" name="Rectangle 38"/>
            <p:cNvSpPr>
              <a:spLocks noChangeArrowheads="1"/>
            </p:cNvSpPr>
            <p:nvPr/>
          </p:nvSpPr>
          <p:spPr bwMode="auto">
            <a:xfrm>
              <a:off x="3968881" y="4188894"/>
              <a:ext cx="679045" cy="341936"/>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dirty="0">
                  <a:solidFill>
                    <a:srgbClr val="FF0000"/>
                  </a:solidFill>
                  <a:latin typeface="Times New Roman" pitchFamily="18" charset="0"/>
                </a:rPr>
                <a:t>65</a:t>
              </a:r>
            </a:p>
          </p:txBody>
        </p:sp>
        <p:sp>
          <p:nvSpPr>
            <p:cNvPr id="7207" name="Rectangle 39"/>
            <p:cNvSpPr>
              <a:spLocks noChangeArrowheads="1"/>
            </p:cNvSpPr>
            <p:nvPr/>
          </p:nvSpPr>
          <p:spPr bwMode="auto">
            <a:xfrm>
              <a:off x="1931747" y="4530829"/>
              <a:ext cx="679045" cy="340367"/>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endParaRPr lang="en-US" b="1">
                <a:solidFill>
                  <a:srgbClr val="333333"/>
                </a:solidFill>
                <a:latin typeface="Times New Roman" pitchFamily="18" charset="0"/>
              </a:endParaRPr>
            </a:p>
          </p:txBody>
        </p:sp>
        <p:sp>
          <p:nvSpPr>
            <p:cNvPr id="7208" name="Rectangle 40"/>
            <p:cNvSpPr>
              <a:spLocks noChangeArrowheads="1"/>
            </p:cNvSpPr>
            <p:nvPr/>
          </p:nvSpPr>
          <p:spPr bwMode="auto">
            <a:xfrm>
              <a:off x="2610792" y="4530829"/>
              <a:ext cx="679045" cy="340367"/>
            </a:xfrm>
            <a:prstGeom prst="rect">
              <a:avLst/>
            </a:prstGeom>
            <a:ln w="9525">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solidFill>
                    <a:srgbClr val="333333"/>
                  </a:solidFill>
                  <a:latin typeface="Times New Roman" pitchFamily="18" charset="0"/>
                </a:rPr>
                <a:t>45</a:t>
              </a:r>
            </a:p>
          </p:txBody>
        </p:sp>
        <p:sp>
          <p:nvSpPr>
            <p:cNvPr id="7210" name="Rectangle 42"/>
            <p:cNvSpPr>
              <a:spLocks noChangeArrowheads="1"/>
            </p:cNvSpPr>
            <p:nvPr/>
          </p:nvSpPr>
          <p:spPr bwMode="auto">
            <a:xfrm>
              <a:off x="3968881" y="4530829"/>
              <a:ext cx="679045" cy="340367"/>
            </a:xfrm>
            <a:prstGeom prst="rect">
              <a:avLst/>
            </a:prstGeom>
            <a:ln w="9525">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solidFill>
                    <a:srgbClr val="333333"/>
                  </a:solidFill>
                  <a:latin typeface="Times New Roman" pitchFamily="18" charset="0"/>
                </a:rPr>
                <a:t>88</a:t>
              </a:r>
            </a:p>
          </p:txBody>
        </p:sp>
        <p:sp>
          <p:nvSpPr>
            <p:cNvPr id="7211" name="Rectangle 43"/>
            <p:cNvSpPr>
              <a:spLocks noChangeArrowheads="1"/>
            </p:cNvSpPr>
            <p:nvPr/>
          </p:nvSpPr>
          <p:spPr bwMode="auto">
            <a:xfrm>
              <a:off x="4647925" y="3508160"/>
              <a:ext cx="679045" cy="341936"/>
            </a:xfrm>
            <a:prstGeom prst="rect">
              <a:avLst/>
            </a:prstGeom>
            <a:ln w="9525">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solidFill>
                    <a:srgbClr val="333333"/>
                  </a:solidFill>
                  <a:latin typeface="Times New Roman" pitchFamily="18" charset="0"/>
                </a:rPr>
                <a:t>47</a:t>
              </a:r>
            </a:p>
          </p:txBody>
        </p:sp>
        <p:sp>
          <p:nvSpPr>
            <p:cNvPr id="7213" name="Rectangle 45"/>
            <p:cNvSpPr>
              <a:spLocks noChangeArrowheads="1"/>
            </p:cNvSpPr>
            <p:nvPr/>
          </p:nvSpPr>
          <p:spPr bwMode="auto">
            <a:xfrm>
              <a:off x="4647925" y="4188894"/>
              <a:ext cx="679045" cy="341936"/>
            </a:xfrm>
            <a:prstGeom prst="rect">
              <a:avLst/>
            </a:prstGeom>
            <a:ln w="9525">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a:latin typeface="Times New Roman" pitchFamily="18" charset="0"/>
                </a:rPr>
                <a:t>110</a:t>
              </a:r>
            </a:p>
          </p:txBody>
        </p:sp>
        <p:sp>
          <p:nvSpPr>
            <p:cNvPr id="7215" name="Rectangle 47"/>
            <p:cNvSpPr>
              <a:spLocks noChangeArrowheads="1"/>
            </p:cNvSpPr>
            <p:nvPr/>
          </p:nvSpPr>
          <p:spPr bwMode="auto">
            <a:xfrm>
              <a:off x="4647925" y="3167793"/>
              <a:ext cx="679045" cy="340367"/>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endParaRPr lang="en-US" b="1">
                <a:solidFill>
                  <a:srgbClr val="333333"/>
                </a:solidFill>
                <a:latin typeface="Times New Roman" pitchFamily="18" charset="0"/>
              </a:endParaRPr>
            </a:p>
          </p:txBody>
        </p:sp>
        <p:sp>
          <p:nvSpPr>
            <p:cNvPr id="7216" name="Text Box 48"/>
            <p:cNvSpPr txBox="1">
              <a:spLocks noChangeArrowheads="1"/>
            </p:cNvSpPr>
            <p:nvPr/>
          </p:nvSpPr>
          <p:spPr bwMode="auto">
            <a:xfrm>
              <a:off x="1506756" y="2741157"/>
              <a:ext cx="424991" cy="2130039"/>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1400" b="1">
                  <a:solidFill>
                    <a:srgbClr val="0000FF"/>
                  </a:solidFill>
                  <a:latin typeface="Times New Roman" pitchFamily="18" charset="0"/>
                </a:rPr>
                <a:t>F</a:t>
              </a:r>
            </a:p>
            <a:p>
              <a:pPr algn="ctr"/>
              <a:r>
                <a:rPr lang="en-US" sz="1400" b="1">
                  <a:solidFill>
                    <a:srgbClr val="0000FF"/>
                  </a:solidFill>
                  <a:latin typeface="Times New Roman" pitchFamily="18" charset="0"/>
                </a:rPr>
                <a:t>r</a:t>
              </a:r>
            </a:p>
            <a:p>
              <a:pPr algn="ctr"/>
              <a:r>
                <a:rPr lang="en-US" sz="1400" b="1">
                  <a:solidFill>
                    <a:srgbClr val="0000FF"/>
                  </a:solidFill>
                  <a:latin typeface="Times New Roman" pitchFamily="18" charset="0"/>
                </a:rPr>
                <a:t>o</a:t>
              </a:r>
            </a:p>
            <a:p>
              <a:pPr algn="ctr"/>
              <a:r>
                <a:rPr lang="en-US" sz="1400" b="1">
                  <a:solidFill>
                    <a:srgbClr val="0000FF"/>
                  </a:solidFill>
                  <a:latin typeface="Times New Roman" pitchFamily="18" charset="0"/>
                </a:rPr>
                <a:t>m </a:t>
              </a:r>
            </a:p>
            <a:p>
              <a:pPr algn="ctr"/>
              <a:endParaRPr lang="en-US" sz="800" b="1">
                <a:solidFill>
                  <a:srgbClr val="0000FF"/>
                </a:solidFill>
                <a:latin typeface="Times New Roman" pitchFamily="18" charset="0"/>
              </a:endParaRPr>
            </a:p>
            <a:p>
              <a:pPr algn="ctr"/>
              <a:r>
                <a:rPr lang="en-US" sz="1400" b="1">
                  <a:solidFill>
                    <a:srgbClr val="0000FF"/>
                  </a:solidFill>
                  <a:latin typeface="Times New Roman" pitchFamily="18" charset="0"/>
                </a:rPr>
                <a:t>Z</a:t>
              </a:r>
            </a:p>
            <a:p>
              <a:pPr algn="ctr"/>
              <a:r>
                <a:rPr lang="en-US" sz="1400" b="1">
                  <a:solidFill>
                    <a:srgbClr val="0000FF"/>
                  </a:solidFill>
                  <a:latin typeface="Times New Roman" pitchFamily="18" charset="0"/>
                </a:rPr>
                <a:t>o</a:t>
              </a:r>
            </a:p>
            <a:p>
              <a:pPr algn="ctr"/>
              <a:r>
                <a:rPr lang="en-US" sz="1400" b="1">
                  <a:solidFill>
                    <a:srgbClr val="0000FF"/>
                  </a:solidFill>
                  <a:latin typeface="Times New Roman" pitchFamily="18" charset="0"/>
                </a:rPr>
                <a:t>n</a:t>
              </a:r>
            </a:p>
            <a:p>
              <a:pPr algn="ctr"/>
              <a:r>
                <a:rPr lang="en-US" sz="1400" b="1">
                  <a:solidFill>
                    <a:srgbClr val="0000FF"/>
                  </a:solidFill>
                  <a:latin typeface="Times New Roman" pitchFamily="18" charset="0"/>
                </a:rPr>
                <a:t>e</a:t>
              </a:r>
            </a:p>
            <a:p>
              <a:pPr algn="ctr"/>
              <a:r>
                <a:rPr lang="en-US" sz="1400" b="1">
                  <a:solidFill>
                    <a:srgbClr val="0000FF"/>
                  </a:solidFill>
                  <a:latin typeface="Times New Roman" pitchFamily="18" charset="0"/>
                </a:rPr>
                <a:t>s</a:t>
              </a:r>
            </a:p>
          </p:txBody>
        </p:sp>
        <p:sp>
          <p:nvSpPr>
            <p:cNvPr id="7171" name="Text Box 100"/>
            <p:cNvSpPr txBox="1">
              <a:spLocks noChangeArrowheads="1"/>
            </p:cNvSpPr>
            <p:nvPr/>
          </p:nvSpPr>
          <p:spPr bwMode="auto">
            <a:xfrm>
              <a:off x="2995612" y="2310944"/>
              <a:ext cx="752475" cy="430213"/>
            </a:xfrm>
            <a:prstGeom prst="rect">
              <a:avLst/>
            </a:prstGeom>
            <a:solidFill>
              <a:srgbClr val="FFFFFF"/>
            </a:solidFill>
            <a:ln w="9525">
              <a:noFill/>
              <a:miter lim="800000"/>
              <a:headEnd/>
              <a:tailEnd/>
            </a:ln>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600" b="1" dirty="0" err="1">
                  <a:solidFill>
                    <a:srgbClr val="333333"/>
                  </a:solidFill>
                  <a:latin typeface="Times New Roman" pitchFamily="18" charset="0"/>
                </a:rPr>
                <a:t>T</a:t>
              </a:r>
              <a:r>
                <a:rPr lang="en-US" b="1" dirty="0" err="1">
                  <a:solidFill>
                    <a:srgbClr val="333333"/>
                  </a:solidFill>
                  <a:latin typeface="Times New Roman" pitchFamily="18" charset="0"/>
                </a:rPr>
                <a:t>ij</a:t>
              </a:r>
              <a:endParaRPr lang="en-US" sz="2600" b="1" dirty="0">
                <a:solidFill>
                  <a:srgbClr val="333333"/>
                </a:solidFill>
                <a:latin typeface="Times New Roman" pitchFamily="18" charset="0"/>
              </a:endParaRPr>
            </a:p>
          </p:txBody>
        </p:sp>
        <p:sp>
          <p:nvSpPr>
            <p:cNvPr id="108" name="Rectangle 36"/>
            <p:cNvSpPr>
              <a:spLocks noChangeArrowheads="1"/>
            </p:cNvSpPr>
            <p:nvPr/>
          </p:nvSpPr>
          <p:spPr bwMode="auto">
            <a:xfrm>
              <a:off x="3289837" y="4191752"/>
              <a:ext cx="679045" cy="341936"/>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dirty="0" smtClean="0">
                  <a:solidFill>
                    <a:schemeClr val="tx1"/>
                  </a:solidFill>
                  <a:latin typeface="Times New Roman" pitchFamily="18" charset="0"/>
                </a:rPr>
                <a:t>40</a:t>
              </a:r>
              <a:endParaRPr lang="en-US" b="1" dirty="0">
                <a:solidFill>
                  <a:schemeClr val="tx1"/>
                </a:solidFill>
                <a:latin typeface="Times New Roman" pitchFamily="18" charset="0"/>
              </a:endParaRPr>
            </a:p>
          </p:txBody>
        </p:sp>
        <p:sp>
          <p:nvSpPr>
            <p:cNvPr id="109" name="Rectangle 36"/>
            <p:cNvSpPr>
              <a:spLocks noChangeArrowheads="1"/>
            </p:cNvSpPr>
            <p:nvPr/>
          </p:nvSpPr>
          <p:spPr bwMode="auto">
            <a:xfrm>
              <a:off x="3289837" y="4530828"/>
              <a:ext cx="679045" cy="340367"/>
            </a:xfrm>
            <a:prstGeom prst="rect">
              <a:avLst/>
            </a:prstGeom>
            <a:ln w="9525">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dirty="0" smtClean="0">
                  <a:solidFill>
                    <a:srgbClr val="7030A0"/>
                  </a:solidFill>
                  <a:latin typeface="Times New Roman" pitchFamily="18" charset="0"/>
                </a:rPr>
                <a:t>90</a:t>
              </a:r>
              <a:endParaRPr lang="en-US" b="1" dirty="0">
                <a:solidFill>
                  <a:srgbClr val="7030A0"/>
                </a:solidFill>
                <a:latin typeface="Times New Roman" pitchFamily="18" charset="0"/>
              </a:endParaRPr>
            </a:p>
          </p:txBody>
        </p:sp>
        <p:sp>
          <p:nvSpPr>
            <p:cNvPr id="110" name="Rectangle 43"/>
            <p:cNvSpPr>
              <a:spLocks noChangeArrowheads="1"/>
            </p:cNvSpPr>
            <p:nvPr/>
          </p:nvSpPr>
          <p:spPr bwMode="auto">
            <a:xfrm>
              <a:off x="4647926" y="3850095"/>
              <a:ext cx="679045" cy="338799"/>
            </a:xfrm>
            <a:prstGeom prst="rect">
              <a:avLst/>
            </a:prstGeom>
            <a:ln w="9525">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dirty="0" smtClean="0">
                  <a:solidFill>
                    <a:srgbClr val="00B050"/>
                  </a:solidFill>
                  <a:latin typeface="Times New Roman" pitchFamily="18" charset="0"/>
                </a:rPr>
                <a:t>66</a:t>
              </a:r>
              <a:endParaRPr lang="en-US" b="1" dirty="0">
                <a:solidFill>
                  <a:srgbClr val="00B050"/>
                </a:solidFill>
                <a:latin typeface="Times New Roman" pitchFamily="18" charset="0"/>
              </a:endParaRPr>
            </a:p>
          </p:txBody>
        </p:sp>
        <p:sp>
          <p:nvSpPr>
            <p:cNvPr id="111" name="Rectangle 42"/>
            <p:cNvSpPr>
              <a:spLocks noChangeArrowheads="1"/>
            </p:cNvSpPr>
            <p:nvPr/>
          </p:nvSpPr>
          <p:spPr bwMode="auto">
            <a:xfrm>
              <a:off x="4647926" y="4530829"/>
              <a:ext cx="679045" cy="340367"/>
            </a:xfrm>
            <a:prstGeom prst="rect">
              <a:avLst/>
            </a:prstGeom>
            <a:ln w="9525">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r>
                <a:rPr lang="en-US" b="1" dirty="0" smtClean="0">
                  <a:solidFill>
                    <a:srgbClr val="333333"/>
                  </a:solidFill>
                  <a:latin typeface="Times New Roman" pitchFamily="18" charset="0"/>
                </a:rPr>
                <a:t>233</a:t>
              </a:r>
              <a:endParaRPr lang="en-US" b="1" dirty="0">
                <a:solidFill>
                  <a:srgbClr val="333333"/>
                </a:solidFill>
                <a:latin typeface="Times New Roman" pitchFamily="18" charset="0"/>
              </a:endParaRPr>
            </a:p>
          </p:txBody>
        </p:sp>
      </p:grpSp>
      <p:sp>
        <p:nvSpPr>
          <p:cNvPr id="113" name="Rectangle 36"/>
          <p:cNvSpPr>
            <a:spLocks noChangeArrowheads="1"/>
          </p:cNvSpPr>
          <p:nvPr/>
        </p:nvSpPr>
        <p:spPr bwMode="auto">
          <a:xfrm>
            <a:off x="1931746" y="4555246"/>
            <a:ext cx="679045" cy="340366"/>
          </a:xfrm>
          <a:prstGeom prst="rect">
            <a:avLst/>
          </a:prstGeom>
          <a:noFill/>
          <a:ln w="31750">
            <a:solidFill>
              <a:srgbClr val="00B050"/>
            </a:solidFill>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endParaRPr lang="en-US" b="1" dirty="0">
              <a:solidFill>
                <a:srgbClr val="7030A0"/>
              </a:solidFill>
              <a:latin typeface="Times New Roman" pitchFamily="18" charset="0"/>
            </a:endParaRPr>
          </a:p>
        </p:txBody>
      </p:sp>
      <p:sp>
        <p:nvSpPr>
          <p:cNvPr id="115" name="Rectangle 36"/>
          <p:cNvSpPr>
            <a:spLocks noChangeArrowheads="1"/>
          </p:cNvSpPr>
          <p:nvPr/>
        </p:nvSpPr>
        <p:spPr bwMode="auto">
          <a:xfrm>
            <a:off x="3302132" y="3887681"/>
            <a:ext cx="678770" cy="338799"/>
          </a:xfrm>
          <a:prstGeom prst="rect">
            <a:avLst/>
          </a:prstGeom>
          <a:noFill/>
          <a:ln w="31750">
            <a:solidFill>
              <a:srgbClr val="FF0000"/>
            </a:solidFill>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endParaRPr lang="en-US" b="1" dirty="0">
              <a:solidFill>
                <a:srgbClr val="7030A0"/>
              </a:solidFill>
              <a:latin typeface="Times New Roman" pitchFamily="18" charset="0"/>
            </a:endParaRPr>
          </a:p>
        </p:txBody>
      </p:sp>
      <p:sp>
        <p:nvSpPr>
          <p:cNvPr id="10" name="Freeform 9"/>
          <p:cNvSpPr/>
          <p:nvPr/>
        </p:nvSpPr>
        <p:spPr>
          <a:xfrm>
            <a:off x="1414273" y="2110823"/>
            <a:ext cx="2011372" cy="1774001"/>
          </a:xfrm>
          <a:custGeom>
            <a:avLst/>
            <a:gdLst>
              <a:gd name="connsiteX0" fmla="*/ 0 w 3404997"/>
              <a:gd name="connsiteY0" fmla="*/ 105518 h 1693018"/>
              <a:gd name="connsiteX1" fmla="*/ 2971800 w 3404997"/>
              <a:gd name="connsiteY1" fmla="*/ 169018 h 1693018"/>
              <a:gd name="connsiteX2" fmla="*/ 3327400 w 3404997"/>
              <a:gd name="connsiteY2" fmla="*/ 1693018 h 1693018"/>
              <a:gd name="connsiteX0" fmla="*/ 0 w 3356803"/>
              <a:gd name="connsiteY0" fmla="*/ 37961 h 1625461"/>
              <a:gd name="connsiteX1" fmla="*/ 2730500 w 3356803"/>
              <a:gd name="connsiteY1" fmla="*/ 304661 h 1625461"/>
              <a:gd name="connsiteX2" fmla="*/ 3327400 w 3356803"/>
              <a:gd name="connsiteY2" fmla="*/ 1625461 h 1625461"/>
              <a:gd name="connsiteX0" fmla="*/ 0 w 3451703"/>
              <a:gd name="connsiteY0" fmla="*/ 37961 h 1625461"/>
              <a:gd name="connsiteX1" fmla="*/ 2730500 w 3451703"/>
              <a:gd name="connsiteY1" fmla="*/ 304661 h 1625461"/>
              <a:gd name="connsiteX2" fmla="*/ 3429000 w 3451703"/>
              <a:gd name="connsiteY2" fmla="*/ 1625461 h 1625461"/>
              <a:gd name="connsiteX0" fmla="*/ 0 w 3444853"/>
              <a:gd name="connsiteY0" fmla="*/ 37961 h 1625461"/>
              <a:gd name="connsiteX1" fmla="*/ 2578100 w 3444853"/>
              <a:gd name="connsiteY1" fmla="*/ 304661 h 1625461"/>
              <a:gd name="connsiteX2" fmla="*/ 3429000 w 3444853"/>
              <a:gd name="connsiteY2" fmla="*/ 1625461 h 1625461"/>
              <a:gd name="connsiteX0" fmla="*/ 0 w 3447783"/>
              <a:gd name="connsiteY0" fmla="*/ 116095 h 1703595"/>
              <a:gd name="connsiteX1" fmla="*/ 2655804 w 3447783"/>
              <a:gd name="connsiteY1" fmla="*/ 160545 h 1703595"/>
              <a:gd name="connsiteX2" fmla="*/ 3429000 w 3447783"/>
              <a:gd name="connsiteY2" fmla="*/ 1703595 h 1703595"/>
              <a:gd name="connsiteX0" fmla="*/ 0 w 3467031"/>
              <a:gd name="connsiteY0" fmla="*/ 44980 h 1632480"/>
              <a:gd name="connsiteX1" fmla="*/ 2888915 w 3467031"/>
              <a:gd name="connsiteY1" fmla="*/ 273580 h 1632480"/>
              <a:gd name="connsiteX2" fmla="*/ 3429000 w 3467031"/>
              <a:gd name="connsiteY2" fmla="*/ 1632480 h 1632480"/>
              <a:gd name="connsiteX0" fmla="*/ 0 w 3482818"/>
              <a:gd name="connsiteY0" fmla="*/ 24515 h 1612015"/>
              <a:gd name="connsiteX1" fmla="*/ 2888915 w 3482818"/>
              <a:gd name="connsiteY1" fmla="*/ 253115 h 1612015"/>
              <a:gd name="connsiteX2" fmla="*/ 3429000 w 3482818"/>
              <a:gd name="connsiteY2" fmla="*/ 1612015 h 1612015"/>
              <a:gd name="connsiteX0" fmla="*/ 0 w 3461258"/>
              <a:gd name="connsiteY0" fmla="*/ 31394 h 1618894"/>
              <a:gd name="connsiteX1" fmla="*/ 2888915 w 3461258"/>
              <a:gd name="connsiteY1" fmla="*/ 259994 h 1618894"/>
              <a:gd name="connsiteX2" fmla="*/ 3429000 w 3461258"/>
              <a:gd name="connsiteY2" fmla="*/ 1618894 h 1618894"/>
              <a:gd name="connsiteX0" fmla="*/ 0 w 3461256"/>
              <a:gd name="connsiteY0" fmla="*/ 0 h 1587500"/>
              <a:gd name="connsiteX1" fmla="*/ 2888915 w 3461256"/>
              <a:gd name="connsiteY1" fmla="*/ 228600 h 1587500"/>
              <a:gd name="connsiteX2" fmla="*/ 3429000 w 3461256"/>
              <a:gd name="connsiteY2" fmla="*/ 1587500 h 1587500"/>
              <a:gd name="connsiteX0" fmla="*/ 0 w 3461258"/>
              <a:gd name="connsiteY0" fmla="*/ 1125 h 1588625"/>
              <a:gd name="connsiteX1" fmla="*/ 2888915 w 3461258"/>
              <a:gd name="connsiteY1" fmla="*/ 229725 h 1588625"/>
              <a:gd name="connsiteX2" fmla="*/ 3429000 w 3461258"/>
              <a:gd name="connsiteY2" fmla="*/ 1588625 h 1588625"/>
            </a:gdLst>
            <a:ahLst/>
            <a:cxnLst>
              <a:cxn ang="0">
                <a:pos x="connsiteX0" y="connsiteY0"/>
              </a:cxn>
              <a:cxn ang="0">
                <a:pos x="connsiteX1" y="connsiteY1"/>
              </a:cxn>
              <a:cxn ang="0">
                <a:pos x="connsiteX2" y="connsiteY2"/>
              </a:cxn>
            </a:cxnLst>
            <a:rect l="l" t="t" r="r" b="b"/>
            <a:pathLst>
              <a:path w="3461258" h="1588625">
                <a:moveTo>
                  <a:pt x="0" y="1125"/>
                </a:moveTo>
                <a:cubicBezTo>
                  <a:pt x="1204519" y="-9855"/>
                  <a:pt x="2366589" y="58969"/>
                  <a:pt x="2888915" y="229725"/>
                </a:cubicBezTo>
                <a:cubicBezTo>
                  <a:pt x="3411241" y="400481"/>
                  <a:pt x="3528483" y="958916"/>
                  <a:pt x="3429000" y="1588625"/>
                </a:cubicBezTo>
              </a:path>
            </a:pathLst>
          </a:cu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flipV="1">
            <a:off x="1422402" y="4905924"/>
            <a:ext cx="864872" cy="1076860"/>
          </a:xfrm>
          <a:custGeom>
            <a:avLst/>
            <a:gdLst>
              <a:gd name="connsiteX0" fmla="*/ 0 w 3404997"/>
              <a:gd name="connsiteY0" fmla="*/ 105518 h 1693018"/>
              <a:gd name="connsiteX1" fmla="*/ 2971800 w 3404997"/>
              <a:gd name="connsiteY1" fmla="*/ 169018 h 1693018"/>
              <a:gd name="connsiteX2" fmla="*/ 3327400 w 3404997"/>
              <a:gd name="connsiteY2" fmla="*/ 1693018 h 1693018"/>
              <a:gd name="connsiteX0" fmla="*/ 0 w 3356803"/>
              <a:gd name="connsiteY0" fmla="*/ 37961 h 1625461"/>
              <a:gd name="connsiteX1" fmla="*/ 2730500 w 3356803"/>
              <a:gd name="connsiteY1" fmla="*/ 304661 h 1625461"/>
              <a:gd name="connsiteX2" fmla="*/ 3327400 w 3356803"/>
              <a:gd name="connsiteY2" fmla="*/ 1625461 h 1625461"/>
              <a:gd name="connsiteX0" fmla="*/ 0 w 3451703"/>
              <a:gd name="connsiteY0" fmla="*/ 37961 h 1625461"/>
              <a:gd name="connsiteX1" fmla="*/ 2730500 w 3451703"/>
              <a:gd name="connsiteY1" fmla="*/ 304661 h 1625461"/>
              <a:gd name="connsiteX2" fmla="*/ 3429000 w 3451703"/>
              <a:gd name="connsiteY2" fmla="*/ 1625461 h 1625461"/>
              <a:gd name="connsiteX0" fmla="*/ 0 w 3444853"/>
              <a:gd name="connsiteY0" fmla="*/ 37961 h 1625461"/>
              <a:gd name="connsiteX1" fmla="*/ 2578100 w 3444853"/>
              <a:gd name="connsiteY1" fmla="*/ 304661 h 1625461"/>
              <a:gd name="connsiteX2" fmla="*/ 3429000 w 3444853"/>
              <a:gd name="connsiteY2" fmla="*/ 1625461 h 1625461"/>
              <a:gd name="connsiteX0" fmla="*/ 0 w 3447783"/>
              <a:gd name="connsiteY0" fmla="*/ 116095 h 1703595"/>
              <a:gd name="connsiteX1" fmla="*/ 2655804 w 3447783"/>
              <a:gd name="connsiteY1" fmla="*/ 160545 h 1703595"/>
              <a:gd name="connsiteX2" fmla="*/ 3429000 w 3447783"/>
              <a:gd name="connsiteY2" fmla="*/ 1703595 h 1703595"/>
              <a:gd name="connsiteX0" fmla="*/ 0 w 3467031"/>
              <a:gd name="connsiteY0" fmla="*/ 44980 h 1632480"/>
              <a:gd name="connsiteX1" fmla="*/ 2888915 w 3467031"/>
              <a:gd name="connsiteY1" fmla="*/ 273580 h 1632480"/>
              <a:gd name="connsiteX2" fmla="*/ 3429000 w 3467031"/>
              <a:gd name="connsiteY2" fmla="*/ 1632480 h 1632480"/>
              <a:gd name="connsiteX0" fmla="*/ 0 w 3437958"/>
              <a:gd name="connsiteY0" fmla="*/ 29424 h 1616924"/>
              <a:gd name="connsiteX1" fmla="*/ 2207341 w 3437958"/>
              <a:gd name="connsiteY1" fmla="*/ 361977 h 1616924"/>
              <a:gd name="connsiteX2" fmla="*/ 3429000 w 3437958"/>
              <a:gd name="connsiteY2" fmla="*/ 1616924 h 1616924"/>
              <a:gd name="connsiteX0" fmla="*/ 0 w 3171435"/>
              <a:gd name="connsiteY0" fmla="*/ 29094 h 1595804"/>
              <a:gd name="connsiteX1" fmla="*/ 2207341 w 3171435"/>
              <a:gd name="connsiteY1" fmla="*/ 361647 h 1595804"/>
              <a:gd name="connsiteX2" fmla="*/ 3159211 w 3171435"/>
              <a:gd name="connsiteY2" fmla="*/ 1595804 h 1595804"/>
              <a:gd name="connsiteX0" fmla="*/ 0 w 3170903"/>
              <a:gd name="connsiteY0" fmla="*/ 67453 h 1634163"/>
              <a:gd name="connsiteX1" fmla="*/ 2178942 w 3170903"/>
              <a:gd name="connsiteY1" fmla="*/ 212893 h 1634163"/>
              <a:gd name="connsiteX2" fmla="*/ 3159211 w 3170903"/>
              <a:gd name="connsiteY2" fmla="*/ 1634163 h 1634163"/>
              <a:gd name="connsiteX0" fmla="*/ 0 w 3472879"/>
              <a:gd name="connsiteY0" fmla="*/ 56131 h 1373357"/>
              <a:gd name="connsiteX1" fmla="*/ 2178942 w 3472879"/>
              <a:gd name="connsiteY1" fmla="*/ 201571 h 1373357"/>
              <a:gd name="connsiteX2" fmla="*/ 3464500 w 3472879"/>
              <a:gd name="connsiteY2" fmla="*/ 1373357 h 1373357"/>
              <a:gd name="connsiteX0" fmla="*/ 0 w 3464499"/>
              <a:gd name="connsiteY0" fmla="*/ 56131 h 1373357"/>
              <a:gd name="connsiteX1" fmla="*/ 2178942 w 3464499"/>
              <a:gd name="connsiteY1" fmla="*/ 201571 h 1373357"/>
              <a:gd name="connsiteX2" fmla="*/ 3464500 w 3464499"/>
              <a:gd name="connsiteY2" fmla="*/ 1373357 h 1373357"/>
              <a:gd name="connsiteX0" fmla="*/ 0 w 3464500"/>
              <a:gd name="connsiteY0" fmla="*/ 56131 h 1373357"/>
              <a:gd name="connsiteX1" fmla="*/ 2178942 w 3464500"/>
              <a:gd name="connsiteY1" fmla="*/ 201571 h 1373357"/>
              <a:gd name="connsiteX2" fmla="*/ 3464500 w 3464500"/>
              <a:gd name="connsiteY2" fmla="*/ 1373357 h 1373357"/>
              <a:gd name="connsiteX0" fmla="*/ 0 w 3464500"/>
              <a:gd name="connsiteY0" fmla="*/ 94156 h 1411382"/>
              <a:gd name="connsiteX1" fmla="*/ 2228640 w 3464500"/>
              <a:gd name="connsiteY1" fmla="*/ 146039 h 1411382"/>
              <a:gd name="connsiteX2" fmla="*/ 3464500 w 3464500"/>
              <a:gd name="connsiteY2" fmla="*/ 1411382 h 1411382"/>
              <a:gd name="connsiteX0" fmla="*/ 0 w 3464500"/>
              <a:gd name="connsiteY0" fmla="*/ 41227 h 1358453"/>
              <a:gd name="connsiteX1" fmla="*/ 2228640 w 3464500"/>
              <a:gd name="connsiteY1" fmla="*/ 93110 h 1358453"/>
              <a:gd name="connsiteX2" fmla="*/ 3464500 w 3464500"/>
              <a:gd name="connsiteY2" fmla="*/ 1358453 h 1358453"/>
              <a:gd name="connsiteX0" fmla="*/ 0 w 3464500"/>
              <a:gd name="connsiteY0" fmla="*/ 52769 h 1369995"/>
              <a:gd name="connsiteX1" fmla="*/ 2228640 w 3464500"/>
              <a:gd name="connsiteY1" fmla="*/ 104652 h 1369995"/>
              <a:gd name="connsiteX2" fmla="*/ 3464500 w 3464500"/>
              <a:gd name="connsiteY2" fmla="*/ 1369995 h 1369995"/>
              <a:gd name="connsiteX0" fmla="*/ 0 w 3464500"/>
              <a:gd name="connsiteY0" fmla="*/ 59994 h 1377220"/>
              <a:gd name="connsiteX1" fmla="*/ 2228640 w 3464500"/>
              <a:gd name="connsiteY1" fmla="*/ 111877 h 1377220"/>
              <a:gd name="connsiteX2" fmla="*/ 3464500 w 3464500"/>
              <a:gd name="connsiteY2" fmla="*/ 1377220 h 1377220"/>
              <a:gd name="connsiteX0" fmla="*/ 0 w 3464500"/>
              <a:gd name="connsiteY0" fmla="*/ 64644 h 1460011"/>
              <a:gd name="connsiteX1" fmla="*/ 2228640 w 3464500"/>
              <a:gd name="connsiteY1" fmla="*/ 194668 h 1460011"/>
              <a:gd name="connsiteX2" fmla="*/ 3464500 w 3464500"/>
              <a:gd name="connsiteY2" fmla="*/ 1460011 h 1460011"/>
              <a:gd name="connsiteX0" fmla="*/ 0 w 3464500"/>
              <a:gd name="connsiteY0" fmla="*/ 17676 h 1413043"/>
              <a:gd name="connsiteX1" fmla="*/ 2228640 w 3464500"/>
              <a:gd name="connsiteY1" fmla="*/ 147700 h 1413043"/>
              <a:gd name="connsiteX2" fmla="*/ 3464500 w 3464500"/>
              <a:gd name="connsiteY2" fmla="*/ 1413043 h 1413043"/>
              <a:gd name="connsiteX0" fmla="*/ 0 w 3464500"/>
              <a:gd name="connsiteY0" fmla="*/ 0 h 1395367"/>
              <a:gd name="connsiteX1" fmla="*/ 2228640 w 3464500"/>
              <a:gd name="connsiteY1" fmla="*/ 130024 h 1395367"/>
              <a:gd name="connsiteX2" fmla="*/ 3464500 w 3464500"/>
              <a:gd name="connsiteY2" fmla="*/ 1395367 h 1395367"/>
            </a:gdLst>
            <a:ahLst/>
            <a:cxnLst>
              <a:cxn ang="0">
                <a:pos x="connsiteX0" y="connsiteY0"/>
              </a:cxn>
              <a:cxn ang="0">
                <a:pos x="connsiteX1" y="connsiteY1"/>
              </a:cxn>
              <a:cxn ang="0">
                <a:pos x="connsiteX2" y="connsiteY2"/>
              </a:cxn>
            </a:cxnLst>
            <a:rect l="l" t="t" r="r" b="b"/>
            <a:pathLst>
              <a:path w="3464500" h="1395367">
                <a:moveTo>
                  <a:pt x="0" y="0"/>
                </a:moveTo>
                <a:cubicBezTo>
                  <a:pt x="1208615" y="12328"/>
                  <a:pt x="1666772" y="10334"/>
                  <a:pt x="2228640" y="130024"/>
                </a:cubicBezTo>
                <a:cubicBezTo>
                  <a:pt x="2790508" y="249714"/>
                  <a:pt x="3386489" y="672102"/>
                  <a:pt x="3464500" y="1395367"/>
                </a:cubicBezTo>
              </a:path>
            </a:pathLst>
          </a:custGeom>
          <a:ln w="508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p:cNvGrpSpPr/>
          <p:nvPr/>
        </p:nvGrpSpPr>
        <p:grpSpPr>
          <a:xfrm>
            <a:off x="4403282" y="2786644"/>
            <a:ext cx="1679577" cy="1463862"/>
            <a:chOff x="5366176" y="2759539"/>
            <a:chExt cx="1679577" cy="1463862"/>
          </a:xfrm>
        </p:grpSpPr>
        <p:sp>
          <p:nvSpPr>
            <p:cNvPr id="7220" name="Text Box 52"/>
            <p:cNvSpPr txBox="1">
              <a:spLocks noChangeArrowheads="1"/>
            </p:cNvSpPr>
            <p:nvPr/>
          </p:nvSpPr>
          <p:spPr bwMode="auto">
            <a:xfrm>
              <a:off x="5366176" y="2759539"/>
              <a:ext cx="1357304" cy="42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600" b="1" dirty="0" err="1" smtClean="0">
                  <a:solidFill>
                    <a:srgbClr val="333333"/>
                  </a:solidFill>
                  <a:latin typeface="Times New Roman" pitchFamily="18" charset="0"/>
                </a:rPr>
                <a:t>T</a:t>
              </a:r>
              <a:r>
                <a:rPr lang="en-US" b="1" dirty="0" err="1" smtClean="0">
                  <a:solidFill>
                    <a:srgbClr val="333333"/>
                  </a:solidFill>
                  <a:latin typeface="Times New Roman" pitchFamily="18" charset="0"/>
                </a:rPr>
                <a:t>ij</a:t>
              </a:r>
              <a:r>
                <a:rPr lang="en-US" b="1" dirty="0" smtClean="0">
                  <a:solidFill>
                    <a:srgbClr val="333333"/>
                  </a:solidFill>
                  <a:latin typeface="Times New Roman" pitchFamily="18" charset="0"/>
                </a:rPr>
                <a:t>(Mode)</a:t>
              </a:r>
              <a:endParaRPr lang="en-US" sz="2600" b="1" dirty="0">
                <a:solidFill>
                  <a:srgbClr val="333333"/>
                </a:solidFill>
                <a:latin typeface="Times New Roman" pitchFamily="18" charset="0"/>
              </a:endParaRPr>
            </a:p>
          </p:txBody>
        </p:sp>
        <p:sp>
          <p:nvSpPr>
            <p:cNvPr id="7221" name="Rectangle 53"/>
            <p:cNvSpPr>
              <a:spLocks noChangeArrowheads="1"/>
            </p:cNvSpPr>
            <p:nvPr/>
          </p:nvSpPr>
          <p:spPr bwMode="auto">
            <a:xfrm>
              <a:off x="5432041" y="3542667"/>
              <a:ext cx="934666" cy="34036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eaLnBrk="0" hangingPunct="0"/>
              <a:r>
                <a:rPr lang="en-US" sz="1600" b="1">
                  <a:solidFill>
                    <a:srgbClr val="333333"/>
                  </a:solidFill>
                  <a:latin typeface="Times New Roman" pitchFamily="18" charset="0"/>
                </a:rPr>
                <a:t>Mode II</a:t>
              </a:r>
            </a:p>
          </p:txBody>
        </p:sp>
        <p:sp>
          <p:nvSpPr>
            <p:cNvPr id="7222" name="Rectangle 54"/>
            <p:cNvSpPr>
              <a:spLocks noChangeArrowheads="1"/>
            </p:cNvSpPr>
            <p:nvPr/>
          </p:nvSpPr>
          <p:spPr bwMode="auto">
            <a:xfrm>
              <a:off x="6366708" y="3202300"/>
              <a:ext cx="679045" cy="36232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eaLnBrk="0" hangingPunct="0"/>
              <a:r>
                <a:rPr lang="en-US" b="1" dirty="0">
                  <a:solidFill>
                    <a:srgbClr val="7030A0"/>
                  </a:solidFill>
                  <a:latin typeface="Times New Roman" pitchFamily="18" charset="0"/>
                </a:rPr>
                <a:t>25</a:t>
              </a:r>
            </a:p>
          </p:txBody>
        </p:sp>
        <p:sp>
          <p:nvSpPr>
            <p:cNvPr id="7223" name="Rectangle 55"/>
            <p:cNvSpPr>
              <a:spLocks noChangeArrowheads="1"/>
            </p:cNvSpPr>
            <p:nvPr/>
          </p:nvSpPr>
          <p:spPr bwMode="auto">
            <a:xfrm>
              <a:off x="6366708" y="3542667"/>
              <a:ext cx="679045" cy="34036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eaLnBrk="0" hangingPunct="0"/>
              <a:r>
                <a:rPr lang="en-US" b="1" dirty="0" smtClean="0">
                  <a:solidFill>
                    <a:srgbClr val="0000FF"/>
                  </a:solidFill>
                  <a:latin typeface="Times New Roman" pitchFamily="18" charset="0"/>
                </a:rPr>
                <a:t>40</a:t>
              </a:r>
              <a:endParaRPr lang="en-US" b="1" dirty="0">
                <a:solidFill>
                  <a:srgbClr val="0000FF"/>
                </a:solidFill>
                <a:latin typeface="Times New Roman" pitchFamily="18" charset="0"/>
              </a:endParaRPr>
            </a:p>
          </p:txBody>
        </p:sp>
        <p:sp>
          <p:nvSpPr>
            <p:cNvPr id="7224" name="Rectangle 56"/>
            <p:cNvSpPr>
              <a:spLocks noChangeArrowheads="1"/>
            </p:cNvSpPr>
            <p:nvPr/>
          </p:nvSpPr>
          <p:spPr bwMode="auto">
            <a:xfrm>
              <a:off x="5432041" y="3202300"/>
              <a:ext cx="934666" cy="34036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eaLnBrk="0" hangingPunct="0"/>
              <a:r>
                <a:rPr lang="en-US" sz="1600" b="1" dirty="0">
                  <a:solidFill>
                    <a:srgbClr val="333333"/>
                  </a:solidFill>
                  <a:latin typeface="Times New Roman" pitchFamily="18" charset="0"/>
                </a:rPr>
                <a:t>Mode I</a:t>
              </a:r>
            </a:p>
          </p:txBody>
        </p:sp>
        <p:sp>
          <p:nvSpPr>
            <p:cNvPr id="7226" name="Rectangle 58"/>
            <p:cNvSpPr>
              <a:spLocks noChangeArrowheads="1"/>
            </p:cNvSpPr>
            <p:nvPr/>
          </p:nvSpPr>
          <p:spPr bwMode="auto">
            <a:xfrm>
              <a:off x="5432041" y="3883034"/>
              <a:ext cx="934666" cy="340367"/>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a:lstStyle/>
            <a:p>
              <a:pPr algn="ctr" eaLnBrk="0" hangingPunct="0"/>
              <a:endParaRPr lang="en-US" b="1">
                <a:solidFill>
                  <a:srgbClr val="333333"/>
                </a:solidFill>
                <a:latin typeface="Times New Roman" pitchFamily="18" charset="0"/>
              </a:endParaRPr>
            </a:p>
          </p:txBody>
        </p:sp>
        <p:sp>
          <p:nvSpPr>
            <p:cNvPr id="118" name="Rectangle 55"/>
            <p:cNvSpPr>
              <a:spLocks noChangeArrowheads="1"/>
            </p:cNvSpPr>
            <p:nvPr/>
          </p:nvSpPr>
          <p:spPr bwMode="auto">
            <a:xfrm>
              <a:off x="6366708" y="3883034"/>
              <a:ext cx="679045" cy="34036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eaLnBrk="0" hangingPunct="0"/>
              <a:r>
                <a:rPr lang="en-US" b="1" i="1" dirty="0" smtClean="0">
                  <a:solidFill>
                    <a:srgbClr val="FF0000"/>
                  </a:solidFill>
                  <a:latin typeface="Times New Roman" pitchFamily="18" charset="0"/>
                </a:rPr>
                <a:t>65</a:t>
              </a:r>
              <a:endParaRPr lang="en-US" b="1" i="1" dirty="0">
                <a:solidFill>
                  <a:srgbClr val="FF0000"/>
                </a:solidFill>
                <a:latin typeface="Times New Roman" pitchFamily="18" charset="0"/>
              </a:endParaRPr>
            </a:p>
          </p:txBody>
        </p:sp>
      </p:grpSp>
      <p:grpSp>
        <p:nvGrpSpPr>
          <p:cNvPr id="17" name="Group 16"/>
          <p:cNvGrpSpPr/>
          <p:nvPr/>
        </p:nvGrpSpPr>
        <p:grpSpPr>
          <a:xfrm>
            <a:off x="2620446" y="4223400"/>
            <a:ext cx="1858225" cy="331845"/>
            <a:chOff x="3968882" y="4191751"/>
            <a:chExt cx="1623146" cy="331845"/>
          </a:xfrm>
        </p:grpSpPr>
        <p:sp>
          <p:nvSpPr>
            <p:cNvPr id="122" name="Rectangle 36"/>
            <p:cNvSpPr>
              <a:spLocks noChangeArrowheads="1"/>
            </p:cNvSpPr>
            <p:nvPr/>
          </p:nvSpPr>
          <p:spPr bwMode="auto">
            <a:xfrm>
              <a:off x="3968882" y="4191751"/>
              <a:ext cx="595447" cy="331845"/>
            </a:xfrm>
            <a:prstGeom prst="rect">
              <a:avLst/>
            </a:prstGeom>
            <a:noFill/>
            <a:ln w="31750">
              <a:solidFill>
                <a:srgbClr val="FFC000"/>
              </a:solidFill>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endParaRPr lang="en-US" b="1" dirty="0">
                <a:solidFill>
                  <a:srgbClr val="7030A0"/>
                </a:solidFill>
                <a:latin typeface="Times New Roman" pitchFamily="18" charset="0"/>
              </a:endParaRPr>
            </a:p>
          </p:txBody>
        </p:sp>
        <p:cxnSp>
          <p:nvCxnSpPr>
            <p:cNvPr id="13" name="Straight Connector 12"/>
            <p:cNvCxnSpPr/>
            <p:nvPr/>
          </p:nvCxnSpPr>
          <p:spPr>
            <a:xfrm flipV="1">
              <a:off x="4564329" y="4491258"/>
              <a:ext cx="776420" cy="4544"/>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5340749" y="4218858"/>
              <a:ext cx="251279" cy="274672"/>
            </a:xfrm>
            <a:prstGeom prst="line">
              <a:avLst/>
            </a:prstGeom>
            <a:ln w="50800" cap="rnd">
              <a:solidFill>
                <a:srgbClr val="FFC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285612" y="4905923"/>
            <a:ext cx="1613711" cy="1786949"/>
            <a:chOff x="4352677" y="4878994"/>
            <a:chExt cx="1613711" cy="1786949"/>
          </a:xfrm>
        </p:grpSpPr>
        <p:grpSp>
          <p:nvGrpSpPr>
            <p:cNvPr id="18" name="Group 17"/>
            <p:cNvGrpSpPr/>
            <p:nvPr/>
          </p:nvGrpSpPr>
          <p:grpSpPr>
            <a:xfrm>
              <a:off x="4352677" y="4878994"/>
              <a:ext cx="1613711" cy="1448150"/>
              <a:chOff x="7321761" y="2740744"/>
              <a:chExt cx="1613711" cy="1448150"/>
            </a:xfrm>
          </p:grpSpPr>
          <p:sp>
            <p:nvSpPr>
              <p:cNvPr id="7228" name="Rectangle 60"/>
              <p:cNvSpPr>
                <a:spLocks noChangeArrowheads="1"/>
              </p:cNvSpPr>
              <p:nvPr/>
            </p:nvSpPr>
            <p:spPr bwMode="auto">
              <a:xfrm>
                <a:off x="7321761" y="3850095"/>
                <a:ext cx="933098" cy="3387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sz="1400" b="1">
                    <a:solidFill>
                      <a:srgbClr val="333333"/>
                    </a:solidFill>
                    <a:latin typeface="Times New Roman" pitchFamily="18" charset="0"/>
                  </a:rPr>
                  <a:t>Route C</a:t>
                </a:r>
                <a:endParaRPr lang="en-US" b="1">
                  <a:solidFill>
                    <a:srgbClr val="333333"/>
                  </a:solidFill>
                  <a:latin typeface="Times New Roman" pitchFamily="18" charset="0"/>
                </a:endParaRPr>
              </a:p>
            </p:txBody>
          </p:sp>
          <p:sp>
            <p:nvSpPr>
              <p:cNvPr id="7229" name="Rectangle 61"/>
              <p:cNvSpPr>
                <a:spLocks noChangeArrowheads="1"/>
              </p:cNvSpPr>
              <p:nvPr/>
            </p:nvSpPr>
            <p:spPr bwMode="auto">
              <a:xfrm>
                <a:off x="8254859" y="3850095"/>
                <a:ext cx="680613" cy="3387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dirty="0">
                    <a:solidFill>
                      <a:srgbClr val="333333"/>
                    </a:solidFill>
                    <a:latin typeface="Times New Roman" pitchFamily="18" charset="0"/>
                  </a:rPr>
                  <a:t>3</a:t>
                </a:r>
              </a:p>
            </p:txBody>
          </p:sp>
          <p:sp>
            <p:nvSpPr>
              <p:cNvPr id="7230" name="Rectangle 62"/>
              <p:cNvSpPr>
                <a:spLocks noChangeArrowheads="1"/>
              </p:cNvSpPr>
              <p:nvPr/>
            </p:nvSpPr>
            <p:spPr bwMode="auto">
              <a:xfrm>
                <a:off x="7321761" y="3508160"/>
                <a:ext cx="933098" cy="341936"/>
              </a:xfrm>
              <a:prstGeom prst="rect">
                <a:avLst/>
              </a:prstGeom>
              <a:noFill/>
              <a:ln w="9525">
                <a:solidFill>
                  <a:srgbClr val="000000"/>
                </a:solidFill>
                <a:miter lim="800000"/>
                <a:headEnd/>
                <a:tailEnd/>
              </a:ln>
            </p:spPr>
            <p:txBody>
              <a:bodyPr/>
              <a:lstStyle/>
              <a:p>
                <a:pPr algn="ctr" eaLnBrk="0" hangingPunct="0"/>
                <a:r>
                  <a:rPr lang="en-US" sz="1400" b="1" dirty="0">
                    <a:solidFill>
                      <a:srgbClr val="333333"/>
                    </a:solidFill>
                    <a:latin typeface="Times New Roman" pitchFamily="18" charset="0"/>
                  </a:rPr>
                  <a:t>Route B</a:t>
                </a:r>
              </a:p>
            </p:txBody>
          </p:sp>
          <p:sp>
            <p:nvSpPr>
              <p:cNvPr id="7232" name="Rectangle 64"/>
              <p:cNvSpPr>
                <a:spLocks noChangeArrowheads="1"/>
              </p:cNvSpPr>
              <p:nvPr/>
            </p:nvSpPr>
            <p:spPr bwMode="auto">
              <a:xfrm>
                <a:off x="7321761" y="3167793"/>
                <a:ext cx="933098" cy="340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sz="1400" b="1">
                    <a:solidFill>
                      <a:srgbClr val="333333"/>
                    </a:solidFill>
                    <a:latin typeface="Times New Roman" pitchFamily="18" charset="0"/>
                  </a:rPr>
                  <a:t>Route A</a:t>
                </a:r>
              </a:p>
            </p:txBody>
          </p:sp>
          <p:sp>
            <p:nvSpPr>
              <p:cNvPr id="7233" name="Rectangle 65"/>
              <p:cNvSpPr>
                <a:spLocks noChangeArrowheads="1"/>
              </p:cNvSpPr>
              <p:nvPr/>
            </p:nvSpPr>
            <p:spPr bwMode="auto">
              <a:xfrm>
                <a:off x="8254859" y="3167793"/>
                <a:ext cx="680613" cy="340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dirty="0">
                    <a:solidFill>
                      <a:srgbClr val="333333"/>
                    </a:solidFill>
                    <a:latin typeface="Times New Roman" pitchFamily="18" charset="0"/>
                  </a:rPr>
                  <a:t>5</a:t>
                </a:r>
              </a:p>
            </p:txBody>
          </p:sp>
          <p:sp>
            <p:nvSpPr>
              <p:cNvPr id="7257" name="Text Box 66"/>
              <p:cNvSpPr txBox="1">
                <a:spLocks noChangeArrowheads="1"/>
              </p:cNvSpPr>
              <p:nvPr/>
            </p:nvSpPr>
            <p:spPr bwMode="auto">
              <a:xfrm>
                <a:off x="7479368" y="2740744"/>
                <a:ext cx="1381613" cy="42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600" b="1" dirty="0" err="1" smtClean="0">
                    <a:solidFill>
                      <a:srgbClr val="333333"/>
                    </a:solidFill>
                    <a:latin typeface="Times New Roman" pitchFamily="18" charset="0"/>
                  </a:rPr>
                  <a:t>T</a:t>
                </a:r>
                <a:r>
                  <a:rPr lang="en-US" b="1" dirty="0" err="1" smtClean="0">
                    <a:solidFill>
                      <a:srgbClr val="333333"/>
                    </a:solidFill>
                    <a:latin typeface="Times New Roman" pitchFamily="18" charset="0"/>
                  </a:rPr>
                  <a:t>ij</a:t>
                </a:r>
                <a:r>
                  <a:rPr lang="en-US" b="1" dirty="0" smtClean="0">
                    <a:solidFill>
                      <a:srgbClr val="333333"/>
                    </a:solidFill>
                    <a:latin typeface="Times New Roman" pitchFamily="18" charset="0"/>
                  </a:rPr>
                  <a:t>(Route)</a:t>
                </a:r>
                <a:endParaRPr lang="en-US" sz="2600" b="1" dirty="0">
                  <a:solidFill>
                    <a:srgbClr val="333333"/>
                  </a:solidFill>
                  <a:latin typeface="Times New Roman" pitchFamily="18" charset="0"/>
                </a:endParaRPr>
              </a:p>
            </p:txBody>
          </p:sp>
        </p:grpSp>
        <p:sp>
          <p:nvSpPr>
            <p:cNvPr id="132" name="Rectangle 65"/>
            <p:cNvSpPr>
              <a:spLocks noChangeArrowheads="1"/>
            </p:cNvSpPr>
            <p:nvPr/>
          </p:nvSpPr>
          <p:spPr bwMode="auto">
            <a:xfrm>
              <a:off x="5285774" y="6327144"/>
              <a:ext cx="680613" cy="3387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dirty="0" smtClean="0">
                  <a:solidFill>
                    <a:srgbClr val="7030A0"/>
                  </a:solidFill>
                  <a:latin typeface="Times New Roman" pitchFamily="18" charset="0"/>
                </a:rPr>
                <a:t>25</a:t>
              </a:r>
              <a:endParaRPr lang="en-US" b="1" dirty="0">
                <a:solidFill>
                  <a:srgbClr val="7030A0"/>
                </a:solidFill>
                <a:latin typeface="Times New Roman" pitchFamily="18" charset="0"/>
              </a:endParaRPr>
            </a:p>
          </p:txBody>
        </p:sp>
        <p:sp>
          <p:nvSpPr>
            <p:cNvPr id="133" name="Rectangle 62"/>
            <p:cNvSpPr>
              <a:spLocks noChangeArrowheads="1"/>
            </p:cNvSpPr>
            <p:nvPr/>
          </p:nvSpPr>
          <p:spPr bwMode="auto">
            <a:xfrm>
              <a:off x="5285775" y="5646410"/>
              <a:ext cx="680613" cy="341936"/>
            </a:xfrm>
            <a:prstGeom prst="rect">
              <a:avLst/>
            </a:prstGeom>
            <a:noFill/>
            <a:ln w="9525">
              <a:solidFill>
                <a:srgbClr val="000000"/>
              </a:solidFill>
              <a:miter lim="800000"/>
              <a:headEnd/>
              <a:tailEnd/>
            </a:ln>
          </p:spPr>
          <p:txBody>
            <a:bodyPr/>
            <a:lstStyle/>
            <a:p>
              <a:pPr algn="ctr" eaLnBrk="0" hangingPunct="0"/>
              <a:r>
                <a:rPr lang="en-US" sz="1400" b="1" dirty="0" smtClean="0">
                  <a:solidFill>
                    <a:srgbClr val="FFC000"/>
                  </a:solidFill>
                  <a:latin typeface="Times New Roman" pitchFamily="18" charset="0"/>
                </a:rPr>
                <a:t>17</a:t>
              </a:r>
              <a:endParaRPr lang="en-US" sz="1400" b="1" dirty="0">
                <a:solidFill>
                  <a:srgbClr val="FFC000"/>
                </a:solidFill>
                <a:latin typeface="Times New Roman" pitchFamily="18" charset="0"/>
              </a:endParaRPr>
            </a:p>
          </p:txBody>
        </p:sp>
        <p:sp>
          <p:nvSpPr>
            <p:cNvPr id="135" name="Rectangle 60"/>
            <p:cNvSpPr>
              <a:spLocks noChangeArrowheads="1"/>
            </p:cNvSpPr>
            <p:nvPr/>
          </p:nvSpPr>
          <p:spPr bwMode="auto">
            <a:xfrm>
              <a:off x="4352677" y="6327144"/>
              <a:ext cx="933098" cy="3387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b="1" dirty="0">
                <a:solidFill>
                  <a:srgbClr val="333333"/>
                </a:solidFill>
                <a:latin typeface="Times New Roman" pitchFamily="18" charset="0"/>
              </a:endParaRPr>
            </a:p>
          </p:txBody>
        </p:sp>
      </p:grpSp>
      <p:grpSp>
        <p:nvGrpSpPr>
          <p:cNvPr id="136" name="Group 135"/>
          <p:cNvGrpSpPr/>
          <p:nvPr/>
        </p:nvGrpSpPr>
        <p:grpSpPr>
          <a:xfrm>
            <a:off x="4899322" y="3229405"/>
            <a:ext cx="1183537" cy="2103153"/>
            <a:chOff x="2766525" y="4184218"/>
            <a:chExt cx="1183537" cy="2103153"/>
          </a:xfrm>
        </p:grpSpPr>
        <p:sp>
          <p:nvSpPr>
            <p:cNvPr id="137" name="Rectangle 36"/>
            <p:cNvSpPr>
              <a:spLocks noChangeArrowheads="1"/>
            </p:cNvSpPr>
            <p:nvPr/>
          </p:nvSpPr>
          <p:spPr bwMode="auto">
            <a:xfrm>
              <a:off x="3271017" y="4184218"/>
              <a:ext cx="679045" cy="332832"/>
            </a:xfrm>
            <a:prstGeom prst="rect">
              <a:avLst/>
            </a:prstGeom>
            <a:noFill/>
            <a:ln w="31750">
              <a:solidFill>
                <a:srgbClr val="00B0F0"/>
              </a:solidFill>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endParaRPr lang="en-US" b="1" dirty="0">
                <a:solidFill>
                  <a:srgbClr val="7030A0"/>
                </a:solidFill>
                <a:latin typeface="Times New Roman" pitchFamily="18" charset="0"/>
              </a:endParaRPr>
            </a:p>
          </p:txBody>
        </p:sp>
        <p:cxnSp>
          <p:nvCxnSpPr>
            <p:cNvPr id="139" name="Straight Connector 138"/>
            <p:cNvCxnSpPr/>
            <p:nvPr/>
          </p:nvCxnSpPr>
          <p:spPr>
            <a:xfrm flipH="1">
              <a:off x="2766525" y="4546544"/>
              <a:ext cx="653476" cy="1740827"/>
            </a:xfrm>
            <a:prstGeom prst="line">
              <a:avLst/>
            </a:prstGeom>
            <a:ln w="50800" cap="rnd">
              <a:solidFill>
                <a:srgbClr val="00B0F0"/>
              </a:solidFill>
              <a:tailEnd type="stealth"/>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035153" y="4589625"/>
            <a:ext cx="1960036" cy="1767064"/>
            <a:chOff x="6035153" y="4589625"/>
            <a:chExt cx="1960036" cy="1767064"/>
          </a:xfrm>
        </p:grpSpPr>
        <p:grpSp>
          <p:nvGrpSpPr>
            <p:cNvPr id="7254" name="Group 87"/>
            <p:cNvGrpSpPr>
              <a:grpSpLocks/>
            </p:cNvGrpSpPr>
            <p:nvPr/>
          </p:nvGrpSpPr>
          <p:grpSpPr bwMode="auto">
            <a:xfrm>
              <a:off x="6035153" y="4589625"/>
              <a:ext cx="1960036" cy="1767064"/>
              <a:chOff x="11026" y="8625"/>
              <a:chExt cx="3205" cy="3186"/>
            </a:xfrm>
          </p:grpSpPr>
          <p:sp>
            <p:nvSpPr>
              <p:cNvPr id="7259" name="Rectangle 89"/>
              <p:cNvSpPr>
                <a:spLocks noChangeArrowheads="1"/>
              </p:cNvSpPr>
              <p:nvPr/>
            </p:nvSpPr>
            <p:spPr bwMode="auto">
              <a:xfrm>
                <a:off x="11085" y="9506"/>
                <a:ext cx="2025" cy="5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en-US" b="1">
                    <a:solidFill>
                      <a:srgbClr val="333333"/>
                    </a:solidFill>
                    <a:latin typeface="Times New Roman" pitchFamily="18" charset="0"/>
                  </a:rPr>
                  <a:t>Education</a:t>
                </a:r>
              </a:p>
            </p:txBody>
          </p:sp>
          <p:sp>
            <p:nvSpPr>
              <p:cNvPr id="7260" name="Rectangle 90"/>
              <p:cNvSpPr>
                <a:spLocks noChangeArrowheads="1"/>
              </p:cNvSpPr>
              <p:nvPr/>
            </p:nvSpPr>
            <p:spPr bwMode="auto">
              <a:xfrm>
                <a:off x="11085" y="10086"/>
                <a:ext cx="2025" cy="5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en-US" b="1">
                    <a:solidFill>
                      <a:srgbClr val="333333"/>
                    </a:solidFill>
                    <a:latin typeface="Times New Roman" pitchFamily="18" charset="0"/>
                  </a:rPr>
                  <a:t>Work</a:t>
                </a:r>
              </a:p>
            </p:txBody>
          </p:sp>
          <p:sp>
            <p:nvSpPr>
              <p:cNvPr id="7261" name="Rectangle 91"/>
              <p:cNvSpPr>
                <a:spLocks noChangeArrowheads="1"/>
              </p:cNvSpPr>
              <p:nvPr/>
            </p:nvSpPr>
            <p:spPr bwMode="auto">
              <a:xfrm>
                <a:off x="11085" y="10668"/>
                <a:ext cx="2025" cy="5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en-US" b="1">
                    <a:solidFill>
                      <a:srgbClr val="333333"/>
                    </a:solidFill>
                    <a:latin typeface="Times New Roman" pitchFamily="18" charset="0"/>
                  </a:rPr>
                  <a:t>Other</a:t>
                </a:r>
              </a:p>
            </p:txBody>
          </p:sp>
          <p:sp>
            <p:nvSpPr>
              <p:cNvPr id="7262" name="Rectangle 92"/>
              <p:cNvSpPr>
                <a:spLocks noChangeArrowheads="1"/>
              </p:cNvSpPr>
              <p:nvPr/>
            </p:nvSpPr>
            <p:spPr bwMode="auto">
              <a:xfrm>
                <a:off x="11085" y="11228"/>
                <a:ext cx="2026" cy="5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3" name="Rectangle 93"/>
              <p:cNvSpPr>
                <a:spLocks noChangeArrowheads="1"/>
              </p:cNvSpPr>
              <p:nvPr/>
            </p:nvSpPr>
            <p:spPr bwMode="auto">
              <a:xfrm>
                <a:off x="13111" y="9506"/>
                <a:ext cx="1120" cy="5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a:solidFill>
                      <a:srgbClr val="333333"/>
                    </a:solidFill>
                    <a:latin typeface="Times New Roman" pitchFamily="18" charset="0"/>
                  </a:rPr>
                  <a:t>3</a:t>
                </a:r>
              </a:p>
            </p:txBody>
          </p:sp>
          <p:sp>
            <p:nvSpPr>
              <p:cNvPr id="7264" name="Rectangle 94"/>
              <p:cNvSpPr>
                <a:spLocks noChangeArrowheads="1"/>
              </p:cNvSpPr>
              <p:nvPr/>
            </p:nvSpPr>
            <p:spPr bwMode="auto">
              <a:xfrm>
                <a:off x="13111" y="10086"/>
                <a:ext cx="1120" cy="5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dirty="0">
                    <a:solidFill>
                      <a:srgbClr val="FF0000"/>
                    </a:solidFill>
                    <a:latin typeface="Times New Roman" pitchFamily="18" charset="0"/>
                  </a:rPr>
                  <a:t>12</a:t>
                </a:r>
              </a:p>
            </p:txBody>
          </p:sp>
          <p:sp>
            <p:nvSpPr>
              <p:cNvPr id="7265" name="Rectangle 95"/>
              <p:cNvSpPr>
                <a:spLocks noChangeArrowheads="1"/>
              </p:cNvSpPr>
              <p:nvPr/>
            </p:nvSpPr>
            <p:spPr bwMode="auto">
              <a:xfrm>
                <a:off x="13111" y="10668"/>
                <a:ext cx="1120" cy="5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dirty="0">
                    <a:solidFill>
                      <a:srgbClr val="333333"/>
                    </a:solidFill>
                    <a:latin typeface="Times New Roman" pitchFamily="18" charset="0"/>
                  </a:rPr>
                  <a:t>2</a:t>
                </a:r>
              </a:p>
            </p:txBody>
          </p:sp>
          <p:sp>
            <p:nvSpPr>
              <p:cNvPr id="7267" name="Text Box 97"/>
              <p:cNvSpPr txBox="1">
                <a:spLocks noChangeArrowheads="1"/>
              </p:cNvSpPr>
              <p:nvPr/>
            </p:nvSpPr>
            <p:spPr bwMode="auto">
              <a:xfrm>
                <a:off x="11026" y="8625"/>
                <a:ext cx="3117"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600" b="1" dirty="0" err="1" smtClean="0">
                    <a:solidFill>
                      <a:srgbClr val="333333"/>
                    </a:solidFill>
                    <a:latin typeface="Times New Roman" pitchFamily="18" charset="0"/>
                  </a:rPr>
                  <a:t>T</a:t>
                </a:r>
                <a:r>
                  <a:rPr lang="en-US" b="1" dirty="0" err="1" smtClean="0">
                    <a:solidFill>
                      <a:srgbClr val="333333"/>
                    </a:solidFill>
                    <a:latin typeface="Times New Roman" pitchFamily="18" charset="0"/>
                  </a:rPr>
                  <a:t>ij</a:t>
                </a:r>
                <a:r>
                  <a:rPr lang="en-US" b="1" dirty="0" smtClean="0">
                    <a:solidFill>
                      <a:srgbClr val="333333"/>
                    </a:solidFill>
                    <a:latin typeface="Times New Roman" pitchFamily="18" charset="0"/>
                  </a:rPr>
                  <a:t>(Purpose)</a:t>
                </a:r>
                <a:endParaRPr lang="en-US" sz="2600" b="1" dirty="0">
                  <a:solidFill>
                    <a:srgbClr val="333333"/>
                  </a:solidFill>
                  <a:latin typeface="Times New Roman" pitchFamily="18" charset="0"/>
                </a:endParaRPr>
              </a:p>
            </p:txBody>
          </p:sp>
        </p:grpSp>
        <p:sp>
          <p:nvSpPr>
            <p:cNvPr id="151" name="Rectangle 95"/>
            <p:cNvSpPr>
              <a:spLocks noChangeArrowheads="1"/>
            </p:cNvSpPr>
            <p:nvPr/>
          </p:nvSpPr>
          <p:spPr bwMode="auto">
            <a:xfrm>
              <a:off x="7309634" y="6032586"/>
              <a:ext cx="685553" cy="324103"/>
            </a:xfrm>
            <a:prstGeom prst="rect">
              <a:avLst/>
            </a:prstGeom>
            <a:noFill/>
            <a:ln w="9525">
              <a:solidFill>
                <a:srgbClr val="000000"/>
              </a:solidFill>
              <a:miter lim="800000"/>
              <a:headEnd/>
              <a:tailEnd/>
            </a:ln>
            <a:extLst/>
          </p:spPr>
          <p:txBody>
            <a:bodyPr/>
            <a:lstStyle/>
            <a:p>
              <a:pPr algn="ctr" eaLnBrk="0" hangingPunct="0"/>
              <a:r>
                <a:rPr lang="en-US" b="1" dirty="0" smtClean="0">
                  <a:solidFill>
                    <a:srgbClr val="FFC000"/>
                  </a:solidFill>
                  <a:latin typeface="Times New Roman" pitchFamily="18" charset="0"/>
                </a:rPr>
                <a:t>17</a:t>
              </a:r>
              <a:endParaRPr lang="en-US" b="1" dirty="0">
                <a:solidFill>
                  <a:srgbClr val="FFC000"/>
                </a:solidFill>
                <a:latin typeface="Times New Roman" pitchFamily="18" charset="0"/>
              </a:endParaRPr>
            </a:p>
          </p:txBody>
        </p:sp>
      </p:grpSp>
      <p:grpSp>
        <p:nvGrpSpPr>
          <p:cNvPr id="152" name="Group 151"/>
          <p:cNvGrpSpPr/>
          <p:nvPr/>
        </p:nvGrpSpPr>
        <p:grpSpPr>
          <a:xfrm>
            <a:off x="4222934" y="5561344"/>
            <a:ext cx="1848300" cy="444827"/>
            <a:chOff x="3271017" y="4072223"/>
            <a:chExt cx="1848300" cy="444827"/>
          </a:xfrm>
        </p:grpSpPr>
        <p:sp>
          <p:nvSpPr>
            <p:cNvPr id="153" name="Rectangle 36"/>
            <p:cNvSpPr>
              <a:spLocks noChangeArrowheads="1"/>
            </p:cNvSpPr>
            <p:nvPr/>
          </p:nvSpPr>
          <p:spPr bwMode="auto">
            <a:xfrm>
              <a:off x="3271017" y="4184218"/>
              <a:ext cx="679045" cy="332832"/>
            </a:xfrm>
            <a:prstGeom prst="rect">
              <a:avLst/>
            </a:prstGeom>
            <a:noFill/>
            <a:ln w="31750">
              <a:solidFill>
                <a:schemeClr val="accent5">
                  <a:lumMod val="60000"/>
                  <a:lumOff val="4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endParaRPr lang="en-US" b="1" dirty="0">
                <a:solidFill>
                  <a:srgbClr val="7030A0"/>
                </a:solidFill>
                <a:latin typeface="Times New Roman" pitchFamily="18" charset="0"/>
              </a:endParaRPr>
            </a:p>
          </p:txBody>
        </p:sp>
        <p:cxnSp>
          <p:nvCxnSpPr>
            <p:cNvPr id="154" name="Straight Connector 153"/>
            <p:cNvCxnSpPr>
              <a:stCxn id="153" idx="3"/>
              <a:endCxn id="7260" idx="1"/>
            </p:cNvCxnSpPr>
            <p:nvPr/>
          </p:nvCxnSpPr>
          <p:spPr>
            <a:xfrm flipV="1">
              <a:off x="3950062" y="4072223"/>
              <a:ext cx="1169255" cy="278411"/>
            </a:xfrm>
            <a:prstGeom prst="line">
              <a:avLst/>
            </a:prstGeom>
            <a:ln w="50800" cap="rnd">
              <a:solidFill>
                <a:schemeClr val="accent5">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956114" y="2598118"/>
            <a:ext cx="1654486" cy="1821482"/>
            <a:chOff x="7310245" y="2088657"/>
            <a:chExt cx="1654486" cy="1821482"/>
          </a:xfrm>
        </p:grpSpPr>
        <p:grpSp>
          <p:nvGrpSpPr>
            <p:cNvPr id="32" name="Group 31"/>
            <p:cNvGrpSpPr/>
            <p:nvPr/>
          </p:nvGrpSpPr>
          <p:grpSpPr>
            <a:xfrm>
              <a:off x="7310245" y="2088657"/>
              <a:ext cx="1654486" cy="1821482"/>
              <a:chOff x="7237076" y="508812"/>
              <a:chExt cx="1654486" cy="1821482"/>
            </a:xfrm>
          </p:grpSpPr>
          <p:sp>
            <p:nvSpPr>
              <p:cNvPr id="7235" name="Text Box 68"/>
              <p:cNvSpPr txBox="1">
                <a:spLocks noChangeArrowheads="1"/>
              </p:cNvSpPr>
              <p:nvPr/>
            </p:nvSpPr>
            <p:spPr bwMode="auto">
              <a:xfrm>
                <a:off x="7306079" y="508812"/>
                <a:ext cx="1585483" cy="49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600" b="1" dirty="0" err="1">
                    <a:solidFill>
                      <a:srgbClr val="333333"/>
                    </a:solidFill>
                    <a:latin typeface="Times New Roman" pitchFamily="18" charset="0"/>
                  </a:rPr>
                  <a:t>T</a:t>
                </a:r>
                <a:r>
                  <a:rPr lang="en-US" b="1" dirty="0" err="1">
                    <a:solidFill>
                      <a:srgbClr val="333333"/>
                    </a:solidFill>
                    <a:latin typeface="Times New Roman" pitchFamily="18" charset="0"/>
                  </a:rPr>
                  <a:t>ij</a:t>
                </a:r>
                <a:r>
                  <a:rPr lang="en-US" b="1" dirty="0">
                    <a:solidFill>
                      <a:srgbClr val="333333"/>
                    </a:solidFill>
                    <a:latin typeface="Times New Roman" pitchFamily="18" charset="0"/>
                  </a:rPr>
                  <a:t> </a:t>
                </a:r>
                <a:r>
                  <a:rPr lang="en-US" sz="1600" b="1" dirty="0" smtClean="0">
                    <a:solidFill>
                      <a:srgbClr val="333333"/>
                    </a:solidFill>
                    <a:latin typeface="Times New Roman" pitchFamily="18" charset="0"/>
                  </a:rPr>
                  <a:t>(</a:t>
                </a:r>
                <a:r>
                  <a:rPr lang="en-US" sz="1600" b="1" dirty="0">
                    <a:solidFill>
                      <a:srgbClr val="333333"/>
                    </a:solidFill>
                    <a:latin typeface="Times New Roman" pitchFamily="18" charset="0"/>
                  </a:rPr>
                  <a:t>Income)</a:t>
                </a:r>
              </a:p>
            </p:txBody>
          </p:sp>
          <p:sp>
            <p:nvSpPr>
              <p:cNvPr id="7236" name="Rectangle 69"/>
              <p:cNvSpPr>
                <a:spLocks noChangeArrowheads="1"/>
              </p:cNvSpPr>
              <p:nvPr/>
            </p:nvSpPr>
            <p:spPr bwMode="auto">
              <a:xfrm>
                <a:off x="7237077" y="1321299"/>
                <a:ext cx="929962" cy="337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en-US" sz="1400" b="1">
                    <a:solidFill>
                      <a:srgbClr val="333333"/>
                    </a:solidFill>
                    <a:latin typeface="Times New Roman" pitchFamily="18" charset="0"/>
                  </a:rPr>
                  <a:t>Medium</a:t>
                </a:r>
              </a:p>
            </p:txBody>
          </p:sp>
          <p:sp>
            <p:nvSpPr>
              <p:cNvPr id="7237" name="Rectangle 70"/>
              <p:cNvSpPr>
                <a:spLocks noChangeArrowheads="1"/>
              </p:cNvSpPr>
              <p:nvPr/>
            </p:nvSpPr>
            <p:spPr bwMode="auto">
              <a:xfrm>
                <a:off x="8167037" y="980932"/>
                <a:ext cx="680613" cy="340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dirty="0" smtClean="0">
                    <a:solidFill>
                      <a:srgbClr val="333333"/>
                    </a:solidFill>
                    <a:latin typeface="Times New Roman" pitchFamily="18" charset="0"/>
                  </a:rPr>
                  <a:t>1</a:t>
                </a:r>
                <a:endParaRPr lang="en-US" b="1" dirty="0">
                  <a:solidFill>
                    <a:srgbClr val="333333"/>
                  </a:solidFill>
                  <a:latin typeface="Times New Roman" pitchFamily="18" charset="0"/>
                </a:endParaRPr>
              </a:p>
            </p:txBody>
          </p:sp>
          <p:sp>
            <p:nvSpPr>
              <p:cNvPr id="7238" name="Rectangle 71"/>
              <p:cNvSpPr>
                <a:spLocks noChangeArrowheads="1"/>
              </p:cNvSpPr>
              <p:nvPr/>
            </p:nvSpPr>
            <p:spPr bwMode="auto">
              <a:xfrm>
                <a:off x="8167038" y="1321300"/>
                <a:ext cx="680613" cy="3372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dirty="0" smtClean="0">
                    <a:solidFill>
                      <a:srgbClr val="00B050"/>
                    </a:solidFill>
                    <a:latin typeface="Times New Roman" pitchFamily="18" charset="0"/>
                  </a:rPr>
                  <a:t>8</a:t>
                </a:r>
                <a:endParaRPr lang="en-US" b="1" dirty="0">
                  <a:solidFill>
                    <a:srgbClr val="00B050"/>
                  </a:solidFill>
                  <a:latin typeface="Times New Roman" pitchFamily="18" charset="0"/>
                </a:endParaRPr>
              </a:p>
            </p:txBody>
          </p:sp>
          <p:sp>
            <p:nvSpPr>
              <p:cNvPr id="7239" name="Rectangle 72"/>
              <p:cNvSpPr>
                <a:spLocks noChangeArrowheads="1"/>
              </p:cNvSpPr>
              <p:nvPr/>
            </p:nvSpPr>
            <p:spPr bwMode="auto">
              <a:xfrm>
                <a:off x="7237078" y="980933"/>
                <a:ext cx="929959" cy="340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en-US" sz="1400" b="1">
                    <a:solidFill>
                      <a:srgbClr val="333333"/>
                    </a:solidFill>
                    <a:latin typeface="Times New Roman" pitchFamily="18" charset="0"/>
                  </a:rPr>
                  <a:t>High</a:t>
                </a:r>
              </a:p>
            </p:txBody>
          </p:sp>
          <p:sp>
            <p:nvSpPr>
              <p:cNvPr id="7241" name="Rectangle 74"/>
              <p:cNvSpPr>
                <a:spLocks noChangeArrowheads="1"/>
              </p:cNvSpPr>
              <p:nvPr/>
            </p:nvSpPr>
            <p:spPr bwMode="auto">
              <a:xfrm>
                <a:off x="7237076" y="1658565"/>
                <a:ext cx="929961" cy="339010"/>
              </a:xfrm>
              <a:prstGeom prst="rect">
                <a:avLst/>
              </a:prstGeom>
              <a:noFill/>
              <a:ln w="9525">
                <a:solidFill>
                  <a:srgbClr val="000000"/>
                </a:solidFill>
                <a:miter lim="800000"/>
                <a:headEnd/>
                <a:tailEnd/>
              </a:ln>
            </p:spPr>
            <p:txBody>
              <a:bodyPr/>
              <a:lstStyle/>
              <a:p>
                <a:pPr eaLnBrk="0" hangingPunct="0"/>
                <a:r>
                  <a:rPr lang="en-US" sz="1400" b="1" dirty="0">
                    <a:latin typeface="Times New Roman" pitchFamily="18" charset="0"/>
                  </a:rPr>
                  <a:t>Low</a:t>
                </a:r>
              </a:p>
            </p:txBody>
          </p:sp>
          <p:sp>
            <p:nvSpPr>
              <p:cNvPr id="7242" name="Rectangle 75"/>
              <p:cNvSpPr>
                <a:spLocks noChangeArrowheads="1"/>
              </p:cNvSpPr>
              <p:nvPr/>
            </p:nvSpPr>
            <p:spPr bwMode="auto">
              <a:xfrm>
                <a:off x="7237079" y="1997575"/>
                <a:ext cx="929960" cy="3327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b="1">
                  <a:solidFill>
                    <a:srgbClr val="333333"/>
                  </a:solidFill>
                  <a:latin typeface="Times New Roman" pitchFamily="18" charset="0"/>
                </a:endParaRPr>
              </a:p>
            </p:txBody>
          </p:sp>
        </p:grpSp>
        <p:sp>
          <p:nvSpPr>
            <p:cNvPr id="158" name="Rectangle 71"/>
            <p:cNvSpPr>
              <a:spLocks noChangeArrowheads="1"/>
            </p:cNvSpPr>
            <p:nvPr/>
          </p:nvSpPr>
          <p:spPr bwMode="auto">
            <a:xfrm>
              <a:off x="8240208" y="3240155"/>
              <a:ext cx="680613" cy="3372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dirty="0" smtClean="0">
                  <a:solidFill>
                    <a:srgbClr val="333333"/>
                  </a:solidFill>
                  <a:latin typeface="Times New Roman" pitchFamily="18" charset="0"/>
                </a:rPr>
                <a:t>3</a:t>
              </a:r>
              <a:endParaRPr lang="en-US" b="1" dirty="0">
                <a:solidFill>
                  <a:srgbClr val="333333"/>
                </a:solidFill>
                <a:latin typeface="Times New Roman" pitchFamily="18" charset="0"/>
              </a:endParaRPr>
            </a:p>
          </p:txBody>
        </p:sp>
        <p:sp>
          <p:nvSpPr>
            <p:cNvPr id="159" name="Rectangle 71"/>
            <p:cNvSpPr>
              <a:spLocks noChangeArrowheads="1"/>
            </p:cNvSpPr>
            <p:nvPr/>
          </p:nvSpPr>
          <p:spPr bwMode="auto">
            <a:xfrm>
              <a:off x="8240208" y="3578419"/>
              <a:ext cx="680613" cy="331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b="1" dirty="0" smtClean="0">
                  <a:solidFill>
                    <a:srgbClr val="FF0000"/>
                  </a:solidFill>
                  <a:latin typeface="Times New Roman" pitchFamily="18" charset="0"/>
                </a:rPr>
                <a:t>12</a:t>
              </a:r>
              <a:endParaRPr lang="en-US" b="1" dirty="0">
                <a:solidFill>
                  <a:srgbClr val="FF0000"/>
                </a:solidFill>
                <a:latin typeface="Times New Roman" pitchFamily="18" charset="0"/>
              </a:endParaRPr>
            </a:p>
          </p:txBody>
        </p:sp>
      </p:grpSp>
      <p:grpSp>
        <p:nvGrpSpPr>
          <p:cNvPr id="36" name="Group 35"/>
          <p:cNvGrpSpPr/>
          <p:nvPr/>
        </p:nvGrpSpPr>
        <p:grpSpPr>
          <a:xfrm>
            <a:off x="7310248" y="4419600"/>
            <a:ext cx="1134298" cy="1308726"/>
            <a:chOff x="7310248" y="4419600"/>
            <a:chExt cx="1134298" cy="1308726"/>
          </a:xfrm>
        </p:grpSpPr>
        <p:sp>
          <p:nvSpPr>
            <p:cNvPr id="161" name="Rectangle 36"/>
            <p:cNvSpPr>
              <a:spLocks noChangeArrowheads="1"/>
            </p:cNvSpPr>
            <p:nvPr/>
          </p:nvSpPr>
          <p:spPr bwMode="auto">
            <a:xfrm>
              <a:off x="7310248" y="5394361"/>
              <a:ext cx="679045" cy="333965"/>
            </a:xfrm>
            <a:prstGeom prst="rect">
              <a:avLst/>
            </a:prstGeom>
            <a:noFill/>
            <a:ln w="31750">
              <a:solidFill>
                <a:srgbClr val="00B050"/>
              </a:solidFill>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endParaRPr lang="en-US" b="1" dirty="0">
                <a:solidFill>
                  <a:srgbClr val="7030A0"/>
                </a:solidFill>
                <a:latin typeface="Times New Roman" pitchFamily="18" charset="0"/>
              </a:endParaRPr>
            </a:p>
          </p:txBody>
        </p:sp>
        <p:sp>
          <p:nvSpPr>
            <p:cNvPr id="162" name="Freeform 161"/>
            <p:cNvSpPr/>
            <p:nvPr/>
          </p:nvSpPr>
          <p:spPr>
            <a:xfrm flipV="1">
              <a:off x="7995188" y="4419600"/>
              <a:ext cx="449358" cy="1141744"/>
            </a:xfrm>
            <a:custGeom>
              <a:avLst/>
              <a:gdLst>
                <a:gd name="connsiteX0" fmla="*/ 0 w 3404997"/>
                <a:gd name="connsiteY0" fmla="*/ 105518 h 1693018"/>
                <a:gd name="connsiteX1" fmla="*/ 2971800 w 3404997"/>
                <a:gd name="connsiteY1" fmla="*/ 169018 h 1693018"/>
                <a:gd name="connsiteX2" fmla="*/ 3327400 w 3404997"/>
                <a:gd name="connsiteY2" fmla="*/ 1693018 h 1693018"/>
                <a:gd name="connsiteX0" fmla="*/ 0 w 3356803"/>
                <a:gd name="connsiteY0" fmla="*/ 37961 h 1625461"/>
                <a:gd name="connsiteX1" fmla="*/ 2730500 w 3356803"/>
                <a:gd name="connsiteY1" fmla="*/ 304661 h 1625461"/>
                <a:gd name="connsiteX2" fmla="*/ 3327400 w 3356803"/>
                <a:gd name="connsiteY2" fmla="*/ 1625461 h 1625461"/>
                <a:gd name="connsiteX0" fmla="*/ 0 w 3451703"/>
                <a:gd name="connsiteY0" fmla="*/ 37961 h 1625461"/>
                <a:gd name="connsiteX1" fmla="*/ 2730500 w 3451703"/>
                <a:gd name="connsiteY1" fmla="*/ 304661 h 1625461"/>
                <a:gd name="connsiteX2" fmla="*/ 3429000 w 3451703"/>
                <a:gd name="connsiteY2" fmla="*/ 1625461 h 1625461"/>
                <a:gd name="connsiteX0" fmla="*/ 0 w 3444853"/>
                <a:gd name="connsiteY0" fmla="*/ 37961 h 1625461"/>
                <a:gd name="connsiteX1" fmla="*/ 2578100 w 3444853"/>
                <a:gd name="connsiteY1" fmla="*/ 304661 h 1625461"/>
                <a:gd name="connsiteX2" fmla="*/ 3429000 w 3444853"/>
                <a:gd name="connsiteY2" fmla="*/ 1625461 h 1625461"/>
                <a:gd name="connsiteX0" fmla="*/ 0 w 3447783"/>
                <a:gd name="connsiteY0" fmla="*/ 116095 h 1703595"/>
                <a:gd name="connsiteX1" fmla="*/ 2655804 w 3447783"/>
                <a:gd name="connsiteY1" fmla="*/ 160545 h 1703595"/>
                <a:gd name="connsiteX2" fmla="*/ 3429000 w 3447783"/>
                <a:gd name="connsiteY2" fmla="*/ 1703595 h 1703595"/>
                <a:gd name="connsiteX0" fmla="*/ 0 w 3467031"/>
                <a:gd name="connsiteY0" fmla="*/ 44980 h 1632480"/>
                <a:gd name="connsiteX1" fmla="*/ 2888915 w 3467031"/>
                <a:gd name="connsiteY1" fmla="*/ 273580 h 1632480"/>
                <a:gd name="connsiteX2" fmla="*/ 3429000 w 3467031"/>
                <a:gd name="connsiteY2" fmla="*/ 1632480 h 1632480"/>
                <a:gd name="connsiteX0" fmla="*/ 0 w 3437958"/>
                <a:gd name="connsiteY0" fmla="*/ 29424 h 1616924"/>
                <a:gd name="connsiteX1" fmla="*/ 2207341 w 3437958"/>
                <a:gd name="connsiteY1" fmla="*/ 361977 h 1616924"/>
                <a:gd name="connsiteX2" fmla="*/ 3429000 w 3437958"/>
                <a:gd name="connsiteY2" fmla="*/ 1616924 h 1616924"/>
                <a:gd name="connsiteX0" fmla="*/ 0 w 3171435"/>
                <a:gd name="connsiteY0" fmla="*/ 29094 h 1595804"/>
                <a:gd name="connsiteX1" fmla="*/ 2207341 w 3171435"/>
                <a:gd name="connsiteY1" fmla="*/ 361647 h 1595804"/>
                <a:gd name="connsiteX2" fmla="*/ 3159211 w 3171435"/>
                <a:gd name="connsiteY2" fmla="*/ 1595804 h 1595804"/>
                <a:gd name="connsiteX0" fmla="*/ 0 w 3170903"/>
                <a:gd name="connsiteY0" fmla="*/ 67453 h 1634163"/>
                <a:gd name="connsiteX1" fmla="*/ 2178942 w 3170903"/>
                <a:gd name="connsiteY1" fmla="*/ 212893 h 1634163"/>
                <a:gd name="connsiteX2" fmla="*/ 3159211 w 3170903"/>
                <a:gd name="connsiteY2" fmla="*/ 1634163 h 1634163"/>
                <a:gd name="connsiteX0" fmla="*/ 0 w 3472879"/>
                <a:gd name="connsiteY0" fmla="*/ 56131 h 1373357"/>
                <a:gd name="connsiteX1" fmla="*/ 2178942 w 3472879"/>
                <a:gd name="connsiteY1" fmla="*/ 201571 h 1373357"/>
                <a:gd name="connsiteX2" fmla="*/ 3464500 w 3472879"/>
                <a:gd name="connsiteY2" fmla="*/ 1373357 h 1373357"/>
                <a:gd name="connsiteX0" fmla="*/ 0 w 3464499"/>
                <a:gd name="connsiteY0" fmla="*/ 56131 h 1373357"/>
                <a:gd name="connsiteX1" fmla="*/ 2178942 w 3464499"/>
                <a:gd name="connsiteY1" fmla="*/ 201571 h 1373357"/>
                <a:gd name="connsiteX2" fmla="*/ 3464500 w 3464499"/>
                <a:gd name="connsiteY2" fmla="*/ 1373357 h 1373357"/>
                <a:gd name="connsiteX0" fmla="*/ 0 w 3464500"/>
                <a:gd name="connsiteY0" fmla="*/ 56131 h 1373357"/>
                <a:gd name="connsiteX1" fmla="*/ 2178942 w 3464500"/>
                <a:gd name="connsiteY1" fmla="*/ 201571 h 1373357"/>
                <a:gd name="connsiteX2" fmla="*/ 3464500 w 3464500"/>
                <a:gd name="connsiteY2" fmla="*/ 1373357 h 1373357"/>
                <a:gd name="connsiteX0" fmla="*/ 0 w 3464500"/>
                <a:gd name="connsiteY0" fmla="*/ 94156 h 1411382"/>
                <a:gd name="connsiteX1" fmla="*/ 2228640 w 3464500"/>
                <a:gd name="connsiteY1" fmla="*/ 146039 h 1411382"/>
                <a:gd name="connsiteX2" fmla="*/ 3464500 w 3464500"/>
                <a:gd name="connsiteY2" fmla="*/ 1411382 h 1411382"/>
                <a:gd name="connsiteX0" fmla="*/ 0 w 3464500"/>
                <a:gd name="connsiteY0" fmla="*/ 41227 h 1358453"/>
                <a:gd name="connsiteX1" fmla="*/ 2228640 w 3464500"/>
                <a:gd name="connsiteY1" fmla="*/ 93110 h 1358453"/>
                <a:gd name="connsiteX2" fmla="*/ 3464500 w 3464500"/>
                <a:gd name="connsiteY2" fmla="*/ 1358453 h 1358453"/>
                <a:gd name="connsiteX0" fmla="*/ 0 w 3464500"/>
                <a:gd name="connsiteY0" fmla="*/ 52769 h 1369995"/>
                <a:gd name="connsiteX1" fmla="*/ 2228640 w 3464500"/>
                <a:gd name="connsiteY1" fmla="*/ 104652 h 1369995"/>
                <a:gd name="connsiteX2" fmla="*/ 3464500 w 3464500"/>
                <a:gd name="connsiteY2" fmla="*/ 1369995 h 1369995"/>
                <a:gd name="connsiteX0" fmla="*/ 0 w 3464500"/>
                <a:gd name="connsiteY0" fmla="*/ 59994 h 1377220"/>
                <a:gd name="connsiteX1" fmla="*/ 2228640 w 3464500"/>
                <a:gd name="connsiteY1" fmla="*/ 111877 h 1377220"/>
                <a:gd name="connsiteX2" fmla="*/ 3464500 w 3464500"/>
                <a:gd name="connsiteY2" fmla="*/ 1377220 h 1377220"/>
                <a:gd name="connsiteX0" fmla="*/ 0 w 3464500"/>
                <a:gd name="connsiteY0" fmla="*/ 64644 h 1460011"/>
                <a:gd name="connsiteX1" fmla="*/ 2228640 w 3464500"/>
                <a:gd name="connsiteY1" fmla="*/ 194668 h 1460011"/>
                <a:gd name="connsiteX2" fmla="*/ 3464500 w 3464500"/>
                <a:gd name="connsiteY2" fmla="*/ 1460011 h 1460011"/>
                <a:gd name="connsiteX0" fmla="*/ 0 w 3464500"/>
                <a:gd name="connsiteY0" fmla="*/ 17676 h 1413043"/>
                <a:gd name="connsiteX1" fmla="*/ 2228640 w 3464500"/>
                <a:gd name="connsiteY1" fmla="*/ 147700 h 1413043"/>
                <a:gd name="connsiteX2" fmla="*/ 3464500 w 3464500"/>
                <a:gd name="connsiteY2" fmla="*/ 1413043 h 1413043"/>
                <a:gd name="connsiteX0" fmla="*/ 0 w 3464500"/>
                <a:gd name="connsiteY0" fmla="*/ 0 h 1395367"/>
                <a:gd name="connsiteX1" fmla="*/ 2228640 w 3464500"/>
                <a:gd name="connsiteY1" fmla="*/ 130024 h 1395367"/>
                <a:gd name="connsiteX2" fmla="*/ 3464500 w 3464500"/>
                <a:gd name="connsiteY2" fmla="*/ 1395367 h 1395367"/>
                <a:gd name="connsiteX0" fmla="*/ 0 w 2462588"/>
                <a:gd name="connsiteY0" fmla="*/ 13231 h 1333264"/>
                <a:gd name="connsiteX1" fmla="*/ 2228640 w 2462588"/>
                <a:gd name="connsiteY1" fmla="*/ 143255 h 1333264"/>
                <a:gd name="connsiteX2" fmla="*/ 2447859 w 2462588"/>
                <a:gd name="connsiteY2" fmla="*/ 1333264 h 1333264"/>
                <a:gd name="connsiteX0" fmla="*/ 0 w 2640397"/>
                <a:gd name="connsiteY0" fmla="*/ 0 h 1320033"/>
                <a:gd name="connsiteX1" fmla="*/ 2228640 w 2640397"/>
                <a:gd name="connsiteY1" fmla="*/ 130024 h 1320033"/>
                <a:gd name="connsiteX2" fmla="*/ 2447859 w 2640397"/>
                <a:gd name="connsiteY2" fmla="*/ 1320033 h 1320033"/>
                <a:gd name="connsiteX0" fmla="*/ 0 w 2569381"/>
                <a:gd name="connsiteY0" fmla="*/ 0 h 1320033"/>
                <a:gd name="connsiteX1" fmla="*/ 2228640 w 2569381"/>
                <a:gd name="connsiteY1" fmla="*/ 130024 h 1320033"/>
                <a:gd name="connsiteX2" fmla="*/ 2447859 w 2569381"/>
                <a:gd name="connsiteY2" fmla="*/ 1320033 h 1320033"/>
              </a:gdLst>
              <a:ahLst/>
              <a:cxnLst>
                <a:cxn ang="0">
                  <a:pos x="connsiteX0" y="connsiteY0"/>
                </a:cxn>
                <a:cxn ang="0">
                  <a:pos x="connsiteX1" y="connsiteY1"/>
                </a:cxn>
                <a:cxn ang="0">
                  <a:pos x="connsiteX2" y="connsiteY2"/>
                </a:cxn>
              </a:cxnLst>
              <a:rect l="l" t="t" r="r" b="b"/>
              <a:pathLst>
                <a:path w="2569381" h="1320033">
                  <a:moveTo>
                    <a:pt x="0" y="0"/>
                  </a:moveTo>
                  <a:cubicBezTo>
                    <a:pt x="1208615" y="12328"/>
                    <a:pt x="1566502" y="6877"/>
                    <a:pt x="2228640" y="130024"/>
                  </a:cubicBezTo>
                  <a:cubicBezTo>
                    <a:pt x="2890778" y="253171"/>
                    <a:pt x="2369848" y="596768"/>
                    <a:pt x="2447859" y="1320033"/>
                  </a:cubicBezTo>
                </a:path>
              </a:pathLst>
            </a:custGeom>
            <a:ln w="508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6886572" y="2057401"/>
            <a:ext cx="2104633" cy="1681764"/>
            <a:chOff x="6886572" y="2057401"/>
            <a:chExt cx="2104633" cy="1681764"/>
          </a:xfrm>
        </p:grpSpPr>
        <p:sp>
          <p:nvSpPr>
            <p:cNvPr id="164" name="Rectangle 36"/>
            <p:cNvSpPr>
              <a:spLocks noChangeArrowheads="1"/>
            </p:cNvSpPr>
            <p:nvPr/>
          </p:nvSpPr>
          <p:spPr bwMode="auto">
            <a:xfrm>
              <a:off x="7887645" y="3405200"/>
              <a:ext cx="679045" cy="333965"/>
            </a:xfrm>
            <a:prstGeom prst="rect">
              <a:avLst/>
            </a:prstGeom>
            <a:noFill/>
            <a:ln w="31750">
              <a:solidFill>
                <a:srgbClr val="0070C0"/>
              </a:solidFill>
              <a:headEnd/>
              <a:tailEnd/>
            </a:ln>
            <a:extLst/>
          </p:spPr>
          <p:style>
            <a:lnRef idx="1">
              <a:schemeClr val="accent3"/>
            </a:lnRef>
            <a:fillRef idx="2">
              <a:schemeClr val="accent3"/>
            </a:fillRef>
            <a:effectRef idx="1">
              <a:schemeClr val="accent3"/>
            </a:effectRef>
            <a:fontRef idx="minor">
              <a:schemeClr val="dk1"/>
            </a:fontRef>
          </p:style>
          <p:txBody>
            <a:bodyPr/>
            <a:lstStyle/>
            <a:p>
              <a:pPr algn="ctr" eaLnBrk="0" hangingPunct="0"/>
              <a:endParaRPr lang="en-US" b="1" dirty="0">
                <a:solidFill>
                  <a:srgbClr val="7030A0"/>
                </a:solidFill>
                <a:latin typeface="Times New Roman" pitchFamily="18" charset="0"/>
              </a:endParaRPr>
            </a:p>
          </p:txBody>
        </p:sp>
        <p:sp>
          <p:nvSpPr>
            <p:cNvPr id="34" name="Freeform 33"/>
            <p:cNvSpPr/>
            <p:nvPr/>
          </p:nvSpPr>
          <p:spPr>
            <a:xfrm>
              <a:off x="6886572" y="2057401"/>
              <a:ext cx="2104633" cy="1528762"/>
            </a:xfrm>
            <a:custGeom>
              <a:avLst/>
              <a:gdLst>
                <a:gd name="connsiteX0" fmla="*/ 1914525 w 2441821"/>
                <a:gd name="connsiteY0" fmla="*/ 1685925 h 1715252"/>
                <a:gd name="connsiteX1" fmla="*/ 2247900 w 2441821"/>
                <a:gd name="connsiteY1" fmla="*/ 1581150 h 1715252"/>
                <a:gd name="connsiteX2" fmla="*/ 2266950 w 2441821"/>
                <a:gd name="connsiteY2" fmla="*/ 628650 h 1715252"/>
                <a:gd name="connsiteX3" fmla="*/ 0 w 2441821"/>
                <a:gd name="connsiteY3" fmla="*/ 0 h 1715252"/>
                <a:gd name="connsiteX0" fmla="*/ 2019300 w 2437749"/>
                <a:gd name="connsiteY0" fmla="*/ 2114550 h 2117285"/>
                <a:gd name="connsiteX1" fmla="*/ 2247900 w 2437749"/>
                <a:gd name="connsiteY1" fmla="*/ 1581150 h 2117285"/>
                <a:gd name="connsiteX2" fmla="*/ 2266950 w 2437749"/>
                <a:gd name="connsiteY2" fmla="*/ 628650 h 2117285"/>
                <a:gd name="connsiteX3" fmla="*/ 0 w 2437749"/>
                <a:gd name="connsiteY3" fmla="*/ 0 h 2117285"/>
                <a:gd name="connsiteX0" fmla="*/ 2019300 w 2520655"/>
                <a:gd name="connsiteY0" fmla="*/ 2114550 h 2117360"/>
                <a:gd name="connsiteX1" fmla="*/ 2438400 w 2520655"/>
                <a:gd name="connsiteY1" fmla="*/ 1590675 h 2117360"/>
                <a:gd name="connsiteX2" fmla="*/ 2266950 w 2520655"/>
                <a:gd name="connsiteY2" fmla="*/ 628650 h 2117360"/>
                <a:gd name="connsiteX3" fmla="*/ 0 w 2520655"/>
                <a:gd name="connsiteY3" fmla="*/ 0 h 2117360"/>
                <a:gd name="connsiteX0" fmla="*/ 2019300 w 2443440"/>
                <a:gd name="connsiteY0" fmla="*/ 2114550 h 2117127"/>
                <a:gd name="connsiteX1" fmla="*/ 2438400 w 2443440"/>
                <a:gd name="connsiteY1" fmla="*/ 1590675 h 2117127"/>
                <a:gd name="connsiteX2" fmla="*/ 2076450 w 2443440"/>
                <a:gd name="connsiteY2" fmla="*/ 819150 h 2117127"/>
                <a:gd name="connsiteX3" fmla="*/ 0 w 2443440"/>
                <a:gd name="connsiteY3" fmla="*/ 0 h 2117127"/>
                <a:gd name="connsiteX0" fmla="*/ 1657350 w 2077975"/>
                <a:gd name="connsiteY0" fmla="*/ 1524000 h 1526577"/>
                <a:gd name="connsiteX1" fmla="*/ 2076450 w 2077975"/>
                <a:gd name="connsiteY1" fmla="*/ 1000125 h 1526577"/>
                <a:gd name="connsiteX2" fmla="*/ 1714500 w 2077975"/>
                <a:gd name="connsiteY2" fmla="*/ 228600 h 1526577"/>
                <a:gd name="connsiteX3" fmla="*/ 0 w 2077975"/>
                <a:gd name="connsiteY3" fmla="*/ 0 h 1526577"/>
                <a:gd name="connsiteX0" fmla="*/ 1671638 w 2077438"/>
                <a:gd name="connsiteY0" fmla="*/ 1528762 h 1531312"/>
                <a:gd name="connsiteX1" fmla="*/ 2076450 w 2077438"/>
                <a:gd name="connsiteY1" fmla="*/ 1000125 h 1531312"/>
                <a:gd name="connsiteX2" fmla="*/ 1714500 w 2077438"/>
                <a:gd name="connsiteY2" fmla="*/ 228600 h 1531312"/>
                <a:gd name="connsiteX3" fmla="*/ 0 w 2077438"/>
                <a:gd name="connsiteY3" fmla="*/ 0 h 1531312"/>
                <a:gd name="connsiteX0" fmla="*/ 1671638 w 2076563"/>
                <a:gd name="connsiteY0" fmla="*/ 1528762 h 1528762"/>
                <a:gd name="connsiteX1" fmla="*/ 1752601 w 2076563"/>
                <a:gd name="connsiteY1" fmla="*/ 1452562 h 1528762"/>
                <a:gd name="connsiteX2" fmla="*/ 2076450 w 2076563"/>
                <a:gd name="connsiteY2" fmla="*/ 1000125 h 1528762"/>
                <a:gd name="connsiteX3" fmla="*/ 1714500 w 2076563"/>
                <a:gd name="connsiteY3" fmla="*/ 228600 h 1528762"/>
                <a:gd name="connsiteX4" fmla="*/ 0 w 2076563"/>
                <a:gd name="connsiteY4" fmla="*/ 0 h 1528762"/>
                <a:gd name="connsiteX0" fmla="*/ 1671638 w 2076607"/>
                <a:gd name="connsiteY0" fmla="*/ 1528762 h 1528762"/>
                <a:gd name="connsiteX1" fmla="*/ 1752601 w 2076607"/>
                <a:gd name="connsiteY1" fmla="*/ 1452562 h 1528762"/>
                <a:gd name="connsiteX2" fmla="*/ 2076450 w 2076607"/>
                <a:gd name="connsiteY2" fmla="*/ 1000125 h 1528762"/>
                <a:gd name="connsiteX3" fmla="*/ 1714500 w 2076607"/>
                <a:gd name="connsiteY3" fmla="*/ 228600 h 1528762"/>
                <a:gd name="connsiteX4" fmla="*/ 0 w 2076607"/>
                <a:gd name="connsiteY4" fmla="*/ 0 h 1528762"/>
                <a:gd name="connsiteX0" fmla="*/ 1671638 w 2079667"/>
                <a:gd name="connsiteY0" fmla="*/ 1528762 h 1539791"/>
                <a:gd name="connsiteX1" fmla="*/ 1852613 w 2079667"/>
                <a:gd name="connsiteY1" fmla="*/ 1485899 h 1539791"/>
                <a:gd name="connsiteX2" fmla="*/ 2076450 w 2079667"/>
                <a:gd name="connsiteY2" fmla="*/ 1000125 h 1539791"/>
                <a:gd name="connsiteX3" fmla="*/ 1714500 w 2079667"/>
                <a:gd name="connsiteY3" fmla="*/ 228600 h 1539791"/>
                <a:gd name="connsiteX4" fmla="*/ 0 w 2079667"/>
                <a:gd name="connsiteY4" fmla="*/ 0 h 1539791"/>
                <a:gd name="connsiteX0" fmla="*/ 1671638 w 2078744"/>
                <a:gd name="connsiteY0" fmla="*/ 1528762 h 1539791"/>
                <a:gd name="connsiteX1" fmla="*/ 1852613 w 2078744"/>
                <a:gd name="connsiteY1" fmla="*/ 1485899 h 1539791"/>
                <a:gd name="connsiteX2" fmla="*/ 2076450 w 2078744"/>
                <a:gd name="connsiteY2" fmla="*/ 1000125 h 1539791"/>
                <a:gd name="connsiteX3" fmla="*/ 1714500 w 2078744"/>
                <a:gd name="connsiteY3" fmla="*/ 228600 h 1539791"/>
                <a:gd name="connsiteX4" fmla="*/ 0 w 2078744"/>
                <a:gd name="connsiteY4" fmla="*/ 0 h 1539791"/>
                <a:gd name="connsiteX0" fmla="*/ 1671638 w 2078744"/>
                <a:gd name="connsiteY0" fmla="*/ 1528762 h 1528762"/>
                <a:gd name="connsiteX1" fmla="*/ 1852613 w 2078744"/>
                <a:gd name="connsiteY1" fmla="*/ 1485899 h 1528762"/>
                <a:gd name="connsiteX2" fmla="*/ 2076450 w 2078744"/>
                <a:gd name="connsiteY2" fmla="*/ 1000125 h 1528762"/>
                <a:gd name="connsiteX3" fmla="*/ 1714500 w 2078744"/>
                <a:gd name="connsiteY3" fmla="*/ 228600 h 1528762"/>
                <a:gd name="connsiteX4" fmla="*/ 0 w 2078744"/>
                <a:gd name="connsiteY4" fmla="*/ 0 h 1528762"/>
                <a:gd name="connsiteX0" fmla="*/ 1671638 w 2078744"/>
                <a:gd name="connsiteY0" fmla="*/ 1528762 h 1528762"/>
                <a:gd name="connsiteX1" fmla="*/ 1852613 w 2078744"/>
                <a:gd name="connsiteY1" fmla="*/ 1485899 h 1528762"/>
                <a:gd name="connsiteX2" fmla="*/ 2076450 w 2078744"/>
                <a:gd name="connsiteY2" fmla="*/ 1000125 h 1528762"/>
                <a:gd name="connsiteX3" fmla="*/ 1714500 w 2078744"/>
                <a:gd name="connsiteY3" fmla="*/ 228600 h 1528762"/>
                <a:gd name="connsiteX4" fmla="*/ 0 w 2078744"/>
                <a:gd name="connsiteY4" fmla="*/ 0 h 1528762"/>
                <a:gd name="connsiteX0" fmla="*/ 1671638 w 2136488"/>
                <a:gd name="connsiteY0" fmla="*/ 1528762 h 1528762"/>
                <a:gd name="connsiteX1" fmla="*/ 1852613 w 2136488"/>
                <a:gd name="connsiteY1" fmla="*/ 1485899 h 1528762"/>
                <a:gd name="connsiteX2" fmla="*/ 2114552 w 2136488"/>
                <a:gd name="connsiteY2" fmla="*/ 1290637 h 1528762"/>
                <a:gd name="connsiteX3" fmla="*/ 2076450 w 2136488"/>
                <a:gd name="connsiteY3" fmla="*/ 1000125 h 1528762"/>
                <a:gd name="connsiteX4" fmla="*/ 1714500 w 2136488"/>
                <a:gd name="connsiteY4" fmla="*/ 228600 h 1528762"/>
                <a:gd name="connsiteX5" fmla="*/ 0 w 2136488"/>
                <a:gd name="connsiteY5" fmla="*/ 0 h 1528762"/>
                <a:gd name="connsiteX0" fmla="*/ 1671638 w 2127037"/>
                <a:gd name="connsiteY0" fmla="*/ 1528762 h 1528762"/>
                <a:gd name="connsiteX1" fmla="*/ 1852613 w 2127037"/>
                <a:gd name="connsiteY1" fmla="*/ 1485899 h 1528762"/>
                <a:gd name="connsiteX2" fmla="*/ 2114552 w 2127037"/>
                <a:gd name="connsiteY2" fmla="*/ 1290637 h 1528762"/>
                <a:gd name="connsiteX3" fmla="*/ 2076450 w 2127037"/>
                <a:gd name="connsiteY3" fmla="*/ 1000125 h 1528762"/>
                <a:gd name="connsiteX4" fmla="*/ 1714500 w 2127037"/>
                <a:gd name="connsiteY4" fmla="*/ 228600 h 1528762"/>
                <a:gd name="connsiteX5" fmla="*/ 0 w 2127037"/>
                <a:gd name="connsiteY5" fmla="*/ 0 h 1528762"/>
                <a:gd name="connsiteX0" fmla="*/ 1671638 w 2114552"/>
                <a:gd name="connsiteY0" fmla="*/ 1528762 h 1528762"/>
                <a:gd name="connsiteX1" fmla="*/ 1852613 w 2114552"/>
                <a:gd name="connsiteY1" fmla="*/ 1485899 h 1528762"/>
                <a:gd name="connsiteX2" fmla="*/ 2114552 w 2114552"/>
                <a:gd name="connsiteY2" fmla="*/ 1290637 h 1528762"/>
                <a:gd name="connsiteX3" fmla="*/ 2076450 w 2114552"/>
                <a:gd name="connsiteY3" fmla="*/ 1000125 h 1528762"/>
                <a:gd name="connsiteX4" fmla="*/ 1714500 w 2114552"/>
                <a:gd name="connsiteY4" fmla="*/ 228600 h 1528762"/>
                <a:gd name="connsiteX5" fmla="*/ 0 w 2114552"/>
                <a:gd name="connsiteY5" fmla="*/ 0 h 1528762"/>
                <a:gd name="connsiteX0" fmla="*/ 1671638 w 2178687"/>
                <a:gd name="connsiteY0" fmla="*/ 1528762 h 1528762"/>
                <a:gd name="connsiteX1" fmla="*/ 1852613 w 2178687"/>
                <a:gd name="connsiteY1" fmla="*/ 1485899 h 1528762"/>
                <a:gd name="connsiteX2" fmla="*/ 2114552 w 2178687"/>
                <a:gd name="connsiteY2" fmla="*/ 1290637 h 1528762"/>
                <a:gd name="connsiteX3" fmla="*/ 2176462 w 2178687"/>
                <a:gd name="connsiteY3" fmla="*/ 957262 h 1528762"/>
                <a:gd name="connsiteX4" fmla="*/ 1714500 w 2178687"/>
                <a:gd name="connsiteY4" fmla="*/ 228600 h 1528762"/>
                <a:gd name="connsiteX5" fmla="*/ 0 w 2178687"/>
                <a:gd name="connsiteY5" fmla="*/ 0 h 1528762"/>
                <a:gd name="connsiteX0" fmla="*/ 1671638 w 2181840"/>
                <a:gd name="connsiteY0" fmla="*/ 1528762 h 1528762"/>
                <a:gd name="connsiteX1" fmla="*/ 1852613 w 2181840"/>
                <a:gd name="connsiteY1" fmla="*/ 1485899 h 1528762"/>
                <a:gd name="connsiteX2" fmla="*/ 2114552 w 2181840"/>
                <a:gd name="connsiteY2" fmla="*/ 1290637 h 1528762"/>
                <a:gd name="connsiteX3" fmla="*/ 2176462 w 2181840"/>
                <a:gd name="connsiteY3" fmla="*/ 957262 h 1528762"/>
                <a:gd name="connsiteX4" fmla="*/ 1714500 w 2181840"/>
                <a:gd name="connsiteY4" fmla="*/ 228600 h 1528762"/>
                <a:gd name="connsiteX5" fmla="*/ 0 w 2181840"/>
                <a:gd name="connsiteY5" fmla="*/ 0 h 1528762"/>
                <a:gd name="connsiteX0" fmla="*/ 1671638 w 2181840"/>
                <a:gd name="connsiteY0" fmla="*/ 1528762 h 1528762"/>
                <a:gd name="connsiteX1" fmla="*/ 1919288 w 2181840"/>
                <a:gd name="connsiteY1" fmla="*/ 1471611 h 1528762"/>
                <a:gd name="connsiteX2" fmla="*/ 2114552 w 2181840"/>
                <a:gd name="connsiteY2" fmla="*/ 1290637 h 1528762"/>
                <a:gd name="connsiteX3" fmla="*/ 2176462 w 2181840"/>
                <a:gd name="connsiteY3" fmla="*/ 957262 h 1528762"/>
                <a:gd name="connsiteX4" fmla="*/ 1714500 w 2181840"/>
                <a:gd name="connsiteY4" fmla="*/ 228600 h 1528762"/>
                <a:gd name="connsiteX5" fmla="*/ 0 w 2181840"/>
                <a:gd name="connsiteY5" fmla="*/ 0 h 1528762"/>
                <a:gd name="connsiteX0" fmla="*/ 1671638 w 2177581"/>
                <a:gd name="connsiteY0" fmla="*/ 1528762 h 1528762"/>
                <a:gd name="connsiteX1" fmla="*/ 1919288 w 2177581"/>
                <a:gd name="connsiteY1" fmla="*/ 1471611 h 1528762"/>
                <a:gd name="connsiteX2" fmla="*/ 2114552 w 2177581"/>
                <a:gd name="connsiteY2" fmla="*/ 1290637 h 1528762"/>
                <a:gd name="connsiteX3" fmla="*/ 2171699 w 2177581"/>
                <a:gd name="connsiteY3" fmla="*/ 938212 h 1528762"/>
                <a:gd name="connsiteX4" fmla="*/ 1714500 w 2177581"/>
                <a:gd name="connsiteY4" fmla="*/ 228600 h 1528762"/>
                <a:gd name="connsiteX5" fmla="*/ 0 w 2177581"/>
                <a:gd name="connsiteY5" fmla="*/ 0 h 1528762"/>
                <a:gd name="connsiteX0" fmla="*/ 1671638 w 2207445"/>
                <a:gd name="connsiteY0" fmla="*/ 1528762 h 1528762"/>
                <a:gd name="connsiteX1" fmla="*/ 1919288 w 2207445"/>
                <a:gd name="connsiteY1" fmla="*/ 1471611 h 1528762"/>
                <a:gd name="connsiteX2" fmla="*/ 2114552 w 2207445"/>
                <a:gd name="connsiteY2" fmla="*/ 1290637 h 1528762"/>
                <a:gd name="connsiteX3" fmla="*/ 2171699 w 2207445"/>
                <a:gd name="connsiteY3" fmla="*/ 938212 h 1528762"/>
                <a:gd name="connsiteX4" fmla="*/ 1581150 w 2207445"/>
                <a:gd name="connsiteY4" fmla="*/ 400050 h 1528762"/>
                <a:gd name="connsiteX5" fmla="*/ 0 w 2207445"/>
                <a:gd name="connsiteY5" fmla="*/ 0 h 1528762"/>
                <a:gd name="connsiteX0" fmla="*/ 1671638 w 2139119"/>
                <a:gd name="connsiteY0" fmla="*/ 1528762 h 1528762"/>
                <a:gd name="connsiteX1" fmla="*/ 1919288 w 2139119"/>
                <a:gd name="connsiteY1" fmla="*/ 1471611 h 1528762"/>
                <a:gd name="connsiteX2" fmla="*/ 2114552 w 2139119"/>
                <a:gd name="connsiteY2" fmla="*/ 1290637 h 1528762"/>
                <a:gd name="connsiteX3" fmla="*/ 2052637 w 2139119"/>
                <a:gd name="connsiteY3" fmla="*/ 847724 h 1528762"/>
                <a:gd name="connsiteX4" fmla="*/ 1581150 w 2139119"/>
                <a:gd name="connsiteY4" fmla="*/ 400050 h 1528762"/>
                <a:gd name="connsiteX5" fmla="*/ 0 w 2139119"/>
                <a:gd name="connsiteY5" fmla="*/ 0 h 1528762"/>
                <a:gd name="connsiteX0" fmla="*/ 1671638 w 2092098"/>
                <a:gd name="connsiteY0" fmla="*/ 1528762 h 1528762"/>
                <a:gd name="connsiteX1" fmla="*/ 1919288 w 2092098"/>
                <a:gd name="connsiteY1" fmla="*/ 1471611 h 1528762"/>
                <a:gd name="connsiteX2" fmla="*/ 2033589 w 2092098"/>
                <a:gd name="connsiteY2" fmla="*/ 1247775 h 1528762"/>
                <a:gd name="connsiteX3" fmla="*/ 2052637 w 2092098"/>
                <a:gd name="connsiteY3" fmla="*/ 847724 h 1528762"/>
                <a:gd name="connsiteX4" fmla="*/ 1581150 w 2092098"/>
                <a:gd name="connsiteY4" fmla="*/ 400050 h 1528762"/>
                <a:gd name="connsiteX5" fmla="*/ 0 w 2092098"/>
                <a:gd name="connsiteY5" fmla="*/ 0 h 1528762"/>
                <a:gd name="connsiteX0" fmla="*/ 1671638 w 2092098"/>
                <a:gd name="connsiteY0" fmla="*/ 1528762 h 1528762"/>
                <a:gd name="connsiteX1" fmla="*/ 1900238 w 2092098"/>
                <a:gd name="connsiteY1" fmla="*/ 1423986 h 1528762"/>
                <a:gd name="connsiteX2" fmla="*/ 2033589 w 2092098"/>
                <a:gd name="connsiteY2" fmla="*/ 1247775 h 1528762"/>
                <a:gd name="connsiteX3" fmla="*/ 2052637 w 2092098"/>
                <a:gd name="connsiteY3" fmla="*/ 847724 h 1528762"/>
                <a:gd name="connsiteX4" fmla="*/ 1581150 w 2092098"/>
                <a:gd name="connsiteY4" fmla="*/ 400050 h 1528762"/>
                <a:gd name="connsiteX5" fmla="*/ 0 w 2092098"/>
                <a:gd name="connsiteY5" fmla="*/ 0 h 1528762"/>
                <a:gd name="connsiteX0" fmla="*/ 1671638 w 2113035"/>
                <a:gd name="connsiteY0" fmla="*/ 1528762 h 1528762"/>
                <a:gd name="connsiteX1" fmla="*/ 1900238 w 2113035"/>
                <a:gd name="connsiteY1" fmla="*/ 1423986 h 1528762"/>
                <a:gd name="connsiteX2" fmla="*/ 2033589 w 2113035"/>
                <a:gd name="connsiteY2" fmla="*/ 1247775 h 1528762"/>
                <a:gd name="connsiteX3" fmla="*/ 2081212 w 2113035"/>
                <a:gd name="connsiteY3" fmla="*/ 838199 h 1528762"/>
                <a:gd name="connsiteX4" fmla="*/ 1581150 w 2113035"/>
                <a:gd name="connsiteY4" fmla="*/ 400050 h 1528762"/>
                <a:gd name="connsiteX5" fmla="*/ 0 w 2113035"/>
                <a:gd name="connsiteY5" fmla="*/ 0 h 1528762"/>
                <a:gd name="connsiteX0" fmla="*/ 1671638 w 2104633"/>
                <a:gd name="connsiteY0" fmla="*/ 1528762 h 1528762"/>
                <a:gd name="connsiteX1" fmla="*/ 1900238 w 2104633"/>
                <a:gd name="connsiteY1" fmla="*/ 1423986 h 1528762"/>
                <a:gd name="connsiteX2" fmla="*/ 2033589 w 2104633"/>
                <a:gd name="connsiteY2" fmla="*/ 1247775 h 1528762"/>
                <a:gd name="connsiteX3" fmla="*/ 2081212 w 2104633"/>
                <a:gd name="connsiteY3" fmla="*/ 838199 h 1528762"/>
                <a:gd name="connsiteX4" fmla="*/ 1581150 w 2104633"/>
                <a:gd name="connsiteY4" fmla="*/ 400050 h 1528762"/>
                <a:gd name="connsiteX5" fmla="*/ 0 w 2104633"/>
                <a:gd name="connsiteY5" fmla="*/ 0 h 152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4633" h="1528762">
                  <a:moveTo>
                    <a:pt x="1671638" y="1528762"/>
                  </a:moveTo>
                  <a:cubicBezTo>
                    <a:pt x="1674019" y="1527175"/>
                    <a:pt x="1823244" y="1469230"/>
                    <a:pt x="1900238" y="1423986"/>
                  </a:cubicBezTo>
                  <a:cubicBezTo>
                    <a:pt x="1932782" y="1414461"/>
                    <a:pt x="1996283" y="1328737"/>
                    <a:pt x="2033589" y="1247775"/>
                  </a:cubicBezTo>
                  <a:cubicBezTo>
                    <a:pt x="2080420" y="1133476"/>
                    <a:pt x="2137569" y="984249"/>
                    <a:pt x="2081212" y="838199"/>
                  </a:cubicBezTo>
                  <a:cubicBezTo>
                    <a:pt x="2024855" y="692149"/>
                    <a:pt x="1928019" y="539750"/>
                    <a:pt x="1581150" y="400050"/>
                  </a:cubicBezTo>
                  <a:cubicBezTo>
                    <a:pt x="1234281" y="260350"/>
                    <a:pt x="946150" y="182562"/>
                    <a:pt x="0" y="0"/>
                  </a:cubicBezTo>
                </a:path>
              </a:pathLst>
            </a:custGeom>
            <a:ln w="50800">
              <a:solidFill>
                <a:srgbClr val="0070C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5545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barn(inVertical)">
                                      <p:cBhvr>
                                        <p:cTn id="23" dur="500"/>
                                        <p:tgtEl>
                                          <p:spTgt spid="1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barn(inVertical)">
                                      <p:cBhvr>
                                        <p:cTn id="28" dur="500"/>
                                        <p:tgtEl>
                                          <p:spTgt spid="1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52"/>
                                        </p:tgtEl>
                                        <p:attrNameLst>
                                          <p:attrName>style.visibility</p:attrName>
                                        </p:attrNameLst>
                                      </p:cBhvr>
                                      <p:to>
                                        <p:strVal val="visible"/>
                                      </p:to>
                                    </p:set>
                                    <p:animEffect transition="in" filter="barn(inVertical)">
                                      <p:cBhvr>
                                        <p:cTn id="61" dur="500"/>
                                        <p:tgtEl>
                                          <p:spTgt spid="15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down)">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down)">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arn(inVertical)">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down)">
                                      <p:cBhvr>
                                        <p:cTn id="8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5" grpId="0" animBg="1"/>
      <p:bldP spid="10" grpId="0" animBg="1"/>
      <p:bldP spid="1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DEAFD0-7DAA-454B-9968-835137014791}" type="slidenum">
              <a:rPr lang="en-GB" smtClean="0"/>
              <a:pPr>
                <a:defRPr/>
              </a:pPr>
              <a:t>60</a:t>
            </a:fld>
            <a:endParaRPr lang="en-GB"/>
          </a:p>
        </p:txBody>
      </p:sp>
      <p:sp>
        <p:nvSpPr>
          <p:cNvPr id="6" name="Rectangle 2"/>
          <p:cNvSpPr>
            <a:spLocks noGrp="1" noChangeArrowheads="1"/>
          </p:cNvSpPr>
          <p:nvPr>
            <p:ph type="title"/>
          </p:nvPr>
        </p:nvSpPr>
        <p:spPr>
          <a:xfrm>
            <a:off x="457200" y="152400"/>
            <a:ext cx="8229600" cy="1143000"/>
          </a:xfrm>
        </p:spPr>
        <p:txBody>
          <a:bodyPr/>
          <a:lstStyle/>
          <a:p>
            <a:pPr eaLnBrk="1" hangingPunct="1"/>
            <a:r>
              <a:rPr lang="en-GB" b="1" u="sng" dirty="0" smtClean="0">
                <a:solidFill>
                  <a:srgbClr val="FF0000"/>
                </a:solidFill>
              </a:rPr>
              <a:t>The Nested </a:t>
            </a:r>
            <a:r>
              <a:rPr lang="en-GB" b="1" u="sng" dirty="0" err="1" smtClean="0">
                <a:solidFill>
                  <a:srgbClr val="FF0000"/>
                </a:solidFill>
              </a:rPr>
              <a:t>Logit</a:t>
            </a:r>
            <a:r>
              <a:rPr lang="en-GB" b="1" u="sng" dirty="0" smtClean="0">
                <a:solidFill>
                  <a:srgbClr val="FF0000"/>
                </a:solidFill>
              </a:rPr>
              <a:t> Model</a:t>
            </a:r>
          </a:p>
        </p:txBody>
      </p:sp>
      <p:sp>
        <p:nvSpPr>
          <p:cNvPr id="7" name="Rectangle 6"/>
          <p:cNvSpPr/>
          <p:nvPr/>
        </p:nvSpPr>
        <p:spPr>
          <a:xfrm>
            <a:off x="685800" y="1905000"/>
            <a:ext cx="7467600" cy="2308324"/>
          </a:xfrm>
          <a:prstGeom prst="rect">
            <a:avLst/>
          </a:prstGeom>
        </p:spPr>
        <p:txBody>
          <a:bodyPr wrap="square">
            <a:spAutoFit/>
          </a:bodyPr>
          <a:lstStyle/>
          <a:p>
            <a:pPr algn="just"/>
            <a:r>
              <a:rPr lang="en-US" sz="2800" b="1" u="sng" dirty="0" smtClean="0">
                <a:solidFill>
                  <a:srgbClr val="000000"/>
                </a:solidFill>
                <a:latin typeface="Times New Roman" pitchFamily="18" charset="0"/>
                <a:cs typeface="Times New Roman" pitchFamily="18" charset="0"/>
              </a:rPr>
              <a:t>Conclusion:</a:t>
            </a:r>
          </a:p>
          <a:p>
            <a:pPr algn="just"/>
            <a:endParaRPr lang="en-US" sz="2000" dirty="0">
              <a:solidFill>
                <a:srgbClr val="000000"/>
              </a:solidFill>
              <a:latin typeface="Times New Roman" pitchFamily="18" charset="0"/>
              <a:cs typeface="Times New Roman" pitchFamily="18" charset="0"/>
            </a:endParaRPr>
          </a:p>
          <a:p>
            <a:pPr algn="just"/>
            <a:r>
              <a:rPr lang="en-US" sz="2400" dirty="0" smtClean="0">
                <a:solidFill>
                  <a:srgbClr val="000000"/>
                </a:solidFill>
                <a:latin typeface="Times New Roman" pitchFamily="18" charset="0"/>
                <a:cs typeface="Times New Roman" pitchFamily="18" charset="0"/>
              </a:rPr>
              <a:t>Since </a:t>
            </a:r>
            <a:r>
              <a:rPr lang="el-GR" sz="2400" dirty="0">
                <a:solidFill>
                  <a:srgbClr val="FF0000"/>
                </a:solidFill>
                <a:latin typeface="Times New Roman" pitchFamily="18" charset="0"/>
                <a:cs typeface="Times New Roman" pitchFamily="18" charset="0"/>
              </a:rPr>
              <a:t>θ</a:t>
            </a:r>
            <a:r>
              <a:rPr lang="en-US" sz="2400" dirty="0">
                <a:solidFill>
                  <a:srgbClr val="FF0000"/>
                </a:solidFill>
                <a:latin typeface="Times New Roman" pitchFamily="18" charset="0"/>
                <a:cs typeface="Times New Roman" pitchFamily="18" charset="0"/>
              </a:rPr>
              <a:t> = 0</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the </a:t>
            </a:r>
            <a:r>
              <a:rPr lang="en-US" sz="2400" dirty="0" smtClean="0">
                <a:solidFill>
                  <a:srgbClr val="000000"/>
                </a:solidFill>
                <a:latin typeface="Times New Roman" pitchFamily="18" charset="0"/>
                <a:cs typeface="Times New Roman" pitchFamily="18" charset="0"/>
              </a:rPr>
              <a:t>two </a:t>
            </a:r>
            <a:r>
              <a:rPr lang="en-US" sz="2400" dirty="0">
                <a:solidFill>
                  <a:srgbClr val="000000"/>
                </a:solidFill>
                <a:latin typeface="Times New Roman" pitchFamily="18" charset="0"/>
                <a:cs typeface="Times New Roman" pitchFamily="18" charset="0"/>
              </a:rPr>
              <a:t>transit </a:t>
            </a:r>
            <a:r>
              <a:rPr lang="en-US" sz="2400" dirty="0" smtClean="0">
                <a:solidFill>
                  <a:srgbClr val="000000"/>
                </a:solidFill>
                <a:latin typeface="Times New Roman" pitchFamily="18" charset="0"/>
                <a:cs typeface="Times New Roman" pitchFamily="18" charset="0"/>
              </a:rPr>
              <a:t>sub modes </a:t>
            </a:r>
            <a:r>
              <a:rPr lang="en-US" sz="2400" dirty="0">
                <a:solidFill>
                  <a:srgbClr val="000000"/>
                </a:solidFill>
                <a:latin typeface="Times New Roman" pitchFamily="18" charset="0"/>
                <a:cs typeface="Times New Roman" pitchFamily="18" charset="0"/>
              </a:rPr>
              <a:t>are perfect substitutes of each other. </a:t>
            </a:r>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Con­sequently the </a:t>
            </a:r>
            <a:r>
              <a:rPr lang="en-US" sz="2400" dirty="0">
                <a:solidFill>
                  <a:srgbClr val="000000"/>
                </a:solidFill>
                <a:latin typeface="Times New Roman" pitchFamily="18" charset="0"/>
                <a:cs typeface="Times New Roman" pitchFamily="18" charset="0"/>
              </a:rPr>
              <a:t>share lost by the local bus Was entirely gained by the rail transit, whereas the auto </a:t>
            </a:r>
            <a:r>
              <a:rPr lang="en-US" sz="2400" dirty="0" smtClean="0">
                <a:solidFill>
                  <a:srgbClr val="000000"/>
                </a:solidFill>
                <a:latin typeface="Times New Roman" pitchFamily="18" charset="0"/>
                <a:cs typeface="Times New Roman" pitchFamily="18" charset="0"/>
              </a:rPr>
              <a:t> share remained the same.</a:t>
            </a:r>
            <a:endParaRPr 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9289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04800"/>
            <a:ext cx="3657600" cy="1143000"/>
          </a:xfrm>
        </p:spPr>
        <p:txBody>
          <a:bodyPr/>
          <a:lstStyle/>
          <a:p>
            <a:r>
              <a:rPr lang="en-US" b="1" u="sng" dirty="0" smtClean="0">
                <a:solidFill>
                  <a:srgbClr val="FF0000"/>
                </a:solidFill>
              </a:rPr>
              <a:t>Remember</a:t>
            </a:r>
            <a:endParaRPr lang="en-US" b="1" u="sng" dirty="0">
              <a:solidFill>
                <a:srgbClr val="FF0000"/>
              </a:solidFill>
            </a:endParaRPr>
          </a:p>
        </p:txBody>
      </p:sp>
      <p:sp>
        <p:nvSpPr>
          <p:cNvPr id="2" name="Slide Number Placeholder 1"/>
          <p:cNvSpPr>
            <a:spLocks noGrp="1"/>
          </p:cNvSpPr>
          <p:nvPr>
            <p:ph type="sldNum" sz="quarter" idx="12"/>
          </p:nvPr>
        </p:nvSpPr>
        <p:spPr/>
        <p:txBody>
          <a:bodyPr/>
          <a:lstStyle/>
          <a:p>
            <a:pPr>
              <a:defRPr/>
            </a:pPr>
            <a:fld id="{466925BF-1ED9-4B7E-B2C1-36EF7BA8F376}" type="slidenum">
              <a:rPr lang="en-GB" smtClean="0"/>
              <a:pPr>
                <a:defRPr/>
              </a:pPr>
              <a:t>7</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168744020"/>
              </p:ext>
            </p:extLst>
          </p:nvPr>
        </p:nvGraphicFramePr>
        <p:xfrm>
          <a:off x="381000" y="1828800"/>
          <a:ext cx="4419597" cy="4107180"/>
        </p:xfrm>
        <a:graphic>
          <a:graphicData uri="http://schemas.openxmlformats.org/drawingml/2006/table">
            <a:tbl>
              <a:tblPr firstRow="1" bandRow="1">
                <a:tableStyleId>{5940675A-B579-460E-94D1-54222C63F5DA}</a:tableStyleId>
              </a:tblPr>
              <a:tblGrid>
                <a:gridCol w="631371"/>
                <a:gridCol w="631371"/>
                <a:gridCol w="631371"/>
                <a:gridCol w="631371"/>
                <a:gridCol w="631371"/>
                <a:gridCol w="631371"/>
                <a:gridCol w="631371"/>
              </a:tblGrid>
              <a:tr h="566942">
                <a:tc>
                  <a:txBody>
                    <a:bodyPr/>
                    <a:lstStyle/>
                    <a:p>
                      <a:r>
                        <a:rPr lang="en-US" dirty="0" err="1" smtClean="0"/>
                        <a:t>i</a:t>
                      </a:r>
                      <a:r>
                        <a:rPr lang="en-US" dirty="0" smtClean="0"/>
                        <a:t>\j</a:t>
                      </a:r>
                      <a:endParaRPr lang="en-US" dirty="0"/>
                    </a:p>
                  </a:txBody>
                  <a:tcPr/>
                </a:tc>
                <a:tc>
                  <a:txBody>
                    <a:bodyPr/>
                    <a:lstStyle/>
                    <a:p>
                      <a:r>
                        <a:rPr lang="en-US" dirty="0" smtClean="0"/>
                        <a:t>102</a:t>
                      </a:r>
                      <a:endParaRPr lang="en-US" dirty="0"/>
                    </a:p>
                  </a:txBody>
                  <a:tcPr/>
                </a:tc>
                <a:tc>
                  <a:txBody>
                    <a:bodyPr/>
                    <a:lstStyle/>
                    <a:p>
                      <a:r>
                        <a:rPr lang="en-US" dirty="0" smtClean="0"/>
                        <a:t>103</a:t>
                      </a:r>
                      <a:endParaRPr lang="en-US" dirty="0"/>
                    </a:p>
                  </a:txBody>
                  <a:tcPr/>
                </a:tc>
                <a:tc>
                  <a:txBody>
                    <a:bodyPr/>
                    <a:lstStyle/>
                    <a:p>
                      <a:r>
                        <a:rPr lang="en-US" dirty="0" smtClean="0"/>
                        <a:t>104</a:t>
                      </a:r>
                      <a:endParaRPr lang="en-US" dirty="0"/>
                    </a:p>
                  </a:txBody>
                  <a:tcPr/>
                </a:tc>
                <a:tc>
                  <a:txBody>
                    <a:bodyPr/>
                    <a:lstStyle/>
                    <a:p>
                      <a:r>
                        <a:rPr lang="en-US" dirty="0" smtClean="0"/>
                        <a:t>105</a:t>
                      </a:r>
                      <a:endParaRPr lang="en-US" dirty="0"/>
                    </a:p>
                  </a:txBody>
                  <a:tcPr/>
                </a:tc>
                <a:tc>
                  <a:txBody>
                    <a:bodyPr/>
                    <a:lstStyle/>
                    <a:p>
                      <a:r>
                        <a:rPr lang="en-US" dirty="0" smtClean="0"/>
                        <a:t>106</a:t>
                      </a:r>
                      <a:endParaRPr lang="en-US" dirty="0"/>
                    </a:p>
                  </a:txBody>
                  <a:tcPr/>
                </a:tc>
                <a:tc>
                  <a:txBody>
                    <a:bodyPr/>
                    <a:lstStyle/>
                    <a:p>
                      <a:r>
                        <a:rPr lang="en-US" dirty="0" smtClean="0"/>
                        <a:t>107</a:t>
                      </a:r>
                      <a:endParaRPr lang="en-US" dirty="0"/>
                    </a:p>
                  </a:txBody>
                  <a:tcPr/>
                </a:tc>
              </a:tr>
              <a:tr h="566942">
                <a:tc>
                  <a:txBody>
                    <a:bodyPr/>
                    <a:lstStyle/>
                    <a:p>
                      <a:r>
                        <a:rPr lang="en-US" dirty="0" smtClean="0"/>
                        <a:t>102</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66942">
                <a:tc>
                  <a:txBody>
                    <a:bodyPr/>
                    <a:lstStyle/>
                    <a:p>
                      <a:r>
                        <a:rPr lang="en-US" dirty="0" smtClean="0"/>
                        <a:t>103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705528">
                <a:tc>
                  <a:txBody>
                    <a:bodyPr/>
                    <a:lstStyle/>
                    <a:p>
                      <a:r>
                        <a:rPr lang="en-US" dirty="0" smtClean="0"/>
                        <a:t>104</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nSpc>
                          <a:spcPct val="150000"/>
                        </a:lnSpc>
                      </a:pPr>
                      <a:r>
                        <a:rPr lang="en-US" sz="1800" dirty="0" smtClean="0"/>
                        <a:t>4312</a:t>
                      </a:r>
                      <a:endParaRPr lang="en-US" sz="1800" dirty="0">
                        <a:solidFill>
                          <a:srgbClr val="FF0000"/>
                        </a:solidFill>
                      </a:endParaRPr>
                    </a:p>
                  </a:txBody>
                  <a:tcPr>
                    <a:solidFill>
                      <a:schemeClr val="accent1">
                        <a:lumMod val="20000"/>
                        <a:lumOff val="80000"/>
                      </a:schemeClr>
                    </a:solidFill>
                  </a:tcPr>
                </a:tc>
                <a:tc>
                  <a:txBody>
                    <a:bodyPr/>
                    <a:lstStyle/>
                    <a:p>
                      <a:endParaRPr lang="en-US"/>
                    </a:p>
                  </a:txBody>
                  <a:tcPr/>
                </a:tc>
              </a:tr>
              <a:tr h="566942">
                <a:tc>
                  <a:txBody>
                    <a:bodyPr/>
                    <a:lstStyle/>
                    <a:p>
                      <a:r>
                        <a:rPr lang="en-US" dirty="0" smtClean="0"/>
                        <a:t>105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66942">
                <a:tc>
                  <a:txBody>
                    <a:bodyPr/>
                    <a:lstStyle/>
                    <a:p>
                      <a:r>
                        <a:rPr lang="en-US" dirty="0" smtClean="0"/>
                        <a:t>106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66942">
                <a:tc>
                  <a:txBody>
                    <a:bodyPr/>
                    <a:lstStyle/>
                    <a:p>
                      <a:r>
                        <a:rPr lang="en-US" dirty="0" smtClean="0"/>
                        <a:t>107</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Left Arrow 4"/>
          <p:cNvSpPr/>
          <p:nvPr/>
        </p:nvSpPr>
        <p:spPr>
          <a:xfrm>
            <a:off x="4114800" y="3810000"/>
            <a:ext cx="27432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86575" y="2430839"/>
            <a:ext cx="1981200" cy="3139321"/>
          </a:xfrm>
          <a:prstGeom prst="rect">
            <a:avLst/>
          </a:prstGeom>
          <a:solidFill>
            <a:schemeClr val="accent1">
              <a:lumMod val="20000"/>
              <a:lumOff val="80000"/>
            </a:schemeClr>
          </a:solidFill>
          <a:ln w="28575">
            <a:solidFill>
              <a:schemeClr val="accent5">
                <a:lumMod val="60000"/>
                <a:lumOff val="40000"/>
              </a:schemeClr>
            </a:solidFill>
          </a:ln>
        </p:spPr>
        <p:txBody>
          <a:bodyPr wrap="square" rtlCol="0">
            <a:spAutoFit/>
          </a:bodyPr>
          <a:lstStyle/>
          <a:p>
            <a:pPr algn="just"/>
            <a:r>
              <a:rPr lang="en-US" dirty="0" smtClean="0"/>
              <a:t>Exercises will be restricted to one cell only as indicated. Same will be applicable to other cells. One matrix will split into number of matrices according to modes</a:t>
            </a:r>
            <a:endParaRPr lang="en-US" dirty="0"/>
          </a:p>
        </p:txBody>
      </p:sp>
    </p:spTree>
    <p:extLst>
      <p:ext uri="{BB962C8B-B14F-4D97-AF65-F5344CB8AC3E}">
        <p14:creationId xmlns:p14="http://schemas.microsoft.com/office/powerpoint/2010/main" val="3743039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600200"/>
            <a:ext cx="7772400" cy="4267200"/>
          </a:xfrm>
        </p:spPr>
        <p:txBody>
          <a:bodyPr/>
          <a:lstStyle/>
          <a:p>
            <a:pPr algn="ctr"/>
            <a:r>
              <a:rPr lang="en-US" sz="8800" u="sng" dirty="0" smtClean="0">
                <a:solidFill>
                  <a:srgbClr val="FF0000"/>
                </a:solidFill>
                <a:effectLst/>
              </a:rPr>
              <a:t>Categories of Modal Split Models</a:t>
            </a:r>
            <a:endParaRPr lang="en-US" sz="8800" u="sng" dirty="0">
              <a:solidFill>
                <a:srgbClr val="FF0000"/>
              </a:solidFill>
              <a:effectLst/>
            </a:endParaRPr>
          </a:p>
        </p:txBody>
      </p:sp>
      <p:sp>
        <p:nvSpPr>
          <p:cNvPr id="2" name="Slide Number Placeholder 1"/>
          <p:cNvSpPr>
            <a:spLocks noGrp="1"/>
          </p:cNvSpPr>
          <p:nvPr>
            <p:ph type="sldNum" sz="quarter" idx="12"/>
          </p:nvPr>
        </p:nvSpPr>
        <p:spPr/>
        <p:txBody>
          <a:bodyPr/>
          <a:lstStyle/>
          <a:p>
            <a:pPr>
              <a:defRPr/>
            </a:pPr>
            <a:fld id="{EAA34BFB-66D3-420E-BD9A-CA15ABCE0D3A}" type="slidenum">
              <a:rPr lang="en-GB" smtClean="0"/>
              <a:pPr>
                <a:defRPr/>
              </a:pPr>
              <a:t>8</a:t>
            </a:fld>
            <a:endParaRPr lang="en-GB"/>
          </a:p>
        </p:txBody>
      </p:sp>
    </p:spTree>
    <p:extLst>
      <p:ext uri="{BB962C8B-B14F-4D97-AF65-F5344CB8AC3E}">
        <p14:creationId xmlns:p14="http://schemas.microsoft.com/office/powerpoint/2010/main" val="1316686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039"/>
          <p:cNvSpPr txBox="1">
            <a:spLocks noChangeArrowheads="1"/>
          </p:cNvSpPr>
          <p:nvPr/>
        </p:nvSpPr>
        <p:spPr bwMode="auto">
          <a:xfrm>
            <a:off x="5130553" y="881605"/>
            <a:ext cx="3721052" cy="1077218"/>
          </a:xfrm>
          <a:prstGeom prst="rect">
            <a:avLst/>
          </a:prstGeom>
          <a:solidFill>
            <a:schemeClr val="accent1">
              <a:lumMod val="20000"/>
              <a:lumOff val="80000"/>
            </a:schemeClr>
          </a:solidFill>
          <a:ln w="38100">
            <a:solidFill>
              <a:srgbClr val="009900"/>
            </a:solidFill>
            <a:miter lim="800000"/>
            <a:headEnd/>
            <a:tailEnd/>
          </a:ln>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3200" b="1" dirty="0" smtClean="0"/>
              <a:t>Trip-interchange </a:t>
            </a:r>
            <a:r>
              <a:rPr lang="en-US" sz="3200" b="1" dirty="0"/>
              <a:t>models</a:t>
            </a:r>
          </a:p>
        </p:txBody>
      </p:sp>
      <p:pic>
        <p:nvPicPr>
          <p:cNvPr id="15"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943" y="1981200"/>
            <a:ext cx="3580804"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410200" y="3886200"/>
            <a:ext cx="2819400" cy="1071209"/>
          </a:xfrm>
          <a:prstGeom prst="rect">
            <a:avLst/>
          </a:prstGeom>
          <a:solidFill>
            <a:srgbClr val="92D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39"/>
          <p:cNvSpPr txBox="1">
            <a:spLocks noChangeArrowheads="1"/>
          </p:cNvSpPr>
          <p:nvPr/>
        </p:nvSpPr>
        <p:spPr bwMode="auto">
          <a:xfrm>
            <a:off x="304800" y="903982"/>
            <a:ext cx="3736142" cy="1077218"/>
          </a:xfrm>
          <a:prstGeom prst="rect">
            <a:avLst/>
          </a:prstGeom>
          <a:solidFill>
            <a:schemeClr val="accent1">
              <a:lumMod val="20000"/>
              <a:lumOff val="80000"/>
            </a:schemeClr>
          </a:solidFill>
          <a:ln w="38100">
            <a:solidFill>
              <a:srgbClr val="009900"/>
            </a:solidFill>
            <a:miter lim="800000"/>
            <a:headEnd/>
            <a:tailEnd/>
          </a:ln>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3200" b="1" dirty="0" smtClean="0"/>
              <a:t>Trip-end</a:t>
            </a:r>
          </a:p>
          <a:p>
            <a:pPr algn="ctr" eaLnBrk="1" hangingPunct="1"/>
            <a:r>
              <a:rPr lang="en-US" sz="3200" b="1" dirty="0" smtClean="0"/>
              <a:t> models</a:t>
            </a:r>
            <a:endParaRPr lang="en-US" sz="3200" b="1" dirty="0"/>
          </a:p>
        </p:txBody>
      </p:sp>
      <p:grpSp>
        <p:nvGrpSpPr>
          <p:cNvPr id="18" name="Group 17"/>
          <p:cNvGrpSpPr/>
          <p:nvPr/>
        </p:nvGrpSpPr>
        <p:grpSpPr>
          <a:xfrm>
            <a:off x="434143" y="2093819"/>
            <a:ext cx="3497163" cy="4459381"/>
            <a:chOff x="6386596" y="1258981"/>
            <a:chExt cx="2520767" cy="3200400"/>
          </a:xfrm>
        </p:grpSpPr>
        <p:pic>
          <p:nvPicPr>
            <p:cNvPr id="19" name="Picture 1027"/>
            <p:cNvPicPr>
              <a:picLocks noChangeAspect="1" noChangeArrowheads="1"/>
            </p:cNvPicPr>
            <p:nvPr/>
          </p:nvPicPr>
          <p:blipFill rotWithShape="1">
            <a:blip r:embed="rId2">
              <a:extLst>
                <a:ext uri="{28A0092B-C50C-407E-A947-70E740481C1C}">
                  <a14:useLocalDpi xmlns:a14="http://schemas.microsoft.com/office/drawing/2010/main" val="0"/>
                </a:ext>
              </a:extLst>
            </a:blip>
            <a:srcRect t="64215"/>
            <a:stretch/>
          </p:blipFill>
          <p:spPr bwMode="auto">
            <a:xfrm>
              <a:off x="6400799" y="3314117"/>
              <a:ext cx="2506563" cy="114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27"/>
            <p:cNvPicPr>
              <a:picLocks noChangeAspect="1" noChangeArrowheads="1"/>
            </p:cNvPicPr>
            <p:nvPr/>
          </p:nvPicPr>
          <p:blipFill rotWithShape="1">
            <a:blip r:embed="rId2">
              <a:extLst>
                <a:ext uri="{28A0092B-C50C-407E-A947-70E740481C1C}">
                  <a14:useLocalDpi xmlns:a14="http://schemas.microsoft.com/office/drawing/2010/main" val="0"/>
                </a:ext>
              </a:extLst>
            </a:blip>
            <a:srcRect t="27298" b="58274"/>
            <a:stretch/>
          </p:blipFill>
          <p:spPr bwMode="auto">
            <a:xfrm>
              <a:off x="6386596" y="2866517"/>
              <a:ext cx="2506563" cy="46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27"/>
            <p:cNvPicPr>
              <a:picLocks noChangeAspect="1" noChangeArrowheads="1"/>
            </p:cNvPicPr>
            <p:nvPr/>
          </p:nvPicPr>
          <p:blipFill rotWithShape="1">
            <a:blip r:embed="rId2">
              <a:extLst>
                <a:ext uri="{28A0092B-C50C-407E-A947-70E740481C1C}">
                  <a14:useLocalDpi xmlns:a14="http://schemas.microsoft.com/office/drawing/2010/main" val="0"/>
                </a:ext>
              </a:extLst>
            </a:blip>
            <a:srcRect t="40877" b="35927"/>
            <a:stretch/>
          </p:blipFill>
          <p:spPr bwMode="auto">
            <a:xfrm>
              <a:off x="6400796" y="2089633"/>
              <a:ext cx="2506563" cy="74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27"/>
            <p:cNvPicPr>
              <a:picLocks noChangeAspect="1" noChangeArrowheads="1"/>
            </p:cNvPicPr>
            <p:nvPr/>
          </p:nvPicPr>
          <p:blipFill rotWithShape="1">
            <a:blip r:embed="rId2">
              <a:extLst>
                <a:ext uri="{28A0092B-C50C-407E-A947-70E740481C1C}">
                  <a14:useLocalDpi xmlns:a14="http://schemas.microsoft.com/office/drawing/2010/main" val="0"/>
                </a:ext>
              </a:extLst>
            </a:blip>
            <a:srcRect b="71075"/>
            <a:stretch/>
          </p:blipFill>
          <p:spPr bwMode="auto">
            <a:xfrm>
              <a:off x="6400800" y="1258981"/>
              <a:ext cx="2506563" cy="92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p:cNvSpPr/>
          <p:nvPr/>
        </p:nvSpPr>
        <p:spPr>
          <a:xfrm>
            <a:off x="854563" y="3338569"/>
            <a:ext cx="2819400" cy="1071209"/>
          </a:xfrm>
          <a:prstGeom prst="rect">
            <a:avLst/>
          </a:prstGeom>
          <a:solidFill>
            <a:srgbClr val="92D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79953D22-6D5F-4BBF-9DEF-D67BA2BD5D04}" type="slidenum">
              <a:rPr lang="en-GB" smtClean="0"/>
              <a:pPr>
                <a:defRPr/>
              </a:pPr>
              <a:t>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circle(in)">
                                      <p:cBhvr>
                                        <p:cTn id="22"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4" grpId="0" animBg="1"/>
      <p:bldP spid="16" grpId="0" animBg="1"/>
      <p:bldP spid="2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2473</TotalTime>
  <Words>3433</Words>
  <Application>Microsoft Office PowerPoint</Application>
  <PresentationFormat>On-screen Show (4:3)</PresentationFormat>
  <Paragraphs>912</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Flow</vt:lpstr>
      <vt:lpstr>MODAL SPLIT</vt:lpstr>
      <vt:lpstr>What is modal split?</vt:lpstr>
      <vt:lpstr>General</vt:lpstr>
      <vt:lpstr>What affects Mode Choice?</vt:lpstr>
      <vt:lpstr>PowerPoint Presentation</vt:lpstr>
      <vt:lpstr>PowerPoint Presentation</vt:lpstr>
      <vt:lpstr>Remember</vt:lpstr>
      <vt:lpstr>Categories of Modal Split Models</vt:lpstr>
      <vt:lpstr>PowerPoint Presentation</vt:lpstr>
      <vt:lpstr>Trip-end Models</vt:lpstr>
      <vt:lpstr>PowerPoint Presentation</vt:lpstr>
      <vt:lpstr>PowerPoint Presentation</vt:lpstr>
      <vt:lpstr>Trip Interchange Models</vt:lpstr>
      <vt:lpstr>PowerPoint Presentation</vt:lpstr>
      <vt:lpstr>PowerPoint Presentation</vt:lpstr>
      <vt:lpstr>PowerPoint Presentation</vt:lpstr>
      <vt:lpstr>Background to Modal Split Models</vt:lpstr>
      <vt:lpstr>Diversion Curves</vt:lpstr>
      <vt:lpstr>Probability Based Models</vt:lpstr>
      <vt:lpstr>Utility and Disutility</vt:lpstr>
      <vt:lpstr>Generalized Cost</vt:lpstr>
      <vt:lpstr>Utility function </vt:lpstr>
      <vt:lpstr>Utility Function – Earlier Attempts</vt:lpstr>
      <vt:lpstr>Utility function – Lancaster Approach</vt:lpstr>
      <vt:lpstr>PowerPoint Presentation</vt:lpstr>
      <vt:lpstr>New Trends</vt:lpstr>
      <vt:lpstr>In Short</vt:lpstr>
      <vt:lpstr>Use of Logit Models for Modal Choice</vt:lpstr>
      <vt:lpstr>Logit Models</vt:lpstr>
      <vt:lpstr>Multinomial Logit (MNL) Model</vt:lpstr>
      <vt:lpstr>Multinomial Logit (MNL) Model</vt:lpstr>
      <vt:lpstr>Multinomial Logit (MNL) Model</vt:lpstr>
      <vt:lpstr>Application of the Logit Model</vt:lpstr>
      <vt:lpstr>Application of the Logit Model</vt:lpstr>
      <vt:lpstr>Application of Model Logit Model</vt:lpstr>
      <vt:lpstr>Application of Model Logit Model</vt:lpstr>
      <vt:lpstr>Application of the Logit Model</vt:lpstr>
      <vt:lpstr>Application of Model Logit Model</vt:lpstr>
      <vt:lpstr>Application of Model Logit Model</vt:lpstr>
      <vt:lpstr>Application of Model Logit Model</vt:lpstr>
      <vt:lpstr>Application of Model Logit Model</vt:lpstr>
      <vt:lpstr>Application of the Logit Model</vt:lpstr>
      <vt:lpstr>Application of the Logit Model</vt:lpstr>
      <vt:lpstr>Application of the Logit Model</vt:lpstr>
      <vt:lpstr>Application of the Logit Model</vt:lpstr>
      <vt:lpstr>The Incremental (or Pivot- Point) Logit Model</vt:lpstr>
      <vt:lpstr>The Incremental (or Pivot- Point) Logit Model</vt:lpstr>
      <vt:lpstr>The Incremental (or Pivot- Point) Logit Model</vt:lpstr>
      <vt:lpstr>Independence of Irrelevant Alternatives (IIA) property</vt:lpstr>
      <vt:lpstr>Independence of Irrelevant Alternatives (IIA) property</vt:lpstr>
      <vt:lpstr>Independence of Irrelevant Alternatives (IIA) property</vt:lpstr>
      <vt:lpstr>The Nested Logit Model</vt:lpstr>
      <vt:lpstr>The Nested Logit Model</vt:lpstr>
      <vt:lpstr>The Nested Logit Model</vt:lpstr>
      <vt:lpstr>The Nested Logit Model</vt:lpstr>
      <vt:lpstr>The Nested Logit Model</vt:lpstr>
      <vt:lpstr>The Nested Logit Model</vt:lpstr>
      <vt:lpstr>The Nested Logit Model</vt:lpstr>
      <vt:lpstr>The Nested Logit Model</vt:lpstr>
      <vt:lpstr>The Nested Logit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Kamran</dc:creator>
  <cp:lastModifiedBy>Muhammad Majid Naeem</cp:lastModifiedBy>
  <cp:revision>596</cp:revision>
  <cp:lastPrinted>1601-01-01T00:00:00Z</cp:lastPrinted>
  <dcterms:created xsi:type="dcterms:W3CDTF">1601-01-01T00:00:00Z</dcterms:created>
  <dcterms:modified xsi:type="dcterms:W3CDTF">2020-05-16T00:57:06Z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