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2" r:id="rId2"/>
  </p:sldMasterIdLst>
  <p:notesMasterIdLst>
    <p:notesMasterId r:id="rId33"/>
  </p:notesMasterIdLst>
  <p:sldIdLst>
    <p:sldId id="349" r:id="rId3"/>
    <p:sldId id="291" r:id="rId4"/>
    <p:sldId id="327" r:id="rId5"/>
    <p:sldId id="292" r:id="rId6"/>
    <p:sldId id="293" r:id="rId7"/>
    <p:sldId id="294" r:id="rId8"/>
    <p:sldId id="332" r:id="rId9"/>
    <p:sldId id="295" r:id="rId10"/>
    <p:sldId id="299" r:id="rId11"/>
    <p:sldId id="301" r:id="rId12"/>
    <p:sldId id="342" r:id="rId13"/>
    <p:sldId id="303" r:id="rId14"/>
    <p:sldId id="333" r:id="rId15"/>
    <p:sldId id="296" r:id="rId16"/>
    <p:sldId id="329" r:id="rId17"/>
    <p:sldId id="304" r:id="rId18"/>
    <p:sldId id="305" r:id="rId19"/>
    <p:sldId id="306" r:id="rId20"/>
    <p:sldId id="343" r:id="rId21"/>
    <p:sldId id="344" r:id="rId22"/>
    <p:sldId id="345" r:id="rId23"/>
    <p:sldId id="346" r:id="rId24"/>
    <p:sldId id="347" r:id="rId25"/>
    <p:sldId id="348" r:id="rId26"/>
    <p:sldId id="335" r:id="rId27"/>
    <p:sldId id="307" r:id="rId28"/>
    <p:sldId id="260" r:id="rId29"/>
    <p:sldId id="261" r:id="rId30"/>
    <p:sldId id="262" r:id="rId31"/>
    <p:sldId id="263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E7968"/>
    <a:srgbClr val="D54E29"/>
    <a:srgbClr val="FF00FF"/>
    <a:srgbClr val="996633"/>
    <a:srgbClr val="FFFF99"/>
    <a:srgbClr val="A0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4CC30-BA8F-49ED-8277-206697FD7D3A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57DD9-C1C0-43B7-AC65-2B6F81A28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7DD9-C1C0-43B7-AC65-2B6F81A28C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7DD9-C1C0-43B7-AC65-2B6F81A28C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2072-0264-4A4A-B722-3F2D53434F8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739C-CF9F-4886-B5E1-839B6DEA519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28A9-3CEB-420E-A051-EEC082CD9D2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A88D-6FA3-4F25-8984-3EA49953D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1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2072-0264-4A4A-B722-3F2D53434F8E}" type="slidenum">
              <a:rPr lang="en-GB" altLang="en-US" smtClean="0">
                <a:solidFill>
                  <a:srgbClr val="DDE9E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DDE9E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4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0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8EB9E-C1DE-470F-B682-784A0E001D77}" type="slidenum">
              <a:rPr lang="en-GB" altLang="en-US" smtClean="0">
                <a:solidFill>
                  <a:srgbClr val="DDE9EC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DDE9E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4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110F7-6601-45BB-91D4-5D61F0D601E5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9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1E2-A1A5-4022-893C-C5653FD30BC9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81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28180-BD37-46C5-AE4F-3CDF75C295F7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99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1F6-ACF9-44A3-BDE4-BFC696EB1A3B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8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7A715-5259-4EBC-9E92-3A54808B9D54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6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86FCF49-6EE2-4B1F-801A-8622F35155BC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9320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739C-CF9F-4886-B5E1-839B6DEA5195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07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28A9-3CEB-420E-A051-EEC082CD9D29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83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E2D2-DA6F-473E-9D0B-58CE1D935574}" type="slidenum">
              <a:rPr lang="en-GB" altLang="en-US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57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A88D-6FA3-4F25-8984-3EA49953D0E8}" type="slidenum">
              <a:rPr lang="en-US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2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8EB9E-C1DE-470F-B682-784A0E001D7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110F7-6601-45BB-91D4-5D61F0D601E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1E2-A1A5-4022-893C-C5653FD30BC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28180-BD37-46C5-AE4F-3CDF75C295F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1F6-ACF9-44A3-BDE4-BFC696EB1A3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7A715-5259-4EBC-9E92-3A54808B9D5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86FCF49-6EE2-4B1F-801A-8622F35155B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B3C640E-EEE9-4699-A03D-EA7596A40C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B3C640E-EEE9-4699-A03D-EA7596A40C6C}" type="slidenum">
              <a:rPr lang="en-GB" altLang="en-US" smtClean="0">
                <a:solidFill>
                  <a:srgbClr val="46465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64653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7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85800" y="1752600"/>
            <a:ext cx="7391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333333"/>
                </a:solidFill>
              </a:rPr>
              <a:t>TRANSPORTATION PLANNING</a:t>
            </a:r>
          </a:p>
          <a:p>
            <a:pPr algn="ctr"/>
            <a:endParaRPr lang="en-US" sz="5400" dirty="0">
              <a:solidFill>
                <a:srgbClr val="333333"/>
              </a:solidFill>
            </a:endParaRPr>
          </a:p>
          <a:p>
            <a:pPr algn="ctr"/>
            <a:r>
              <a:rPr lang="en-US" sz="5400" dirty="0">
                <a:solidFill>
                  <a:srgbClr val="333333"/>
                </a:solidFill>
              </a:rPr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40382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295400" y="990600"/>
            <a:ext cx="6361508" cy="5661236"/>
            <a:chOff x="1800" y="3420"/>
            <a:chExt cx="8640" cy="7688"/>
          </a:xfrm>
        </p:grpSpPr>
        <p:sp>
          <p:nvSpPr>
            <p:cNvPr id="5326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800" y="3420"/>
              <a:ext cx="8640" cy="76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7" name="Freeform 19"/>
            <p:cNvSpPr>
              <a:spLocks/>
            </p:cNvSpPr>
            <p:nvPr/>
          </p:nvSpPr>
          <p:spPr bwMode="auto">
            <a:xfrm>
              <a:off x="2146" y="4508"/>
              <a:ext cx="6454" cy="5701"/>
            </a:xfrm>
            <a:custGeom>
              <a:avLst/>
              <a:gdLst/>
              <a:ahLst/>
              <a:cxnLst>
                <a:cxn ang="0">
                  <a:pos x="285" y="842"/>
                </a:cxn>
                <a:cxn ang="0">
                  <a:pos x="510" y="347"/>
                </a:cxn>
                <a:cxn ang="0">
                  <a:pos x="780" y="77"/>
                </a:cxn>
                <a:cxn ang="0">
                  <a:pos x="1410" y="167"/>
                </a:cxn>
                <a:cxn ang="0">
                  <a:pos x="2430" y="77"/>
                </a:cxn>
                <a:cxn ang="0">
                  <a:pos x="3780" y="2"/>
                </a:cxn>
                <a:cxn ang="0">
                  <a:pos x="4185" y="77"/>
                </a:cxn>
                <a:cxn ang="0">
                  <a:pos x="4305" y="152"/>
                </a:cxn>
                <a:cxn ang="0">
                  <a:pos x="4650" y="272"/>
                </a:cxn>
                <a:cxn ang="0">
                  <a:pos x="5520" y="467"/>
                </a:cxn>
                <a:cxn ang="0">
                  <a:pos x="6315" y="572"/>
                </a:cxn>
                <a:cxn ang="0">
                  <a:pos x="6510" y="782"/>
                </a:cxn>
                <a:cxn ang="0">
                  <a:pos x="6585" y="932"/>
                </a:cxn>
                <a:cxn ang="0">
                  <a:pos x="6525" y="3032"/>
                </a:cxn>
                <a:cxn ang="0">
                  <a:pos x="6525" y="3662"/>
                </a:cxn>
                <a:cxn ang="0">
                  <a:pos x="6240" y="3842"/>
                </a:cxn>
                <a:cxn ang="0">
                  <a:pos x="5985" y="3962"/>
                </a:cxn>
                <a:cxn ang="0">
                  <a:pos x="5865" y="4067"/>
                </a:cxn>
                <a:cxn ang="0">
                  <a:pos x="5805" y="4127"/>
                </a:cxn>
                <a:cxn ang="0">
                  <a:pos x="4830" y="4157"/>
                </a:cxn>
                <a:cxn ang="0">
                  <a:pos x="4395" y="4337"/>
                </a:cxn>
                <a:cxn ang="0">
                  <a:pos x="3690" y="4322"/>
                </a:cxn>
                <a:cxn ang="0">
                  <a:pos x="3345" y="4247"/>
                </a:cxn>
                <a:cxn ang="0">
                  <a:pos x="3150" y="4187"/>
                </a:cxn>
                <a:cxn ang="0">
                  <a:pos x="1635" y="4067"/>
                </a:cxn>
                <a:cxn ang="0">
                  <a:pos x="1185" y="3932"/>
                </a:cxn>
                <a:cxn ang="0">
                  <a:pos x="615" y="3647"/>
                </a:cxn>
                <a:cxn ang="0">
                  <a:pos x="480" y="3467"/>
                </a:cxn>
                <a:cxn ang="0">
                  <a:pos x="345" y="3332"/>
                </a:cxn>
                <a:cxn ang="0">
                  <a:pos x="240" y="3152"/>
                </a:cxn>
                <a:cxn ang="0">
                  <a:pos x="135" y="2852"/>
                </a:cxn>
                <a:cxn ang="0">
                  <a:pos x="90" y="2522"/>
                </a:cxn>
                <a:cxn ang="0">
                  <a:pos x="0" y="1997"/>
                </a:cxn>
                <a:cxn ang="0">
                  <a:pos x="120" y="1307"/>
                </a:cxn>
                <a:cxn ang="0">
                  <a:pos x="210" y="1172"/>
                </a:cxn>
              </a:cxnLst>
              <a:rect l="0" t="0" r="r" b="b"/>
              <a:pathLst>
                <a:path w="6690" h="4367">
                  <a:moveTo>
                    <a:pt x="180" y="1097"/>
                  </a:moveTo>
                  <a:cubicBezTo>
                    <a:pt x="230" y="1021"/>
                    <a:pt x="251" y="927"/>
                    <a:pt x="285" y="842"/>
                  </a:cubicBezTo>
                  <a:cubicBezTo>
                    <a:pt x="294" y="789"/>
                    <a:pt x="320" y="611"/>
                    <a:pt x="345" y="572"/>
                  </a:cubicBezTo>
                  <a:cubicBezTo>
                    <a:pt x="391" y="499"/>
                    <a:pt x="457" y="417"/>
                    <a:pt x="510" y="347"/>
                  </a:cubicBezTo>
                  <a:cubicBezTo>
                    <a:pt x="515" y="332"/>
                    <a:pt x="515" y="314"/>
                    <a:pt x="525" y="302"/>
                  </a:cubicBezTo>
                  <a:cubicBezTo>
                    <a:pt x="575" y="240"/>
                    <a:pt x="699" y="104"/>
                    <a:pt x="780" y="77"/>
                  </a:cubicBezTo>
                  <a:cubicBezTo>
                    <a:pt x="868" y="82"/>
                    <a:pt x="1060" y="86"/>
                    <a:pt x="1170" y="107"/>
                  </a:cubicBezTo>
                  <a:cubicBezTo>
                    <a:pt x="1252" y="122"/>
                    <a:pt x="1329" y="151"/>
                    <a:pt x="1410" y="167"/>
                  </a:cubicBezTo>
                  <a:cubicBezTo>
                    <a:pt x="1846" y="156"/>
                    <a:pt x="1915" y="168"/>
                    <a:pt x="2280" y="122"/>
                  </a:cubicBezTo>
                  <a:cubicBezTo>
                    <a:pt x="2332" y="116"/>
                    <a:pt x="2378" y="80"/>
                    <a:pt x="2430" y="77"/>
                  </a:cubicBezTo>
                  <a:cubicBezTo>
                    <a:pt x="2840" y="54"/>
                    <a:pt x="3250" y="47"/>
                    <a:pt x="3660" y="32"/>
                  </a:cubicBezTo>
                  <a:cubicBezTo>
                    <a:pt x="3700" y="24"/>
                    <a:pt x="3739" y="0"/>
                    <a:pt x="3780" y="2"/>
                  </a:cubicBezTo>
                  <a:cubicBezTo>
                    <a:pt x="3880" y="6"/>
                    <a:pt x="4080" y="32"/>
                    <a:pt x="4080" y="32"/>
                  </a:cubicBezTo>
                  <a:cubicBezTo>
                    <a:pt x="4126" y="43"/>
                    <a:pt x="4150" y="42"/>
                    <a:pt x="4185" y="77"/>
                  </a:cubicBezTo>
                  <a:cubicBezTo>
                    <a:pt x="4203" y="95"/>
                    <a:pt x="4209" y="124"/>
                    <a:pt x="4230" y="137"/>
                  </a:cubicBezTo>
                  <a:cubicBezTo>
                    <a:pt x="4252" y="151"/>
                    <a:pt x="4280" y="146"/>
                    <a:pt x="4305" y="152"/>
                  </a:cubicBezTo>
                  <a:cubicBezTo>
                    <a:pt x="4370" y="166"/>
                    <a:pt x="4435" y="182"/>
                    <a:pt x="4500" y="197"/>
                  </a:cubicBezTo>
                  <a:cubicBezTo>
                    <a:pt x="4547" y="221"/>
                    <a:pt x="4597" y="262"/>
                    <a:pt x="4650" y="272"/>
                  </a:cubicBezTo>
                  <a:cubicBezTo>
                    <a:pt x="4752" y="290"/>
                    <a:pt x="4853" y="284"/>
                    <a:pt x="4950" y="332"/>
                  </a:cubicBezTo>
                  <a:cubicBezTo>
                    <a:pt x="5139" y="426"/>
                    <a:pt x="5310" y="441"/>
                    <a:pt x="5520" y="467"/>
                  </a:cubicBezTo>
                  <a:cubicBezTo>
                    <a:pt x="5620" y="453"/>
                    <a:pt x="5855" y="414"/>
                    <a:pt x="5955" y="422"/>
                  </a:cubicBezTo>
                  <a:cubicBezTo>
                    <a:pt x="6027" y="428"/>
                    <a:pt x="6252" y="530"/>
                    <a:pt x="6315" y="572"/>
                  </a:cubicBezTo>
                  <a:cubicBezTo>
                    <a:pt x="6357" y="636"/>
                    <a:pt x="6420" y="672"/>
                    <a:pt x="6480" y="722"/>
                  </a:cubicBezTo>
                  <a:cubicBezTo>
                    <a:pt x="6490" y="742"/>
                    <a:pt x="6497" y="764"/>
                    <a:pt x="6510" y="782"/>
                  </a:cubicBezTo>
                  <a:cubicBezTo>
                    <a:pt x="6522" y="799"/>
                    <a:pt x="6544" y="809"/>
                    <a:pt x="6555" y="827"/>
                  </a:cubicBezTo>
                  <a:cubicBezTo>
                    <a:pt x="6573" y="859"/>
                    <a:pt x="6573" y="897"/>
                    <a:pt x="6585" y="932"/>
                  </a:cubicBezTo>
                  <a:cubicBezTo>
                    <a:pt x="6638" y="1458"/>
                    <a:pt x="6690" y="2162"/>
                    <a:pt x="6570" y="2642"/>
                  </a:cubicBezTo>
                  <a:cubicBezTo>
                    <a:pt x="6559" y="2774"/>
                    <a:pt x="6541" y="2901"/>
                    <a:pt x="6525" y="3032"/>
                  </a:cubicBezTo>
                  <a:cubicBezTo>
                    <a:pt x="6530" y="3117"/>
                    <a:pt x="6540" y="3202"/>
                    <a:pt x="6540" y="3287"/>
                  </a:cubicBezTo>
                  <a:cubicBezTo>
                    <a:pt x="6540" y="3412"/>
                    <a:pt x="6538" y="3538"/>
                    <a:pt x="6525" y="3662"/>
                  </a:cubicBezTo>
                  <a:cubicBezTo>
                    <a:pt x="6524" y="3669"/>
                    <a:pt x="6477" y="3759"/>
                    <a:pt x="6465" y="3767"/>
                  </a:cubicBezTo>
                  <a:cubicBezTo>
                    <a:pt x="6405" y="3804"/>
                    <a:pt x="6305" y="3818"/>
                    <a:pt x="6240" y="3842"/>
                  </a:cubicBezTo>
                  <a:cubicBezTo>
                    <a:pt x="5986" y="3934"/>
                    <a:pt x="6282" y="3845"/>
                    <a:pt x="6030" y="3917"/>
                  </a:cubicBezTo>
                  <a:cubicBezTo>
                    <a:pt x="6015" y="3932"/>
                    <a:pt x="6002" y="3949"/>
                    <a:pt x="5985" y="3962"/>
                  </a:cubicBezTo>
                  <a:cubicBezTo>
                    <a:pt x="5957" y="3984"/>
                    <a:pt x="5895" y="4022"/>
                    <a:pt x="5895" y="4022"/>
                  </a:cubicBezTo>
                  <a:cubicBezTo>
                    <a:pt x="5885" y="4037"/>
                    <a:pt x="5879" y="4056"/>
                    <a:pt x="5865" y="4067"/>
                  </a:cubicBezTo>
                  <a:cubicBezTo>
                    <a:pt x="5853" y="4077"/>
                    <a:pt x="5831" y="4071"/>
                    <a:pt x="5820" y="4082"/>
                  </a:cubicBezTo>
                  <a:cubicBezTo>
                    <a:pt x="5809" y="4093"/>
                    <a:pt x="5818" y="4118"/>
                    <a:pt x="5805" y="4127"/>
                  </a:cubicBezTo>
                  <a:cubicBezTo>
                    <a:pt x="5779" y="4145"/>
                    <a:pt x="5715" y="4157"/>
                    <a:pt x="5715" y="4157"/>
                  </a:cubicBezTo>
                  <a:cubicBezTo>
                    <a:pt x="5431" y="4127"/>
                    <a:pt x="5111" y="4063"/>
                    <a:pt x="4830" y="4157"/>
                  </a:cubicBezTo>
                  <a:cubicBezTo>
                    <a:pt x="4759" y="4210"/>
                    <a:pt x="4700" y="4217"/>
                    <a:pt x="4620" y="4247"/>
                  </a:cubicBezTo>
                  <a:cubicBezTo>
                    <a:pt x="4551" y="4273"/>
                    <a:pt x="4469" y="4330"/>
                    <a:pt x="4395" y="4337"/>
                  </a:cubicBezTo>
                  <a:cubicBezTo>
                    <a:pt x="4295" y="4347"/>
                    <a:pt x="4195" y="4357"/>
                    <a:pt x="4095" y="4367"/>
                  </a:cubicBezTo>
                  <a:cubicBezTo>
                    <a:pt x="3960" y="4352"/>
                    <a:pt x="3824" y="4344"/>
                    <a:pt x="3690" y="4322"/>
                  </a:cubicBezTo>
                  <a:cubicBezTo>
                    <a:pt x="3638" y="4314"/>
                    <a:pt x="3591" y="4288"/>
                    <a:pt x="3540" y="4277"/>
                  </a:cubicBezTo>
                  <a:cubicBezTo>
                    <a:pt x="3476" y="4263"/>
                    <a:pt x="3410" y="4257"/>
                    <a:pt x="3345" y="4247"/>
                  </a:cubicBezTo>
                  <a:cubicBezTo>
                    <a:pt x="3320" y="4237"/>
                    <a:pt x="3296" y="4225"/>
                    <a:pt x="3270" y="4217"/>
                  </a:cubicBezTo>
                  <a:cubicBezTo>
                    <a:pt x="3231" y="4205"/>
                    <a:pt x="3150" y="4187"/>
                    <a:pt x="3150" y="4187"/>
                  </a:cubicBezTo>
                  <a:cubicBezTo>
                    <a:pt x="3019" y="4100"/>
                    <a:pt x="2818" y="4104"/>
                    <a:pt x="2670" y="4067"/>
                  </a:cubicBezTo>
                  <a:cubicBezTo>
                    <a:pt x="2217" y="4101"/>
                    <a:pt x="2149" y="4122"/>
                    <a:pt x="1635" y="4067"/>
                  </a:cubicBezTo>
                  <a:cubicBezTo>
                    <a:pt x="1533" y="4056"/>
                    <a:pt x="1437" y="4009"/>
                    <a:pt x="1335" y="3992"/>
                  </a:cubicBezTo>
                  <a:cubicBezTo>
                    <a:pt x="1284" y="3958"/>
                    <a:pt x="1245" y="3947"/>
                    <a:pt x="1185" y="3932"/>
                  </a:cubicBezTo>
                  <a:cubicBezTo>
                    <a:pt x="1079" y="3862"/>
                    <a:pt x="988" y="3836"/>
                    <a:pt x="870" y="3797"/>
                  </a:cubicBezTo>
                  <a:cubicBezTo>
                    <a:pt x="772" y="3764"/>
                    <a:pt x="723" y="3674"/>
                    <a:pt x="615" y="3647"/>
                  </a:cubicBezTo>
                  <a:cubicBezTo>
                    <a:pt x="463" y="3420"/>
                    <a:pt x="627" y="3653"/>
                    <a:pt x="510" y="3512"/>
                  </a:cubicBezTo>
                  <a:cubicBezTo>
                    <a:pt x="498" y="3498"/>
                    <a:pt x="494" y="3479"/>
                    <a:pt x="480" y="3467"/>
                  </a:cubicBezTo>
                  <a:cubicBezTo>
                    <a:pt x="463" y="3453"/>
                    <a:pt x="440" y="3447"/>
                    <a:pt x="420" y="3437"/>
                  </a:cubicBezTo>
                  <a:cubicBezTo>
                    <a:pt x="410" y="3423"/>
                    <a:pt x="356" y="3354"/>
                    <a:pt x="345" y="3332"/>
                  </a:cubicBezTo>
                  <a:cubicBezTo>
                    <a:pt x="328" y="3298"/>
                    <a:pt x="305" y="3227"/>
                    <a:pt x="285" y="3197"/>
                  </a:cubicBezTo>
                  <a:cubicBezTo>
                    <a:pt x="273" y="3179"/>
                    <a:pt x="252" y="3169"/>
                    <a:pt x="240" y="3152"/>
                  </a:cubicBezTo>
                  <a:cubicBezTo>
                    <a:pt x="216" y="3119"/>
                    <a:pt x="188" y="3036"/>
                    <a:pt x="180" y="3002"/>
                  </a:cubicBezTo>
                  <a:cubicBezTo>
                    <a:pt x="157" y="2911"/>
                    <a:pt x="172" y="2962"/>
                    <a:pt x="135" y="2852"/>
                  </a:cubicBezTo>
                  <a:cubicBezTo>
                    <a:pt x="130" y="2837"/>
                    <a:pt x="120" y="2807"/>
                    <a:pt x="120" y="2807"/>
                  </a:cubicBezTo>
                  <a:cubicBezTo>
                    <a:pt x="109" y="2640"/>
                    <a:pt x="122" y="2633"/>
                    <a:pt x="90" y="2522"/>
                  </a:cubicBezTo>
                  <a:cubicBezTo>
                    <a:pt x="74" y="2467"/>
                    <a:pt x="45" y="2357"/>
                    <a:pt x="45" y="2357"/>
                  </a:cubicBezTo>
                  <a:cubicBezTo>
                    <a:pt x="34" y="2188"/>
                    <a:pt x="28" y="2135"/>
                    <a:pt x="0" y="1997"/>
                  </a:cubicBezTo>
                  <a:cubicBezTo>
                    <a:pt x="10" y="1834"/>
                    <a:pt x="24" y="1678"/>
                    <a:pt x="45" y="1517"/>
                  </a:cubicBezTo>
                  <a:cubicBezTo>
                    <a:pt x="59" y="1411"/>
                    <a:pt x="37" y="1362"/>
                    <a:pt x="120" y="1307"/>
                  </a:cubicBezTo>
                  <a:cubicBezTo>
                    <a:pt x="125" y="1292"/>
                    <a:pt x="125" y="1274"/>
                    <a:pt x="135" y="1262"/>
                  </a:cubicBezTo>
                  <a:cubicBezTo>
                    <a:pt x="168" y="1221"/>
                    <a:pt x="210" y="1247"/>
                    <a:pt x="210" y="1172"/>
                  </a:cubicBezTo>
                  <a:cubicBezTo>
                    <a:pt x="210" y="1145"/>
                    <a:pt x="190" y="1122"/>
                    <a:pt x="180" y="109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 flipV="1">
              <a:off x="5300" y="6412"/>
              <a:ext cx="4420" cy="4696"/>
            </a:xfrm>
            <a:custGeom>
              <a:avLst/>
              <a:gdLst/>
              <a:ahLst/>
              <a:cxnLst>
                <a:cxn ang="0">
                  <a:pos x="0" y="3195"/>
                </a:cxn>
                <a:cxn ang="0">
                  <a:pos x="180" y="3045"/>
                </a:cxn>
                <a:cxn ang="0">
                  <a:pos x="210" y="2880"/>
                </a:cxn>
                <a:cxn ang="0">
                  <a:pos x="240" y="2835"/>
                </a:cxn>
                <a:cxn ang="0">
                  <a:pos x="270" y="2745"/>
                </a:cxn>
                <a:cxn ang="0">
                  <a:pos x="300" y="2640"/>
                </a:cxn>
                <a:cxn ang="0">
                  <a:pos x="435" y="2595"/>
                </a:cxn>
                <a:cxn ang="0">
                  <a:pos x="480" y="2580"/>
                </a:cxn>
                <a:cxn ang="0">
                  <a:pos x="525" y="2565"/>
                </a:cxn>
                <a:cxn ang="0">
                  <a:pos x="795" y="2325"/>
                </a:cxn>
                <a:cxn ang="0">
                  <a:pos x="840" y="2295"/>
                </a:cxn>
                <a:cxn ang="0">
                  <a:pos x="945" y="2175"/>
                </a:cxn>
                <a:cxn ang="0">
                  <a:pos x="1125" y="2100"/>
                </a:cxn>
                <a:cxn ang="0">
                  <a:pos x="1170" y="2070"/>
                </a:cxn>
                <a:cxn ang="0">
                  <a:pos x="1215" y="2055"/>
                </a:cxn>
                <a:cxn ang="0">
                  <a:pos x="1350" y="1965"/>
                </a:cxn>
                <a:cxn ang="0">
                  <a:pos x="1485" y="1875"/>
                </a:cxn>
                <a:cxn ang="0">
                  <a:pos x="1530" y="1830"/>
                </a:cxn>
                <a:cxn ang="0">
                  <a:pos x="1590" y="1815"/>
                </a:cxn>
                <a:cxn ang="0">
                  <a:pos x="1650" y="1710"/>
                </a:cxn>
                <a:cxn ang="0">
                  <a:pos x="1800" y="1620"/>
                </a:cxn>
                <a:cxn ang="0">
                  <a:pos x="1860" y="1530"/>
                </a:cxn>
                <a:cxn ang="0">
                  <a:pos x="1920" y="1500"/>
                </a:cxn>
                <a:cxn ang="0">
                  <a:pos x="2010" y="1440"/>
                </a:cxn>
                <a:cxn ang="0">
                  <a:pos x="2055" y="1410"/>
                </a:cxn>
                <a:cxn ang="0">
                  <a:pos x="2100" y="1380"/>
                </a:cxn>
                <a:cxn ang="0">
                  <a:pos x="2160" y="1305"/>
                </a:cxn>
                <a:cxn ang="0">
                  <a:pos x="2175" y="1245"/>
                </a:cxn>
                <a:cxn ang="0">
                  <a:pos x="2235" y="1215"/>
                </a:cxn>
                <a:cxn ang="0">
                  <a:pos x="2400" y="1140"/>
                </a:cxn>
                <a:cxn ang="0">
                  <a:pos x="2505" y="1035"/>
                </a:cxn>
                <a:cxn ang="0">
                  <a:pos x="2730" y="780"/>
                </a:cxn>
                <a:cxn ang="0">
                  <a:pos x="2760" y="630"/>
                </a:cxn>
                <a:cxn ang="0">
                  <a:pos x="2820" y="255"/>
                </a:cxn>
                <a:cxn ang="0">
                  <a:pos x="2895" y="150"/>
                </a:cxn>
                <a:cxn ang="0">
                  <a:pos x="2925" y="0"/>
                </a:cxn>
              </a:cxnLst>
              <a:rect l="0" t="0" r="r" b="b"/>
              <a:pathLst>
                <a:path w="2927" h="3195">
                  <a:moveTo>
                    <a:pt x="0" y="3195"/>
                  </a:moveTo>
                  <a:cubicBezTo>
                    <a:pt x="165" y="3080"/>
                    <a:pt x="116" y="3141"/>
                    <a:pt x="180" y="3045"/>
                  </a:cubicBezTo>
                  <a:cubicBezTo>
                    <a:pt x="182" y="3035"/>
                    <a:pt x="204" y="2897"/>
                    <a:pt x="210" y="2880"/>
                  </a:cubicBezTo>
                  <a:cubicBezTo>
                    <a:pt x="216" y="2863"/>
                    <a:pt x="233" y="2851"/>
                    <a:pt x="240" y="2835"/>
                  </a:cubicBezTo>
                  <a:cubicBezTo>
                    <a:pt x="253" y="2806"/>
                    <a:pt x="260" y="2775"/>
                    <a:pt x="270" y="2745"/>
                  </a:cubicBezTo>
                  <a:cubicBezTo>
                    <a:pt x="276" y="2728"/>
                    <a:pt x="292" y="2645"/>
                    <a:pt x="300" y="2640"/>
                  </a:cubicBezTo>
                  <a:cubicBezTo>
                    <a:pt x="341" y="2616"/>
                    <a:pt x="390" y="2610"/>
                    <a:pt x="435" y="2595"/>
                  </a:cubicBezTo>
                  <a:cubicBezTo>
                    <a:pt x="450" y="2590"/>
                    <a:pt x="465" y="2585"/>
                    <a:pt x="480" y="2580"/>
                  </a:cubicBezTo>
                  <a:cubicBezTo>
                    <a:pt x="495" y="2575"/>
                    <a:pt x="525" y="2565"/>
                    <a:pt x="525" y="2565"/>
                  </a:cubicBezTo>
                  <a:cubicBezTo>
                    <a:pt x="613" y="2477"/>
                    <a:pt x="707" y="2413"/>
                    <a:pt x="795" y="2325"/>
                  </a:cubicBezTo>
                  <a:cubicBezTo>
                    <a:pt x="808" y="2312"/>
                    <a:pt x="827" y="2308"/>
                    <a:pt x="840" y="2295"/>
                  </a:cubicBezTo>
                  <a:cubicBezTo>
                    <a:pt x="895" y="2240"/>
                    <a:pt x="875" y="2222"/>
                    <a:pt x="945" y="2175"/>
                  </a:cubicBezTo>
                  <a:cubicBezTo>
                    <a:pt x="1028" y="2120"/>
                    <a:pt x="1047" y="2119"/>
                    <a:pt x="1125" y="2100"/>
                  </a:cubicBezTo>
                  <a:cubicBezTo>
                    <a:pt x="1140" y="2090"/>
                    <a:pt x="1154" y="2078"/>
                    <a:pt x="1170" y="2070"/>
                  </a:cubicBezTo>
                  <a:cubicBezTo>
                    <a:pt x="1184" y="2063"/>
                    <a:pt x="1201" y="2063"/>
                    <a:pt x="1215" y="2055"/>
                  </a:cubicBezTo>
                  <a:cubicBezTo>
                    <a:pt x="1215" y="2055"/>
                    <a:pt x="1327" y="1980"/>
                    <a:pt x="1350" y="1965"/>
                  </a:cubicBezTo>
                  <a:cubicBezTo>
                    <a:pt x="1398" y="1933"/>
                    <a:pt x="1430" y="1893"/>
                    <a:pt x="1485" y="1875"/>
                  </a:cubicBezTo>
                  <a:cubicBezTo>
                    <a:pt x="1500" y="1860"/>
                    <a:pt x="1512" y="1841"/>
                    <a:pt x="1530" y="1830"/>
                  </a:cubicBezTo>
                  <a:cubicBezTo>
                    <a:pt x="1548" y="1820"/>
                    <a:pt x="1574" y="1828"/>
                    <a:pt x="1590" y="1815"/>
                  </a:cubicBezTo>
                  <a:cubicBezTo>
                    <a:pt x="1621" y="1789"/>
                    <a:pt x="1621" y="1739"/>
                    <a:pt x="1650" y="1710"/>
                  </a:cubicBezTo>
                  <a:cubicBezTo>
                    <a:pt x="1690" y="1670"/>
                    <a:pt x="1748" y="1637"/>
                    <a:pt x="1800" y="1620"/>
                  </a:cubicBezTo>
                  <a:cubicBezTo>
                    <a:pt x="1820" y="1590"/>
                    <a:pt x="1840" y="1560"/>
                    <a:pt x="1860" y="1530"/>
                  </a:cubicBezTo>
                  <a:cubicBezTo>
                    <a:pt x="1872" y="1511"/>
                    <a:pt x="1901" y="1512"/>
                    <a:pt x="1920" y="1500"/>
                  </a:cubicBezTo>
                  <a:cubicBezTo>
                    <a:pt x="1951" y="1481"/>
                    <a:pt x="1980" y="1460"/>
                    <a:pt x="2010" y="1440"/>
                  </a:cubicBezTo>
                  <a:cubicBezTo>
                    <a:pt x="2025" y="1430"/>
                    <a:pt x="2040" y="1420"/>
                    <a:pt x="2055" y="1410"/>
                  </a:cubicBezTo>
                  <a:cubicBezTo>
                    <a:pt x="2070" y="1400"/>
                    <a:pt x="2100" y="1380"/>
                    <a:pt x="2100" y="1380"/>
                  </a:cubicBezTo>
                  <a:cubicBezTo>
                    <a:pt x="2149" y="1233"/>
                    <a:pt x="2070" y="1441"/>
                    <a:pt x="2160" y="1305"/>
                  </a:cubicBezTo>
                  <a:cubicBezTo>
                    <a:pt x="2171" y="1288"/>
                    <a:pt x="2162" y="1261"/>
                    <a:pt x="2175" y="1245"/>
                  </a:cubicBezTo>
                  <a:cubicBezTo>
                    <a:pt x="2189" y="1228"/>
                    <a:pt x="2216" y="1226"/>
                    <a:pt x="2235" y="1215"/>
                  </a:cubicBezTo>
                  <a:cubicBezTo>
                    <a:pt x="2292" y="1182"/>
                    <a:pt x="2335" y="1156"/>
                    <a:pt x="2400" y="1140"/>
                  </a:cubicBezTo>
                  <a:cubicBezTo>
                    <a:pt x="2421" y="1058"/>
                    <a:pt x="2427" y="1061"/>
                    <a:pt x="2505" y="1035"/>
                  </a:cubicBezTo>
                  <a:cubicBezTo>
                    <a:pt x="2585" y="955"/>
                    <a:pt x="2693" y="890"/>
                    <a:pt x="2730" y="780"/>
                  </a:cubicBezTo>
                  <a:cubicBezTo>
                    <a:pt x="2737" y="730"/>
                    <a:pt x="2755" y="681"/>
                    <a:pt x="2760" y="630"/>
                  </a:cubicBezTo>
                  <a:cubicBezTo>
                    <a:pt x="2782" y="423"/>
                    <a:pt x="2758" y="411"/>
                    <a:pt x="2820" y="255"/>
                  </a:cubicBezTo>
                  <a:cubicBezTo>
                    <a:pt x="2863" y="147"/>
                    <a:pt x="2816" y="176"/>
                    <a:pt x="2895" y="150"/>
                  </a:cubicBezTo>
                  <a:cubicBezTo>
                    <a:pt x="2927" y="20"/>
                    <a:pt x="2925" y="71"/>
                    <a:pt x="292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5" name="Freeform 17"/>
            <p:cNvSpPr>
              <a:spLocks/>
            </p:cNvSpPr>
            <p:nvPr/>
          </p:nvSpPr>
          <p:spPr bwMode="auto">
            <a:xfrm>
              <a:off x="1800" y="6412"/>
              <a:ext cx="3500" cy="3976"/>
            </a:xfrm>
            <a:custGeom>
              <a:avLst/>
              <a:gdLst/>
              <a:ahLst/>
              <a:cxnLst>
                <a:cxn ang="0">
                  <a:pos x="0" y="3195"/>
                </a:cxn>
                <a:cxn ang="0">
                  <a:pos x="180" y="3045"/>
                </a:cxn>
                <a:cxn ang="0">
                  <a:pos x="210" y="2880"/>
                </a:cxn>
                <a:cxn ang="0">
                  <a:pos x="240" y="2835"/>
                </a:cxn>
                <a:cxn ang="0">
                  <a:pos x="270" y="2745"/>
                </a:cxn>
                <a:cxn ang="0">
                  <a:pos x="300" y="2640"/>
                </a:cxn>
                <a:cxn ang="0">
                  <a:pos x="435" y="2595"/>
                </a:cxn>
                <a:cxn ang="0">
                  <a:pos x="480" y="2580"/>
                </a:cxn>
                <a:cxn ang="0">
                  <a:pos x="525" y="2565"/>
                </a:cxn>
                <a:cxn ang="0">
                  <a:pos x="795" y="2325"/>
                </a:cxn>
                <a:cxn ang="0">
                  <a:pos x="840" y="2295"/>
                </a:cxn>
                <a:cxn ang="0">
                  <a:pos x="945" y="2175"/>
                </a:cxn>
                <a:cxn ang="0">
                  <a:pos x="1125" y="2100"/>
                </a:cxn>
                <a:cxn ang="0">
                  <a:pos x="1170" y="2070"/>
                </a:cxn>
                <a:cxn ang="0">
                  <a:pos x="1215" y="2055"/>
                </a:cxn>
                <a:cxn ang="0">
                  <a:pos x="1350" y="1965"/>
                </a:cxn>
                <a:cxn ang="0">
                  <a:pos x="1485" y="1875"/>
                </a:cxn>
                <a:cxn ang="0">
                  <a:pos x="1530" y="1830"/>
                </a:cxn>
                <a:cxn ang="0">
                  <a:pos x="1590" y="1815"/>
                </a:cxn>
                <a:cxn ang="0">
                  <a:pos x="1650" y="1710"/>
                </a:cxn>
                <a:cxn ang="0">
                  <a:pos x="1800" y="1620"/>
                </a:cxn>
                <a:cxn ang="0">
                  <a:pos x="1860" y="1530"/>
                </a:cxn>
                <a:cxn ang="0">
                  <a:pos x="1920" y="1500"/>
                </a:cxn>
                <a:cxn ang="0">
                  <a:pos x="2010" y="1440"/>
                </a:cxn>
                <a:cxn ang="0">
                  <a:pos x="2055" y="1410"/>
                </a:cxn>
                <a:cxn ang="0">
                  <a:pos x="2100" y="1380"/>
                </a:cxn>
                <a:cxn ang="0">
                  <a:pos x="2160" y="1305"/>
                </a:cxn>
                <a:cxn ang="0">
                  <a:pos x="2175" y="1245"/>
                </a:cxn>
                <a:cxn ang="0">
                  <a:pos x="2235" y="1215"/>
                </a:cxn>
                <a:cxn ang="0">
                  <a:pos x="2400" y="1140"/>
                </a:cxn>
                <a:cxn ang="0">
                  <a:pos x="2505" y="1035"/>
                </a:cxn>
                <a:cxn ang="0">
                  <a:pos x="2730" y="780"/>
                </a:cxn>
                <a:cxn ang="0">
                  <a:pos x="2760" y="630"/>
                </a:cxn>
                <a:cxn ang="0">
                  <a:pos x="2820" y="255"/>
                </a:cxn>
                <a:cxn ang="0">
                  <a:pos x="2895" y="150"/>
                </a:cxn>
                <a:cxn ang="0">
                  <a:pos x="2925" y="0"/>
                </a:cxn>
              </a:cxnLst>
              <a:rect l="0" t="0" r="r" b="b"/>
              <a:pathLst>
                <a:path w="2927" h="3195">
                  <a:moveTo>
                    <a:pt x="0" y="3195"/>
                  </a:moveTo>
                  <a:cubicBezTo>
                    <a:pt x="165" y="3080"/>
                    <a:pt x="116" y="3141"/>
                    <a:pt x="180" y="3045"/>
                  </a:cubicBezTo>
                  <a:cubicBezTo>
                    <a:pt x="182" y="3035"/>
                    <a:pt x="204" y="2897"/>
                    <a:pt x="210" y="2880"/>
                  </a:cubicBezTo>
                  <a:cubicBezTo>
                    <a:pt x="216" y="2863"/>
                    <a:pt x="233" y="2851"/>
                    <a:pt x="240" y="2835"/>
                  </a:cubicBezTo>
                  <a:cubicBezTo>
                    <a:pt x="253" y="2806"/>
                    <a:pt x="260" y="2775"/>
                    <a:pt x="270" y="2745"/>
                  </a:cubicBezTo>
                  <a:cubicBezTo>
                    <a:pt x="276" y="2728"/>
                    <a:pt x="292" y="2645"/>
                    <a:pt x="300" y="2640"/>
                  </a:cubicBezTo>
                  <a:cubicBezTo>
                    <a:pt x="341" y="2616"/>
                    <a:pt x="390" y="2610"/>
                    <a:pt x="435" y="2595"/>
                  </a:cubicBezTo>
                  <a:cubicBezTo>
                    <a:pt x="450" y="2590"/>
                    <a:pt x="465" y="2585"/>
                    <a:pt x="480" y="2580"/>
                  </a:cubicBezTo>
                  <a:cubicBezTo>
                    <a:pt x="495" y="2575"/>
                    <a:pt x="525" y="2565"/>
                    <a:pt x="525" y="2565"/>
                  </a:cubicBezTo>
                  <a:cubicBezTo>
                    <a:pt x="613" y="2477"/>
                    <a:pt x="707" y="2413"/>
                    <a:pt x="795" y="2325"/>
                  </a:cubicBezTo>
                  <a:cubicBezTo>
                    <a:pt x="808" y="2312"/>
                    <a:pt x="827" y="2308"/>
                    <a:pt x="840" y="2295"/>
                  </a:cubicBezTo>
                  <a:cubicBezTo>
                    <a:pt x="895" y="2240"/>
                    <a:pt x="875" y="2222"/>
                    <a:pt x="945" y="2175"/>
                  </a:cubicBezTo>
                  <a:cubicBezTo>
                    <a:pt x="1028" y="2120"/>
                    <a:pt x="1047" y="2119"/>
                    <a:pt x="1125" y="2100"/>
                  </a:cubicBezTo>
                  <a:cubicBezTo>
                    <a:pt x="1140" y="2090"/>
                    <a:pt x="1154" y="2078"/>
                    <a:pt x="1170" y="2070"/>
                  </a:cubicBezTo>
                  <a:cubicBezTo>
                    <a:pt x="1184" y="2063"/>
                    <a:pt x="1201" y="2063"/>
                    <a:pt x="1215" y="2055"/>
                  </a:cubicBezTo>
                  <a:cubicBezTo>
                    <a:pt x="1215" y="2055"/>
                    <a:pt x="1327" y="1980"/>
                    <a:pt x="1350" y="1965"/>
                  </a:cubicBezTo>
                  <a:cubicBezTo>
                    <a:pt x="1398" y="1933"/>
                    <a:pt x="1430" y="1893"/>
                    <a:pt x="1485" y="1875"/>
                  </a:cubicBezTo>
                  <a:cubicBezTo>
                    <a:pt x="1500" y="1860"/>
                    <a:pt x="1512" y="1841"/>
                    <a:pt x="1530" y="1830"/>
                  </a:cubicBezTo>
                  <a:cubicBezTo>
                    <a:pt x="1548" y="1820"/>
                    <a:pt x="1574" y="1828"/>
                    <a:pt x="1590" y="1815"/>
                  </a:cubicBezTo>
                  <a:cubicBezTo>
                    <a:pt x="1621" y="1789"/>
                    <a:pt x="1621" y="1739"/>
                    <a:pt x="1650" y="1710"/>
                  </a:cubicBezTo>
                  <a:cubicBezTo>
                    <a:pt x="1690" y="1670"/>
                    <a:pt x="1748" y="1637"/>
                    <a:pt x="1800" y="1620"/>
                  </a:cubicBezTo>
                  <a:cubicBezTo>
                    <a:pt x="1820" y="1590"/>
                    <a:pt x="1840" y="1560"/>
                    <a:pt x="1860" y="1530"/>
                  </a:cubicBezTo>
                  <a:cubicBezTo>
                    <a:pt x="1872" y="1511"/>
                    <a:pt x="1901" y="1512"/>
                    <a:pt x="1920" y="1500"/>
                  </a:cubicBezTo>
                  <a:cubicBezTo>
                    <a:pt x="1951" y="1481"/>
                    <a:pt x="1980" y="1460"/>
                    <a:pt x="2010" y="1440"/>
                  </a:cubicBezTo>
                  <a:cubicBezTo>
                    <a:pt x="2025" y="1430"/>
                    <a:pt x="2040" y="1420"/>
                    <a:pt x="2055" y="1410"/>
                  </a:cubicBezTo>
                  <a:cubicBezTo>
                    <a:pt x="2070" y="1400"/>
                    <a:pt x="2100" y="1380"/>
                    <a:pt x="2100" y="1380"/>
                  </a:cubicBezTo>
                  <a:cubicBezTo>
                    <a:pt x="2149" y="1233"/>
                    <a:pt x="2070" y="1441"/>
                    <a:pt x="2160" y="1305"/>
                  </a:cubicBezTo>
                  <a:cubicBezTo>
                    <a:pt x="2171" y="1288"/>
                    <a:pt x="2162" y="1261"/>
                    <a:pt x="2175" y="1245"/>
                  </a:cubicBezTo>
                  <a:cubicBezTo>
                    <a:pt x="2189" y="1228"/>
                    <a:pt x="2216" y="1226"/>
                    <a:pt x="2235" y="1215"/>
                  </a:cubicBezTo>
                  <a:cubicBezTo>
                    <a:pt x="2292" y="1182"/>
                    <a:pt x="2335" y="1156"/>
                    <a:pt x="2400" y="1140"/>
                  </a:cubicBezTo>
                  <a:cubicBezTo>
                    <a:pt x="2421" y="1058"/>
                    <a:pt x="2427" y="1061"/>
                    <a:pt x="2505" y="1035"/>
                  </a:cubicBezTo>
                  <a:cubicBezTo>
                    <a:pt x="2585" y="955"/>
                    <a:pt x="2693" y="890"/>
                    <a:pt x="2730" y="780"/>
                  </a:cubicBezTo>
                  <a:cubicBezTo>
                    <a:pt x="2737" y="730"/>
                    <a:pt x="2755" y="681"/>
                    <a:pt x="2760" y="630"/>
                  </a:cubicBezTo>
                  <a:cubicBezTo>
                    <a:pt x="2782" y="423"/>
                    <a:pt x="2758" y="411"/>
                    <a:pt x="2820" y="255"/>
                  </a:cubicBezTo>
                  <a:cubicBezTo>
                    <a:pt x="2863" y="147"/>
                    <a:pt x="2816" y="176"/>
                    <a:pt x="2895" y="150"/>
                  </a:cubicBezTo>
                  <a:cubicBezTo>
                    <a:pt x="2927" y="20"/>
                    <a:pt x="2925" y="71"/>
                    <a:pt x="292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4" name="Freeform 16"/>
            <p:cNvSpPr>
              <a:spLocks/>
            </p:cNvSpPr>
            <p:nvPr/>
          </p:nvSpPr>
          <p:spPr bwMode="auto">
            <a:xfrm flipH="1">
              <a:off x="4400" y="7908"/>
              <a:ext cx="1100" cy="2176"/>
            </a:xfrm>
            <a:custGeom>
              <a:avLst/>
              <a:gdLst/>
              <a:ahLst/>
              <a:cxnLst>
                <a:cxn ang="0">
                  <a:pos x="735" y="0"/>
                </a:cxn>
                <a:cxn ang="0">
                  <a:pos x="630" y="120"/>
                </a:cxn>
                <a:cxn ang="0">
                  <a:pos x="600" y="210"/>
                </a:cxn>
                <a:cxn ang="0">
                  <a:pos x="585" y="255"/>
                </a:cxn>
                <a:cxn ang="0">
                  <a:pos x="435" y="840"/>
                </a:cxn>
                <a:cxn ang="0">
                  <a:pos x="315" y="1020"/>
                </a:cxn>
                <a:cxn ang="0">
                  <a:pos x="255" y="1170"/>
                </a:cxn>
                <a:cxn ang="0">
                  <a:pos x="225" y="1290"/>
                </a:cxn>
                <a:cxn ang="0">
                  <a:pos x="195" y="1335"/>
                </a:cxn>
                <a:cxn ang="0">
                  <a:pos x="75" y="1500"/>
                </a:cxn>
                <a:cxn ang="0">
                  <a:pos x="0" y="1650"/>
                </a:cxn>
              </a:cxnLst>
              <a:rect l="0" t="0" r="r" b="b"/>
              <a:pathLst>
                <a:path w="735" h="1650">
                  <a:moveTo>
                    <a:pt x="735" y="0"/>
                  </a:moveTo>
                  <a:cubicBezTo>
                    <a:pt x="660" y="50"/>
                    <a:pt x="700" y="15"/>
                    <a:pt x="630" y="120"/>
                  </a:cubicBezTo>
                  <a:cubicBezTo>
                    <a:pt x="612" y="146"/>
                    <a:pt x="610" y="180"/>
                    <a:pt x="600" y="210"/>
                  </a:cubicBezTo>
                  <a:cubicBezTo>
                    <a:pt x="595" y="225"/>
                    <a:pt x="585" y="255"/>
                    <a:pt x="585" y="255"/>
                  </a:cubicBezTo>
                  <a:cubicBezTo>
                    <a:pt x="581" y="371"/>
                    <a:pt x="645" y="770"/>
                    <a:pt x="435" y="840"/>
                  </a:cubicBezTo>
                  <a:cubicBezTo>
                    <a:pt x="408" y="922"/>
                    <a:pt x="351" y="948"/>
                    <a:pt x="315" y="1020"/>
                  </a:cubicBezTo>
                  <a:cubicBezTo>
                    <a:pt x="292" y="1066"/>
                    <a:pt x="269" y="1120"/>
                    <a:pt x="255" y="1170"/>
                  </a:cubicBezTo>
                  <a:cubicBezTo>
                    <a:pt x="244" y="1210"/>
                    <a:pt x="248" y="1256"/>
                    <a:pt x="225" y="1290"/>
                  </a:cubicBezTo>
                  <a:cubicBezTo>
                    <a:pt x="215" y="1305"/>
                    <a:pt x="202" y="1319"/>
                    <a:pt x="195" y="1335"/>
                  </a:cubicBezTo>
                  <a:cubicBezTo>
                    <a:pt x="147" y="1443"/>
                    <a:pt x="180" y="1430"/>
                    <a:pt x="75" y="1500"/>
                  </a:cubicBezTo>
                  <a:cubicBezTo>
                    <a:pt x="55" y="1560"/>
                    <a:pt x="56" y="1622"/>
                    <a:pt x="0" y="16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Freeform 15"/>
            <p:cNvSpPr>
              <a:spLocks/>
            </p:cNvSpPr>
            <p:nvPr/>
          </p:nvSpPr>
          <p:spPr bwMode="auto">
            <a:xfrm>
              <a:off x="5400" y="7908"/>
              <a:ext cx="1300" cy="2176"/>
            </a:xfrm>
            <a:custGeom>
              <a:avLst/>
              <a:gdLst/>
              <a:ahLst/>
              <a:cxnLst>
                <a:cxn ang="0">
                  <a:pos x="735" y="0"/>
                </a:cxn>
                <a:cxn ang="0">
                  <a:pos x="630" y="120"/>
                </a:cxn>
                <a:cxn ang="0">
                  <a:pos x="600" y="210"/>
                </a:cxn>
                <a:cxn ang="0">
                  <a:pos x="585" y="255"/>
                </a:cxn>
                <a:cxn ang="0">
                  <a:pos x="435" y="840"/>
                </a:cxn>
                <a:cxn ang="0">
                  <a:pos x="315" y="1020"/>
                </a:cxn>
                <a:cxn ang="0">
                  <a:pos x="255" y="1170"/>
                </a:cxn>
                <a:cxn ang="0">
                  <a:pos x="225" y="1290"/>
                </a:cxn>
                <a:cxn ang="0">
                  <a:pos x="195" y="1335"/>
                </a:cxn>
                <a:cxn ang="0">
                  <a:pos x="75" y="1500"/>
                </a:cxn>
                <a:cxn ang="0">
                  <a:pos x="0" y="1650"/>
                </a:cxn>
              </a:cxnLst>
              <a:rect l="0" t="0" r="r" b="b"/>
              <a:pathLst>
                <a:path w="735" h="1650">
                  <a:moveTo>
                    <a:pt x="735" y="0"/>
                  </a:moveTo>
                  <a:cubicBezTo>
                    <a:pt x="660" y="50"/>
                    <a:pt x="700" y="15"/>
                    <a:pt x="630" y="120"/>
                  </a:cubicBezTo>
                  <a:cubicBezTo>
                    <a:pt x="612" y="146"/>
                    <a:pt x="610" y="180"/>
                    <a:pt x="600" y="210"/>
                  </a:cubicBezTo>
                  <a:cubicBezTo>
                    <a:pt x="595" y="225"/>
                    <a:pt x="585" y="255"/>
                    <a:pt x="585" y="255"/>
                  </a:cubicBezTo>
                  <a:cubicBezTo>
                    <a:pt x="581" y="371"/>
                    <a:pt x="645" y="770"/>
                    <a:pt x="435" y="840"/>
                  </a:cubicBezTo>
                  <a:cubicBezTo>
                    <a:pt x="408" y="922"/>
                    <a:pt x="351" y="948"/>
                    <a:pt x="315" y="1020"/>
                  </a:cubicBezTo>
                  <a:cubicBezTo>
                    <a:pt x="292" y="1066"/>
                    <a:pt x="269" y="1120"/>
                    <a:pt x="255" y="1170"/>
                  </a:cubicBezTo>
                  <a:cubicBezTo>
                    <a:pt x="244" y="1210"/>
                    <a:pt x="248" y="1256"/>
                    <a:pt x="225" y="1290"/>
                  </a:cubicBezTo>
                  <a:cubicBezTo>
                    <a:pt x="215" y="1305"/>
                    <a:pt x="202" y="1319"/>
                    <a:pt x="195" y="1335"/>
                  </a:cubicBezTo>
                  <a:cubicBezTo>
                    <a:pt x="147" y="1443"/>
                    <a:pt x="180" y="1430"/>
                    <a:pt x="75" y="1500"/>
                  </a:cubicBezTo>
                  <a:cubicBezTo>
                    <a:pt x="55" y="1560"/>
                    <a:pt x="56" y="1622"/>
                    <a:pt x="0" y="16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auto">
            <a:xfrm flipV="1">
              <a:off x="2500" y="5596"/>
              <a:ext cx="2600" cy="1768"/>
            </a:xfrm>
            <a:custGeom>
              <a:avLst/>
              <a:gdLst/>
              <a:ahLst/>
              <a:cxnLst>
                <a:cxn ang="0">
                  <a:pos x="735" y="0"/>
                </a:cxn>
                <a:cxn ang="0">
                  <a:pos x="630" y="120"/>
                </a:cxn>
                <a:cxn ang="0">
                  <a:pos x="600" y="210"/>
                </a:cxn>
                <a:cxn ang="0">
                  <a:pos x="585" y="255"/>
                </a:cxn>
                <a:cxn ang="0">
                  <a:pos x="435" y="840"/>
                </a:cxn>
                <a:cxn ang="0">
                  <a:pos x="315" y="1020"/>
                </a:cxn>
                <a:cxn ang="0">
                  <a:pos x="255" y="1170"/>
                </a:cxn>
                <a:cxn ang="0">
                  <a:pos x="225" y="1290"/>
                </a:cxn>
                <a:cxn ang="0">
                  <a:pos x="195" y="1335"/>
                </a:cxn>
                <a:cxn ang="0">
                  <a:pos x="75" y="1500"/>
                </a:cxn>
                <a:cxn ang="0">
                  <a:pos x="0" y="1650"/>
                </a:cxn>
              </a:cxnLst>
              <a:rect l="0" t="0" r="r" b="b"/>
              <a:pathLst>
                <a:path w="735" h="1650">
                  <a:moveTo>
                    <a:pt x="735" y="0"/>
                  </a:moveTo>
                  <a:cubicBezTo>
                    <a:pt x="660" y="50"/>
                    <a:pt x="700" y="15"/>
                    <a:pt x="630" y="120"/>
                  </a:cubicBezTo>
                  <a:cubicBezTo>
                    <a:pt x="612" y="146"/>
                    <a:pt x="610" y="180"/>
                    <a:pt x="600" y="210"/>
                  </a:cubicBezTo>
                  <a:cubicBezTo>
                    <a:pt x="595" y="225"/>
                    <a:pt x="585" y="255"/>
                    <a:pt x="585" y="255"/>
                  </a:cubicBezTo>
                  <a:cubicBezTo>
                    <a:pt x="581" y="371"/>
                    <a:pt x="645" y="770"/>
                    <a:pt x="435" y="840"/>
                  </a:cubicBezTo>
                  <a:cubicBezTo>
                    <a:pt x="408" y="922"/>
                    <a:pt x="351" y="948"/>
                    <a:pt x="315" y="1020"/>
                  </a:cubicBezTo>
                  <a:cubicBezTo>
                    <a:pt x="292" y="1066"/>
                    <a:pt x="269" y="1120"/>
                    <a:pt x="255" y="1170"/>
                  </a:cubicBezTo>
                  <a:cubicBezTo>
                    <a:pt x="244" y="1210"/>
                    <a:pt x="248" y="1256"/>
                    <a:pt x="225" y="1290"/>
                  </a:cubicBezTo>
                  <a:cubicBezTo>
                    <a:pt x="215" y="1305"/>
                    <a:pt x="202" y="1319"/>
                    <a:pt x="195" y="1335"/>
                  </a:cubicBezTo>
                  <a:cubicBezTo>
                    <a:pt x="147" y="1443"/>
                    <a:pt x="180" y="1430"/>
                    <a:pt x="75" y="1500"/>
                  </a:cubicBezTo>
                  <a:cubicBezTo>
                    <a:pt x="55" y="1560"/>
                    <a:pt x="56" y="1622"/>
                    <a:pt x="0" y="16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1" name="Freeform 13"/>
            <p:cNvSpPr>
              <a:spLocks/>
            </p:cNvSpPr>
            <p:nvPr/>
          </p:nvSpPr>
          <p:spPr bwMode="auto">
            <a:xfrm flipV="1">
              <a:off x="5700" y="5868"/>
              <a:ext cx="2800" cy="1632"/>
            </a:xfrm>
            <a:custGeom>
              <a:avLst/>
              <a:gdLst/>
              <a:ahLst/>
              <a:cxnLst>
                <a:cxn ang="0">
                  <a:pos x="735" y="0"/>
                </a:cxn>
                <a:cxn ang="0">
                  <a:pos x="630" y="120"/>
                </a:cxn>
                <a:cxn ang="0">
                  <a:pos x="600" y="210"/>
                </a:cxn>
                <a:cxn ang="0">
                  <a:pos x="585" y="255"/>
                </a:cxn>
                <a:cxn ang="0">
                  <a:pos x="435" y="840"/>
                </a:cxn>
                <a:cxn ang="0">
                  <a:pos x="315" y="1020"/>
                </a:cxn>
                <a:cxn ang="0">
                  <a:pos x="255" y="1170"/>
                </a:cxn>
                <a:cxn ang="0">
                  <a:pos x="225" y="1290"/>
                </a:cxn>
                <a:cxn ang="0">
                  <a:pos x="195" y="1335"/>
                </a:cxn>
                <a:cxn ang="0">
                  <a:pos x="75" y="1500"/>
                </a:cxn>
                <a:cxn ang="0">
                  <a:pos x="0" y="1650"/>
                </a:cxn>
              </a:cxnLst>
              <a:rect l="0" t="0" r="r" b="b"/>
              <a:pathLst>
                <a:path w="735" h="1650">
                  <a:moveTo>
                    <a:pt x="735" y="0"/>
                  </a:moveTo>
                  <a:cubicBezTo>
                    <a:pt x="660" y="50"/>
                    <a:pt x="700" y="15"/>
                    <a:pt x="630" y="120"/>
                  </a:cubicBezTo>
                  <a:cubicBezTo>
                    <a:pt x="612" y="146"/>
                    <a:pt x="610" y="180"/>
                    <a:pt x="600" y="210"/>
                  </a:cubicBezTo>
                  <a:cubicBezTo>
                    <a:pt x="595" y="225"/>
                    <a:pt x="585" y="255"/>
                    <a:pt x="585" y="255"/>
                  </a:cubicBezTo>
                  <a:cubicBezTo>
                    <a:pt x="581" y="371"/>
                    <a:pt x="645" y="770"/>
                    <a:pt x="435" y="840"/>
                  </a:cubicBezTo>
                  <a:cubicBezTo>
                    <a:pt x="408" y="922"/>
                    <a:pt x="351" y="948"/>
                    <a:pt x="315" y="1020"/>
                  </a:cubicBezTo>
                  <a:cubicBezTo>
                    <a:pt x="292" y="1066"/>
                    <a:pt x="269" y="1120"/>
                    <a:pt x="255" y="1170"/>
                  </a:cubicBezTo>
                  <a:cubicBezTo>
                    <a:pt x="244" y="1210"/>
                    <a:pt x="248" y="1256"/>
                    <a:pt x="225" y="1290"/>
                  </a:cubicBezTo>
                  <a:cubicBezTo>
                    <a:pt x="215" y="1305"/>
                    <a:pt x="202" y="1319"/>
                    <a:pt x="195" y="1335"/>
                  </a:cubicBezTo>
                  <a:cubicBezTo>
                    <a:pt x="147" y="1443"/>
                    <a:pt x="180" y="1430"/>
                    <a:pt x="75" y="1500"/>
                  </a:cubicBezTo>
                  <a:cubicBezTo>
                    <a:pt x="55" y="1560"/>
                    <a:pt x="56" y="1622"/>
                    <a:pt x="0" y="16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AutoShape 12"/>
            <p:cNvSpPr>
              <a:spLocks noChangeArrowheads="1"/>
            </p:cNvSpPr>
            <p:nvPr/>
          </p:nvSpPr>
          <p:spPr bwMode="auto">
            <a:xfrm>
              <a:off x="7560" y="6248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9" name="AutoShape 11"/>
            <p:cNvSpPr>
              <a:spLocks noChangeArrowheads="1"/>
            </p:cNvSpPr>
            <p:nvPr/>
          </p:nvSpPr>
          <p:spPr bwMode="auto">
            <a:xfrm>
              <a:off x="7500" y="7500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AutoShape 10"/>
            <p:cNvSpPr>
              <a:spLocks noChangeArrowheads="1"/>
            </p:cNvSpPr>
            <p:nvPr/>
          </p:nvSpPr>
          <p:spPr bwMode="auto">
            <a:xfrm>
              <a:off x="4200" y="5324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auto">
            <a:xfrm>
              <a:off x="5300" y="3420"/>
              <a:ext cx="2667" cy="2992"/>
            </a:xfrm>
            <a:custGeom>
              <a:avLst/>
              <a:gdLst/>
              <a:ahLst/>
              <a:cxnLst>
                <a:cxn ang="0">
                  <a:pos x="0" y="3195"/>
                </a:cxn>
                <a:cxn ang="0">
                  <a:pos x="180" y="3045"/>
                </a:cxn>
                <a:cxn ang="0">
                  <a:pos x="210" y="2880"/>
                </a:cxn>
                <a:cxn ang="0">
                  <a:pos x="240" y="2835"/>
                </a:cxn>
                <a:cxn ang="0">
                  <a:pos x="270" y="2745"/>
                </a:cxn>
                <a:cxn ang="0">
                  <a:pos x="300" y="2640"/>
                </a:cxn>
                <a:cxn ang="0">
                  <a:pos x="435" y="2595"/>
                </a:cxn>
                <a:cxn ang="0">
                  <a:pos x="480" y="2580"/>
                </a:cxn>
                <a:cxn ang="0">
                  <a:pos x="525" y="2565"/>
                </a:cxn>
                <a:cxn ang="0">
                  <a:pos x="795" y="2325"/>
                </a:cxn>
                <a:cxn ang="0">
                  <a:pos x="840" y="2295"/>
                </a:cxn>
                <a:cxn ang="0">
                  <a:pos x="945" y="2175"/>
                </a:cxn>
                <a:cxn ang="0">
                  <a:pos x="1125" y="2100"/>
                </a:cxn>
                <a:cxn ang="0">
                  <a:pos x="1170" y="2070"/>
                </a:cxn>
                <a:cxn ang="0">
                  <a:pos x="1215" y="2055"/>
                </a:cxn>
                <a:cxn ang="0">
                  <a:pos x="1350" y="1965"/>
                </a:cxn>
                <a:cxn ang="0">
                  <a:pos x="1485" y="1875"/>
                </a:cxn>
                <a:cxn ang="0">
                  <a:pos x="1530" y="1830"/>
                </a:cxn>
                <a:cxn ang="0">
                  <a:pos x="1590" y="1815"/>
                </a:cxn>
                <a:cxn ang="0">
                  <a:pos x="1650" y="1710"/>
                </a:cxn>
                <a:cxn ang="0">
                  <a:pos x="1800" y="1620"/>
                </a:cxn>
                <a:cxn ang="0">
                  <a:pos x="1860" y="1530"/>
                </a:cxn>
                <a:cxn ang="0">
                  <a:pos x="1920" y="1500"/>
                </a:cxn>
                <a:cxn ang="0">
                  <a:pos x="2010" y="1440"/>
                </a:cxn>
                <a:cxn ang="0">
                  <a:pos x="2055" y="1410"/>
                </a:cxn>
                <a:cxn ang="0">
                  <a:pos x="2100" y="1380"/>
                </a:cxn>
                <a:cxn ang="0">
                  <a:pos x="2160" y="1305"/>
                </a:cxn>
                <a:cxn ang="0">
                  <a:pos x="2175" y="1245"/>
                </a:cxn>
                <a:cxn ang="0">
                  <a:pos x="2235" y="1215"/>
                </a:cxn>
                <a:cxn ang="0">
                  <a:pos x="2400" y="1140"/>
                </a:cxn>
                <a:cxn ang="0">
                  <a:pos x="2505" y="1035"/>
                </a:cxn>
                <a:cxn ang="0">
                  <a:pos x="2730" y="780"/>
                </a:cxn>
                <a:cxn ang="0">
                  <a:pos x="2760" y="630"/>
                </a:cxn>
                <a:cxn ang="0">
                  <a:pos x="2820" y="255"/>
                </a:cxn>
                <a:cxn ang="0">
                  <a:pos x="2895" y="150"/>
                </a:cxn>
                <a:cxn ang="0">
                  <a:pos x="2925" y="0"/>
                </a:cxn>
              </a:cxnLst>
              <a:rect l="0" t="0" r="r" b="b"/>
              <a:pathLst>
                <a:path w="2927" h="3195">
                  <a:moveTo>
                    <a:pt x="0" y="3195"/>
                  </a:moveTo>
                  <a:cubicBezTo>
                    <a:pt x="165" y="3080"/>
                    <a:pt x="116" y="3141"/>
                    <a:pt x="180" y="3045"/>
                  </a:cubicBezTo>
                  <a:cubicBezTo>
                    <a:pt x="182" y="3035"/>
                    <a:pt x="204" y="2897"/>
                    <a:pt x="210" y="2880"/>
                  </a:cubicBezTo>
                  <a:cubicBezTo>
                    <a:pt x="216" y="2863"/>
                    <a:pt x="233" y="2851"/>
                    <a:pt x="240" y="2835"/>
                  </a:cubicBezTo>
                  <a:cubicBezTo>
                    <a:pt x="253" y="2806"/>
                    <a:pt x="260" y="2775"/>
                    <a:pt x="270" y="2745"/>
                  </a:cubicBezTo>
                  <a:cubicBezTo>
                    <a:pt x="276" y="2728"/>
                    <a:pt x="292" y="2645"/>
                    <a:pt x="300" y="2640"/>
                  </a:cubicBezTo>
                  <a:cubicBezTo>
                    <a:pt x="341" y="2616"/>
                    <a:pt x="390" y="2610"/>
                    <a:pt x="435" y="2595"/>
                  </a:cubicBezTo>
                  <a:cubicBezTo>
                    <a:pt x="450" y="2590"/>
                    <a:pt x="465" y="2585"/>
                    <a:pt x="480" y="2580"/>
                  </a:cubicBezTo>
                  <a:cubicBezTo>
                    <a:pt x="495" y="2575"/>
                    <a:pt x="525" y="2565"/>
                    <a:pt x="525" y="2565"/>
                  </a:cubicBezTo>
                  <a:cubicBezTo>
                    <a:pt x="613" y="2477"/>
                    <a:pt x="707" y="2413"/>
                    <a:pt x="795" y="2325"/>
                  </a:cubicBezTo>
                  <a:cubicBezTo>
                    <a:pt x="808" y="2312"/>
                    <a:pt x="827" y="2308"/>
                    <a:pt x="840" y="2295"/>
                  </a:cubicBezTo>
                  <a:cubicBezTo>
                    <a:pt x="895" y="2240"/>
                    <a:pt x="875" y="2222"/>
                    <a:pt x="945" y="2175"/>
                  </a:cubicBezTo>
                  <a:cubicBezTo>
                    <a:pt x="1028" y="2120"/>
                    <a:pt x="1047" y="2119"/>
                    <a:pt x="1125" y="2100"/>
                  </a:cubicBezTo>
                  <a:cubicBezTo>
                    <a:pt x="1140" y="2090"/>
                    <a:pt x="1154" y="2078"/>
                    <a:pt x="1170" y="2070"/>
                  </a:cubicBezTo>
                  <a:cubicBezTo>
                    <a:pt x="1184" y="2063"/>
                    <a:pt x="1201" y="2063"/>
                    <a:pt x="1215" y="2055"/>
                  </a:cubicBezTo>
                  <a:cubicBezTo>
                    <a:pt x="1215" y="2055"/>
                    <a:pt x="1327" y="1980"/>
                    <a:pt x="1350" y="1965"/>
                  </a:cubicBezTo>
                  <a:cubicBezTo>
                    <a:pt x="1398" y="1933"/>
                    <a:pt x="1430" y="1893"/>
                    <a:pt x="1485" y="1875"/>
                  </a:cubicBezTo>
                  <a:cubicBezTo>
                    <a:pt x="1500" y="1860"/>
                    <a:pt x="1512" y="1841"/>
                    <a:pt x="1530" y="1830"/>
                  </a:cubicBezTo>
                  <a:cubicBezTo>
                    <a:pt x="1548" y="1820"/>
                    <a:pt x="1574" y="1828"/>
                    <a:pt x="1590" y="1815"/>
                  </a:cubicBezTo>
                  <a:cubicBezTo>
                    <a:pt x="1621" y="1789"/>
                    <a:pt x="1621" y="1739"/>
                    <a:pt x="1650" y="1710"/>
                  </a:cubicBezTo>
                  <a:cubicBezTo>
                    <a:pt x="1690" y="1670"/>
                    <a:pt x="1748" y="1637"/>
                    <a:pt x="1800" y="1620"/>
                  </a:cubicBezTo>
                  <a:cubicBezTo>
                    <a:pt x="1820" y="1590"/>
                    <a:pt x="1840" y="1560"/>
                    <a:pt x="1860" y="1530"/>
                  </a:cubicBezTo>
                  <a:cubicBezTo>
                    <a:pt x="1872" y="1511"/>
                    <a:pt x="1901" y="1512"/>
                    <a:pt x="1920" y="1500"/>
                  </a:cubicBezTo>
                  <a:cubicBezTo>
                    <a:pt x="1951" y="1481"/>
                    <a:pt x="1980" y="1460"/>
                    <a:pt x="2010" y="1440"/>
                  </a:cubicBezTo>
                  <a:cubicBezTo>
                    <a:pt x="2025" y="1430"/>
                    <a:pt x="2040" y="1420"/>
                    <a:pt x="2055" y="1410"/>
                  </a:cubicBezTo>
                  <a:cubicBezTo>
                    <a:pt x="2070" y="1400"/>
                    <a:pt x="2100" y="1380"/>
                    <a:pt x="2100" y="1380"/>
                  </a:cubicBezTo>
                  <a:cubicBezTo>
                    <a:pt x="2149" y="1233"/>
                    <a:pt x="2070" y="1441"/>
                    <a:pt x="2160" y="1305"/>
                  </a:cubicBezTo>
                  <a:cubicBezTo>
                    <a:pt x="2171" y="1288"/>
                    <a:pt x="2162" y="1261"/>
                    <a:pt x="2175" y="1245"/>
                  </a:cubicBezTo>
                  <a:cubicBezTo>
                    <a:pt x="2189" y="1228"/>
                    <a:pt x="2216" y="1226"/>
                    <a:pt x="2235" y="1215"/>
                  </a:cubicBezTo>
                  <a:cubicBezTo>
                    <a:pt x="2292" y="1182"/>
                    <a:pt x="2335" y="1156"/>
                    <a:pt x="2400" y="1140"/>
                  </a:cubicBezTo>
                  <a:cubicBezTo>
                    <a:pt x="2421" y="1058"/>
                    <a:pt x="2427" y="1061"/>
                    <a:pt x="2505" y="1035"/>
                  </a:cubicBezTo>
                  <a:cubicBezTo>
                    <a:pt x="2585" y="955"/>
                    <a:pt x="2693" y="890"/>
                    <a:pt x="2730" y="780"/>
                  </a:cubicBezTo>
                  <a:cubicBezTo>
                    <a:pt x="2737" y="730"/>
                    <a:pt x="2755" y="681"/>
                    <a:pt x="2760" y="630"/>
                  </a:cubicBezTo>
                  <a:cubicBezTo>
                    <a:pt x="2782" y="423"/>
                    <a:pt x="2758" y="411"/>
                    <a:pt x="2820" y="255"/>
                  </a:cubicBezTo>
                  <a:cubicBezTo>
                    <a:pt x="2863" y="147"/>
                    <a:pt x="2816" y="176"/>
                    <a:pt x="2895" y="150"/>
                  </a:cubicBezTo>
                  <a:cubicBezTo>
                    <a:pt x="2927" y="20"/>
                    <a:pt x="2925" y="71"/>
                    <a:pt x="292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AutoShape 8"/>
            <p:cNvSpPr>
              <a:spLocks noChangeArrowheads="1"/>
            </p:cNvSpPr>
            <p:nvPr/>
          </p:nvSpPr>
          <p:spPr bwMode="auto">
            <a:xfrm>
              <a:off x="3000" y="7228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5" name="AutoShape 7"/>
            <p:cNvSpPr>
              <a:spLocks noChangeArrowheads="1"/>
            </p:cNvSpPr>
            <p:nvPr/>
          </p:nvSpPr>
          <p:spPr bwMode="auto">
            <a:xfrm>
              <a:off x="5300" y="8316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4" name="AutoShape 6"/>
            <p:cNvSpPr>
              <a:spLocks noChangeArrowheads="1"/>
            </p:cNvSpPr>
            <p:nvPr/>
          </p:nvSpPr>
          <p:spPr bwMode="auto">
            <a:xfrm>
              <a:off x="9400" y="7228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3" name="AutoShape 5"/>
            <p:cNvSpPr>
              <a:spLocks noChangeArrowheads="1"/>
            </p:cNvSpPr>
            <p:nvPr/>
          </p:nvSpPr>
          <p:spPr bwMode="auto">
            <a:xfrm>
              <a:off x="3700" y="10492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2" name="AutoShape 4"/>
            <p:cNvSpPr>
              <a:spLocks noChangeArrowheads="1"/>
            </p:cNvSpPr>
            <p:nvPr/>
          </p:nvSpPr>
          <p:spPr bwMode="auto">
            <a:xfrm>
              <a:off x="4000" y="3692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1" name="AutoShape 3"/>
            <p:cNvSpPr>
              <a:spLocks noChangeArrowheads="1"/>
            </p:cNvSpPr>
            <p:nvPr/>
          </p:nvSpPr>
          <p:spPr bwMode="auto">
            <a:xfrm>
              <a:off x="6700" y="8996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0" name="AutoShape 2"/>
            <p:cNvSpPr>
              <a:spLocks noChangeArrowheads="1"/>
            </p:cNvSpPr>
            <p:nvPr/>
          </p:nvSpPr>
          <p:spPr bwMode="auto">
            <a:xfrm>
              <a:off x="3800" y="8996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XAK0DASIAAhEBAxEB/8QAHAAAAQUBAQEAAAAAAAAAAAAAAAECBAUGBwMI/8QAQhAAAgEDAwIDBQUFBQYHAAAAAQIDAAQRBRIhBjETQVEiYXGBkQcUMkLBFSNSobEWYpLR8DNygsLh8Rc0NaKyw9L/xAAaAQACAwEBAAAAAAAAAAAAAAAABAECAwUG/8QAJREAAgMAAwABBQADAQAAAAAAAAECAxEEEiExBRMiQWEjcZFR/9oADAMBAAIRAxEAPwDqtGaDSUFBc0ZpKKAFzRmkooAXNGaSigBc0ZpKpuruoIumtDm1GRBJICEhizje57AnyGASfcDQQXROO9GfeK+ern7ROq5JXddVaNX/ACRwoqqM+XGfnnPvosutteiuQ91rF2zBvbV5Dj/DVW8LKB9C81SdRdU6Z08qi+lZp3G5IIl3ORnGfcM+ZqH0D1EeotJeSV0M8D7HI/MMcN/X6Vgruwl6g+0TWMxGYW8pBG3PsoSqqPp/I+tQ5eaaVVd7OjNXqP2iQLBG2n2k/wC8ZlElwuFGO5AB57+oqNY/aFKsG24gguZBk+Ij+GPpz5VKisrad/2NqmkvIxlG04wfwD2lI+JGRxwai/2Yt2lmi/s0AilU8dyTId2eVfPlj0x24NLOc2/kffDjHxY/7prun9bg12yNxApR0OyWM91bAPn7jVpmsR9mlvPaXHUNrLKssVterAjg9yikE48hjb/MeVbemoNtenMkskwzRmkoqxAuaKSnCgBDSUppKACiiigAooooAKKKKACuSfbRqjXOo2WjWzZ8BfGlA/jfhR9Bn/irrijJArhEMsfUf2gzu7qvjXMskPiNtXCA7Qc9uEFVk8ReqKlNJs0XT3RTaeunXy27Xt1J+8YPGGjjIIx6jnPHnxnyq61Ho6z1rXLufVbVY2UAgxx4DAkgHOOWwD7xkZ7iptv1Gx6bgktbD79uUxzJHJgxj14BJHw+eKt7XUJ5tM+9Xtp90QRlthfcxAye2B5DgHn3UpKTz+nUlBRWdVhzL7MJJtI6w1HRiDveOWIZHBkjOQSPgD9auunJ/uGryXBjxcy4W635DF/zE+/OefOqa3mSy+2UsmVRrg+J7YbaXiyRkcdye1dC6osn1C1ia1iuFeMlxIlsxYjB4Axzzg/AetbSXaJhxbY12NSWp+f6JVyNNnuhJdXUlrPbSAKxdod/rhuNy59D61Og1G0lSV45lYRgF3AO0D1z2PY9s1kLLXNUtrciUNNsfYRg5BHljgg54wTxmr221YagwjvYTbw54Mjg+Iyn2gfIKDj4kEeWDnGuUvC/Ii6l2b0n2VrDFPNdQ2yW5nAZwqBWdjyWfHdjx8Me+plIGDAMCCD2Oc5+dFNJYsOZusKKKKkApwptOFACGkpTSUAFFFFABRRRQAUUVC1bVbfSoFlnDMXJCqgyTjk9yPdQQe08ziCaWPKxwnDSYyS3kiZ7sSQM9gfU9sR/4Y6DfXUjanJcQ3Fw7MslvIoQMxyVwQfMnB7H0BwKn9P3mr6jpbTKU8OEyfdklXO5ySSxx37kD4++rDR9Sn1CzkjlSMT7VKCQbAwIzyvw5pedjUvB6vi7ByZQ3nT0/SC2kELvNaKcR3OzBXHZZB2+B88eWKdqRbW9GuLaa8WKa4RUin2g7ATlsAEAZUEeRPbntVzrH3q76XaATGa7ZA0UTLl1cHgDHtAgZHc96w1sd2qQx6m0irDNtk8Zt3hHPtcdvpWdk4rHh0OPXK+qUW1+P/cNN0ZoGldMWksol33HibZLiZCjYzgYHkD34znjk4rUafrcV+JIraRgY/xKyAEj1HurOC+v11YQTvaGJES3aaWEgIMk78ZwwGc+Q7U/ULN4tdjfpdxPkSNdTYEqeIx3BR7SqM85A7ZXgVLg/ZJiqVcUoyXuai4v0jEb35tg7QqwlhbkPhc9uxK8EH4ipHT0BW3dZiWSMC2gY/niHIb57h8dtU80I2W8Fpqi4uEkn1N41Uqu4ckA5EZJJHOTgH0zWg0YnwULSu8Q2+E0o9oqAoBPA75OOO2KYp82Ije9yQ68tRCks9oPDMYZiij2XwWOCO3z70/IOCpyuOD6ipgGVAIzuXBHr/rNUi6rYW7i1ubyCGdWKeHJIAcA8H5jBrWRgT6KByu4EEd8g8UeeKqSFOFNpwoJENJSmkoAKKKKACilpKCAqi6m0aLV2tz96iimhJUK/KyAlWKsMj+AfLIxV1O5igkcLu2qTj1rlHW2rTqy2CXR3SK4ugo/GC+4D3AndwO4AzVW/cByUI93+jYaC1ksbWj/ALPLRPiNowrJnJUqcYz3Pp5Gpn7M061uvEk2ePL3SOIe0SeCFAJAGPh5mqf7P9P03Wejjbl1t7y1mkYzJjcu45DMD3XGBzx7PlSaJf2+qa/caPb69MIolXwpQgCznJ3KuW+GPXB4NYyplvjH4cmmyKlJ438knrjUY9H0eVjOy3l5Iqr4ShXZFIJAx2AGfmffXNL/AFNYkEVmx8dgGMmMhc8+fdjnPu88nON79q8em6ZoljpcHt3jTiYu53SbFDDLH3lgAO3euUzAKd+MA96JUatfrM6/qUqpyph4n+/2aTprqK70rUds0kkqs5IL9145+XPaujRdU6bPDB4d1Jb7HDSJEq8+oOQcDJ5xz9a4w+9sS7jxnODyQMEVNeW7jKywSyRqW2Bg35scf0PyBq1dKtXjxjP3oKP+Rbn/AE3HX/V0T2v7L0uaRZXcGWWMFVKZ7A+ecjJ/nzR0V9oLmaKx6hnJZiuy8kIx+X8fAx2PtfX1rByn71do0xLSAHxG9Tkd69Gso374wSFwf9e+qOapnhjbBWfB2vqnW7nSdN3afAJ76QKsEOc7mZkAOO7AZ7D+lZUdPWlhrcFvrNpHqd1e4lmupkY7mJw20ggDB7DBOOfTF4yPJ09pGqltk8FvD4jrwAhRd2fIDt8Ks7yeKa+gneS5gSEfu3j9pJQQCc4B/StLp/BXjQio9n78mQurO1027M2hi7smsbuISxi4JhlVpFRgyknacN9B8K6ERg4qs1W1tdT0V7e2ChLmZJCYxsLEOGJzjgkKecf0qfAjpEqyPvfzbnn680VNtGXI674sH04U2nCtTEQ0lKaSgAopaAPaA75NBBWaxr+maKUGoXQR5PwRqpZj8h5e81USde6RBqj2F2lzbsjlGkdBsB9eDnHvrGW2j6j1NrN/qjxZCTN7EjeyzA4CA+4AD0GcmtPP0n/aQxy6tIqSxbo2aLh18wCcYOCfp50u7Xvg7Hix6dmzValcpFpF3dIRIiWzyKQchhtJHyrgNzczXVxJNcu0k0h3ux8ye9dS1GaPp/onUtJN0JpLdGgi3jDlZCcEge4t9K5ST7Z9cdqZhjWnG5jyXUVWdd2HYbhg7TjI9D7qahZXyDgjGDTqTPtH4CrpeCXd6OmkeWQySuzyE8s7Fifmea829vcrKCO4FPNN/MfgKq0WjL3R9rue3CHaCrD/AC/QV6yykwRxDlYhnHq3BP8AQVADmObgnBb/ACNSdxce1yxH/T9Kwq2E2dbkWN0xkv4WQX2WKhD7bE7jjjPrUOW6dTnaqnfnAOT3+VAQvCrZwGBOPXFMBjWaPnB39z6Uql3sf9H9800Fx1Vqs2kLp9vMYrZoRGw2qWZcAYzjgcD3+/yrYdN6lIXjggvljt9h/EF/d9/Jux5+Fc/CNPcpDFGGZzhVHcknj+hrRRdIysieNeKh77Ui3AD4kinObPjVKKsljNqZRrg018l63U8R139nWU0108wWFbp5htSQnkqNpXbzycc4+ur0W/N/atIw5Vyu7GNwzwceXGD865JrGkTaW8bGUSROcK49k5A5BH17e+tl9l9w8sGopLI8jB4yCzE8YarwjCUFZU9iK3QXXsjcU4U2nCgWENJSmkoAXyrL63ZavLcQ2FpOyWNz7NxP4hZ+Sew/LnsccemO1aivKZC4RE/2rtsR8ZKZ7sPgMn5VDWgnj0zEMFxok62enXC3Z248GQCMZ5wF8iTg+fl8qkNe6v4s5NjMkkCsZWmkXwYRtz2XlifIEnn0qy6nt0tZbFoY4/YjZcOu4YUqRn18/qap9Qu3uYVicRqox7McSjPtbsfUf1rSPEVmNI0lz3FOM/WY77RbpW/Z8HheHO6vNORMW8T2iqnHlyJDjt6dzWLGGc9v9CtP154baraPGspla1AkAG4PtY4IwM5xnPl2qh1C0+43ktuSxdNu8OMEMUUsPkTj5VLXR9TkXtyfYjnvSfmPwFKaT85+A/WjRdIVgG/FyPSvOSREkVScFhwDXoQam6DpR1nqG0strGNjulKtghAQW5+FUlLFpvRD7k1EqJyu4AkZ5P8ALzqTI+diqRwnP1P+ddK670vSv7IGa3jih+7f+WMS4DZ9nbnzBGefdmudWtlJeQs6wSSGNiMxg/p8Kwqatlp2JcZwr+22K7NFHsIAYKw2jy4NWvQtnDqfU1rDeIrw8OyMAQ2FJGfdkCq2SON5pXZwFGWGfPvwKvPs5Knqm3IXIEbe0BwMKaWX7wZXmGjtbW3XrHUIbCzRfu6BI44wAoyFLMT5d8fPitG+mXD3ERecBQjF5PIc9lX4Z5Pr8qzetav+wutb51RCJ4ow7d8ZC8/HjtUxdYswrGe/RkkbxMSPgscAZOe/bt2Hp51yvqVHIdqsS8aWfs1/FD+qRpw0O7jgiEkm0OJz/EGGPaPc+WBx5cVb9KaJaaPDA9vG4e8tEkkYuWw3s5Az2BLdq5/1Drg1G5jtbKQtAD+8YA+22eMZ8gPP1+HPX3TZPAMABLZQB6cjP6V1PpvHso46Un8+mF8n1wdThTacK6AoIaSlNJQAV62I8W+yB7EKnJ/vEDA+hP1FeLMqqWdgqjuScAVFtdSNxBLb2KHMsjkzDA2BmwDg8ngNjGRwvrRoIrNZ1IXchcNwJJAibs7UG1Qfduyx+GKq5ZBIwJPHrT7m0lbxJIT4aNK2NoByMnHJ9Bj6V5RxuIgrOS38eAD/AJV1aIqMEjn2y7SY23W4RZXjUsiMrOEGGcZA257YA3Hv6nHauc9Suz9R6kXYMRdOpYeeDtz/ACrq2hwxPfOkxd/EQAEtjsexxjI9o8VyPWW36zftnObqXn/jNc62DjY9NLpp0xwh5o/MfgKXHNLt9s/AVUT1A1aPoJ8a4VKhlNvIWHPIUbscdwSACPOs9g1f9DkDWX34AMBXcfLLov8AzY+dCWvDSqTUk0O6nh6pvIguowPLDATtS1UMgwCNxA5zj1rz6Yuv2fpeoffEkgFwwjhaRDgsVbv547fWukIojILfiB5rLdVOjaxoluybkM/iFT/vKP8AOt1xY1PtEbs5U5xxmRl6V6gWYYtVdQwHszKceRqy0W2uOkWS9vtjyzuI1jV8CMAhmYnsfTH97v2rozNGy7yBk81itcC6v1dp2mtzCJY0dfXcwLf+0CifFrhFsh8qzUUmvXkmq63d30UhdJH9gNwNg4Xy9AO/rVcZipO/KeRyOKsLhBaXtxbcARTPGPkSP0r2l0+NdFt77BDyXLREntgKD+taxSjFI7e+Jv8AZE0gLNqVtEpV2llUAA8nPpXbbOZpIbJpGDSGPawZva5AIOPT2TXJ+jYc9SW8keMW4edseiKT/PgfOtNZzXIaO5kZRcKqBHUduM/TJPHpXN+o8mNE49i0aJXtxX6Ogc+felFeUEglgjlXGHUNx5Zr1FXT1act+eCGgckDzNBqDrcU0+lXENtIY5JF27wM7VJAY8f3c1L+CTy1S4trjTLjwpIrgIwDLHKME5/CSO36d69NOVray8e4iWGQxgsgbJVVHAJ9Rk/X51mdCi0tdeWx0WOH7usJuLiSCTcrNuwqn4AkD3N5mtjcRLcW8sDkhZEZTt78jH61SD7eky88RnDdEWkUe72iR8hiosZbbg+158V73+nXFvcxRrNbskgZg0mUIwV4Pfvu/lT47K+hSGRBbkzgAgOeMrn+HngV01fUo/Ii6rG/gbp0whvYnYcbhkk+/B/kTXJtdQwa5qELAqy3Uowe/wCM12ax0ZZQst1KHXe37uIYBwxHJ+Xbj357VZ3un2eoIY7y0gnyMDxYw2M+hPIpW+yM5dkWVL69WfPPNOBxIR/dB/rXXLTonp6UQZsSA0G5sTv39n3/ABqXP0T05Ha/+nf7PL5Er7m9xOeRwOPLmsIzTWkS4kovqcb3+grT9DWZuRqLYJZY4wp9+/xP/qFajT+gtEkEBlF0+9GcqZiOOwHAHYkfSrXTdHsdKvo4LGARxC43HLEngbRyee7fLNRGxP8AJF4cSUJ+/oQqZ3LBgMmshqSPN1tZxSMVWCISKRz23HFaeKQp7PmpK9sduP0qi0mMX3Xt2SMiGzfnyGYwB/8AOuna8ghbNlhe7eNuOw+tZrpZBffaLLKFysLSNn02rsH86vpbhYoWuGGFCmQ89hjNQvsmt/FbU9SkGXYrGGPqcs3/AC1nyn4kTXHZozPWcH3TqjUEXs0vi4/3wG/WpNyg/sDYSdm+/wAgP+H/AKVN+06FIddWZVyZ7ZXJx5hiv9AK87xfD+zfTwRjfeyN9d1VT/GJ3U9jEg9MapaaNPcyXMUrvNAYIxEBxuxycntxWlt2/cR5xlkHOP8AXpXl0PoGma1ZTXmoW3ilJti4dlHCgngEZ7ipEUXgO8DIMwyPGeeOCQP0rz/11J9ZL/R0vp84uycTQ9LX0tzBcW8tv4a2knhxyAkiQYz6cGr0VTdOXAeKS3bO6Mhu2O//AGFXIpzjT70Rl/DkcmHW6S/oh71luvdbOm6YLa2kKXd0CoIPMadmb484Hz9Kury/a2uvDZVKlMrlsHOfmT59gfKsdqnS82v6l97+/uskpA9pQyoo77QDwAD2yeSAeScazfmIWcXngfZnD91S4nmXaJ2WKI474yePd3/w/ToBqHpOnRabp9rax+0YItniEAFvMn5nmn6jfW2m2U17eyeHbwLudsE4HwHc1aEcjgLxDb1QZEdmwFjkP4VYflPYgjypslvHJ9yilCssY3HxEDjhcdj5896y8fVr6xLGdK0jULuKWIrgQmPwCxAy7sNp48lyRz3zxe9RatDpRR7lHWKRJFFwVPhRsSoUORnaDk8+4+dWwnSwsUEdnCgUDCDIAAHqeB25zUjOKpOnup9J14SRafdI00A/eR+eP4lzjK+/647VU3/Vl7fX0dl0np76hHuxNekFYFHor4wfLJ+gJ7QBotPULM64A2qR8MyP/wDkVX9R9S6fo8kNtdNK0jsHdIl3FEBzz6ZxgD59q9On7PVI2u5tYnXc7GOGCAbUjjH5u5JZiSckkgY7EmvS50G0Swuk023toLySJliuJI97K5GAxJ5PPnmqdX1w07Jy1nhYNeS3wjt5o444dPRXDruImf2kJA9AMnnnPzqh0bW57W4hh6hV4biTLRyyAKJMSKckdhkdjxwB2Pdjdaz6BFanqPRprW7uFjLiAho5BgDKkkbWUd15/oajdb6z001hG88ssrTIjWAtACSAuCOeAMnBB5BHqKooPqki/ddnv7L+9AXULqMoF2zEDI5IPOfqWHyql6ftnfWepbtFbakCRg4752sw+ifzFUPTt91h93hxoNzdxSELGZyyFFHYZP5QM8n+fArqUNo6aO1uUjWZ4W3rH2LsCTg/Enk10JXJ1xQh9r82zHdSMo0O/fjb4Dcn0xio/wBnHUmgafoskF1qUFvcvcMzrMdoIwACD2xx/WqTqHUer4NJP7U6bigglG24kJMiAeeQp9ge/PzpnTD/AGfa0beC8tJdPv3/ABRLcyGJj7mycD44xjv51F81NrCaqur1mg+0+NbiTTLy3IljeKVQ8Z3LgFSORx5n6GoOrFT9nmhkHA+8OMev48/0qH1Ze2eqLa6L0zpbvZ2O7Y0CM2/d39kAnBx+I8k1Z61YXp+z/QoILWWSbe0skAj3HBDnlQMnuKiEsSGYclZ/o1H2eRInS9uygfvXdjg9znH6VH1oJDq0pjkQ+OiyEKwyrDg5Hvwv86zXR/UCtoc3Td0/3GWRGjtrjkBWbOVc+Rye/vx3Aza6V0JNpVrdTGaGW8yGhSCMqowckZPfOcf96Q59H3qZf+/KGOByYxu+5pM07Uo9PuGublitvsIlbbnA8jge/FanTr2DUbOK7tGLwyjKkjae+Ox94NYaQrLEwYAo6nI4xgjmtvpcSwaZaRIgiVYVAQdhx/r60j9JsbhKt/oc+rVxUlYv2SHRXVlcAqwKn4EYNeVrapb7m3NJK5y8j4yeeBxwByeB6k8k5oorq4jk6z3+Peg0UVIIWmsqspVlVlIwVYZBoooDDwgsbS2ZntbW3hdxhmiiVSfccDtUgcAAdgMADyoooDAooooJGSxRzIUmjSRD3V1BH0NRbTSrOzmMkFtbpg/utsKqYxnJAI9Sc8YoooAm/GiiiggCM5BHBGDUabT7OaCWF7aIJLG0b7ECkqRgjIoooDDzsdJsbGERW1tFGnosaqPjhQAT78VMZFcAOisPQgEUUUAVNz0xpF1cCaaziLAgg7FyMe/Gf5/DFW/PzoooKpJPwhHSbA3BuPusfiltxPOM+uO2flUwjtz299FFVjGK+FheTclknp//2Q=="/>
          <p:cNvSpPr>
            <a:spLocks noChangeAspect="1" noChangeArrowheads="1"/>
          </p:cNvSpPr>
          <p:nvPr/>
        </p:nvSpPr>
        <p:spPr bwMode="auto">
          <a:xfrm>
            <a:off x="80963" y="-554038"/>
            <a:ext cx="12954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BDAAkGBwgHBgkIBwgKCgkLDRYPDQwMDRsUFRAWIB0iIiAdHx8kKDQsJCYxJx8fLT0tMTU3Ojo6Iys/RD84QzQ5Ojf/2wBDAQoKCg0MDRoPDxo3JR8lNzc3Nzc3Nzc3Nzc3Nzc3Nzc3Nzc3Nzc3Nzc3Nzc3Nzc3Nzc3Nzc3Nzc3Nzc3Nzc3Nzf/wAARCACXAK0DASIAAhEBAxEB/8QAHAAAAQUBAQEAAAAAAAAAAAAAAAECBAUGBwMI/8QAQhAAAgEDAwIDBQUFBQYHAAAAAQIDAAQRBRIhBjETQVEiYXGBkQcUMkLBFSNSobEWYpLR8DNygsLh8Rc0NaKyw9L/xAAaAQACAwEBAAAAAAAAAAAAAAAABAECAwUG/8QAJREAAgMAAwABBQADAQAAAAAAAAECAxEEEiExBRMiQWEjcZFR/9oADAMBAAIRAxEAPwDqtGaDSUFBc0ZpKKAFzRmkooAXNGaSigBc0ZpKpuruoIumtDm1GRBJICEhizje57AnyGASfcDQQXROO9GfeK+ern7ROq5JXddVaNX/ACRwoqqM+XGfnnPvosutteiuQ91rF2zBvbV5Dj/DVW8LKB9C81SdRdU6Z08qi+lZp3G5IIl3ORnGfcM+ZqH0D1EeotJeSV0M8D7HI/MMcN/X6Vgruwl6g+0TWMxGYW8pBG3PsoSqqPp/I+tQ5eaaVVd7OjNXqP2iQLBG2n2k/wC8ZlElwuFGO5AB57+oqNY/aFKsG24gguZBk+Ij+GPpz5VKisrad/2NqmkvIxlG04wfwD2lI+JGRxwai/2Yt2lmi/s0AilU8dyTId2eVfPlj0x24NLOc2/kffDjHxY/7prun9bg12yNxApR0OyWM91bAPn7jVpmsR9mlvPaXHUNrLKssVterAjg9yikE48hjb/MeVbemoNtenMkskwzRmkoqxAuaKSnCgBDSUppKACiiigAooooAKKKKACuSfbRqjXOo2WjWzZ8BfGlA/jfhR9Bn/irrijJArhEMsfUf2gzu7qvjXMskPiNtXCA7Qc9uEFVk8ReqKlNJs0XT3RTaeunXy27Xt1J+8YPGGjjIIx6jnPHnxnyq61Ho6z1rXLufVbVY2UAgxx4DAkgHOOWwD7xkZ7iptv1Gx6bgktbD79uUxzJHJgxj14BJHw+eKt7XUJ5tM+9Xtp90QRlthfcxAye2B5DgHn3UpKTz+nUlBRWdVhzL7MJJtI6w1HRiDveOWIZHBkjOQSPgD9auunJ/uGryXBjxcy4W635DF/zE+/OefOqa3mSy+2UsmVRrg+J7YbaXiyRkcdye1dC6osn1C1ia1iuFeMlxIlsxYjB4Axzzg/AetbSXaJhxbY12NSWp+f6JVyNNnuhJdXUlrPbSAKxdod/rhuNy59D61Og1G0lSV45lYRgF3AO0D1z2PY9s1kLLXNUtrciUNNsfYRg5BHljgg54wTxmr221YagwjvYTbw54Mjg+Iyn2gfIKDj4kEeWDnGuUvC/Ii6l2b0n2VrDFPNdQ2yW5nAZwqBWdjyWfHdjx8Me+plIGDAMCCD2Oc5+dFNJYsOZusKKKKkApwptOFACGkpTSUAFFFFABRRRQAUUVC1bVbfSoFlnDMXJCqgyTjk9yPdQQe08ziCaWPKxwnDSYyS3kiZ7sSQM9gfU9sR/4Y6DfXUjanJcQ3Fw7MslvIoQMxyVwQfMnB7H0BwKn9P3mr6jpbTKU8OEyfdklXO5ySSxx37kD4++rDR9Sn1CzkjlSMT7VKCQbAwIzyvw5pedjUvB6vi7ByZQ3nT0/SC2kELvNaKcR3OzBXHZZB2+B88eWKdqRbW9GuLaa8WKa4RUin2g7ATlsAEAZUEeRPbntVzrH3q76XaATGa7ZA0UTLl1cHgDHtAgZHc96w1sd2qQx6m0irDNtk8Zt3hHPtcdvpWdk4rHh0OPXK+qUW1+P/cNN0ZoGldMWksol33HibZLiZCjYzgYHkD34znjk4rUafrcV+JIraRgY/xKyAEj1HurOC+v11YQTvaGJES3aaWEgIMk78ZwwGc+Q7U/ULN4tdjfpdxPkSNdTYEqeIx3BR7SqM85A7ZXgVLg/ZJiqVcUoyXuai4v0jEb35tg7QqwlhbkPhc9uxK8EH4ipHT0BW3dZiWSMC2gY/niHIb57h8dtU80I2W8Fpqi4uEkn1N41Uqu4ckA5EZJJHOTgH0zWg0YnwULSu8Q2+E0o9oqAoBPA75OOO2KYp82Ije9yQ68tRCks9oPDMYZiij2XwWOCO3z70/IOCpyuOD6ipgGVAIzuXBHr/rNUi6rYW7i1ubyCGdWKeHJIAcA8H5jBrWRgT6KByu4EEd8g8UeeKqSFOFNpwoJENJSmkoAKKKKACilpKCAqi6m0aLV2tz96iimhJUK/KyAlWKsMj+AfLIxV1O5igkcLu2qTj1rlHW2rTqy2CXR3SK4ugo/GC+4D3AndwO4AzVW/cByUI93+jYaC1ksbWj/ALPLRPiNowrJnJUqcYz3Pp5Gpn7M061uvEk2ePL3SOIe0SeCFAJAGPh5mqf7P9P03Wejjbl1t7y1mkYzJjcu45DMD3XGBzx7PlSaJf2+qa/caPb69MIolXwpQgCznJ3KuW+GPXB4NYyplvjH4cmmyKlJ438knrjUY9H0eVjOy3l5Iqr4ShXZFIJAx2AGfmffXNL/AFNYkEVmx8dgGMmMhc8+fdjnPu88nON79q8em6ZoljpcHt3jTiYu53SbFDDLH3lgAO3euUzAKd+MA96JUatfrM6/qUqpyph4n+/2aTprqK70rUds0kkqs5IL9145+XPaujRdU6bPDB4d1Jb7HDSJEq8+oOQcDJ5xz9a4w+9sS7jxnODyQMEVNeW7jKywSyRqW2Bg35scf0PyBq1dKtXjxjP3oKP+Rbn/AE3HX/V0T2v7L0uaRZXcGWWMFVKZ7A+ecjJ/nzR0V9oLmaKx6hnJZiuy8kIx+X8fAx2PtfX1rByn71do0xLSAHxG9Tkd69Gso374wSFwf9e+qOapnhjbBWfB2vqnW7nSdN3afAJ76QKsEOc7mZkAOO7AZ7D+lZUdPWlhrcFvrNpHqd1e4lmupkY7mJw20ggDB7DBOOfTF4yPJ09pGqltk8FvD4jrwAhRd2fIDt8Ks7yeKa+gneS5gSEfu3j9pJQQCc4B/StLp/BXjQio9n78mQurO1027M2hi7smsbuISxi4JhlVpFRgyknacN9B8K6ERg4qs1W1tdT0V7e2ChLmZJCYxsLEOGJzjgkKecf0qfAjpEqyPvfzbnn680VNtGXI674sH04U2nCtTEQ0lKaSgAopaAPaA75NBBWaxr+maKUGoXQR5PwRqpZj8h5e81USde6RBqj2F2lzbsjlGkdBsB9eDnHvrGW2j6j1NrN/qjxZCTN7EjeyzA4CA+4AD0GcmtPP0n/aQxy6tIqSxbo2aLh18wCcYOCfp50u7Xvg7Hix6dmzValcpFpF3dIRIiWzyKQchhtJHyrgNzczXVxJNcu0k0h3ux8ye9dS1GaPp/onUtJN0JpLdGgi3jDlZCcEge4t9K5ST7Z9cdqZhjWnG5jyXUVWdd2HYbhg7TjI9D7qahZXyDgjGDTqTPtH4CrpeCXd6OmkeWQySuzyE8s7Fifmea829vcrKCO4FPNN/MfgKq0WjL3R9rue3CHaCrD/AC/QV6yykwRxDlYhnHq3BP8AQVADmObgnBb/ACNSdxce1yxH/T9Kwq2E2dbkWN0xkv4WQX2WKhD7bE7jjjPrUOW6dTnaqnfnAOT3+VAQvCrZwGBOPXFMBjWaPnB39z6Uql3sf9H9800Fx1Vqs2kLp9vMYrZoRGw2qWZcAYzjgcD3+/yrYdN6lIXjggvljt9h/EF/d9/Jux5+Fc/CNPcpDFGGZzhVHcknj+hrRRdIysieNeKh77Ui3AD4kinObPjVKKsljNqZRrg018l63U8R139nWU0108wWFbp5htSQnkqNpXbzycc4+ur0W/N/atIw5Vyu7GNwzwceXGD865JrGkTaW8bGUSROcK49k5A5BH17e+tl9l9w8sGopLI8jB4yCzE8YarwjCUFZU9iK3QXXsjcU4U2nCgWENJSmkoAXyrL63ZavLcQ2FpOyWNz7NxP4hZ+Sew/LnsccemO1aivKZC4RE/2rtsR8ZKZ7sPgMn5VDWgnj0zEMFxok62enXC3Z248GQCMZ5wF8iTg+fl8qkNe6v4s5NjMkkCsZWmkXwYRtz2XlifIEnn0qy6nt0tZbFoY4/YjZcOu4YUqRn18/qap9Qu3uYVicRqox7McSjPtbsfUf1rSPEVmNI0lz3FOM/WY77RbpW/Z8HheHO6vNORMW8T2iqnHlyJDjt6dzWLGGc9v9CtP154baraPGspla1AkAG4PtY4IwM5xnPl2qh1C0+43ktuSxdNu8OMEMUUsPkTj5VLXR9TkXtyfYjnvSfmPwFKaT85+A/WjRdIVgG/FyPSvOSREkVScFhwDXoQam6DpR1nqG0strGNjulKtghAQW5+FUlLFpvRD7k1EqJyu4AkZ5P8ALzqTI+diqRwnP1P+ddK670vSv7IGa3jih+7f+WMS4DZ9nbnzBGefdmudWtlJeQs6wSSGNiMxg/p8Kwqatlp2JcZwr+22K7NFHsIAYKw2jy4NWvQtnDqfU1rDeIrw8OyMAQ2FJGfdkCq2SON5pXZwFGWGfPvwKvPs5Knqm3IXIEbe0BwMKaWX7wZXmGjtbW3XrHUIbCzRfu6BI44wAoyFLMT5d8fPitG+mXD3ERecBQjF5PIc9lX4Z5Pr8qzetav+wutb51RCJ4ow7d8ZC8/HjtUxdYswrGe/RkkbxMSPgscAZOe/bt2Hp51yvqVHIdqsS8aWfs1/FD+qRpw0O7jgiEkm0OJz/EGGPaPc+WBx5cVb9KaJaaPDA9vG4e8tEkkYuWw3s5Az2BLdq5/1Drg1G5jtbKQtAD+8YA+22eMZ8gPP1+HPX3TZPAMABLZQB6cjP6V1PpvHso46Un8+mF8n1wdThTacK6AoIaSlNJQAV62I8W+yB7EKnJ/vEDA+hP1FeLMqqWdgqjuScAVFtdSNxBLb2KHMsjkzDA2BmwDg8ngNjGRwvrRoIrNZ1IXchcNwJJAibs7UG1Qfduyx+GKq5ZBIwJPHrT7m0lbxJIT4aNK2NoByMnHJ9Bj6V5RxuIgrOS38eAD/AJV1aIqMEjn2y7SY23W4RZXjUsiMrOEGGcZA257YA3Hv6nHauc9Suz9R6kXYMRdOpYeeDtz/ACrq2hwxPfOkxd/EQAEtjsexxjI9o8VyPWW36zftnObqXn/jNc62DjY9NLpp0xwh5o/MfgKXHNLt9s/AVUT1A1aPoJ8a4VKhlNvIWHPIUbscdwSACPOs9g1f9DkDWX34AMBXcfLLov8AzY+dCWvDSqTUk0O6nh6pvIguowPLDATtS1UMgwCNxA5zj1rz6Yuv2fpeoffEkgFwwjhaRDgsVbv547fWukIojILfiB5rLdVOjaxoluybkM/iFT/vKP8AOt1xY1PtEbs5U5xxmRl6V6gWYYtVdQwHszKceRqy0W2uOkWS9vtjyzuI1jV8CMAhmYnsfTH97v2rozNGy7yBk81itcC6v1dp2mtzCJY0dfXcwLf+0CifFrhFsh8qzUUmvXkmq63d30UhdJH9gNwNg4Xy9AO/rVcZipO/KeRyOKsLhBaXtxbcARTPGPkSP0r2l0+NdFt77BDyXLREntgKD+taxSjFI7e+Jv8AZE0gLNqVtEpV2llUAA8nPpXbbOZpIbJpGDSGPawZva5AIOPT2TXJ+jYc9SW8keMW4edseiKT/PgfOtNZzXIaO5kZRcKqBHUduM/TJPHpXN+o8mNE49i0aJXtxX6Ogc+felFeUEglgjlXGHUNx5Zr1FXT1act+eCGgckDzNBqDrcU0+lXENtIY5JF27wM7VJAY8f3c1L+CTy1S4trjTLjwpIrgIwDLHKME5/CSO36d69NOVray8e4iWGQxgsgbJVVHAJ9Rk/X51mdCi0tdeWx0WOH7usJuLiSCTcrNuwqn4AkD3N5mtjcRLcW8sDkhZEZTt78jH61SD7eky88RnDdEWkUe72iR8hiosZbbg+158V73+nXFvcxRrNbskgZg0mUIwV4Pfvu/lT47K+hSGRBbkzgAgOeMrn+HngV01fUo/Ii6rG/gbp0whvYnYcbhkk+/B/kTXJtdQwa5qELAqy3Uowe/wCM12ax0ZZQst1KHXe37uIYBwxHJ+Xbj357VZ3un2eoIY7y0gnyMDxYw2M+hPIpW+yM5dkWVL69WfPPNOBxIR/dB/rXXLTonp6UQZsSA0G5sTv39n3/ABqXP0T05Ha/+nf7PL5Er7m9xOeRwOPLmsIzTWkS4kovqcb3+grT9DWZuRqLYJZY4wp9+/xP/qFajT+gtEkEBlF0+9GcqZiOOwHAHYkfSrXTdHsdKvo4LGARxC43HLEngbRyee7fLNRGxP8AJF4cSUJ+/oQqZ3LBgMmshqSPN1tZxSMVWCISKRz23HFaeKQp7PmpK9sduP0qi0mMX3Xt2SMiGzfnyGYwB/8AOuna8ghbNlhe7eNuOw+tZrpZBffaLLKFysLSNn02rsH86vpbhYoWuGGFCmQ89hjNQvsmt/FbU9SkGXYrGGPqcs3/AC1nyn4kTXHZozPWcH3TqjUEXs0vi4/3wG/WpNyg/sDYSdm+/wAgP+H/AKVN+06FIddWZVyZ7ZXJx5hiv9AK87xfD+zfTwRjfeyN9d1VT/GJ3U9jEg9MapaaNPcyXMUrvNAYIxEBxuxycntxWlt2/cR5xlkHOP8AXpXl0PoGma1ZTXmoW3ilJti4dlHCgngEZ7ipEUXgO8DIMwyPGeeOCQP0rz/11J9ZL/R0vp84uycTQ9LX0tzBcW8tv4a2knhxyAkiQYz6cGr0VTdOXAeKS3bO6Mhu2O//AGFXIpzjT70Rl/DkcmHW6S/oh71luvdbOm6YLa2kKXd0CoIPMadmb484Hz9Kury/a2uvDZVKlMrlsHOfmT59gfKsdqnS82v6l97+/uskpA9pQyoo77QDwAD2yeSAeScazfmIWcXngfZnD91S4nmXaJ2WKI474yePd3/w/ToBqHpOnRabp9rax+0YItniEAFvMn5nmn6jfW2m2U17eyeHbwLudsE4HwHc1aEcjgLxDb1QZEdmwFjkP4VYflPYgjypslvHJ9yilCssY3HxEDjhcdj5896y8fVr6xLGdK0jULuKWIrgQmPwCxAy7sNp48lyRz3zxe9RatDpRR7lHWKRJFFwVPhRsSoUORnaDk8+4+dWwnSwsUEdnCgUDCDIAAHqeB25zUjOKpOnup9J14SRafdI00A/eR+eP4lzjK+/647VU3/Vl7fX0dl0np76hHuxNekFYFHor4wfLJ+gJ7QBotPULM64A2qR8MyP/wDkVX9R9S6fo8kNtdNK0jsHdIl3FEBzz6ZxgD59q9On7PVI2u5tYnXc7GOGCAbUjjH5u5JZiSckkgY7EmvS50G0Swuk023toLySJliuJI97K5GAxJ5PPnmqdX1w07Jy1nhYNeS3wjt5o444dPRXDruImf2kJA9AMnnnPzqh0bW57W4hh6hV4biTLRyyAKJMSKckdhkdjxwB2Pdjdaz6BFanqPRprW7uFjLiAho5BgDKkkbWUd15/oajdb6z001hG88ssrTIjWAtACSAuCOeAMnBB5BHqKooPqki/ddnv7L+9AXULqMoF2zEDI5IPOfqWHyql6ftnfWepbtFbakCRg4752sw+ifzFUPTt91h93hxoNzdxSELGZyyFFHYZP5QM8n+fArqUNo6aO1uUjWZ4W3rH2LsCTg/Enk10JXJ1xQh9r82zHdSMo0O/fjb4Dcn0xio/wBnHUmgafoskF1qUFvcvcMzrMdoIwACD2xx/WqTqHUer4NJP7U6bigglG24kJMiAeeQp9ge/PzpnTD/AGfa0beC8tJdPv3/ABRLcyGJj7mycD44xjv51F81NrCaqur1mg+0+NbiTTLy3IljeKVQ8Z3LgFSORx5n6GoOrFT9nmhkHA+8OMev48/0qH1Ze2eqLa6L0zpbvZ2O7Y0CM2/d39kAnBx+I8k1Z61YXp+z/QoILWWSbe0skAj3HBDnlQMnuKiEsSGYclZ/o1H2eRInS9uygfvXdjg9znH6VH1oJDq0pjkQ+OiyEKwyrDg5Hvwv86zXR/UCtoc3Td0/3GWRGjtrjkBWbOVc+Rye/vx3Aza6V0JNpVrdTGaGW8yGhSCMqowckZPfOcf96Q59H3qZf+/KGOByYxu+5pM07Uo9PuGublitvsIlbbnA8jge/FanTr2DUbOK7tGLwyjKkjae+Ox94NYaQrLEwYAo6nI4xgjmtvpcSwaZaRIgiVYVAQdhx/r60j9JsbhKt/oc+rVxUlYv2SHRXVlcAqwKn4EYNeVrapb7m3NJK5y8j4yeeBxwByeB6k8k5oorq4jk6z3+Peg0UVIIWmsqspVlVlIwVYZBoooDDwgsbS2ZntbW3hdxhmiiVSfccDtUgcAAdgMADyoooDAooooJGSxRzIUmjSRD3V1BH0NRbTSrOzmMkFtbpg/utsKqYxnJAI9Sc8YoooAm/GiiiggCM5BHBGDUabT7OaCWF7aIJLG0b7ECkqRgjIoooDDzsdJsbGERW1tFGnosaqPjhQAT78VMZFcAOisPQgEUUUAVNz0xpF1cCaaziLAgg7FyMe/Gf5/DFW/PzoooKpJPwhHSbA3BuPusfiltxPOM+uO2flUwjtz299FFVjGK+FheTclknp//2Q=="/>
          <p:cNvSpPr>
            <a:spLocks noChangeAspect="1" noChangeArrowheads="1"/>
          </p:cNvSpPr>
          <p:nvPr/>
        </p:nvSpPr>
        <p:spPr bwMode="auto">
          <a:xfrm>
            <a:off x="80963" y="-554038"/>
            <a:ext cx="12954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g;base64,/9j/4AAQSkZJRgABAQAAAQABAAD/2wBDAAkGBwgHBgkIBwgKCgkLDRYPDQwMDRsUFRAWIB0iIiAdHx8kKDQsJCYxJx8fLT0tMTU3Ojo6Iys/RD84QzQ5Ojf/2wBDAQoKCg0MDRoPDxo3JR8lNzc3Nzc3Nzc3Nzc3Nzc3Nzc3Nzc3Nzc3Nzc3Nzc3Nzc3Nzc3Nzc3Nzc3Nzc3Nzc3Nzf/wAARCACLALoDASIAAhEBAxEB/8QAGwAAAwEBAQEBAAAAAAAAAAAABAUGAwIHAQD/xABDEAACAQIFAgQEBAMGBAQHAAABAgMEEQAFEiExE0EGIlFhFHGBkSMyobEHwfAVFiQzQtFSYpLhJTRyglNUY6Ky4vH/xAAaAQACAwEBAAAAAAAAAAAAAAADBAABAgUG/8QALxEAAgICAgECBAUDBQAAAAAAAQIAAxEhBBIxE0EiUWGhBRRCcZEygfCxwdHh8f/aAAwDAQACEQMRAD8AooxvjdBgeM74JTC+Zc1UY2XGGqwv29cdpKvqMTM0DCBxgYVU3nKqlgxWxJubG2Nww/4l+hwvR7PILqLStyfe+Mky4fS1DStKHjCNGbbG+oWvfHSVKn82r5gYFpGPVqN7/l3+mBYXJhRtydAJH0xgsQNS9RzHIsi6kva5Fzzjq+AqF/wTfs7j6ajgkSA39jbBFJIlTs44OP2vHwnF5kmb4xbGzYybFSTB8ZNjZ/bGTYqTMGkxiDaWNt9mGN5cZRpFK5SoAMRBDXa2A3P0rZj7CbUZbEnRmtVQxT/4B0lqZmMLSWiMakk2ufob4+UctfmBHx9bHBTEAk9OwbzEaQ45tY/cHfnFbFDlNYOlUNFKIyroGmuVYd73vfAWbQZbTJTrFLT01PG5kFmAW5DC+/zvhMcleRxwzDeQPrD1VGu7WYjbwLkFagqFqZJmd9QeKfysObHn33BxAeL/AAy+R1TtTuJaMt5W1XK+x9rm1++LOLPL50iQwmWCGUkvA6szkBlBFyBYgjk72+eNMwjy/OoZ6StzOoo43kDzK8SR2twL2sVvY87n5Ybp5d9FylmLKf31Ccni60NxH/Dok5ZVr/8AXH/4jFZpwuyzJabI6eSPLKmasWVtZd4mVBYD/WBp4xsZZQSOrSf9ZwzeQ9hKxHaDBEX5l40aBI5qHQ4XaRGtY3437YKHjyGooCscMsNU11ViVKg883tbY4SUgyMpFHHHSOyvKpshLBT3O3ywHktFRVNaYZ4r0ZljZoyxRSSLc9sBWwZIOdQwpzufM98R12bfDtLI8JjU6TCSoa9ud/6vhauZ1sbBosxq1NxZuo3Hfvg2oo3IUU0DGFQY1OkttcgEbegxm1BUMhHwsnIP+Vxb6YKbFEao43evsJpTZxmdTfq5lVOlOQR+Kw8uoX/nj03OJ5qHJaqWlXQ8EfkZm1kWt63J2vzjy6noKxZanRSyjqLfSIjYgj5Y9Gzb4qpyWpW0d5IibA7/AJeLXwKxwXWCuq6CSA8Y54tz8bGLbbQLv+mNafxtWKlUlTWMJFpXVDEgF5NQ02/5rHCZqDMG1BqSo81ifIQdtvTnDSgp6eKFfj8smeb4wSM3wxbyEetub9sOXsiLkDP7RMLmM8h8cTTTpDUVaWeqC2aED8NlO3PN7b4sqPxBRTRSyCQhUVZTtc6XvbYEm+PPa/LKGrjlmgoKiKRI0WNVpiupuD27bb47OU0cSmGnlqo4ppOjPKb2WEMpXt64TF6HyCIQ1Ee89Po8wp6r/Ik1gC+qxtyRydjuDxjuqqoYHhE0yRmSTSoZgNRsdvftjzbLVGV0NVLSZnLLO0Wmzi9gShv97/fDfO62HMY3+JmiheniSSn1Xv1CurUPkRa3++ILQwyJRQiWNRW00DhJZkRmIsGcA7mw/UgfXHAqoJEZo5UYKxQlWBsw5HzGPMTVLm+ay1WaMYdStE4WNgHVCune3DXJ/wDbjaCCL4yhpBmdTFTSXlkkjj0mNpBYgNwL2Xncc4JkZxM4OMz0ZXRmKqRe5/fGbOt+RiHy2tlpL1kuaVM0hqJIejJFpUxgCzWtcHe9+NreuC1zdXgg6lTL1gbuI1/fbj5YqQAx/V1cMJYSPuvNhxia8YSiTKleKSy9VQdyBv6jHVTW0skjCWbUsh3JVtx9v6thRU1XxVDIrt542ZgNPa4sSD7YioWh6W9OwNCsqzClgyuPoPaUKDJGsLa3fv2seNjfg/QTqvNMXcwlqhHJN1vbzd9t+bY3mzLLOso+DlmiMYVvPpuwG9gQbDngi+OMsz6Ggilp48ppKmF3LqJ4+oQLAWB9Nr/O+K9MqDhZ1xcoOz5+oh8ldIlTLOIB0jYOsw0yXJBABANyCu3re1sa0Oc0scVXHKBFI06P0zGxYoFsASbWA3P1OMf7xxyo0D+G6HpuAdKawCfWwPOPn94sviIVfDkcJIFgk8ile3FsZwcbX/PlFrbO2kOPv/vKOuqaCojNSMxpYzOia0Mo2KgA2A9ecRjtSB2GvVYnfpnf74NTPMoeViPD0im9vLVOdvTcY6NZQk3GRTAdh1xt+mCLa6scLF34vHtA9RicftPtXSZjR5SK6SVSWKOINPnANr3376hb5Y3okqXkpY8yjaOZtYIUFdgdv0x3UQTypB/4jTa0hWORLXRiDcbfb7YOzOsEtXltRLZQoCl72U2NsYttz4EXVQDqFZXHL1laaxQSkm9twQw9fVT29PXCHxF4gq6DNcxpoGpAkYTphkBKmykg7+5w0p6ySyqw/CDqqsHQD81x7+v9HA9ZDQS5jI65NFMdUpZ9See5/Nub4lL5z2mceIX4Pzh8xzCuiqGgdF0tEqKAQO/zG4w78QypTZXJKFiQ3RbsoNwXAI+18Jclgjocypal6CCiSONkkZWRixI2/L98UWa1MbJBDAIZJ5fxIo3kVQ62NyDjbuomLAf0ydQV9XmOiGnlkRpS0aJFcsgA2Fhxa5Bwwg8M589GslQiRSdNCV0gtqBuw2G1x++GGT1EWS5fSVWcOKYrq0q92DLosGA5NzYbcYoKfP4K2GRsugedhEXUCnsSNPlNtV7E3G2Ni5QAQP8A2QV58mQWSVLVFNVPJA+qOZ9pFFyt7gD2scSLVVRFSwhT+LMXXVr4LEBTcjsWB+mLHw2zuaqhUa6iVj09EgYuLb21WuflhBmeWUtLTq00s4WnUyKfKWNiDxffgfzxecsNf5iRVwGi+GtzOqIaGnndZZAI+iCQCzawtwOdKkY/Bs3naINSVrRkxhl0kX8rSjt3X9sEZfLPQ5muX0de8UC1MOhusAbsLXI9QGItxg2Rq1Wy9Is4OuqneLzTWClAY1Nx6rz8/XBt/KCJX5xatNnEcZIoq5ggBNtVyOkXHb0P9bYqvCK1Ua1a11LNCxZShm72Gk2v7i/1woWrR4abqZ3UKKjqK69drKVXSAbEcjbjfFHkdF8TlaVlNmc8skwbWWkLAMNyLNex4wPLHWJAVA8z9mHRjLuY0uxO9sKZ2ZI2eKHe17EWv9cL86kzVKhVqnEotdRcd98D0ea1NFKjPTiRRfyumob+uMlW9ptWT3h2X1M8+Y0kc9G6K0gVx2IJtzt7ffBmfUUE2ZFKSKWnKkqInuL8XNu97/thMucSoInWzTRts0l73+tx/wDzHcGa1dTm0ckzl3c76bfpttxfBRa9VLMpwwlJUltwRhkHU/ZflBFcDVahACAwQm9trj7XwZN4biivLqmMax6Q91uHPt6YaCrilYK7FHL9wRa+9vvvguLMUpqK8iI9LKSGdk12YWFrHbbbHJX8W5JJVjgH6Tt2/h1BwwGxgefYSJqZJ4JZLRydO9lZgOL4+1CyDOIgt2coEXSbXJJ2v9cNc7KBkiZJJ+qy9KWJhoIO4vtt34wtqvLmUis1ypS4AIJtv9OMdqs1croFHtvE4r9+N3YftuFw5dVTFnkkiSLWEjIJYu24I9uDv7YLXI7qCam23Bjbb9Ma0eZfjQomUzuJ/No6q/nuTdfaxPOP0uaWlcf2LU/mOE7OinAP3EtTWwzuS0/hmqFKoplllqWtIEaQAaBck3Pe4/XDbMaCqm8MUuqnRJpJZRHGHuN2BG/1OOF8T1DPAkMdNHpDedwzAg37A3wd8XMfDsnVnjkkpZdQYQMoUFbgEE78Y1YSFw3kS61btnEn3p82ympanq6aESN05VBkL2KsQu4uAP8Ath9RZXm8+ePSVzUqKxe6x7i+kcHvyL741SuzNq6rlevhimSgLyCOj8oiJvcXfc78Ya5fU5tWV1DCa+PqvEayNlpFF1IC2PnI+gF8XblvAmcNrEG8TTRxU2RfCRyCR2tUFiGuY0C2X/qbc+2JvMJ8rgoYaqgMklUotKWuoUWJte5J374rK3JHzbLqBWmkjMLOy2jXWxNwxI3t9PbCKLwRM6gSRTC8ZDaVbdieTcn9APl3wFsNjJ8Qit1BGIhz7M4a5cur4HVVSP4ZaU7vFGgABZtgb3O9sVHgbKps2o0qZKwwCNpIUa9yotc39vNthFk38P8AOa+oEfwE0SJJaSaUhFA9gwBNzex3+mHMWXZtSRhMujqI6Od7MsMZLkKdI3t5QRfc8bYvkr2TrWcGZrbrnMn85nbLc1amifrCme8UpJsQDe9vQ/1zgujjGbVEFDOPwh07yK2kgHSAh2N7XIv98OD4PzfMoHnqKSrkqkH4RaE6iAQArbAcX39sd1Hg6eiy2SpzDK6l1Wz6pE/KC1rHbsBziVkBQD5mST2hGT5HkUVPUCshpmMNVJHrllF7aO9yO9+2OmXw1LWz9WSgZEoF6WqQEB7nYXPPGMocgyhM1MJokZOuENgLrdNW+2KCpyfw5Qwwy1FONDMAp09/thgHO8QXUCLll8KJUuDJlYi+BBXzKwD3P62A+ww/oajLailqJMoanaBVe5pxZdXTA9PcY+Q0Ph5KVKhaeIxsGO9h+Xm49RvjeopsvhhqDRQiMoek2n1LKPX0xsD3lEASFzCOlrs8qBORpjBsC1vYYAqcmlhd/hKieMKim99QZieMP8zy/LKuZrWEpP5rb/1vhWckqULrR1m3JXUR8ucZ2DMCLpaPN4rIDHMpBfWQBt74+5TU1QzSjEtBE6SSqB6XJtv7b41kqK2k109QBMdOgk+nPK43yeo6zFUaOKWMals5uPfGb2RayW8Q9Cu1gC+YwNfWyV1XSw0MTdIIHEexYbGxv78nGkWYvG9Stdk5mZ2vpV3RY9twABbf+eMHyeSOo60p0yLZiwZgT78jGs81ZTpKhklbpgHUJNrX9Tjj0NxCwwNzv318kL8BH+k/fG0YHl8NgDayiaSwG/l+W+E9Rn2XR1Ugfw1DrXzOzzupbYc7YdxVMtVSsaaoZ5urpZDYmNSNibW77YUVeXRVFTKsrXqCtyz+W4sb3J44w6VrpAYA/wA/OIobbOyv5nwZ3RaV0ZHGWVbDTUPcC/P8sdL4uhCgf2QNh/8ANy4Xz5PCsQaRJhERZSzWNvnfY4xMcQNlEZA4LC5Pz82M+lSdkGTreugZulBM4ElSY4YbEqDsRfkAXvx7/TBscay5bmMNPDN8Oqi8zWCyNbt8r/qcL6aomqqpGm01Gony78/Q8Yo6WkrHp6t2ISmeA/hKlgGAG9+e3yxs+pk9hqLMRgbknDFn5qI5VoqgvUQnLn0x3VlCjcG9r7XvxthrlEueUuZZbU1NNPHHSyfBFmQAaPNe+/IB/Qb4Z5Xlub1MEaU+Zuqo4nF4k3O43Pce2GLeHM1lDCozOSVHm6zpZFDN8wOB6cbYbZiRqDVgNT0dKo0dBA6kOQisQLpe9zcgG4+WEmaeN83oYXkpcrimjjUs7s7WUk7A79zjfxIZ1p6eKKQIo2NrDhQP3J9MQkniVUzFctqo466ngeVmhd/KH0LY7EHa59ufTAalyNiYbzL/ACDxFU5tUiKtpOgOhGVJlYhhrCmwZv8Am55PvhDB4wrYc3OW08EIkp2eEGWol0MAxH5FNr29vtgf+Gmfz19RPTykyxJAojbWSYtD20X9ODYbcYQVtQlH/ELMDJEkqR1cg6TE3A2INttrt68jBURTZgyHxK2Pxfm1RSw9BctVJqdnU6ZWvo2bfnbbv2O+PngXxHU+L6bNKHM0p0eWM2+HQrdXUqSRc8HSPTfCqnrXpp4TTZZlsMKiRY+q0nm1DcEb9r/Ox4x88I/D5bn8IppeotXGJF6Y8gLtYbEXG4X5Yfu4q9CVEwHzAWqJUzKqdU0OZ2KnUDpPS0Xt88c1XxtVkVPSSASzLNqLAW8u/p88XOaxLDm0zL+SW0yW4IbfHcT3I3xz1qzvM0WA9pG5NHUxeHoKCak/EUyaiqEk6mN+3pg+WpljpqlZonDSTBgGQi/JO9vYYrg+43PB7/LE7n1UpqoIyy+aRjpJ3Nl//bEXjBX75kazK4xImViJHLoQ1782IwvqawibUrujC9/Lqvt6fXFZU2OolQRxuMJauCFiT0wD6jbG1r6mCz2gFRIAsZYF5Cpu2n2xhk8Lz180yOFMSPZSOdxbHc79MebUwXjffDnwW9LUTVRlaMgoF3Gkjk/vbF2L2QrjzCUt0sDfKGQtLR1UK11P05EIcte4AKjv239caZhO9LRCRTUq0BK6VHAueR+v1wohqHpczrphIZIIqq3Re5DqNyL/AE/XBNT4kjl1CPw5CV3IDSNYN3a2w+oGOB+UdHBB/gz0b8hf6SJpRPVwZtvUELJFYKoAKqfNci3qf0wDnk8+oSnVKYjpYFiQVOxt6bd8DzeJIYnZjkWWxsbbsDt7XJ74Wt4yUu6nKsqUKfzdDVf25w8KuRZ1PtOUy1paWz7/AFjifMs0o6KOkWKAxVMNwxAWR14IJ3O9t7Ae9sTrUlWzFiqi5vbqDbDODO8wrY7UdFlLBQQbQL5b78asAS+KM0hkeJ6PKdSMVP8AhV5GDiu4AACEPJrzqfoDNCscwd1INwTtyO3bFFk2aztCvxALQm6lyRdrm3FvQ4AFJBS0vUr3VVDCwZu/YY3yqppqquTU8YENSoVI5ALi1wbel/2wRCzZxA8r0tdIxyPOhS1csDoQsUBN/Ug3tfgfXFdltaKuhppwRrkZENlOzFgD++JShjyxXrpKn4n4hZTGyrIAhUNfcW3Fhx7DDTw7VTz+IqOhS7U1NUatmFlj/MB72I+lsMZHpxHB7Sj8Wzy/F06xJLpsxkZI2bQp1b7cWsv0xFeA8lWCumqK9Y2aRmKOEYsQ1ub/ACPHvvigzmqqps6q6ajEnT+HRJtAuGuAx7bDcX+vrjcZctNk9FUSytJUx9IkKWURqWstwNr6bc/QYQ5AazjsqnGv+43R0U/EN+0I8KUFPSV9WIFVS5kbQqjuoPp6+3phO+TmT+LdZcSNHVxO+kNp4RT+bn3/AK2eeG7GqnfVw6qyk7eZDvgDO6Ovbxl/alBJUBYqeJS0ellUOtibE+29r9sB/BPUO+2zuTklN9hDPElDTZblsNWaeCR4am5DJpJvqBuwIJO/fEe2bVyQtHl8NPlywxBGbSx1WNxsGJH123OLJ8kermE1RUTTGSoJkPRFmFjZtwbHce2Oo/DkQsBBJq+JJ1M4XUBqA2W3qDfHpFZQuHfMQOf0LNc/rlbK8vzQIzLJaMkAi17MvO+2oj6YV0+Zs8YkSCQoykgsCBa9r3wzrKF28K5nl0bhZKd2ki79MAiQW57MwHPGIhKhfhtMlbNN5SO9n83yH9HHA5VtqPis6nQpqVly3mUtZnssHUIgF0DG2sewxN5zNNWEyogdd2ABOoGw4I784DqpI2jnRY3UaCqjUSTc33/XHUtTVQ08JEpWEi6so4N7kD3HfB+H61uexgLuiQSmzxdAE/4itfTIBbV8/Q4+zV9OB+Ezj1DAbYW1dMyxMKWMCMcxk3ABPrheKuVUKObrsPOBdPb5YasqddiBRlOoVXVKSEgNvgnIUhIWOp6arI5aN2jViH2A53I9gRzhFUR9Qr09r7ix2Pyxa5N4elqfDVHOpj6ilmdXOzA37jg8bj0xn4sRinqHGfEEoMqrTVStFStLFJfdnAOttxpHb5HjvjmpkWCn+IliWFSwGmRiQWIuN+/7+uNMgzVY5Fiq42cR+QlWCuo3NrnYja+/fa3GOJcyNPPKZJ5JY3lLAPDoCG40gAkm4B5whyFfJLLOmi2lsAwXNaVXpBLGY9DICrKoDJ33G3phNTUUconeeMHp3UMTsCRfY3F+R2OKFMyoPgJqadI5oJnOtXNiRsRa3FjvhDJP05KtITD0pXVg2k7WHAHb5+wxriW4ys1fxrfOMj7wPKqeZ5XjhqpoJdyFUmzgcbW4wNLUEyOZSOoWOq6re/ftguCQxyymVRKJE3H/ADXO/tz27XGPgqIrC8CX/wDSp/lh97QTEvytnnrid1ssldVtJV6pTyEOyr8hgimihptNR0dBTdSoAIOAoYuizNI0RKmw3JDH58fyGDIIzVRflUqsnOmxNxx8tvfCjM2MCapWlj8Ua0c8tXJUTdQqszlpANxf0G/vziy8CUsa588uti8cEj3ve5ta53HricpoooLrTowTaxYAE7DFl4AbRX1reQ2gAu3u4FsaLYTEWfHfK+JYZDk9FPNX1lSGkd52hZGby2Sw+vHqcEeN0C+GJkgCrpeLSANhZx6YmqjxPWU8rrS5O1QguS3xMa7Ek6iLf133xv8A3qqo40qWyun+FP8AmOaobG52tp34wL1AU6EeYPsAc5iTJ56iCui0OumSaMzXG2x7dx3xTyypBUOrKWZ6ZbHTexBYX374CfxZXjpKctpI5J/8kCqPmUnk+TbbcYF8dZ3XZTBE2XpE3WcR/wDmHh82oqN1PG9zuLbYFVWKjhDCm4McmNY6utdAEic2K3CQX224xp0s2ZiVimUBwRwtxt8sRlX428RJR07L8HT1NW94QYS0bJstwxYj8xG1uN++MpfEPieXNaulbOKqNII2eQQ0sAkjso/02sRcje/yw6nCc+Zk3YlvRRzwV80lY8YSWynVMpJIHp/6Sced5hSPSZhU0xNzHKym3zxtkOf5rJRw5nW1dfVj4lIXtNeMJIANTKLHUL8e+DPE4MedO77daJJPmbWb9RjDUMjYaV3B8RHNE6qWtfazD2xrRSdSnMZTqACQMpOkBQo3Hvex+mNdanC+QPC7tGdmFittiMM8chGgLgWWctAaSYpIxMDECXSLhlG9j87Hn54X5rlrlUqIkI6gMlxbcXNwfcEHFPqp65FkNkMskpCIvYn144tv6HGsGWUkDAyVEEmhNZVmYqbruvG25vjo9e2wIn3C+TPOZOokYZo3KWICcEfL/bHqVFJJQ5LR0yRk/hAqRyTxb7LifzfK6Qx0z0cqs0j3li0EgLcG4J5I/mcUXiRkosmidhJZVVbJ68g/Q4Q5VTqCo0Y7xG9UjG5J1mTq4kFNTTodZZjOynV624sefpidzOirqQx6FB1X2FrgAA/T64v8sq3qaWn+EqljLh3AmbVfexFr7G/GEXiOCoini+LkeRJm6aunY39ON9/tjicTlN39O3B/vudZ7r6gQGIkY82mTou7CUDe4/a2DssoxPEDPUWYtYgi9sbZjFQNOtQtREskZAe6eU+1ha/0x+WeKMKUKhQLagwIIvtx+3vjr/AQNbiy8i98gkn+Z3X0McNFOdTF1XynTYX2GJnQ/wDxfqcUpq0lMcLOjLqF1vcEDf8Alg9Yqew1RJqtvpcAX9t8AtuFZwBmV1f9RMStSN8b8OdDESapiosunYggjYC1+3bDnL4QwXQtol/Lcfm9WPuccFEqKmSGnQKiFVlcba2UWtbsNr+5w0iiKKAFAAxQY9RmBOzOlBA5sBiu8BoFFZJJsGMYB3uNye3yGJIXJsCLcn+WK7wxJ0stqZtriXy3t2QkYDcfgJlnAlBlNPl0/iKsiFP1YzSw9PVGdrM4YWPa5XB3wlFJQPFFk8YkYEFeilo7i+5+o4vxj5Qho/EFPNMQddK8R3vuGQ/74cRSQ/FzXXlhpNjwVA/lgAdCMxVSGWKasUqtRyx5ZF0tcZ1mNN9dlAA5/wBXf0xO/wAR6L49MviCkM8rKCSLgao2Nu3Gr2xUTMn93wSgDxCNidPOhh/tgDxJQx5hJQo6EKkrmwHF4nt+un7YPXYodSfpCKpYEL7yKy3JV/vQ9PJWyS5dT0wlijeQKY/NbTfzWHB25t22wZUQRNR5vOZirHr/AApD3VV023HJPP2GGtFkYizepaZ1M/w8YRgpsvmb97Y0qMiSPI5kRyHEExcgbsW1b/bHeP4lQSfi+0F+Uu1J2bLKWPw3lhjmvLO8DSJ1dQOwY+W21hxv2xp4n/xGXZdXNe6kq3PDDV+hvhlmlFHRUtBWRbR07xkRDYA2AIv274Gq6hMyySp2sIiGte9gCP5Njmczmeq64Ov+Y1VR6aHt5k4F2GxP0x+dC62sb/6b9jjWBwI9LOCRte/OOtS22v8A9JxMzJEDpdcE6zrtGQyhT/oJ7YdvlEkE0mmITAoBqdrD32H2ws2RixQ6HNm7WPY843dZZBd56i4HJqDc+22HKuWyDAilnFVzkiCZgaahlgidvxWJV9Nyqelz67jDDO8xpKzL46WUlpOkjsARt898LpqGIoQiINrgC5F8S9WlQ1S4sfwSq9wdPI37jc/S+Mci31G7CNcKpazg6+WI7lpqPLRUV2WzAzRnpnYNGFIU2JIFm+pG3G2Ehjr8zLn4wOsI1l5ZDZTa/psebfLB9AlOaiUVT9enjjLXjYqGPYjv69sAGoaPNqn4INCrAMqhrlQNxv3tuPqMLMlLPkjc6rm6tMq/2iiUNFIpcxuusatN9x33P740akaMh3dJoypDaDp0ki4Nz+o9jg2oo0aCSZpRd0DxjUoANzcW5v739cLKeQPHZR5+G1v29vQ40CmMgQYtu64J3M5B0n/Cc6gbqduMEjOK4CxZPsMDK5jjaKVVEbGwkK73Ha+B7r/8RfviMik7EXYWZ85nokNITJNOkEgWSRn/ACE2ufb647ljkQOxik8ovbQeL2/fb54I+OqkUKlRIqpsoBtbe/7nHEeYVi1kDCokDXte/YeYfYgH6YXgBOYKeTRcRPcnc6Sd8VOQQv8A2SdSMg6x1EgW4Ud/n7YRw1tVHEscdRKqAEBQ577n7kDDha2qHht5hUSdVndi+rcnUm5P1wG0AjBmxHhzmkirEmnzJTJGrBVVNjqtvYA+39HH7+92VqdQqZ5tdh+HBIwa3FiB7/tjzI5pXmeT/GT7H/jPt/sPtjqPMKyG3SqZV0XK+c7Eix/TbAhUg1J0UDQnpeZeIKSipESfL8yeOoDBYzD+YfmbYsPX6XwBmfiuCPw22fpBUGnR/wDJdAJASzR7gm1wd7E7+2CfFEazUqPJqLJA+lgxBF9N+MR9Xd/4QVsjks7KXZmNyW697nBlVcgSgQNiG0X8UqaofWmTVkzhTcjQNQBPp6An74Lh/iaKuOQ03h6pk0RdSUCRTZD3sAbj19MeW5VTxPS0oZB+IX1WNr2JA/YYY5eixvUKosqRrpHIHmGHrErq7ArnEOmHYDMq2/ibJURbZEuhr2vKSD/9mDMi8S/27UT0klOKY9O2kPcNcWv+UdyP+2PMlqJ3yyEGeWwOwDkAW27e2HHg13XxPT2dzqhYnUxN9ge/uBgNnGVay3vIB2OpRK5SYA38wtz/AKh/2v8AbBIItff74X5zI8eYVQQ20zG1gNvNjSNmcDUzcdiRigTjMARiFEawVO4Ox2xxFJpLpI6l17nYkdsfHjTSpIv8zfGTgLPAVULdipsLXFif5DGgZRE2aVRYBvtvgGuVWOpVbUPa1xg88j5YEqN2PsMTtNAe0kcyWWGQPE8ig7Hzbj/YYVGW1ykjk9zc/wBdhh9nrGONymx6ZN/fbCmFV0cDfc42FzuMryeq9SuYLLWTNcE+Um9goG+Bdb3uL3tzfDGZF9BgJwAxsMbVAJh+Sx8T7FCZVZ2fj/SOTji8Ppf/AN2DIFAiY2HBxjJIwdhtyf8ASMDOSZQYkT//2Q=="/>
          <p:cNvSpPr>
            <a:spLocks noChangeAspect="1" noChangeArrowheads="1"/>
          </p:cNvSpPr>
          <p:nvPr/>
        </p:nvSpPr>
        <p:spPr bwMode="auto">
          <a:xfrm>
            <a:off x="80963" y="-614363"/>
            <a:ext cx="16859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 descr="http://t1.gstatic.com/images?q=tbn:ANd9GcS-u4Btt2xdm0fOpOeQz0rvFxoAdxUv_vxE4bPhlohtL49Cc-m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958851" cy="838994"/>
          </a:xfrm>
          <a:prstGeom prst="rect">
            <a:avLst/>
          </a:prstGeom>
          <a:noFill/>
        </p:spPr>
      </p:pic>
      <p:pic>
        <p:nvPicPr>
          <p:cNvPr id="53271" name="Picture 23" descr="http://www.trendir.com/house-design/xenian-house-of-the-futur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57" y="4021599"/>
            <a:ext cx="1593273" cy="1062182"/>
          </a:xfrm>
          <a:prstGeom prst="rect">
            <a:avLst/>
          </a:prstGeom>
          <a:noFill/>
        </p:spPr>
      </p:pic>
      <p:pic>
        <p:nvPicPr>
          <p:cNvPr id="53273" name="Picture 25" descr="http://t1.gstatic.com/images?q=tbn:ANd9GcQqMsBF5U2xbulZZatKC1knkUH9nJBHsVSfJCbz9T8ZKeG3QpIgC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9" y="1219200"/>
            <a:ext cx="962025" cy="1250145"/>
          </a:xfrm>
          <a:prstGeom prst="rect">
            <a:avLst/>
          </a:prstGeom>
          <a:noFill/>
        </p:spPr>
      </p:pic>
      <p:pic>
        <p:nvPicPr>
          <p:cNvPr id="53275" name="Picture 27" descr="http://t1.gstatic.com/images?q=tbn:ANd9GcS_QBfVJ-lW4YeZBaKb_9kmh1EQLU6q-uba87opccpqBTso72tOpugznHw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133600"/>
            <a:ext cx="1295400" cy="859054"/>
          </a:xfrm>
          <a:prstGeom prst="rect">
            <a:avLst/>
          </a:prstGeom>
          <a:noFill/>
        </p:spPr>
      </p:pic>
      <p:sp>
        <p:nvSpPr>
          <p:cNvPr id="53277" name="AutoShape 29" descr="data:image/jpg;base64,/9j/4AAQSkZJRgABAQAAAQABAAD/2wCEAAkGBhMSERUUExQWFRMVGBwXFxcYGRgaGBccGhUXGBcYGBwYHCYfGxokGhgaIC8hJScpLCwsFx4xNTAqNSYrLCkBCQoKDgwOGg8PGiwlHyQsLCwsLCwsLCksLCwsLCwsLCwpLCwsLCksLCwpLCwsLCwsLCwsLCwpLCwsLCwsLCwsLP/AABEIAMIBAwMBIgACEQEDEQH/xAAcAAABBQEBAQAAAAAAAAAAAAAFAAIDBAYBBwj/xABEEAACAQIEAwYDBgQEBQMFAQABAhEDIQAEEjEFQVEGEyJhcYEykaEUI0KxwfAHUtHhFWJy8SQzgpLCc4OyFzRjotIW/8QAGgEAAgMBAQAAAAAAAAAAAAAAAwQBAgUABv/EADIRAAICAQQABAQFBAIDAAAAAAECABEDBBIhMRMiQVEFFDJxYZGhscGB0eHwM0IVUmL/2gAMAwEAAhEDEQA/AL2nHQuJBTtOEFvj1Vzz0fRoAgzh1NJIG+H0pMKMT5eiA9zEYoze8IBcu5WkF3F8MzNXvJERG+E2Zk+XLA965M+eAKpJswrMAKlVlvib7GYBnfDMXaeagQRbDDEjqBWvWUaiRjiriSrczhpxIlT3ItOOxh+nHCLYkkDudVxunCjHdQ6+WHacQHU9GcVIjIwow+MKMWBkRkY5GHxhacTOjIwtOHxhRjp0jjCjEkY4BiZ0ZGOxh8YWnHToyMcjD4wtOInRkYUYfGOhMdOkenFzL1+7Grn0viuFx16Lm4XWvOLke39sKaojYYfB9UZnamWrSzO6MqgtqptU07XjQJW/xavbGYz/AGep1B90abspgFEZGbmNYqOb7bGfbBjMI6MalImkGJEqTJPNiLgRsbjEleqroG10mNtXeeAnrLkFSenryxgBhksNNTqYHuaf4pnn4gP0wsaXM0kLGKZ/6Qrj/uBvjmETh/H95a5r8sg54lrZWTbHaVCDi5VjfHr2am4mSq8cyvlshfFh8rHS4x2lmYxL304CzNfMKFWoLqmLYgIxfr0QTiH7LhhGFcxdlNxiqN8MqoZxYp5NjtgiuTjfcc8VZwssEJgMrjkYs5jfEQWecYLfFwVc1I3YAxN9vpOKfHKkUGGrSY1L5xyB6xgL2rzK/wA5pus2YGCOcdQelx6XwOq8VFTJsrsDeVJiZ1EwY6tMGecRaTiajW7rxH847jw1TSnS7S1NQ1GfIW9SPM/qcaar2mAolwBqEKBO5Ikn6N7jzGMLQpgnVNh+/wAsSPn6lSZYlRAHRQBAAHKwxjrkyI1qTGSgIoz0Tg5JprqMu3iI6TsPYfri9jNdmB4S5Op2uzMbKLQPM9Y2kbRg6nEqZOkNJ68rGDGPS6XUhkG/iIZMdHiWIwtOHAY7GNAG4vGRjkYk04UYmdI4wow+MPNIxPLHXOkMYWH6cIjEE1OHMYQIvbAvMcaRG0kwZ25n08j1OLWdDGBMb7fuflHP0xn81mVBAQDp5bnp54yNXrWU0kexYARbQwvGaZaAb3s06bdGAIv18jbE32+mwgNB2gfFMSIiQx52nAl1UAMSPJQoj9SeV7zOEyqpHhAO0AXHMhotMcuUSSIuMarUqLIBlvBxHomE0zRBIMzvGkqTbcA8is23BQfzYIUcwSsraR7jqP30xm6byV0E1Cl4F3gmSL2IMz7+eLHAc8A1WlPMvTBmdJnUt+hGw6nB8OrTL5WHco+Ep5hLvEc7VA+7eGFpALFZsbQ0W6DoLYCUMxUKkprA/mSF6xq1ky0b33gcsGs3wkOhBG+yiBHnMi9z5D8xH+AGnqOkPpEyVB0tIAUECSTawE9BhTV6UjzKOIfDlB4JkVPhlWBpNTTylaDfXVcdPLCwMzClGK9wLH03vsNt8cxnWfaMcT1CgpU3FsXfspYYZkM8ledP4TB9bzHXbBGlTgxjf8YN5hEBjriBwhvixl6QjEucombDECqw9MEPmEr9Jk9bSMVrMcNqGTjiVY9cWVKEqXsy5TqBdsOqV5Hniga2Gd4cR4RJuScoEjrXOIoxOwnFDiXDXqgqtQoCI8Ik+eDOzKvlFwAAJ5MB9peIlEb7ulWQmCZDRI2jk20H1xkMlVWZUCD4dEm2xYmescp+LqMbHJ9l1y06SzMxMsRePa0T1B+mAnEzSQMwYhmWFaIDEvuWvtEzztjz2pLFiHB/j85pYwK8sG5+giypISpSMGdn9d7yDivw7hmtwCRE9V1H6mLYq182alj4iTuLyOY6nxQfn1wQpZvu6lPSkKYkECevI3kTY72nC21R6w3MP8My1Q03y6tCKSjEqCbgEqDPn6EHzwY4d2VpUm1SzsJjURad9gJv164GZHjdRUcQqsjS40SzKNIaw/Fe1uWDHBeJPVfSSGtyAH5En29emNDTajANocc+56EVy48nO3qFYxYXIMRNsW8rws/iEYK61Uaca75gOFiqYieWmZqUoOFTokmAJwYPCizEzIO0YvUeGqm3vOObOAJwwkmZurlSvLE9LLyATcYJ8TEwALY7SQBZ6C/tijZvLZlhi80D5+joAYiAdjeCeQsJnoOe2KSV0cSpBGxjkeh88UuNdpjUd6dIK4iAbgrya5A5xyj5jGdrNmcszM/4jqJBBEjciDEiZjrjLf4qFbb3GhpbFwpxxmMU03a3pMWEczI+YwHocMioSxgLy31f5R+p/OcFjxYVssaogPpdjJgjSrfD56iB+WIuxgqV6dWo0BxpUE2BZtKrJ8zHnhYlXyBvcy9ECpJlstVZy9zUbpsg6KBcv1iYmBzYk34IyAaioJ3UHpBh25kEbCAOpN8bGhk0pLyBAjVYe/qcZrjvEUpAmbkQg5XNvUSZP98aS12/UAwIHHcBPliGCINbi0A6UWy9AdhBM+VpkYbn+HBWFYMA6kxyU6QWa4vEAgn1xY4LUVU0knvHJLMLkn4nAN/EDqt1nniPixDVKQWCAQgW4gbuZ5+FYj/KwxVlxsm8d+kgFgalluJmoypSBOoEsdtEcmsbzyxHWyFYTDBwqnxO+kJINgEpKNRMC8j11QBlfib5WuTqDK4k9DpEE72cGZMQLC82L1OE06tM13ruVZVfw/CsKdWk/FAAYkWJIgxtiWfxQVbsfjUsq7DY6mTzlBldgVpMebTSM+5kn54WGP2VNiWZJAOnSRpkAx4TGFhXYP8A1h7mv4VxDuBIa0THIWE2jz/LBrKdsPEAfECYNiSL3Nt4tbpMDafPlrIqgO2k/FAEnykCIO/znBTguYJrArVmmo1STGkggydXwxpm3MzjLxalge4XaCJ6YuYDGPryuJv7EH3HXEWaphPOemMW3GZJ0vU7skkv8JYncjSJiLbj25TcLy2qorUm8YuNbO6uIuN5tI+mNLFreeRAthsTR0N4ixxMOHF20oPf+uIcq5KyyFGmCCQY9xbBvglQAHrjUbN5d6RRcfO1oNzPAKqCSAR5GT+WJcn2ceooaQoO0yTjUGsAMVsxnIgAgHCo1WUih3GDpsYNwdkuCikS1QBjy6D2OFXVFDMqgHeFAnyAxeNQlZN7csCalWzdDOItnsk8yxVV4Anh/arjeYq1HD1H0NMU5somwIAAMdRO+5wLyBV1h5gWB5DciSfObf7Y0PHeBVSalZlJ1MStwJUH4mJ3J9NgPfOrl6jUmbT4QY2NpvIvHT6YzMisTRhxQEnyWXpoSwZzpInTEQGBAJHKRPthcP4oPEkAhmGmbabmYtA3n9MVMjxM0iZAYWOlpgkGRYbb7+Xni+alBryACZMiG2tAE9CI81vvgLKfvC7YxeOVRVAqKNKv4qZE2Jlkk/hMkx549D7P5TK1ay1qJq5ciZRyDTMnxAQToPwiDIt8INxjc1xilUJLqGcSAYgNvpNvxDrztboQ4LxUim51NTMghgASF0kfiBHrb8sFwv5gpHEocbOaQ8z2gU/DEztf3xE2UvtPnjygdoCVIOazRW21Vl62AUAAf2xXfP0W+KrmH/1Vqp/8sagJEd/8Ux7YT2VaZHI/I4r5vNaBJVj6DeMeSUMzlpEISZG71Dz82xEwpvVJC6V8mYm87Ek7/kMAzZRjHcrk0AxDlxNrm+0q1LKGBmPEp8ryLAQd+W9t8N/xkOjqSUaLcupETYtpkW5rOxGAFGpTCmEOlRE6iABF7k8hGBPHeM5WQqd9MCVZgQCSDuApA026jCx1LkVFX06ryDL1L49KgwJJO+o7xPuI9fPE5YkOHsPO+m25xUyHESJI8I0knw+IbRuNyVUSeWoxsMTvxNaj6WaHViAkeFoUFmDF5J0+UgDblhHw8bqfeVsiZKpTZKTID8Ly0G15AAmOV/SDjR9lK7JliF1SzBiV5aXS5tcCCYEe+BXF8k9SpINgHEcpBVG25mY8yoHTBHsuv3clgqgNv58h0tPyxOP6gZQ9zc9ouMsuwsZKiYJgkSZERy8iRzNsLn6GrwlmLCYJYkdTIgaTuLSN74KDMMylVvKaSAsnSGF3LEjmALfKMUvtaTCqlgTIVQJ1KNlAB3IuNugxXU6lnNCFVABzB+ru1htAOqdmuZtcH1PzxJ/i51TUTUqggxu0hoM8viI/viz9vMS0fykW5mR9AcXOHZOlXBmr3VUgFWIGl9Wk8o8YZhI85vNoxahhxKsogDOp3r1SPCgpVLGdg2tb9L079RHnhcF44aNNqRvSqFgp1SJFjYAmGAIMjcqwG83O0XD3po3erBMBKqfCT+IEi3wiACJkjkJxnK1O58WsyRp6XJHKIv1w8M7fUIMoOjNHUydUHxFVY3IeppeTcllCNpJmdOoxMYWMi9ZwYZjItfe3rjmC/ND2kbDCi0nqxpliWCqoNySfCAsXN7nBDhtFlBAFvxG8m1ptAFh+9l2Nyy941UqwCQEYkxqYgXH+nWbG1uuLb6jTchiFLLIEc53sfhLAWP8AfKfg1DCWOAZbvK3deICfCQBYEmSegnb0HXG/yHZHuXDaplrwImbGfofmIxmuxeUjNqWUBhTJ87kqVawEjQTa30xuuP8AaqllUAZlFRvhU3O12IF9IHpO0iZGnhQKgZoM9wkcoG5XiCeuJEyigWEYyfDO3VAqCpZ+bGeZgnUTCg3soIUD0gaHJcfo1h4GuORsY6jkV8xIwwMl8AyKHckqWO9sVmcTgD2o7SUqa1aTkgspCkGDcHnFiDBG9iLyIxhOHdsK6/jDOqtEiQZIJm4vAMYo+rXG22U23PW6uc0rBFjit3ZjVHhPljA183WNHVVrVJqAMQr6AZURApwSAsCJ9rnArMdo6aGDTmebAtPU+Kf2cN4MiZeAakFJtO2PHMvl6JNRTUmRoVlHkb7jfoceWce7RZbMrNOg9GoOeoFCOhEC4jcD15YMcc4o2ZoaFpqEn8NJAZHmqgz74z1Pg7d2TpPykfPC+YPuIhlUQbmKF1PW3uI/riQ0YN9iIGL9bKADWdhA22JUn/xx1qatotyM/MxhTiHkXD6IYeLnjQZHhtWsrLSlwBLABSQImTeYjnhuSo6U0oE70TK1UcKf8oqWWZ5NA8+WL/DeKmmyBsiGJcKzKpSrS1QJA0lipB+LYi09VzqAl0L/AKgfvHsRCJfrBlXg1VdQ0nwwXEXUEWJA2F8W6HZbMsARTMHYxuMbehxSnSy4eDoNVUJYiVkmWm0gEeVumFm/4jUO9qLU8S0yYdbyDJERvFlIwfSa7HnXceKJEjLrcmPihMnR7G5wEFaUn2H5xiHI5R6hZUpVGNMkOFElSCRB6XH0xs6Pb+jUdKVNWY1G0yPhAO5J6Cfpinns59mqaMu6qC0ujNqAMXkaDFtN9U32MYPk8NhuuwIsdYX4dYAzdBxTKNTqC3Om0DoBytv+oxlvswpyxubxe5Pl6deV98ejNx2uWI7zTEllGnSPSSZEXPv1wD4pn2zNY96tLVVBQVP5BoAFtUABtTTuS+9hhEZcWRyq8VId1JBI/KZWlxLT0Jtf+WDyGxmSNtul8Fsrn9YZlIGnS4PMFSLNY6gLnrAG1xgbxvJ0lg0LU5OjUb1BF3vtuIBOzCNru7H0e9erS/GyaltcFTB08php/wCge8vjANiCNekOcOUNSLH4iNIPIMwALNHMyD/1+WI+G0GSjTBgali82l2lo5QCLkWmQCRYbwPPulZ6TiCfAy9GDeG20awLbRIiMFK2aZaYUMJK3MmQzMx3AklQSY5QDEbD2c0ZQDmPrV9FFlURssSTfxEm5m4knb47CMCKIhjce/pN8EGSKSgydRJE7xYSY3svyvOH5Th00WaN2UEkxEjT85B9r8sLunmhLlPP02MNPhYm17FZE/In54hGaYqig2gHpy0keWwPtgxmKQ0UoIgGSSIkaW6+pHthZLsy7hbRqXUAR+EaSTfqAT5jHKpbgSCIz/F37rRfSxBaYMiASDPly88CuIdn/A1bKknw/eUhOoAbsv8AMgKyRuI5ja5xDLvTkR4dRg8rgWmL7R7HFWnn3pkFZ1ITBt0BBHWDPrjkLKZS5nPtC/iueeOY09WlQqMXej42+LSxVZ5kBbD0GOYP4gncQhxeqtDSiMJWmojo95J/zHvJJ5QOmJOGNQpvUFRvuSAyEmJIRCU0gySQSBI5CY3xl2ztSpVnTqZjbmCSRvPLw7GNsHOB9nkdx3jd5UPiM2prvI6sfYWO22LINp3GRLfEO01SsZyiNRSmrDvSfE23TZrCAst4jgJncrVNJ3IZvECKt5JAMzzE23Mg4dxHMVA+ohdMSI0wACQYF4vyN9sFcse8U2houRaQYEMNmXqDymIN8VfKxNmSAJl+H8SdakmD1JH1GNPS46xg0wyuJH3cAaeke/lzwCz/AAhqctHgMQRy9eYsQduYx3K0S19JKxynlYx5/uDixc1xK1zNDxnONm6dFGMVVkHX8Tn8OnoYBnzI8sAxktJZCfFquI20zABm8g9OeOPxUU3kLrYXF4ghpGwM/P3wUyXE6ObzJqV4TWiiS1i4KyZ5BgGHlI88XCnJ33LbY/gppVq1JXNRUspKjVphYUqoBIE3Pv0wS7b8PoUHpJSdajN4mLAMIkj4TYHwkz6YtcV/h2AwqUPFR7smoGKsCbQUjxAReRe1sZziHBqVMj/i6VUtYIHLsogQQUUzuR8I2NlwzhxnFkAIsfadSleI3L8V8JUfZgGEH7kqf+5HU/XFvN8X8FxloVQoVBXpzyEhK0E+ZnAH7Ky0yWLAKbEUmg+9TQR9cUGqsYsxXz0qfpqxr+U/9f3lL/GXadbUjCBchjDNbTNxMxYnni7kMgaoKqza6a61owp1gGW0KwlnEkleaiRMRilwSiSzchp2Jm2oCNgNjItyxLXVqeZAVtLAIwOlDoOkGxYG4PMYQbDuyFQKuGDeWVKfEamseNzcTqJ3kTzuMbTgnZrPtSLhqa0TYLmH0SLToJGpQdpBE4pZrjJqGa2ZzFUjrWZQPQU9MYEZ+rlyrEIGqbhmLO0jbxMSTgY+EqeWIk+OR1NXn6lKpkWy4zFBKuoWqVkX4WYE6vxdQQLgg2nGMzmURBo7yixsdaVQ62DAiASeYPthlXLAEwtpMW8/TCGTO5WB5mMRp/hGLCCAx5NymTKchsiE6BWE7kqCm7jvNW028PK+3rizUrNSQAgdSpW4mTJG86ZMxtfYg4pcNcDWdwigm8C7CJO+/ICTfbfFPi/G2qOTAA1Gw6aiYncz/sAAAFM+Bcb7QZWFE4ksHTuVM/Ix6E2+vTFD7eWAEhiZBESwCjeOhkzHT1wLFN6h35gAcp/oBJnoMT8PqHSyK2nVBMbkAm2qbamK22iTssFdMK3LkmpNmqVOmzaiCrCFO5SSbkLZiq8pgMy7xjvAKpy+bRkIchW1EHwjUjWn8QBG/PHFIZmDCQ5I1k/EZgkCwC7meQA9CNzmWahKzKvB1ReB4li/MEHrB8yC0oA8ple4b7aVA2aaukqleHVZ2fwipAG3iGr/AKsScVYmgGEeJgDEcxJ2NuvltyER8L4d9oWmDVFMKzBmNwCALjk1zAAMnUAJtja5fhmWooAVDsktLhSAVEatIECINjMQelgu9Gz3LC4ByHEFREFQSV8N+UAGB1IOixtLEdcQ8R4uDAQ3NQzEAKVkbD/UMQ5+ohc1ORcnSDpifEIUDz6X9jinnMpNaEnQxlbfDaJssyCSecR5YGpDHzcS1e0L5LPA11R1HdhQFk2IHigkRq3ifXrg1xnjGXGjRRpqCSGW7A2kN4jyIAHkTgCtJ9Aco20+QMksQALb7RvPliP/AAms5+HSBeT6xbnh7E2NRyRNDTDGotquczHEUYjwgeIEwPP8454oNQKioRzYRziSd48hgpS7NVTJlLG/iBj257H5HmMX3y9OggB8TkEtsFnSUAEEmBqm/Q+y2RVY2DFtQUY8TKVnBYkbEmN8LE78KINiseRb/wDnHcL2Irt/CRZLKsrQOQkT8/0j3GNFwXKOSDMd2Obc9TggneR+nnGDuW7PDQoYDV3bU2vIMxtyjn8ukYvDOZXLuRWrLSZ7iQ5n10qwHkDjVXSEGzA776mf4/wZmou0FodyCJt8Jva4P5nA3hTFSCJmSCOsTb3ON7UzuTrUmSlncvrcWltO5gkaomADHmMSJ2FpvTBSojSCoceNSSdJNjBg+eAarAWPlMul+sw2UJXvVeGWqPFMiPGNLgcxyPQxgdVakiMtIsy2B0AlgwnfqAeR6Y9BH8IEdfvcxUkE3VVAjYfESNt/1xSXsPwjKsGqZ1pBOod9TBa2zCkuqPL54GmJqomEqeSrxKompIS5GqV8VtwDuB5DBVOKlKqVQiMLEASUZtJ3kQINyOUWxveLfYKA7zL8PWtb/nVrqDsPA7S/rC+uMT2g7VVcw6NUKlaYZUpqqhaUxOlQI/CBNzbDOEo5tTdd1JIK9yxneMVq6N37mrJVQg8NIc4AFvw88UanGTTGlQqnyj9MDlqVMwwRAXZtlEsxiTsOl/rhtfgVVHC1ISfURYGYI2vHqCMaB1QRb6gwlx+a4wWEFiR5YqDOW540vBeyVGuH0is2ndplRzuVURIB6x54F5nI0UquqQVmASJ+RNx8/fkFn161dyy47NVLPZSoHrgXmPDsRqkBdU/hkjE3bGqi1AFEMoUTBErptqEDxbH3Ps/hCU11lSWJ8JTR4ASSNJMyTADSABMAXjFbtXQBXvVPiHgYMQTBBEwBAW4G5iYEASRjMWO+W20KgI1+rL/3f0nBbK9n61RA4amAQCAaihjMRAPrjMNSONe8tlW6LRpMPI95RUn1hiPc4Hm1TrQHrJVLl/hvZepUpl2rqulwjAGTJIAuDEkkW5yMUOIUKdJRqqs5NwNDAMJ3DEkRgrkcuW4Vml1BfFSMsYAg0yTPoNhvGB3DKOUqKKRqkMtkcqQWJIkwxOkbwPfnAQxarO5e3PBqgB7A+0M6KAOPSSZKoBlakLLOwVLdQSxM7tpsB/mwHy2XGqakwJsACZ855YP5ngGZJC0qdRyCXBWm5pmbKZIgGIt/vi/kuwXEaxl8uOYE6FPIDUZBix+cxgpDMbMWYe0D8No2YnaD6XF/pb3xVyyaNQYG97ASAR4LcjpLNfaV639EyH8KMwpjVTVfNpPmPCsYt0P4PETqzIgkE6aQm3TUx+UYDhx5QzEiXeioAnkmapOAJPl6Dbl5flgqlVK+WKso1qQRE6zp8PuNPLlvfB7tZ/DfM0C1VStakBJdQEKgECKizAUAfEDHWMZ7KsF0wSAIPIFiSNWroOg+e+GQryExM54nchUNJRe4PhgRAA+ITzIIvy1Y5meLNUa5n026H6CI6YrZ+SxCmy7egNvy/PCoUgAOsAgdZ3+UjADjs2Zfab2yYUy1wSS1/wBAOn+4we4Xw2ppLpoUpzqOoYEi4CydRmbee0xAjJVVImbqeW4mL+f98WaPFWEKqkjefr+eCKqt5TCY8YPZmicX0K9PXc2dgrGCDpKqGsTJmw8O++KuY4SWEgqOh+8aJEGZa8zPLY7zGBlKtUNZNKwYcjkYkfSwwSTNOtoHsf3+5wzjwpXUcxYMR+qQ5jNV0V1BEIZbwgmxAN+l1JF9sVKHECQ/eFbozAmB8F7EkAWECd9hM4h4lxIsSZi0Eg77T9AMVzl2RHq6Tp0sIa3hdN4PkbHqykY58aiCz4EQcRn+KBbExHrjuBNHiAUAFQYtMC8bfTCwr4A9ohzPcES2xBx5t2wqVKebYE2fxqTsVsAB6bYLcO7XvUKSSAFOsLBJIMLE+ZxPxvN5bN0+7ragadwypcNsSvikeYO+NhdWh5BiqqQZjzxMGxRWAjkOYB/XGs7IdrETL1MrVr1cpT1d5SqUhJQ/jSykwd/nfGK4hkaIqKEau5tqApqlokXn4r/yxi3lOGzI7m3I1azyPUUguDNvzCtsKOJvMtk+H1qLJU4kuYdgYasaqxMwYZ4kenLFTgf8N8nTro9XiGXrU1Oo0w1NdUfCCTU+GYkRcCOeAuRyndws0ApMWoK7DwtsaxfmBi5lqGk//cVh5U2WkPlRVcCT4c4YsDV/j/v6S5y8UZrsllw+YjQHpmuZAXUmkuegI0x7YM8T4BkRepQyy/6kpp/THntTLUWM1GqVf/UrVX/NsFMpxTK0lAXKZWR+I0gzH3bAdN8HbTBqa7Nyz5w9cQ1Wz+UpAmlVydCbaqT5dGMXiUM9LYBcUz2UzBl6xcgQDSSs9v8A26TDmfnitmO0X3tgqh1IKqoVZVgVMKP8zfPEVftCIuRh/wCQDLWQ8QW7mxA/Gs5lFBo0xWQNszIVVTePiAqaZ5Qd7dMZwoATBlAQFN5Nrm/W2CvaLiKVtIsWkX6Cb/ScUauRpU47py6nryPkOlx8jjK+IYUxDymGxN5uZZ4aWm2oyxBFysaiTEHbSQeV8S9o2C6abUqexMNqLAGPg0tZptvMkchhnZysrVKisSqagdOr431BUG07m8bC/IRzOZr7xKyqurSyFG8UwFa9txIHsCMAxilsmXY8TKvQIJghlUST7gT88eg8L4j3SJTfJ5esNChg4eeRAnXBgqDtyGMM0io3efFu085adh5HbGkNUs03FhA9gIwfGEZvNGdIiuSDN7Q7e0kQoeF0hTMSFKwY2kGlFvPF/h/8T8og8OSekP8A8a0usctP7Bx52gJ64sio2pRB5mPTnhrwkHUeOjxz0jiP8S8lVoVELVEZkKgPTfciBJUEYHcG7c5aglnSoSPhDqhtt/zNIvjJ/b2TcfPAjiOc1nb8r4Vy6HHkdchJtepX5ZFUgHubbOfxgrG1LLIG5S5q/MU4/PAXNfxI4k4jUKX+mmqn/wDcE4xFemDyHyGIQYIhmXzUkcz0OCFKMqMSL/1E0HFuP5mqPv8AMPUSbrqOmPMC1jHLAivmRFlPqcIsGM96xP8Anhv/AJgjFTiKmTtFtgFHKbC3ytiGsdSGyFQSqzprmSDAP9p2HUYsZLMzUXw6oEACZBiCRpPLDXyR1jYlkU2HIhYJj1icP4W/dsJUMssZi4OkgAHkASDbmMKMb5mecm42ZqMj2U1NVAfwhAQyrKk92Hj4t+RPWcU+/RBCM0kTMKBtzlZOCnZji1as5TUYCEgGCtwdW+0i9ueM9TpIoEmSBBUR9WH6D5YyhmyF3DN7UB6RgZOFr1ioVKrVDGslRBaFgCNQG/8Avh9RCxMsxC7wQB6xOxkYbU4jAiRA2Ubf35Yr1ahKlYhgeZEXYzBiefXlhxSxAJJ/OBbUMpoQkvd6J0QdJgFpBNo3jeDipmuNsKdWnBKvShfExAYFb+KNgNMCRYYrUqygENYgx5iNtv0xW4pchi2qRF7nnEzeYm+DYwAagC7MeTIaVAkbr7/7YWHJUgR09cLDMtJMuj6lbUGCwxXURadjI32Nv6Y2XZ5MrmKTLVqMjwT4RUZngWuJAEwNhMjGczHDV1KVUACNUxoBHM+0z6dTgvxF6FMA0nLSPvFZKYCXHhsIjw2A5C++FQB3BWKgHP8AECHMHku3+heeG0+KkDfEPGcuNRen8JJkD8PO3lv6RgZSLMQAGYnkAZPpGNpdXa2JULcO0uMnUsm0/KbT9ccPFnBI5gx8sVqmWp0L1yC/Kghk7CO8eSF5+EAm3LEOX4jR1azFM/yhNSi4gDUxJ2vPU4GPiF9A/eX8H3hahxs/i28t8FKQDidTCeqP/wCIOLi8UpLlVrIrN3J1eIBdRsTAW0XjHcp/ESk6FmV0jaYg+QOF8HxRswY1VGpZ8G0iCnywZ7EsFFyA4v08QBtiB8mpkaGkdWA997e4xrMnnVzA1F1Zf5FMqP8AUfxH6YvHJK/4A08oBJxL6nUMeKA+3+ZwCjueX5r7swQt/wDMpt08Jt74v6R3aMBAb9DGNLxzsblEDNUYZdwJ0gy5/wDaWW94A6nGSXNuXFNXXTqIQsDN9N7TYxHzwtqQ7pzIUhWuFqeZpEBRTZapKL3k6QjBpVo0nWLAnbFbjWaBeiAiqSzVNakEHVMhWi42678tsWGy50qrawdQYEyQPC1lYgWAK2kmw9MT8d4VS7te9dtNNCVYbwXBVQNucb2jpgasBj5lrtbmRzbk1yQDeCee6j+uD+fqxTX+YwATyveRzt+mAlZwxCoG0xYEyx+QHSYxpOA/w4zmYAZj3FM3lt/UKDPzxBRnKnqpOPIy8iMTiZosUZVfSSCQSpMGDBnF3iuccaXpKQqgNqNRGAmmCVaFBU+K07kcrxruH/wzy1K9V2qt7KvsF5e+LnEqWUpoUcUaakSdWlet5N5895wVfFHrGfmX955v3NasneShkao7xJ9ImZ8sQZvguaXek5mfhIbbf4SeuCVTimUR6tKmUqq6nQ4QAq5WNOogal2Mi+9sSPx5sutModLXJLAP+ArqhpvfV6oMByarIjqvv3GV1DEG5lMylRQCyOoJgFlYAnmASLnFOrmb+lvlv9cFuJZnMVXmtXeq5IC6i5+Lkq7D0AxQq0wJLaS8wAfkSQf1wx499QT5uJVFXEysXVrbDEYyoLCbDym+COXywRpQmwkSOVwbWFrXPIHpiDl9B3AtnNRtXilVaaiIEBecxMwfL1xc4k5FKidGmZU2YaogyCbe4OG5qgpp03ZtNVl2UG5n8RNh4Ry/m9cSdpGijlrASHMi3JBz5/1xQMWEVUUDFwnjrUA4FmZdKmTC7g7C8g+0D0wOFaJF5BibbDeY5+/XFSlXEi0x7TPP1/pgqXGtYCiZEEjSZUjxehAuYvvtgQxAE8dztx4lGo5ZiPe8Dp7HE1OSFQvAKkgHrfb1xTauq1CQBGpoBuADta+wNvQYtkowBFiDbextcdBgpXaKlTGsoEEWB5eIxf4dsWs9kUFMMKmppjTBGmWMATE2g/8AUOmIclmmJCEEgkWBEzEAgcjBNvTBZwqgyvhYSC2xKtaes6RfywJnKHqRdSrl6YCgENI3gAgX2ucLFiulIsSRpJ5AwNukYWL/ADCS3iCD6mc1AAFgLc5BJ3E74lzKuyAICVWWNh84i8KNxPPBP/8Aw7Uo16wrGxI0mZsD19r7nFFeBBX/ABgklY8Ii4iJMtcbADl1xUlQZXiBGzTCwM2i/mf9sS5esVOoEStz7H92xoaXZ+gIDh5/1bta0i+0/s3mocEy6sSA3UTqt7gW9wTirZkEm6g6rmMw7xSyyOJBJNCkzNqJiYSJ3i2KGbz9VHk0qHhJUxSQAMQbFkVfGAPUQfMY1irTUrpPKbsbE/i0tN4HvHljQ8M7B5jMFSKQp0zDF6srMXBCRJsSLASCRIxRNp+lZfxG95llqKeGtEMVsw87Eg+xnATs92Ez3EDNKme7Fu8c6KYtsDz9EBx9B8C/h9lsumkqKl58SjTO86evqTjS06QUQBAFgOnkME0unOLcT6m4V33VPCE7DUuF1PvGqZivAMLNHLrq2FRrvUE/yj1jFvN8RrKs95oEiaeXBpAibgvJrNvzeLbYPfxTzirXAPOkAfdmAxnuzeeap3qqwBUIWOpgRZ4uqt0O+PQ4ExBAxFmLNdynm8ui0KlWmoTuiLKol9fhMmQTuDMHGGy2RZ2CsGGomCbCYjwzvc7SJ88eyfaXgglNYIiGqwf9R7sHnaJnAXtJSepltLEEd4rNdydmA+NV52nlYjnimrTchN9SBMjks450q7agrGBfWNIUAGfwwYHvy213/wBOsxxDQ0ijQMNqa5JiPCgPi23JHvhvA+D/AGrN09bAs2kMVXTMCXJvckCJ8hj2b7NMAWQWAHQcvTGQgDKIWhVTG8P7F0MjSJy1ODENVbxVXHO/4VPRQAYvOLORotUMCwG+NVncr3iFdpGMxkuG1KFVnepopUwWcmQhWLyTA5ecYLUmpF2toHL5eUku3hUyAJ0kgTNpjeLfLHgfaDMZivUD1qjVniJLfDcnQsmABJsLfPGp7S9sKmczFVVGuhSLCkH+IXUBr7EkE7WlRNsA3yYKxqqKPiPhlRYRbr69fTCz5GVq9JYPs4lXLU0UQC1/iIOm425336HDKrEkAkmTceL5bdPXE2a4VVFhJW5Xm0eY9Oe3nixR4I4ALBjJuEIZgNhMHpHzHsGxe4mUL+8GPWCuAxOoGZURpINgOY5bRiAwzhWIVR4gYvAHwj++NQ/CaZIDKA3lEHzkg9dvTkcDs6tOiSgWSLkmCL7bgX0ki3OL4lXB4EruuCWqgDUbgWH9L/vnh4rixCxsQDJ9b774gq09UsSQJ2mfz2xYyDnYH9IvzjBNo9Z1zlXP960MoEmFAmFBabEmecee5xpu3WXH2XLk/FqZfMyqm584+mBtHKqNWoaDIJ2OxuZkAHz5iABjQrlkz1Io7aUplSoglibgkWnY3ny54NgXxG2LKvlVFszzrL6I8RPz5fLfz88WqdJARLalLXjpa4m88tuWNtmf4YhCIZ7iYNOrJgeSGOvXAbM9ja9PSRQdoeWHiKte26KBs3O84I2Mr3OVg3UABVkzdNW4BkyPD/tizQqMh2SHW5KK4VTaRI8LX3EEGIONlw7siTSXRlQ8gMTUFQuDA1DwZimoANo08tzh+Z7AVGVgcsE8LaWp96pDQSs669RSuqJGnnuDgnyzkXx+YlDlW6/gzE1UL6az0wVPh8OlLgBQYUW2HITfre3VRjGqJA0z5RN/WfzxYo8FzFE93UDgm+nfobqd5sfTCHG4t3NKAIsvLpaMKriOYnnqVdqlarV0mIGw5+QjCxfHHk506c/6F/pjuL/J/wD1B7/wm8432UzFZKcmgH0sG8VTSJI0le8DQYmdgZ2EA4Ft2NzYUzUoSwv4nCk7Ek6ZYR72xr+7Bi0kc+fzxwoOmG20gc23cH84g6X9Zh2/h3m6wB7/AC4A+EK5MfFI+Da0HmZv5qr2FzikDvsuxjxDvjeLT/yvof1xs2ojpOOogWLfU4j5JepX51b6gTsP2CqDO06mY7tlpy/hdmMgDSCCgBGszO9hj2UHHn2XzGn4Vj3xaPEX/mPzxcaWhQMt8+ntNuGxx3gYxaZlju5/fpiT7UNjUYjz/wB8QcBl11qn0/WZLtv2bqZnM1KgYaTGklo/AoNitoM+WA3COCfZammjpMwtUlm1kMCdZbVpMG0aR1m+NvxGrTMWn2H6Yz+ZyhFYVKfIRFhFiLe9/fFWxOFu4bHq8ZemH6whQyjaGGuWsQdTE+fXlOK9ThVVpFiByZp9Jm2JqGdZv+ZRv/MsCfUdfTFrSn8v0x3gtkXkycurTGaAuH+wvDlRKjgAEsFtH4VBMEAblvp5Y1U48+yucZRCnSOk/oMX1z9ZtnP1/QfTEjTFR3ADXKfSbKcB+12Uarkq9NNOt6ZC6vh1fhmPOMZ2tm6oMGo0+/6jERzTEEF2P5e3TE+AfeSNct9Tz7JdhM7Tef8Ah4Nm8UaxsVPhvIO5wVXsFmAQAlJQAQIqEwYaT8IiPEQD7csHzQ6CPf8AoMMqUesnnyjAm0gY2ZJ1iE9TJ5nsjxARD5cqD8OuRfl8O0flial2VzYT4qJqeIxrOm52+C9gAZ5RtcE3UQAEhBB5gT7iAcRcI4f3lUN4vDNxa8G0++KNoklkzq5AqAq3Y7MMSpqUiLGC7EnYMboAP7nAHPdg80jqsK4N9Qa1zsb+GPLHpucphH+9LNKwoJ7wi/QqNPzOIsmQNQVPi/mpAgRJ2VlMxO5jFfBCDiN0PSeZP2EziMCtF6l+SiNrG5g3xGnZnOLUM5eopE7qVWQLGTv+WPQ2quCYWksbNOlt97VZB+eKmYp1iZ71faqJ+rflgRAMihcA0uyuZ1DvqZogqPE0NNmFhT5GTNxAjGg4Fw85SqQBr7xZAadPx7i/mLCNjiKtlsy9Mfeto/DDq0EcxePUYpcOylcVCazMagJ0tI0uo0MTAm5nkREeeC6XGPFWCzAbCRNXWoNUcM9Gixjmgn1nDsxldVNkWklMsANSHQRpYMJ0gSJGx64HpmXAFz+/fD1rsx06jcET0sb3tj0r6Vih6/X+8xMeoQMOD+Y/tG5XL6AA7MVbWpW9iCDDGbxP54mFKhPw4r5ntH3dN/ulqMrtDVCCgAC/AJEkkE9BOJcuMzXpI1UUgYkKpRAoNwCJmf7YW0+0gK3EZz2pJX9jMn24zIp1aQpEhTT0kaiBZ2MAA8gcY+oLn1x6F2r7GvXRCCoZWJjvaYkNpBux6geWMJUoFWZWBDKSCDYggwQRyOFMmNUzMV9ah8bFsYJiXLCOeFi0KY/ZwsTIuex6Yw2MSxywifPBgJkXItGO6I9MPK+2OOv7/f8AXEzoxTOHi+HAeuEVP7/2x06NK4cF8sOK47A/f9sdU7mQVE8sR6BiyUwzSPP64mp1yIgcsNKYnKWiInbcYYaX7/cYgzpFTEHcfLEwXmpt8j/fHNMfv+pvianXMyQI9B+QH6HAzcKpErVKpFgvuY+onDS09B9Pnh1RZ5D3j6Y4iz0nzj9zjpPEjYweuI6rWsPyj5RiUm9tvzxGzEKfXr1O2KwlwfmKpW4iTz3/AEtgj2cphw5ZZiBMm8kzb2GBOdIkk3MkdfzGDnZVIpswBhjHQeEbz6n6Yo/Ua0wt5cyOWpLVY6QpCxt8UkH0tGLLupIBVdPPnO9jbpOIK9aayCZGhjHoy4u94CR4V87ny6n1wGrmsBJqvAaBEGmken9sRpwKiPhRR6WwTpDUoItaMdZYwiVkwNmOFBRKFQf8wJHvBmMBaGbeutY1EQd3TlQBeQ0EySSLEi3XGozNQoGbTqVQSYaDAEk3ty64rDO03kNqpkqwOxaIIB6byRvOCYfK4P4yjjcpEw4otAGkyP6k/riHOvoUQYJ8IkdRcyRFsbKlkssvxV2K7+IixO/4YiBzn255ntAoFWo2lmAGmiigtrG4cFTznUCARAvscei+dviqmGukINkiDslwr7TUVNahUIdjchWaAiEdSw3U8tsGVrOWKggsCQYjcHl5YI5Dgy5bK00qKTUdw9W4UlmHhEgQdNx5kHrjuYr5Zg00JaSNStBlpOoQLbdIxn4tQEblbEfyYC690YOqPUG8e8Yy3Guw2cetUqpSZxUYuYUiCx1ERzEnGwo8MpPC942tvgUgAkGdypgn0AnpiKvUCuy1Eh1JDEk3gkahba04cL483GMc/av5iuzJi5Y8fe/4mayv8Oc6yAmnpJ5NIIvF7e+FjfUs7kgIZE1CxlXJt5gHCwltf/R/mW8XH6kfn/iNqfrjij9+2FhYOJmGdqH8sJFGOYWJkx+XFz64ic2wsLHGRI6HPE5HhxzCxw6knuRqx1YhrNcYWFiZPrJaLGTf9wcRtzx3CxxlY2gbgef6YdU3b0H54WFisv6R9X4R6/piku3zx3Cxx7kLHx+/bDp8fywsLEQnrM9xJz3jiTE40vAl/wCHX1P9cLCwDJNLSdmID/i6X/p1P/HBQi/7/wA2FhYEJqQxkj937nEj4WFhRuzIjXNsefcTrsKleGNqpAubAKYHphYWDab6x9xF9R/xN9jIOIH7ioeeg429Hh9KMu3dpqUUwp0rKjoDFtz88LCxrfEOh/WZug+ky7xtAaDyAbHfyiMZkqIa3T8jjuFjJSabybIKO+T2/wDhgP24E0aE333v/LhYWGNL/wAg/wB9ILN9BlHIsRTUCwFgOl7YWFhY0F+kTPbsz//Z"/>
          <p:cNvSpPr>
            <a:spLocks noChangeAspect="1" noChangeArrowheads="1"/>
          </p:cNvSpPr>
          <p:nvPr/>
        </p:nvSpPr>
        <p:spPr bwMode="auto">
          <a:xfrm>
            <a:off x="80963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79" name="Picture 31" descr="http://t0.gstatic.com/images?q=tbn:ANd9GcTt7PJqRkEbRz-cwwjRO0_zMDNe-DLonmBMQnyjnK90q3zRm0Kv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7785" y="5334000"/>
            <a:ext cx="914816" cy="608769"/>
          </a:xfrm>
          <a:prstGeom prst="rect">
            <a:avLst/>
          </a:prstGeom>
          <a:noFill/>
        </p:spPr>
      </p:pic>
      <p:pic>
        <p:nvPicPr>
          <p:cNvPr id="53283" name="Picture 35" descr="http://t3.gstatic.com/images?q=tbn:ANd9GcSHCnFua46K0Dwq07mMMp4CJAhFze00MD0bUb_h3kez_Fmc02S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200400"/>
            <a:ext cx="581205" cy="517712"/>
          </a:xfrm>
          <a:prstGeom prst="rect">
            <a:avLst/>
          </a:prstGeom>
          <a:noFill/>
        </p:spPr>
      </p:pic>
      <p:sp>
        <p:nvSpPr>
          <p:cNvPr id="53281" name="AutoShape 33" descr="data:image/jpg;base64,/9j/4AAQSkZJRgABAQAAAQABAAD/2wCEAAkGBhMSERQUExQVFRQWFxQZFxgYGBUWGhUUFRQVFBYXFRQYHCYeFxkkGhUVHy8gJCcpLCwsFR4xNTAqNScrLCkBCQoKDgwOGg8PGiwlHyU1LywuLCwsLDIsLCwsLCwsLCksLiosLCwsKSwsLCwsLCksKSkpLCwsLCwpLCwsLCksLP/AABEIALcBEwMBIgACEQEDEQH/xAAcAAEAAQUBAQAAAAAAAAAAAAAABgIDBAUHAQj/xABPEAACAQIDBAYFBwcICQUBAAABAgMAEQQSIQUGMUEHEyJRYXEygZGhsRQjQlKSwdEVFjNTYnLwJENjc4KisrNEVIOEo6TS4fE0ZHSTwgj/xAAaAQEAAwEBAQAAAAAAAAAAAAAAAQIDBAUG/8QANREAAgECBAMGBAUEAwAAAAAAAAECAxEEEiExE0FRFGFxkaHwMoGx0QUiI1LBJDNC4ZKi0v/aAAwDAQACEQMRAD8A7jSlKAUpSgFKUoBSlKAUpSgFKUoBSlKAUpSgFKUoBSlKAUpSgFKUoBSlKAUpSgFKUoBSlKAUpSgFKUoBSlKAUpSgFKUoBVLOALk2A5nlUN6QukmPZyhFAkxLC6pfRBwDSEa2vwA1Njw41wvb+9eNxjXnkkYE6ILqgPcsa6e25q6jzZF3yPox998CJRCMRG0jXsqHOdASblbgaA8TVUu9EY4An+PXXzVspZMPiYJHVkHWLqRpYnK1uXAnSt/vztR4JuqQsxVAzMzFsxN9AvACwvwrzcVOtxo0qLSTV72vs9f4OyjTgoOVVO6ex2BukAZ2XIFC82Nh91YeP6RSoHVmFjfUF1Fv71cSj2viLEjqwFKhjkiOjahgSvC1vbVx94MSBcSaFsossY7RFwdF4Vm8Ni5O/EXvwRrxsPF/B78ztS9Iq21khv8AvLarWB6RyxOcxrb9pNfLtVyGDaWJYsDM91Njaw5kaaeFaf8AK0zg3lLdhmPgQt8p77ffURwlfVcV+/kTxqNvgR9FQ76huBQ+WvwNRePp5h6xlbDvlDEBldSSAbXyMBa/G1657u7tIjD4kyBc8KFkawV1ZiVClh6Sm62vyJrS7L3clnF1KgcixtewJOttOBrbCudKU1XndKyTenK/2MqtPiKPBjq7s+gtk9Kmz59BKY27pFKe/VffUmg2hG/oupv3EV8nx4FwxUnKQbG/DT7q2+zN7psPlEemXR1JLK+pN8p9E207NuFejKDfwM5csoJOadup9Q0rmu6m9i4qLPG7I6+mmY9k9471NjyqRxbamAvcMPED4i1cjrqLtJWNeC2rxdyT0rRR7y/WT2H7j+NZcW34TxJXzB+IuKuqsHzKOlNcjZUq1Fi0b0WU+RBq7Wt7mYpSlAKUpQClKUApSlAKUpQClKUApSlAKUqI7wb2yRYowRggLEkhYYafE3MjuoBEJGQAIdTxvpwNSCXVjbR2jHBG0krqiLxZiANdALnmToKhcfSQYpck6mQFQc0cMuHaMnX52LENcR2BPW3yjKQbV7t3e9ZoGQnA5H7LdZio3IBBsSqAre9rdq1yLkDWpysi5wnbu22xeLlxDnWR2YfsrwUeSqAPVVeC2iiypdjkDcQASo5m1Xhtx8oGWAW59TEWPry2qgbUIN8sJPeY7+69vdWc25JqS7tH/o66NfhRtHqnt05bl3eXayyDIj5kBupOmUXJ8Lca3u1dkSYwRYuHt54UBygPllQWZXAIK68/G9R7D7YZGZh1d2NzeNDa3JQdFGvAVk/nVNwD5f3UjX4CuGdGaUVStpzfO++y6o0lXVSTlO+vTu8WX8Puli1Ur1TAOVZh2OyVe4QXcXW1tdOFra1e/NDEEnsEC5Yaw3EnBdOs9G1j3308a1r7yzH+ef3D4CrbbwTfrpPtVb+q/dHyf3M/0ej9CQYTdfEiRiyDKwBNpIbh7km13tl1PHWsVdwcQQL5M1ur/SR26qxB+lfrNePCtK23Jv10v22qhtsSn+dl+2341GTEXvnj/wAX9yc1K1sr80b/AGvsCTD4d17UkkzIAEBkKwRsXHWOosWuVGndVrA9ZHAYzhpme4Kuqvaw4C1hb/xWhO1ZP1kn22/GqG2ix4u/2m/GrxoNxyzkm73vZr6PayLRxGSWaC5WNh+ScU2YnDTEsb3yNVpd28Xe5gkA53AHxNYJxh729pqpcSe9vaa645+TXk/uY1a3ESU76eH2N7seGfCSF3ibq3BU6jUkgrZlvlYMAwPeKkuO2niWyOuYPaz9WSASNQ1lOt76+N6g2xpLEi17qxHgyjNceoEeut3hd9YWButrC5vmGmg7mHOuerGq27JP09G/EvSlTUbN29+B0LZG02EYErl34m9jbwB5+dbJMeprneE3lhfVQ5txK5WHxHf3VeXfDDhiDOqkEghg66g242IrxpUK6k3Z+/A9BVabW50ITKeYrKhx0i+i7D13HsN6gcO3kJ7MsZPcJEvbloSD7qz49pt3N7CfeKjPVjuTlhInMW8Mo45W8xb3isyLecfSjI/dIPuNq57JvIEHEnwrIg3kVlLdwJI4mw8BW8cTWSvrYylQpvQ6NFt6FvpZf3gR7+FZkc6t6LA+RBrm+E22sihhex4XFj7Kylxa+VdEcc07SRjLCLkzoVKhMG1nX0ZW8ib/ABrPh3jlHEK3uPu/CuqOKhIwlhpok9K02H3mQ6OpTx9Ie7X3VtopQwupBB5jWt41Iy2ZjKEo7orpSlXKClKUApSlAK+cekDFyflXGDO3pgDtHRerQhR4anTxr6Or5s6SxbbGLHe0Z9sMdXhuVlsdc3L2UmL2ZgZHLLNHHZJlPziWYowzEEMpC2KsCD3aCvN5+jl8ZD1T4xguYMbQYcElQbXKKp51kdEjX2Thv9qP+NJUrxMoVGY8FVifIAk1Vuxax8nRw6WHIkew2q0ya251kwt6VtNW+NYcknb/AI7qmSuRGR5MhU62+NeAVTiJDpfxqlZdKzsaZi6TqKuBBlvqKsM40r0y6VNiLlUaXHjQxG9gNbXrzDOOd68ln7WmmlBcpkBGhFGQ24VQ5vqaqZqIi5QWq5EdaxM9XoGuavHcS2NxsQDrhc6Wcd9vm21rWPgzG0iGxIXiNQdV4XrZbD1kW/POP+Gay49htPNNkKDLlU5ieJA7h4Goi3xbd33If9u/eXNyLCKZjwBHLla9RHbS/OScPTf/ABGuhbD2O2GEsbsjFsj9gkgA5l1uBr2TUG2zgWLyaj03PpD6xNY7VZLw+hre9OPzLW8sYWVAP1MB9ZiUmvJ53jhw7I7qWWQnKxHCVgOHlWTvThGMqWF/mMPzH6patbTwrfJ8L2TfLLy/pmoto++TIe7Ngm8mKjwqSde5Jlde0c2iqp+lf61ZeG35nEJkZY2IdU1ULcFWbilu6tRiYT+T4hbXr5f8EdYgX+Rt/Xr/AJb1XJCS1it+neWzzT0bJfhekApCjtCbFmQZX+oFPBgfrCtpF0iwhUZutQOCRdQ2gJU6g947qgGJX+RQf10/+GGm1IvmML/VP/nSVi8PSlq1z+5oq9Rczp0e+EbOMuIQcOwwdb31GpFr61vMPt9W9FkbyZT8DXG8XFbGRd38l/y4qsRQ/wDqT3KSPD5+MffVHhYNKz9+hosRJPVHeE2r3g++tlsrewQNezup4ogzMTwGRebX9tfPC4uWOKJkldSTLwZh6OS3xqY7vbTxBxyxGZmQONGsdAVPE68aoqEqbzKWxZ1lNWaPpeN7gGxFwDY6EX5Ed9VUpXpnnilKUApUY3+3pbAYEyoA0rFUjB1GdgTmI5gKrNbwrkm4/SFjjj4hJiHlSRwro5BWzG10FuyRe4tbharKLZDdj6Crlu/XRBLjca+JinjQOqXV1YkMi5bgryIArqVKhOxJo9yt32wOCiw7OHZM12AIBLOz6A6/St6q2e0kJhkAFyUcAd5KmsmsbaO0Y4EMkhyqCBfxJsB7arK1nclb6HyfG2W4PEMR5ViSr2zr/FqlWM3ZmGIkYRGRDI7LYqVIYkjW9+fCseTc3EMbjDsPAFbe9qzeJo2/uR80XVGpf4H5EamXUeuvLWUVs5dgTZynVvmU2Ol7Hz4VlYfczEsP0Z+0o916s6kf3LzCpyfJketXmtSVtx8QOMfvX8aqXcjEfUH2l/GodaC3kvMnhS/ayNAGqiva9VSX8x8R9RftL+NeYjcieNTJIFWNbZiCDYEgcAdeNR2ik2lmWveHRmlfKyONETwvXksZt3+VbzFsmcrCuVAbLc3LW5se88dNBWF1eZgLgX5nh6z3V1ONkc6d2arJV2Hj6jUwXcCfmE+2B91XYOj+UnUwqPFmbT1LXF27DrXOjp7NWf8AizR7vQt1gZdLBzfu7DGsPYE9rhiQGNjY8xqP48a6LDsbD4WJlLl5nBAIUqqg2uFHHU2uTqbCudjZkkRsw5kgjXQDXhwqcLiY15ylBaKyvbfcitRdOCjLfX+CR7Bnu8+XUBEy3PHKx5+ZNRDbHpyfvv8A4jUu3UwzKZXZSqlUsSCAbsTz8KxvyQsmbLNC1yTxbQE2F+z3kVEn+tLToWiv04/Mje9Q+dj/APj4f/KFU7UuMNgyCdVm/wA41Jdt7HWVlyTQHLHGhu9tUUA2uOF6s7S3cLw4dFkgJjWQN86tgXkLCxPHSkXpH3yYa1ZpZZ2Gz4zc3+USc/6Nasx4hjhDrr168QP1bVvp92n+RpEHjLiZ30kQ2UqqjW/G4rGj3VnEGSyk9bmsHT0QhW/HvNXTVvmVady0cOWwkAJX9LP9H9mKrm08D81h720jYcx/OudPbW3Xd+YYeFcnaDzEgFTYNkAJsedj7KyNobDkyRAxsSIzcAXsS7HW3gRVL6rxf8l7Ed2goGLi01/k3P8AYjrFwxX+V+l6DX4f6xHUg2jsVziYz1T6dRfsnTKqA38re6sLC7KsMUTE4vGdSj63nj4aa1dfCivM1M2XqItT6U3Ef1dTDdxR+U+P0+Fj3pWimwyCCG6n0prXVv6O/KpTsCMflPTiHF/tRis5rTzLRevkfRVKUrpOcUpSgOcdMGzZcRh40WyoozqSrMGmzKgjLKCUJV2ym2p0uOcM6Nd0nixS4nGRzKI7lEEGIdmk5M2WOwAuTxuTburueKwSSRtHIoZGFip1BHjWs698JpIWkw/KQ3Z4R3Tc3T+k4j6V9Wq19LEWD71xKCWjxIUAkscPOAoHEklOA41uI5AwBBBBAII1BB1BBrF2o4OHlI1HVuQRzGQkWNQndSDFRpDEcU6tJGjw9YiSwyIUDdWo7Lxug0KB7EDMOYWpJ0Ko3vXi1kQwD6ylj3ZWDWHedPVVWM2vi4EPWwRuNAJIpNFLEKC0UgBA15Fq1apa5JGvM1wY3F06Ecs+Z14ai5vN0NTNhSrAgXXTTx8bVXiI0e1kUWueyLH31sS0fNlPmR+NYO0sSkeWyM7NwCkDhbW58xwr51YlN5aKWvI9RpbyexZjwVgQNATe3499XE2eay8BiQ6Zj2NSCDl0INuPD11kCMH6V/XXDUr1VJpvVGqcbaGt+QqONq9ESjgt/PStl8kFethwvGs+LK12Tmia4FvogL5CrGM2QZ0aOQsVcEHXv7vGq5NtHO8cUDMyWuzlY014FSbsw46hbaVakGIf05xHqNIVAPHh1klz7AtaKcoNO6X19NSL5tErnLdobrTITkYSRjNZwsqggXvclMp4cQSKke7m78WCIxONljRivzcd7lQw1Ld7WNrDhWVJtiVsIMPCoEpJABOhhDk5ye4+gR3kitA24WJlcyTzLmPE6sfLtZQB4DSvo+1TqwcK01BXa75Lr3XPMVBQkpQi2/RHQtk7zwYkP1VyqEAlgQLkGw18qvSEXuOFRjYuylwkLRBwcz52axuSFyhQq6ADU8TxrKm251eUAZgRe57OvDTU91fOYnCRlUfA1XI9WjNqP6mjMfeqEslgText5ix+6oNs/ZN37RAzA8VuRfja+l7X11qcYzHdZY2A9d6jkjZZfI+4m/317n4fOdOi6ZxYmEZTUjI2jtFYowGLFdFAFr2A04+AqP7O2b1iMIjxIvmIU2AJAGup1PsrabzJ8zf9tfvrXbv48RhiQWswvY25Xvr4A17OBScMzficlVviJL5GxO7Stdi1mJ1AsRfnbvF/jVP5rL9b+PZV5dox3Qu4zWbNfUgk5hfTjrWT+WYf1g9/4VzVamIU3lvbwNFCjbWxrm3UHJ/dXg3WH1vdWxO3IP1g9jfhVJ27B9f3N+FVVXFdH5DJQ7vMwhux+3Xo3cI4SfGsv84IfrH7Jrw7ww97fZq3ExXR+RXLQ6rzMb8hSDhJ72q6NlTcpm+0/wCNV/nFF+17B+NefnHH3P7B+NWzYnp6EWodfU9GBxA/n3+01ZmysJieuivO1jJHfUm46xSePGsH840+q/u/GsnZu8yCWM5HNpI+Fr+mOA5mpXaOa+hD4PX6n0RSlK9A4RSlKAUpSgI3trBvhoJjCM0JSTND+rupu8F+A5mPh9Wx0Mf2fvts6fCw4V5T1gihC2DIRKqKFMUhFg4YXBv7eFTPeKdUwsxYgAxuuumrKVA9pFcW3N6Ng6iTFmwFrRKQc1ubupNh4A38RWNbEU6MM1R2Lwpym7RJttHb80kKxylSyvqy8XCAsrsBojGwuo5g20rlU6ZlYm5JVzqSdTDhH5/tMx9ZrqW2odYgB2QSCPMZRXMXbsn9y/8Ay0H/AEGvDoYntFRz7l9WepOmqcEl72PPk69YOyv6Qchw+XyfclvKs3d3HuBFCLsrCLIAVBR2ieZyrMCACAAR5Ea1jlO1fkJOPiJ8W1vdVzYJyyq31I5G+xgIlH+M1rN/kl82ii3RnPiTO0bSehfCsI+Kxi8szgfWukS3J437qwsPh0HV5lAsMOW05KkuNl9xRfLSsiRCEIHEIwHmuDhgH96dq8xMeYso+kZVH+1mjwi/3InrFPps/Rmv8GPhyVyDO6/oAxDutrK+LnOh4hCqeVdGwE7Nh4Wc9sxoW82UH76551fXNlXjKSB/vU2X3QQn2108QZiABoPgNK8/8R1ST39/U2oaNvkYGKwxazLo63ynvB4q37J92h5UjxCZS8jLGFtnzsFyG/A/ceB5VuI8MB51GuknZTSYJmAYmMh7AXuNVPjYZr+o152Hpcacac3ZN2v0NKtbKm4mv3dUFVmQ9YRI8WRCDeDrGzMbGwOZg4ueCgc6l4iHJRXJt0d458LG6IFCl83bU8SoGmo00FTnYG+YnJSQKrgXBW9mA46akGu/8SwNSM5T3S6b2OfD1lJJczabR2SHBtYNyNvjaoHjcHMqlZhldeBHBlDaMD5GpdtjeFIULuSqjnbiTwAB4nwqIyb6QYg9V2hm0DOAAD3aEnXhT8PhWs2o/l+lvextVlFNKT1GzgeqN9bP8QK1+00swPePeCR+Fb5NmtFG+YqblSLG/wB1afaiHKD3Hx516NGopVW09P8ARhUj+QxtpYDrob3INlPeLLm5d+p18K1MGAsCpN1I4cNbg389PfUiwJ7Ava3D3/8AetVKQpsWX2iu+hVnG8Ec1SK0kBu3n7Rf0tfbVY3WX6xrOi2pEqi8i6Ac7/CqW29D9f2BvwqOLiW9L+ROSit7eZjruwn1jVQ3aj72qo7ywj6x9Q+81abehOSMfYKldrfUj+nXQvjd6HuPtq4uw4fq++tc29PdH7W/7VQd5ZDwjH941PCxT3fqRnocl6GybZkIPojXhrx8u+r67Ni+oKiG2cW7zGQfQsF8MvH2tety+Mnc3j0QhSNBzUE6+d6mVCokry36siNWGtom7XBRj6C+yszZmGXrouyP0kfL9tajYwuJbi59tqvYTAypNCzOx+ehFgTmN5VHZ141EaKbScyzqO3wH0nSlK9Q84UpSgFKUoCG9KE+XDRaEjrlvbl2X4nl51y6XFRl/m1CjM/a4ErlBjNrgA3Fjz48eFb7p621NHJBCrERPGzMuoDMHFibd1hUC2EIpYyZcW0L3tlyK4I0sbs48eVXlXVGneWq8G/RXKqm5y03Oulw0akW+idLWvodKg22d35EzZVLKQ4UqC381iLaDh/Njz0qjAYjKMke1CqqbAHDxkW46drhrWaMU/LaUR88L/0vXxMKcsPVk6b0fJxnty/xPfzxnBKSd/l9zWPs6Qs1kawLtwI06zEG+vH019tU4GEjrdD+gxNtDxMOFX4Xrex42X/XsMf92mHwesg7Qkv2cVhbeMWI+41s8VPVNL/t/wCSMkN9TWDDlnIAJ7bX/d+UoCfZCKxAGChrG4UNz4rBJL/jlHsqQy7Rm0C4jCetMSDf1cqt/K8VynwP/Mj7qpHESStZev2LNR7/ACKN29hOswd1IWMnLfmViSFPcZW/tCplLixGh1tfxtfnx5DS/qqIjGY8cJtnHzaf7xVjESbSYgibZ4tfg558fTFRTiqtaMq80o87PW3T57GdWVoNU07m0g21O5kkjjLxRjObvIC6g2OQZhbge81XtTa5n610hcr8yqWM1lY6vnGl7L5DWtThoto8PlOFQAEjI0J15Cxta5qL7wb3Y1JWjlxBdha+Uoy6i+hFwePqr66lWwc/y0VF+Fjw3TrR1m36m6l2QA0rtGjKouqRqpOl7knUKttddfA1sdn7DWF+tzcRoAMqjMBzvrpXOJt6sSwsZpLd2YgexbCtbPjXfRiT5kn41z4yjXxceHmUY9Frfxeh1UJ0qLzWu/I3m+e3OvxBUG8cZKr3FuDN6zp5CtDaqFquPurelQjRpqEdkZTqOpJyfM6Rgdqdds8HMOsCstrgEsugI91Qj5NO3pN9qQD3E1vN0pE6mcMF7JRgSBcA3BseWoFbKNVPayjXw5XNtedePTn2WdRRXP6q/wDJ6ThxoRbfIiUey3b6S37u0fgLe+smPduQ8Tb+POpIpVTl78x4aACxNzy41jvtWJeMi+rX4V0drrS+BGXZ6cfiZq03YPNqvpuwnNjV194oRzY+Q/EirD71LyQnzIHwBqb4uXX6C2HiZCbuxjv/AI9dZEex4h9H4Vp5N635Kg87n76xJN55T9MD90D8KssPiZby9fsV41GOy9CTJhE5IKuCJV1yj2euoXLtxzxdz6yKsx7ROYG19eZNW7DJ7yIeKjyieM+pJ5k/96k2y8ekeHiDk3s1gAeAY/iKiRfgPP412/ogwOGxmFLTYaJpICkQZhnzBY1IbKwspsQCB3V216SqJJ7HLSqODbRA128GNo43c9w/Bbms6DZONnaL+RT5OtiJbI4IAkUmxYADQca79h8GkYsiKg7lUKPYKvVnHD04u6ReVactGxSlK2MRSlKAUpSgOL//AND4Y3wcltLTLfxvGwHxrjfGvqjpC3cTG4CWNzlKgyIwFyrxgsNO4i4PgTXyuLVeOxDPWSvQnh7q8B8aqDeNWIKcv8WFXYYc17W079KpvVSuRwNqaAoD1Usp7z768v8Axavb0shdlZxTjgzD+0341XHtCX9Y/wBpvxq3nPCmc1GWJOZmWu0Zv1kn22/GrM8xY3ZizHiTr4cTxqyWry9QoxWyDk3uz014rkHSqpYmUKWVgGF1uCMy3Iut+IuCLjurxV7JPiB99WIA8KqiOoqmPj8POvGf1W9tGtAiTps9oYXLMF61EOulisqMBfmcpPsrdYbGI63RgwGmneOXvFQKbHSMtmdmF76knX11aSdgCAzAHiASL+dq86eCc1+aWt7+/I7I4lRei0J1tjHqkMl+JUgDgSTpwOvPuqDHEVbrunQJu9kws2Jdf07qqXH0IswzC/e7MP7NdFCgqEWr3MqtXiu5zY9HmOOCjxiR9ZHJc5EDGRVuQHZLaqbcr6EGo3icJLHbrEkS/DOjrfW2lwL19iWrxkB4i9bZjGx8x7odGOMxxJEbRRAE55AUDtY5VS4ubm12sQB36A2t8Oj3FYACSWNFiJRAySGQFyram4BFyjG1rDMBX1FUN6XNlGfZOIAF2jCygD+iYM393NTNqLHzLVyHiKor1DVyDY7Mw8blusk6uysQcpcEgEgaai5sL+Ndp6BEthcSP/cAf8GOuGxMbEAXJ4eZ4e+vqzdXYiYTCQwqgUhFz2Fs0hUZ2bvYnnUSegRtqUpWZYUpSgFKUoBSlKAxtpw54ZV+sjj2qRXx5ltp3fdX2ZXyXvhsg4XHYmEi2SV8vijHOh+ywq8SGaU0oaVYg9D8q9rqfQZufHiWxGIxESSRqBEiuoZS5s7mx0uFyD+2a6wejzZtwfkWGuCCPm1Go8LVDlYmx8r4eZQylhnUHVQ2UsOYDC9vO1ShtpbLK3+QYldLXXGBiOV7Mlq+i5N0sE3HCYY/7GP/AKax33C2ceOCw3/1J+FRmFj57GO2ObXwuPXUXInia4B1Fio4941qWnpB2EY8h2UbC9h1cHH9/Nf1105+jLZZ44KD1Lb4VYbon2Uf9Dj9RkHwaougfNe1cSkk0jxRiGNmJSMaiNTwUHnapPu9vJsyPCdTitndfLdryqwUsM11GbNmBHDS2grs8nQ7so/6NbylmH/7rHboS2VcfMyDw66XXw9KpzIWOD7ybyyY6YSSBVCqscca+jFEvooCdTx4njf1VgzCygeI+FdP6bd2IcKME0EaxxASx5VFhfsyAnvJ7Wp1rl0rXFWRDLQPfwqp+H8X/wDFeCt7uLu4MdjocO5YI2YuVNiERCxsSDbUAeugPNxMAk+0cLFIodHlAZTqGXKxII7tPdX0PH0bbMHDBYf1oD8axd1Oi3BYCTrYg7ygEK8rBigIscgAABI0va9S+qNkoi7dGOyyb/IoPs29wNSPC4VI0VI1CIoAVVAAVRoAAOAq7SqkilKUAql0BBBAIIsQdQQeIIqqlAcxxHQBgWcssuIRSSQgMZCg8lJQmw8arxXQJgWjVUknR1zXfMrF72tmUrbS2lrcTxrpdKm7BznYHQjhMPKkrSzTFGDKrZFXMpuMwVbkXsbX5V0alKgClKUApSlAKUpQClKUArnHSv0ZNjwuIw2UYlFylT2RMg1AzcnFzYnTUg20I6PSgPlSXo42mOOCn9Sq3wY1nbD6JdpYmQKYGgW/aebsADwX0nPgB6xX07SrZiLGp3W3cjwOFjw8WqoNWPF3Juzt4kk+4cq21KVUkUpSgFKUoBSlKAhPTBsM4nZkpUXeErMoHGyXzgf2C/sr5svX2Qy30PCoHtDoS2ZK5cJJFc3yxyFVBPcpuFHgNKsnYho+d43sCLXv/Gldi6BN2iOuxriwI6qLxFw0rDwuFW/7LVI8D0H7NjcMwmlA+jJJ2fWFAJ8ianmHw6xqERQqqAFVQAABwAA0AqXIJFylKVQkUpSgFKUoBSlKAUpSgFKUoBSlKAUpSgFKUoBSlKAUpSgFKUoB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80963" y="-614363"/>
            <a:ext cx="18954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209800" y="2398018"/>
            <a:ext cx="817278" cy="133578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2019301" y="2810795"/>
            <a:ext cx="1371600" cy="83820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85" name="Picture 37" descr="http://images04.olx.com.pk/ui/5/32/83/1269076949_81722983_1-Pictures-of--punjab-auction-of-cars-in-pakist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3200400"/>
            <a:ext cx="774700" cy="581335"/>
          </a:xfrm>
          <a:prstGeom prst="rect">
            <a:avLst/>
          </a:prstGeom>
          <a:noFill/>
        </p:spPr>
      </p:pic>
      <p:cxnSp>
        <p:nvCxnSpPr>
          <p:cNvPr id="56" name="Straight Arrow Connector 55"/>
          <p:cNvCxnSpPr>
            <a:endCxn id="53260" idx="2"/>
          </p:cNvCxnSpPr>
          <p:nvPr/>
        </p:nvCxnSpPr>
        <p:spPr>
          <a:xfrm flipV="1">
            <a:off x="2438400" y="3205610"/>
            <a:ext cx="3098005" cy="7567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37" descr="http://images04.olx.com.pk/ui/5/32/83/1269076949_81722983_1-Pictures-of--punjab-auction-of-cars-in-pakist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343400"/>
            <a:ext cx="774700" cy="581335"/>
          </a:xfrm>
          <a:prstGeom prst="rect">
            <a:avLst/>
          </a:prstGeom>
          <a:noFill/>
        </p:spPr>
      </p:pic>
      <p:pic>
        <p:nvPicPr>
          <p:cNvPr id="53287" name="Picture 39" descr="http://t3.gstatic.com/images?q=tbn:ANd9GcRKwpkke8n6GWrKJzitO1ydv33SSQhkmWybG05fk5z_Wj-ti7DR0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4343400"/>
            <a:ext cx="1029230" cy="661648"/>
          </a:xfrm>
          <a:prstGeom prst="rect">
            <a:avLst/>
          </a:prstGeom>
          <a:noFill/>
        </p:spPr>
      </p:pic>
      <p:cxnSp>
        <p:nvCxnSpPr>
          <p:cNvPr id="78" name="Straight Arrow Connector 77"/>
          <p:cNvCxnSpPr/>
          <p:nvPr/>
        </p:nvCxnSpPr>
        <p:spPr>
          <a:xfrm flipV="1">
            <a:off x="2133600" y="2372801"/>
            <a:ext cx="817278" cy="133578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1943101" y="2781299"/>
            <a:ext cx="1371600" cy="83820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37" descr="http://images04.olx.com.pk/ui/5/32/83/1269076949_81722983_1-Pictures-of--punjab-auction-of-cars-in-pakist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105400"/>
            <a:ext cx="774700" cy="581335"/>
          </a:xfrm>
          <a:prstGeom prst="rect">
            <a:avLst/>
          </a:prstGeom>
          <a:noFill/>
        </p:spPr>
      </p:pic>
      <p:cxnSp>
        <p:nvCxnSpPr>
          <p:cNvPr id="81" name="Straight Arrow Connector 80"/>
          <p:cNvCxnSpPr/>
          <p:nvPr/>
        </p:nvCxnSpPr>
        <p:spPr>
          <a:xfrm rot="10800000">
            <a:off x="2514600" y="4572000"/>
            <a:ext cx="2667000" cy="1066800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288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40</a:t>
            </a:r>
            <a:endParaRPr lang="en-US" b="1"/>
          </a:p>
        </p:txBody>
      </p:sp>
      <p:sp>
        <p:nvSpPr>
          <p:cNvPr id="86" name="TextBox 85"/>
          <p:cNvSpPr txBox="1"/>
          <p:nvPr/>
        </p:nvSpPr>
        <p:spPr>
          <a:xfrm>
            <a:off x="28956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10</a:t>
            </a:r>
            <a:endParaRPr lang="en-US" b="1"/>
          </a:p>
        </p:txBody>
      </p:sp>
      <p:sp>
        <p:nvSpPr>
          <p:cNvPr id="87" name="TextBox 86"/>
          <p:cNvSpPr txBox="1"/>
          <p:nvPr/>
        </p:nvSpPr>
        <p:spPr>
          <a:xfrm>
            <a:off x="58674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21</a:t>
            </a:r>
            <a:endParaRPr lang="en-US" b="1"/>
          </a:p>
        </p:txBody>
      </p:sp>
      <p:sp>
        <p:nvSpPr>
          <p:cNvPr id="88" name="TextBox 87"/>
          <p:cNvSpPr txBox="1"/>
          <p:nvPr/>
        </p:nvSpPr>
        <p:spPr>
          <a:xfrm>
            <a:off x="48006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30</a:t>
            </a:r>
            <a:endParaRPr lang="en-US" b="1"/>
          </a:p>
        </p:txBody>
      </p:sp>
      <p:sp>
        <p:nvSpPr>
          <p:cNvPr id="89" name="TextBox 88"/>
          <p:cNvSpPr txBox="1"/>
          <p:nvPr/>
        </p:nvSpPr>
        <p:spPr>
          <a:xfrm>
            <a:off x="38100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00</a:t>
            </a:r>
            <a:endParaRPr lang="en-US" b="1"/>
          </a:p>
        </p:txBody>
      </p:sp>
      <p:pic>
        <p:nvPicPr>
          <p:cNvPr id="53301" name="Picture 53" descr="http://t0.gstatic.com/images?q=tbn:ANd9GcQIbx_-XRzKrGcJdeVLd7-A-98fV3pJcjagJRSrY46_CjHTcW74O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5181600"/>
            <a:ext cx="990600" cy="990600"/>
          </a:xfrm>
          <a:prstGeom prst="rect">
            <a:avLst/>
          </a:prstGeom>
          <a:noFill/>
        </p:spPr>
      </p:pic>
      <p:pic>
        <p:nvPicPr>
          <p:cNvPr id="53299" name="Picture 51" descr="http://t2.gstatic.com/images?q=tbn:ANd9GcS5Xi63de7ltZf6RusjMQt7Z5h3LVwJ5FfsSdhgnAWWk8oDCm6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5791199"/>
            <a:ext cx="762000" cy="556289"/>
          </a:xfrm>
          <a:prstGeom prst="rect">
            <a:avLst/>
          </a:prstGeom>
          <a:noFill/>
        </p:spPr>
      </p:pic>
      <p:pic>
        <p:nvPicPr>
          <p:cNvPr id="53305" name="Picture 57" descr="http://t1.gstatic.com/images?q=tbn:ANd9GcQeMXfIuMIclFYKg_aKgVrMB8lhJiftcq6f02gR8MQbR2i8LiE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1201" y="3429000"/>
            <a:ext cx="762000" cy="570765"/>
          </a:xfrm>
          <a:prstGeom prst="rect">
            <a:avLst/>
          </a:prstGeom>
          <a:noFill/>
        </p:spPr>
      </p:pic>
      <p:cxnSp>
        <p:nvCxnSpPr>
          <p:cNvPr id="97" name="Straight Arrow Connector 96"/>
          <p:cNvCxnSpPr/>
          <p:nvPr/>
        </p:nvCxnSpPr>
        <p:spPr>
          <a:xfrm rot="5400000" flipH="1" flipV="1">
            <a:off x="4267201" y="4038600"/>
            <a:ext cx="3047999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 flipH="1" flipV="1">
            <a:off x="4457702" y="4000501"/>
            <a:ext cx="2971799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03" name="AutoShape 55" descr="data:image/jpg;base64,/9j/4AAQSkZJRgABAQAAAQABAAD/2wCEAAkGBhQSEBQUEBQUFRQVFBQUFBQUFBQUFRQUFBQVFRQUFBUXHSYeFxkkGRUUHy8gJCcpLCwsFR4xNTAqNSYrLCkBCQoKDgwOGg8PGikkHyUsLCwsKSosLCwqLyk1LCkpLSwsLCkpKSwtLCwpKSwsKSwsLCwsLCwsLCwpLCwsLCksLP/AABEIALwBDAMBIgACEQEDEQH/xAAcAAABBQEBAQAAAAAAAAAAAAABAAIDBAYFBwj/xABBEAABAwEEBwQGCAUEAwAAAAABAAIRAwQSITEFBkFRYXGREyKBoQcykrHB0RQjQlJicuHwFTOCk6IWRFOyQ4Px/8QAGwEAAgMBAQEAAAAAAAAAAAAAAAECAwUEBgf/xAA1EQACAgECAwQKAQMFAQAAAAAAAQIRAwQhEjFBBVFxkRMUIjJhgaGx0fDBM0JSFSOCsuEG/9oADAMBAAIRAxEAPwDZXUoToShatmRQ2EYRhGEWFDIRhOhKEWFDISup8JQiwoZCEJ8JQiwoZCUJ8JQixUMhKE+EIRYUMhKE+EIRYUMhKE8hCE7ChkIQnwlCLChkIQnwgiwobCBCfCEIsVEcJEJ8IQnYURwhCkhCE7CiOEIUkIQnYqIyEIUkIQiwojIQhPIQhOx0dOEUkVy2XUBKE6EoRYcI2Ek6EoRYcI2EoToShFhwjYShOhCEWHCCEkYSRYUNhJOhCEWFAhBOhKEWLhGJQnQgnxBwjYShOhBHEFDYQhOhKEWFDIShOQhOxUNhCE5KEWFDIQhPhCE7ChhCEJ8IEIsKGIQnEIIsKGkIQnpqdhR0kkEVz2dFCSSSlFhQkUEpSsdBSQSlFhQkkkkWKhJQkkiwoSCKa14IkEEHIjEFFioKSSCLChJJIJ2FCQRQRYUJApISiwoSCKCdioCSSCLChIIoFFhQEoSSTsKGkIQiUCiwoBTU4psp2FF+UpQAO49EJVJaOlKU2UpQFDpRlNCSLGOlKU2UpQA+UpTZVO26WpUv5j2g7pE/p4qMpKO7ZOGOU3UVfgXZSlZ5+utCYaQT+ZoTX61GJDB4krmnrMMNpM78XZWqyq4x+q/Jo5VSzPu1H0+PaN/K8m8PB4d4OCy9q1zIwJa3xgrkWrWoEz2jpyvB8OA3BwxGZ6qHrsH7ts6o9iZl/UlGPiz0lCV49btJ1yZo26u3g9z3DwcMfelo/Tltp1Gufbi9oMlpbVcHDcZCsWotXwvyf4OWfZ3DLh44+Nxr/tf0PYZQlYulr+ABPeO03Hj4Kwz0gUvtNPMT8QpxzqStprxTKJ6GcXtKL8JL8mrQlcOz652V+BqBp/Hh5rs0q7XtDmEOacnNIIPIjBXKSfI5ZY5R5oeUEkE7IUJKUkEBQpSlBBMKDKRQlBFgGUEkEWFCQKRQRYUAoJFCU7CjzGtQrGreqdqGuYHAsBki73IjDdxWg1U1lbSFRtodU+yQXX3kET3QIJAggrjjQVM/fy2kZ57FZsGr9O8cS5pAaQcpkOGIx+ycOCzfWYRNSOkyZGo1zPQ6VSXO3QyMN94/FXfoBc3B90OG4ziMcZHFY6xWdtEENcGg5hoOOEYmRs4K3/EGxHaVhs7tQt+KJ6lNdx0x7LmnzvwX5o7g1cqOc3tLSXNAugdkwRJBkEzswy3Y4LJO0rXY5waWwHEZn7JgEtDYmBll71dda2n/AHFpH/tK5tXRDXGWVxO97CT1DwVStQ1yp/M6P9Lv3pNf8X/B0m6yOutNMtrOdJc0jsmsGF0scL16cc+GKR1vuNPasAfewptcXuLYBnIRjIxXKtWjnsaBQc04d5wMP5NacGjkSVwLYw04D2PDSRfMEEtnvAO3kTjK0MHtq5OvhdsytVh9BLhinL400v3yOlpfW61VR9UxzGOJDRTBc5xGfeGcTswWddoKsWdraHOBd9i8Q4De47+E4c1dsGsTmkuoMN0E7MZ2HDCIDQIwAAGxdW0ekJz6XZV6Ic3GMgQTxhZmfWZsWX2MSaXVvd/Y2dP2VHPhi3l581FpV8q3ffyMpTsLZwLhvN5zvIzKuM0k9tNzATeaO6eBIBjiNn5uCgbbCAREYkYjHORPhCiDpLuLHeUH4LV1EMebFGVdUzE0s82l1E8al0lH6OvruG2Ugy7GMtDieardq7ZKutqi628Ce6MtyhtVvkQBDRkPmurkZvMrG0HentqEqoSn0rW4GQcRwBSUyTh3Fj6QVfs9jqPbea4R/X0MBcd1STJ8V39WtYuwa5jvVOIwODojZsyTc3WxFwIzZKw3nkfnCvaC01UovMEtO0HI8HDautS1tZOLmDDaXjvbBiMlw9K2hlWoXXqYcYIcHDcMDOyZzQsze0iLxdxurPrMXkQG5ERiccMsccirlo04GAuIF0AEmTgIBOEbF5vZtIQbryJ4EEHiCF2X6TL6TmHG8IBJ379/NVZMe3FBl2Ke/DNfM71fXINdTF0AVBLHkm44TALXCdoIxiCIU7NZcRIpnfFRvjA2rA2TQdUi64tfSp1aZN12M1cBG1skAHdgtGNCV709k7I5Bx3YZLLwam01OStG52ho8eKUfQxdNWaenppjhhnhgHAkjHHll1UtLSTHGMZmIjb4LO2bRVdpxpuGAExyJ2fBCzWGvSc57mXczMHaZBiMchtV/rMF/cjOWCT6GtlCVybLaAR9c6tOU03U2joQeqFnLzWEVKlzMAsDzA33XAHHbgrFqIPqRenmuaOmbSwYFzREzLgIjMY7ku3Z99nts3Tv3Yqma7Q+8G1O857ngOZgSZIxZjhe28yZUv0tslxFYAOkgmiRERGGIHnxVHrke9FnqzJvpDPvs2fbZty27U2paGgkFzQRmJGHNUq2lGNcYdVzbImmAACccWHh+m3haYLqtQupnAucZvXc3EgRMyj1yPeg9WfczTNt9M5PHmPen9s3eOoWHbZKoMXj7Z+a61lrgNAfM4T3huGamtXDvQnppdLN9/AKP/EzosLrZauxtLqdOk8ABt243umWgkzkDs8F6VHArEa6sitMHFrfdHwXBqEoRuKNPQyvL7R59pnWN9AA1Bi71W3gThmThAHim2fWDtGBwBg8DhvHNc/Sln7e2PBgNpUwS4gm4MHFwaIlxLmtA2lwyzFjRtLs3upmcQ2o2RdJBGZE4HKc8szmoSx/7PH15/I08Wua1Xon7vL5/uwrVrEGOF4nHAQJGEfNWrNrMx0XXjrB81xdaaOFN254B8f2Fn6lKAeAcPZf+qhDBDNBPkduftDLgyNcKcav4/t30PTGadwjDMmdp8VapaZkY4jisjouyNfRBkh2OMnwwRdTqs/EOBg9FzODg6jKjQhmxZV7UP5NLabJZ3S5zYOZu/L5QubaNB3mzSnfD3BvGYM+9c+lb3DORzV5mlSBtiRxVsc2aK4Xv+/ApyaPTuayJU18N/NojtbC9rWvwqtgbSXNMQCAMxO9X6GhKLPXLnugg43W454DHzVW36WcWmQWNAJLjJJA2YZD3rIVNbbQXy18DY0hpEccFbiWaUHDHKkcety6KOVZc0Pa5bfqPRqGrtB4EAjZ6x+Ko6W1Qa3bUYNjmlrh5hVdXtZO2acLtVglzRk5v3m/JbPRGm2VG3akEHAysvLrNbppO5Npc0y56DR5sazY8acX3bM8ztWqlT/xVw7g6aZ6iQqH+mbTMRjzJ6RgVvtcrAbO5jrOw1G1NgM3HbGkCTiASJGQzKyzdL1gYuARmJJjGMRzW1ps+oz41Ph2f7yMfPh7LxypTd92+3zr8lGjqladob43j7grbNULTsLGkbZI6blfoayHKowjiCD5FXmaSBxaZVuTJqMatrYlp9JoNQ+GE9+5try5WcP/AEPXPrVaXiXH4I/6Aftq0ud167wtoO1E2grk9fl1ND/QsS6ff8nAfqK1vr2qm2fwEDwlwU41doNbH0xk7/VPUPXUq1Q4Q4Ag5ggEdCuTW1es7jNwt3hjoHQzCthrl1f0KMvYqXuRv51/DOzonQ1SmxzPpRfQrNF5sHvAGQWuM4SN60AqEerXf4tp/ALP2atTptDWXroAEEg5eCa+3icOio9LGTbmvmmda0EsaUcT27mk/umde1se7OoX/wBRHlkqdKm1ru9gdhdj0JVUW3ikbb+/0VeTHCa9mTXzOnFx49pxT+Vfb8HUqUDEjLgqFeo5u0qOz6QLDLDH4Ti0/LwUWsummdiDTBbVcSHCJDRGLgcjuHjguOGLPHIore+v5OjLnw48bnNbL4b/AL+sDtORg90TvPzXXsVcVW/VTUjO60m7uvRl+iwIsxwJ7xJEumc93zWi1f0w+wVm1WmAZBbsqNDiHNMcsDyK9Guz7jXFv4HgtV2ljyZLhjpeJqzYJzD938p/XJVath7zYFQRsFN2PMkL0/Ruk216TalN0tcJ4g7WniFZvHeVx+r5E6c/oP00ZK1H6nlb7MdjX5H7DlGaLuPsOK9WLku05prDP/L6B6WP+P1JZWb1zsN5jXjZ3T7x8VoYUVqsoqMc12REcuKuyR4otEMU/RzUjxjR+ie1tVem513tq9Knf+6BRdUvRtg3DHBc3TOiqlntbajz3HvZRZOBcG0KbXOaMO4CWjLNaW3WDsbXUFZ/ZNZUvGoJJDTZhdc2B+Ddh4Ll+lDQ9opupWis0Nbg0Q4EAuPaAgScHQ72VKEH6PhfVfxQ5ZUs3Gujv62cjTlG/QcBmBI5jH4LNxeP5iR/dp4f5Ba19QHMjHfh71yq2gAD9W/DC7LcRDrwnfEkLN0+VQjwyPW5cDzNOG/fuum65/Fsu6pmbPjsPwV+sqOiqXYBwOIJkQDhicPNWjWDsiD+92xc2b2sja5HVjwzwxjGarZfYgc2cwpGUGgtIABvDHqmyk93q/mCW5fKWxT1nJNNtNmJe6MMobicd3yXJ0Tq9Ur3hRDbjf5lZ5u0283HyAk8F1LdZ3Wi00rPTMF2BccmNMue48A0Enktfoey0apNma4MihUqWRjsgWGBXq4iajnS+djWnLBbGjjw40ur3PF9qZVPPJrktjOaM1NFN7HttDrwMgizkMI2iX1GuII23VNXqGlVIGGMgc1mNA2B9p0jSpWgvP1n1s3nG6yXVBAxyaR4rTazabbXt1ouxDHhjYwkMaGE+00+EKOswKUePry+Rp//AD2s9HmeCXKSteK/K+yBa9Nvp1mV2kwWdk/gDMHoT04pW65UummC0FrZxwJx72CptcIgwQcwciEGaIdM2d4ifUeYidz8o5wealo9ZDFBY8myXJh252Hknlep026fNdU/5K+kbEKYpnNxvFzTlAIunxx6KzUaG0RUa4XjEwe8TBJdGQGERCNbRFoIxs7ncabmvB9klUK2jKwEGhaAN3Zvj3LQWqwN+xNeaPKvSZ1tOL8mW7NpNrx3+677w9U8xs8FbBLcjgfEFckEAAOoVhG247rBCdTt4Zl2kfddTd8FxZtNiy7waT+h6Ts/trVaeseeLnD4+8vn18H5o6wqg54Hy/RJz4VGjb2vMCQeIIVgVIwzG75blkzxODpntcGbFqIceJ2u7qvMeaije9KqAACHDGcPtCN/zHkojU59Ckolns94/tCl2yiLuB6ICTkCeimkVy4SX6QiasiDiNxVef3KGKmtjnlCLXIr2mzlo7hJbM3drTvG8KMVSS0l0gRG6AZV0vVc2SmSS4Z8TAPJaOHWuKqe55fW9gLJkUsDSvmnyXhzNdqZr4LPVDKpmm8gODfs7nxw9y9lDhsy2EL5rpgMOAA5L230e6a7exhrjLqUMP5Y7h6SP6VY8yy+1VGPn0EtHUW7NOlgkGJ1wb+gSOUbeHHqkCN3mU26gWKuydHB0pq6LTbLpDYdRpuInA9k6rTe08212dF476Qa9V7xUe5117X0y29IFShWqNgjKWtc3lf4r2PWttRlHt6ONSzzULTk+kRFWmebcf6eK8L1l1gbaK4eGNDASbl6bxPrOe4AS4w0TnDRmr4StFbW4/WfCizmPcq2qTy6q4EmAwmJMbNiuU9b6bhdq03AGJumRImCWu5+a6Fh0hZnEmk+m1zhBvMDHHhIzWW3PHicJQfjzPTJYc+ojlhkWyqns+vf4ja9Vzcv30Vd9sn1xPGceufmunV0e5w7oDh+FwK59bR7xmxw43SuaEos9HGDrZjRadzjyeJ8xj71YbULrsD7TTIIIgHHiOi5zmRmgypdII2K1wT5FEsb76OjoBt6rbKkwQ1lBp3dvUuk+xTcPFULRUtNPSZrMo1CadWKbDTcQ5jTcawYYgsAGG+VZ0BUINogwO3s7nRtZfqNP/YdV3KXpYtQrmg+jTJ7Tsm3L7XevcAgkgnZktaMWkq7jwOV3N33s0bW2NmkO2a0i0RFYggNZfAJNQExfjA3eOZWMtGolem+vaXOYad572kOvOqMe+Q/DBoxBxM8Nq79r1brttFqFxt2pUeW1Hd0O7SS266YnvDA7QVytctF2ulRsrZJoUQwVWtJgPfUcWueNrYho3FpykSp42ovwLNNlUc0JLo0/qckBwjB2OWBx5b1IyqRvVUPTryyHHvPpkJ0dmyaVIzK7Vl04NpWNBTX1iATuBPQLmyaSMxzcGrkjfvtTXbfNc212dpXnbtZamwDqSnUNO1XmMPP5qcey8kN7MjF2zo1JRg5P5GltFGCcVWcFybVpNzGyYk5D3qn/HHbR0JXXDTTaOjUdtaXHLhlaZobyBeFzaFW9/8AQfcpOzUfR1zL46xzVxWxbNUb0z6SBkcVUe9gzIHMhQOt1MbZ5AlTjivlZzZNcoe84rxZ0aukJzJPMkqE2vcFQdpVgyB8gojpgbGef6K5YJPoZ8u1MMdlNLwT/g6JtJ2BRuqOKofxc/dHUpp0ufujzU1gl3HNLtTA+c35P8Fi02i7F4nHID5r0r0J25z6tqYYDWspkAb77hJOZwXldrqB7A8ZzdI6kL1n0I2G5276jmsdWawU2O9dzKX8xwbuBezqrYxSXxMXV5ZTk+q6eB6kld5p4qgZAHicfLJMdVJzTOAV5GUb/ADqfeh4n3e5QJj4PFcm36sWSsZrWeg87SaTC72gJXRLf2cUQlfcOjB6a9D9jqyaBdQO5rWuZ7LoPmsVpb0L2unJomnWH4XXHey+B0cV7o2iTs/fNO7HeW9Z9ympzRFxTPl61aJtVkMPbWon8Qc0eE4FSUtZrQ31iHDiIPUL6aqUmkEOF4HMECDzBzWZ0t6ObDXn6gU3fepEsPs+p/ilL0c/fii3FmzYf6c2vmeLN1qY8RVYRx9ceasUKdnreq9rTwcWnocFqtL+hN4k2as1w2NqC47lebIPQLFaX1Dtdnk1aDw0fbaL7PaZIHiq/Vcb9xtGlDtnOtssYy8VT81+C9ZbMKNs7N7gadop9nfkQHEgsJPCo1oPBy1NDQVGz1amkLUY7OnIYMHtrzdc4A4Ek+rxqGfVXlt12RJIGUmQD8F63qZpaz6SofRra8MqtbdcXGBVZgA5xzbUbGDx45rrhFqCi3v3mRmnGeVziqT6FPUPXq0Wyvam1e9NM1aLAGxSI7kNnZ3mHaZHErN6va62tgqsrE2inUa5jjUfL2kgiWPMkjvE3ThuhbLRfo8GjtICtRrTRh7SyqwhxY4YXXtBY/vBpwjLJZDWHVP6EO0FUuFSs8NpFhaAzvkOkmXZNiBGPgnNt3FkMXDGSl8TnOOPgoXVILSDgTHicB5x1VU1zMzjjPIxl0VmyWKpWpvFMSWnDfJN5qz5Y+BXLkezh2hDUS4cV3u0uu29fcnpV5kbRmOeRUhRfoC0dpTc2mTODgCMjHuPuXSqatVwfUHg9h+K5ZZMar2l5mpiySdxmt0/Nd/8P4mPtuiXAk0xLdwzHCNqfoundJvAjmI960VbRlRvrN8wfiq7qLvunyXT6zxRq0Z0ex4Qzemxpr4VaMzbrVfeTsGA5BSWGyXsV2qlkP8Axz/S1Vq1F4aezpEE4SGgK9Zk48MdvmZ0uzJQyvNluXN1wsrWu3BncpZ7XcdwXOqWlxzcT4lP+gVPulH+HP3Ac3N+avioR6oyc8tVnfuyS6JJ0ivKIKsfw87XN6z7kvoW946FWcaON4Jrmq8Wl92QEpkqz9HbtcldZxKLI+j72vP8WV5SVi+3Y1EWjcI5QnbFUV18v/aJ9F1ywnCZjPIRtWy1f1sdSrU3NAc9t5rGht4ntID2tAxxgDwWKp1RtE+K0Or2tdWyGbOWtnMGmx0+JF7oQoejV8VbljzNwUN6R9B2a0FzGuc0sJa0lpxLSQCWniMvBS3157q76UG1XNZaWCmXEAVGE3JP3mnFo4yfBbzFc8ri9xKnyLCSCSYxycKhGSYiAkAS4nNBP7B26OeCF2Mz0RwsLBKQKdeGwdUjUJ/TBFILCGeHNOaG7SfAfEqJJAHN0tqvZLRPa2am5x+3EP8AbbBXl2tvo0rNfNhsrgGkkPZaO0e8bJY66WEfhnPavY5Tr6am0JxR86POlbOLpFupjg2sG9W4LO22vVLy6saheczUvXjzLsV9WXymVKQd6wB5ifep+l+AuD4nyh9JPPw+Sls2lalMywuaeDnD3L6L01qi+rjSdZ2cKljoVW9SA73rAaf9HdvcIDLLUbn9RSoUTPsNd4SpcSltJeYLig+KL3+BibNr3amRD3GN7n/NT1fSJanGXOdP53fFPr6g24Z2Wt4MLvdKo1NULUM7NX/s1Pkoer4H/bHyRb63qP8AOXmx1TXeucyfa/RVKmslU7fP9EH6ArDOlUHOm8fBR/wap/xv9h3yU1gxLlFeSJLX6lcskvNgdpyqdp6lRO0pUO09T81O3QdU5U6nsO+Smp6sWh3q0Kx5Unn4KahBdEQlq88veySfzf5OYbU7h0Q7Z29aCjqJbHerZa/9p494V6z+i+3u/wBu8fmLG/8AZwUrSOdtvmY8uO8oXV6PZPQnbnYuFJg/HVb7myujR9CFX7VeiOQqO+ARaXNiPKBSThSXstn9CNP/AMlpcfyUgPNzj7l1bL6ILC2L3bP/ADPDQfBjQfNReSJLhZ4Q2zlS0rC5xgAk7gJPRfRVk1DsNP1bNTJ3vmof8yV2LPYWUxFNjGD8DWt9wUHlXRD4T550fqHbKvqWerG9zbg6vgLUaM9DtodBrPpUxuk1HdGiP8l7JdShReWXQfCjG6E9GVmoEOqF1Zwgi9AZI23Bn4krX3U+EYVbuXMkqXIkbQO7rgpW0BtcPDEqB1QnMoKzZC3LUsGQJ5mE02g7IHJQIhyOIKHFxKaQjeSlRGNRlOwSuooBoKMKVllJ+ZUjaTB6xngE1FhZXDVMyxuOyOeCebSB6gA4nFROruOZTpIVskNFrczPAJptEeqAPM9SoS9KUr7g8ROdOaEokoKFEgQlCKEpUApO89Urx3nqUkkUApO89SljvKmpWYngOKkLWN4lSUBcRVFI5otdGXVOqVZ+QUaKS5AF1QnPFNlFBIBSlKSSYCSQhJAgwlCEIgIAUogp9KgXKQ0wMJHiFNRFZXBTkxGVEkOSTU5AwQlCcQgkAgU9lTgEyEiiwJDUJzTZTQUSnYqEUpSSSGKUAUYQQIIKOCYiix0OACVxNhXbLQESpRVkXsQ07ITwG8qw2mxo3n97FHXrmY2KuXKeyI7snq2gnluVcuSlBRbsYCUkQEFEYCmp0IIGCEgiAjCQhqcEEUwFCmpUCeSbQbJEq+7AYKyMepFshq1bogKk50nFOe6TioilJgkf/9k="/>
          <p:cNvSpPr>
            <a:spLocks noChangeAspect="1" noChangeArrowheads="1"/>
          </p:cNvSpPr>
          <p:nvPr/>
        </p:nvSpPr>
        <p:spPr bwMode="auto">
          <a:xfrm>
            <a:off x="80963" y="-638175"/>
            <a:ext cx="1866900" cy="130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rot="5400000" flipH="1" flipV="1">
            <a:off x="4610100" y="4000500"/>
            <a:ext cx="29718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4800600" y="3962400"/>
            <a:ext cx="28956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4381503" y="4229099"/>
            <a:ext cx="2209798" cy="3048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2590800" y="4419600"/>
            <a:ext cx="2587625" cy="101494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514600" y="4495800"/>
            <a:ext cx="2587625" cy="101494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0800000">
            <a:off x="2438401" y="4648200"/>
            <a:ext cx="2667000" cy="1066800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10800000">
            <a:off x="2438401" y="4739148"/>
            <a:ext cx="2667000" cy="1066800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86000" y="2819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FF"/>
                </a:solidFill>
              </a:rPr>
              <a:t>HBS (Bus)</a:t>
            </a:r>
            <a:endParaRPr lang="en-US" b="1">
              <a:solidFill>
                <a:srgbClr val="FF00FF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0800000">
            <a:off x="2362201" y="4800599"/>
            <a:ext cx="2667000" cy="1066800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295400" y="3962400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Home-A</a:t>
            </a:r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200400" y="2221468"/>
            <a:ext cx="1066800" cy="36933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School</a:t>
            </a:r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953000" y="2667000"/>
            <a:ext cx="838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Office</a:t>
            </a:r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715000" y="5715000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Home-B</a:t>
            </a:r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343400" y="5638800"/>
            <a:ext cx="1295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Recreation</a:t>
            </a:r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429000" y="3276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FF"/>
                </a:solidFill>
              </a:rPr>
              <a:t>HBW</a:t>
            </a:r>
          </a:p>
          <a:p>
            <a:r>
              <a:rPr lang="en-US" b="1" smtClean="0">
                <a:solidFill>
                  <a:srgbClr val="FF00FF"/>
                </a:solidFill>
              </a:rPr>
              <a:t>(Auto)</a:t>
            </a:r>
            <a:endParaRPr lang="en-US" b="1">
              <a:solidFill>
                <a:srgbClr val="FF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38800" y="3581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FF"/>
                </a:solidFill>
              </a:rPr>
              <a:t>HBW</a:t>
            </a:r>
          </a:p>
          <a:p>
            <a:r>
              <a:rPr lang="en-US" b="1" smtClean="0">
                <a:solidFill>
                  <a:srgbClr val="FF00FF"/>
                </a:solidFill>
              </a:rPr>
              <a:t>(Auto)</a:t>
            </a:r>
            <a:endParaRPr lang="en-US" b="1">
              <a:solidFill>
                <a:srgbClr val="FF00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81400" y="5029200"/>
            <a:ext cx="10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FF"/>
                </a:solidFill>
              </a:rPr>
              <a:t>HBO</a:t>
            </a:r>
          </a:p>
          <a:p>
            <a:r>
              <a:rPr lang="en-US" b="1" smtClean="0">
                <a:solidFill>
                  <a:srgbClr val="FF00FF"/>
                </a:solidFill>
              </a:rPr>
              <a:t>(Auto)</a:t>
            </a:r>
            <a:endParaRPr lang="en-US" b="1">
              <a:solidFill>
                <a:srgbClr val="FF00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43200" y="4267200"/>
            <a:ext cx="10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FF"/>
                </a:solidFill>
              </a:rPr>
              <a:t>HBO</a:t>
            </a:r>
          </a:p>
          <a:p>
            <a:r>
              <a:rPr lang="en-US" b="1" smtClean="0">
                <a:solidFill>
                  <a:srgbClr val="FF00FF"/>
                </a:solidFill>
              </a:rPr>
              <a:t>(Bus)</a:t>
            </a:r>
            <a:endParaRPr lang="en-US" b="1">
              <a:solidFill>
                <a:srgbClr val="FF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53000" y="4114800"/>
            <a:ext cx="11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FF"/>
                </a:solidFill>
              </a:rPr>
              <a:t>NHBO</a:t>
            </a:r>
          </a:p>
          <a:p>
            <a:r>
              <a:rPr lang="en-US" b="1" smtClean="0">
                <a:solidFill>
                  <a:srgbClr val="FF00FF"/>
                </a:solidFill>
              </a:rPr>
              <a:t>(Auto)</a:t>
            </a:r>
            <a:endParaRPr lang="en-US" b="1">
              <a:solidFill>
                <a:srgbClr val="FF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58000" y="762000"/>
            <a:ext cx="2057400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Other information collected may include</a:t>
            </a:r>
          </a:p>
          <a:p>
            <a:r>
              <a:rPr lang="en-US" smtClean="0"/>
              <a:t>Income</a:t>
            </a:r>
          </a:p>
          <a:p>
            <a:r>
              <a:rPr lang="en-US" smtClean="0"/>
              <a:t>Family Size</a:t>
            </a:r>
          </a:p>
          <a:p>
            <a:r>
              <a:rPr lang="en-US" smtClean="0"/>
              <a:t>Car ownership</a:t>
            </a:r>
          </a:p>
          <a:p>
            <a:r>
              <a:rPr lang="en-US" smtClean="0"/>
              <a:t>etc</a:t>
            </a:r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7162800" y="2971800"/>
            <a:ext cx="1447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Network inventory</a:t>
            </a: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7010400" y="3810000"/>
            <a:ext cx="1905000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Knowing sample Population trips determined and checked for survey accuracy</a:t>
            </a:r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162800" y="5486400"/>
            <a:ext cx="16002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Different matrices may be drawn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1F6-ACF9-44A3-BDE4-BFC696EB1A3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70" grpId="0" animBg="1"/>
      <p:bldP spid="71" grpId="0" animBg="1"/>
      <p:bldP spid="72" grpId="0" animBg="1"/>
      <p:bldP spid="75" grpId="0" animBg="1"/>
      <p:bldP spid="76" grpId="0"/>
      <p:bldP spid="77" grpId="0"/>
      <p:bldP spid="82" grpId="0"/>
      <p:bldP spid="83" grpId="0"/>
      <p:bldP spid="80" grpId="0"/>
      <p:bldP spid="90" grpId="0" animBg="1"/>
      <p:bldP spid="91" grpId="0" animBg="1"/>
      <p:bldP spid="92" grpId="1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50108"/>
              </p:ext>
            </p:extLst>
          </p:nvPr>
        </p:nvGraphicFramePr>
        <p:xfrm>
          <a:off x="685800" y="380571"/>
          <a:ext cx="8146467" cy="6325029"/>
        </p:xfrm>
        <a:graphic>
          <a:graphicData uri="http://schemas.openxmlformats.org/drawingml/2006/table">
            <a:tbl>
              <a:tblPr/>
              <a:tblGrid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  <a:gridCol w="387927"/>
              </a:tblGrid>
              <a:tr h="309878"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Origin Destination Matrices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HBS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HBW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HBO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HB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NHBO/ NHB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PT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&amp; So On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Production Attraction Matrices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NHB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PT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Trip Ends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3" marR="5093" marT="5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5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FC3BC6-2C4D-4507-8447-9B92ECF50E5D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621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229600" cy="498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1F6-ACF9-44A3-BDE4-BFC696EB1A3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 Modeling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8EB9E-C1DE-470F-B682-784A0E001D77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3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Step Modeling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6440488" cy="45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oute_66_qx_me"/>
          <p:cNvPicPr>
            <a:picLocks noChangeAspect="1" noChangeArrowheads="1"/>
          </p:cNvPicPr>
          <p:nvPr/>
        </p:nvPicPr>
        <p:blipFill>
          <a:blip r:embed="rId3" cstate="print"/>
          <a:srcRect t="438"/>
          <a:stretch>
            <a:fillRect/>
          </a:stretch>
        </p:blipFill>
        <p:spPr bwMode="auto">
          <a:xfrm>
            <a:off x="5638800" y="405765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35480"/>
            <a:ext cx="6364288" cy="3398520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2800" b="1" dirty="0" smtClean="0">
                <a:solidFill>
                  <a:srgbClr val="0033CC"/>
                </a:solidFill>
                <a:cs typeface="Times New Roman" pitchFamily="18" charset="0"/>
              </a:rPr>
              <a:t>1. </a:t>
            </a:r>
            <a:r>
              <a:rPr lang="en-US" sz="3600" b="1" dirty="0" smtClean="0">
                <a:solidFill>
                  <a:srgbClr val="0033CC"/>
                </a:solidFill>
                <a:cs typeface="Times New Roman" pitchFamily="18" charset="0"/>
              </a:rPr>
              <a:t>Trip Generation </a:t>
            </a:r>
            <a:r>
              <a:rPr lang="en-US" sz="3600" b="1" dirty="0" err="1" smtClean="0">
                <a:solidFill>
                  <a:srgbClr val="0033CC"/>
                </a:solidFill>
                <a:cs typeface="Times New Roman" pitchFamily="18" charset="0"/>
              </a:rPr>
              <a:t>modilling</a:t>
            </a:r>
            <a:r>
              <a:rPr lang="en-US" sz="3600" b="1" dirty="0" smtClean="0">
                <a:solidFill>
                  <a:srgbClr val="0033CC"/>
                </a:solidFill>
                <a:cs typeface="Times New Roman" pitchFamily="18" charset="0"/>
              </a:rPr>
              <a:t> </a:t>
            </a:r>
          </a:p>
          <a:p>
            <a:pPr lvl="0">
              <a:buNone/>
              <a:defRPr/>
            </a:pPr>
            <a:r>
              <a:rPr lang="en-US" sz="3600" b="1" dirty="0" smtClean="0">
                <a:solidFill>
                  <a:srgbClr val="0033CC"/>
                </a:solidFill>
                <a:cs typeface="Times New Roman" pitchFamily="18" charset="0"/>
              </a:rPr>
              <a:t>2. Trip Distribution </a:t>
            </a:r>
          </a:p>
          <a:p>
            <a:pPr lvl="0">
              <a:buNone/>
              <a:defRPr/>
            </a:pPr>
            <a:r>
              <a:rPr lang="en-US" sz="3600" b="1" dirty="0" smtClean="0">
                <a:solidFill>
                  <a:srgbClr val="0033CC"/>
                </a:solidFill>
                <a:cs typeface="Times New Roman" pitchFamily="18" charset="0"/>
              </a:rPr>
              <a:t>3. Mode Split</a:t>
            </a:r>
          </a:p>
          <a:p>
            <a:pPr lvl="0">
              <a:buNone/>
              <a:defRPr/>
            </a:pPr>
            <a:r>
              <a:rPr lang="en-US" sz="3600" b="1" dirty="0" smtClean="0">
                <a:solidFill>
                  <a:srgbClr val="0033CC"/>
                </a:solidFill>
                <a:cs typeface="Times New Roman" pitchFamily="18" charset="0"/>
              </a:rPr>
              <a:t>4. Traffic Assignment</a:t>
            </a:r>
            <a:endParaRPr lang="en-US" sz="3600" b="1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170" y="76200"/>
            <a:ext cx="2512460" cy="42380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Four Step Modeling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838200"/>
            <a:ext cx="1905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Base Year 2013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838200"/>
            <a:ext cx="198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Target Year 2028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95400" y="1524000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6400" y="1519719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76400" y="1828800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5400" y="1828800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1524000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400" y="1519719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1828800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0400" y="1828800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5400000">
            <a:off x="2457450" y="1405419"/>
            <a:ext cx="342900" cy="838200"/>
          </a:xfrm>
          <a:prstGeom prst="upArrow">
            <a:avLst/>
          </a:prstGeom>
          <a:pattFill prst="dk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066800" y="1995969"/>
            <a:ext cx="419100" cy="373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38200" y="1371601"/>
            <a:ext cx="647700" cy="304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733550" y="1371601"/>
            <a:ext cx="533400" cy="281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90700" y="1995969"/>
            <a:ext cx="419100" cy="526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200400" y="1981200"/>
            <a:ext cx="190500" cy="540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1" idx="2"/>
          </p:cNvCxnSpPr>
          <p:nvPr/>
        </p:nvCxnSpPr>
        <p:spPr>
          <a:xfrm flipH="1">
            <a:off x="3390900" y="1207532"/>
            <a:ext cx="3810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771900" y="1981200"/>
            <a:ext cx="190500" cy="69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029200" y="1516616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10200" y="1512335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10200" y="1821416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029200" y="1821416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934200" y="1516616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315200" y="1512335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315200" y="1821416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934200" y="1821416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4800600" y="1988585"/>
            <a:ext cx="419100" cy="373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4572000" y="1364217"/>
            <a:ext cx="647700" cy="304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467350" y="1364217"/>
            <a:ext cx="533400" cy="281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524500" y="1988585"/>
            <a:ext cx="419100" cy="526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781800" y="1973816"/>
            <a:ext cx="342900" cy="346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 flipH="1">
            <a:off x="7124700" y="1364217"/>
            <a:ext cx="247650" cy="4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7505700" y="1973816"/>
            <a:ext cx="190500" cy="69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133975" y="1995969"/>
            <a:ext cx="180975" cy="484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5600700" y="1524000"/>
            <a:ext cx="4953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4" idx="1"/>
          </p:cNvCxnSpPr>
          <p:nvPr/>
        </p:nvCxnSpPr>
        <p:spPr>
          <a:xfrm>
            <a:off x="5410200" y="1973816"/>
            <a:ext cx="114300" cy="548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7315200" y="1899622"/>
            <a:ext cx="114300" cy="77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7429500" y="1364217"/>
            <a:ext cx="571500" cy="28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7581900" y="1828800"/>
            <a:ext cx="647700" cy="145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295400" y="2812016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676400" y="2807735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676400" y="3116816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295400" y="3116816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200400" y="2812016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581400" y="2807735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581400" y="3116816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00400" y="3116816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Up Arrow 94"/>
          <p:cNvSpPr/>
          <p:nvPr/>
        </p:nvSpPr>
        <p:spPr>
          <a:xfrm rot="5400000">
            <a:off x="2486025" y="2722010"/>
            <a:ext cx="342900" cy="7810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53000" y="2804632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334000" y="2800351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334000" y="3109432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953000" y="3109432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858000" y="2804632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239000" y="2800351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7239000" y="3109432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858000" y="3109432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Up Arrow 119"/>
          <p:cNvSpPr/>
          <p:nvPr/>
        </p:nvSpPr>
        <p:spPr>
          <a:xfrm rot="5400000">
            <a:off x="5976992" y="2685034"/>
            <a:ext cx="607458" cy="96405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flipH="1">
            <a:off x="7400925" y="1135617"/>
            <a:ext cx="247650" cy="4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1295400" y="3913224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676400" y="3908943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676400" y="4218024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295400" y="4218024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200400" y="3913224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3581400" y="3908943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581400" y="4218024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200400" y="4218024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Up Arrow 142"/>
          <p:cNvSpPr/>
          <p:nvPr/>
        </p:nvSpPr>
        <p:spPr>
          <a:xfrm rot="5400000">
            <a:off x="2485992" y="3680895"/>
            <a:ext cx="307648" cy="860033"/>
          </a:xfrm>
          <a:prstGeom prst="up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953000" y="390584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334000" y="3901559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334000" y="421064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953000" y="421064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390584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239000" y="3901559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239000" y="4210640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858000" y="421064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Up Arrow 151"/>
          <p:cNvSpPr/>
          <p:nvPr/>
        </p:nvSpPr>
        <p:spPr>
          <a:xfrm rot="5400000">
            <a:off x="6083144" y="3651409"/>
            <a:ext cx="521012" cy="838200"/>
          </a:xfrm>
          <a:prstGeom prst="up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Up Arrow 152"/>
          <p:cNvSpPr/>
          <p:nvPr/>
        </p:nvSpPr>
        <p:spPr>
          <a:xfrm rot="5400000">
            <a:off x="2515911" y="3911913"/>
            <a:ext cx="225978" cy="838200"/>
          </a:xfrm>
          <a:prstGeom prst="upArrow">
            <a:avLst/>
          </a:prstGeom>
          <a:pattFill prst="horzBrick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54" name="Up Arrow 153"/>
          <p:cNvSpPr/>
          <p:nvPr/>
        </p:nvSpPr>
        <p:spPr>
          <a:xfrm rot="5400000">
            <a:off x="6160414" y="3982160"/>
            <a:ext cx="366471" cy="838200"/>
          </a:xfrm>
          <a:prstGeom prst="upArrow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295400" y="6034328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676400" y="6030047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1676400" y="6339128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1295400" y="6339128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3200400" y="6034328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581400" y="6030047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581400" y="6339128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3200400" y="6339128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4953000" y="6026944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5334000" y="6022663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5334000" y="6331744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4953000" y="6331744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858000" y="6026944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7239000" y="6022663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7239000" y="6331744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6858000" y="6331744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Left-Right Arrow 176"/>
          <p:cNvSpPr/>
          <p:nvPr/>
        </p:nvSpPr>
        <p:spPr>
          <a:xfrm>
            <a:off x="2068316" y="4668749"/>
            <a:ext cx="988460" cy="208051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Left-Right Arrow 177"/>
          <p:cNvSpPr/>
          <p:nvPr/>
        </p:nvSpPr>
        <p:spPr>
          <a:xfrm>
            <a:off x="2048624" y="4827998"/>
            <a:ext cx="988460" cy="208051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Left-Right Arrow 178"/>
          <p:cNvSpPr/>
          <p:nvPr/>
        </p:nvSpPr>
        <p:spPr>
          <a:xfrm>
            <a:off x="5715000" y="4584496"/>
            <a:ext cx="1143000" cy="292304"/>
          </a:xfrm>
          <a:prstGeom prst="leftRightArrow">
            <a:avLst/>
          </a:prstGeom>
          <a:solidFill>
            <a:srgbClr val="D54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80" name="Left-Right Arrow 179"/>
          <p:cNvSpPr/>
          <p:nvPr/>
        </p:nvSpPr>
        <p:spPr>
          <a:xfrm>
            <a:off x="5695308" y="4807448"/>
            <a:ext cx="1143000" cy="297952"/>
          </a:xfrm>
          <a:prstGeom prst="leftRightArrow">
            <a:avLst/>
          </a:prstGeom>
          <a:solidFill>
            <a:srgbClr val="D54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81" name="Left-Right Arrow 180"/>
          <p:cNvSpPr/>
          <p:nvPr/>
        </p:nvSpPr>
        <p:spPr>
          <a:xfrm>
            <a:off x="2097854" y="5105400"/>
            <a:ext cx="988460" cy="95065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Left-Right Arrow 181"/>
          <p:cNvSpPr/>
          <p:nvPr/>
        </p:nvSpPr>
        <p:spPr>
          <a:xfrm>
            <a:off x="2078162" y="5209854"/>
            <a:ext cx="988460" cy="113375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Left-Right Arrow 182"/>
          <p:cNvSpPr/>
          <p:nvPr/>
        </p:nvSpPr>
        <p:spPr>
          <a:xfrm>
            <a:off x="5798692" y="5140503"/>
            <a:ext cx="1143000" cy="159248"/>
          </a:xfrm>
          <a:prstGeom prst="leftRightArrow">
            <a:avLst/>
          </a:prstGeom>
          <a:solidFill>
            <a:srgbClr val="D54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84" name="Left-Right Arrow 183"/>
          <p:cNvSpPr/>
          <p:nvPr/>
        </p:nvSpPr>
        <p:spPr>
          <a:xfrm>
            <a:off x="5779000" y="5299751"/>
            <a:ext cx="1143000" cy="227745"/>
          </a:xfrm>
          <a:prstGeom prst="leftRightArrow">
            <a:avLst/>
          </a:prstGeom>
          <a:solidFill>
            <a:srgbClr val="D54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85" name="Left-Right Arrow 184"/>
          <p:cNvSpPr/>
          <p:nvPr/>
        </p:nvSpPr>
        <p:spPr>
          <a:xfrm>
            <a:off x="2000892" y="5527497"/>
            <a:ext cx="988460" cy="63117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Left-Right Arrow 185"/>
          <p:cNvSpPr/>
          <p:nvPr/>
        </p:nvSpPr>
        <p:spPr>
          <a:xfrm>
            <a:off x="1981200" y="5686746"/>
            <a:ext cx="988460" cy="63117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Left-Right Arrow 186"/>
          <p:cNvSpPr/>
          <p:nvPr/>
        </p:nvSpPr>
        <p:spPr>
          <a:xfrm>
            <a:off x="5701730" y="5562600"/>
            <a:ext cx="1143000" cy="124146"/>
          </a:xfrm>
          <a:prstGeom prst="leftRightArrow">
            <a:avLst/>
          </a:prstGeom>
          <a:solidFill>
            <a:srgbClr val="D54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88" name="Left-Right Arrow 187"/>
          <p:cNvSpPr/>
          <p:nvPr/>
        </p:nvSpPr>
        <p:spPr>
          <a:xfrm>
            <a:off x="5682038" y="5721849"/>
            <a:ext cx="1143000" cy="145551"/>
          </a:xfrm>
          <a:prstGeom prst="leftRightArrow">
            <a:avLst/>
          </a:prstGeom>
          <a:solidFill>
            <a:srgbClr val="D54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1981200" y="6262928"/>
            <a:ext cx="1259654" cy="7620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990297" y="6415328"/>
            <a:ext cx="1259654" cy="68816"/>
          </a:xfrm>
          <a:prstGeom prst="rect">
            <a:avLst/>
          </a:prstGeom>
          <a:pattFill prst="lgConfetti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2995346" y="4663202"/>
            <a:ext cx="32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Person trips interchanges by mode</a:t>
            </a:r>
            <a:endParaRPr lang="en-US" sz="1400"/>
          </a:p>
        </p:txBody>
      </p:sp>
      <p:sp>
        <p:nvSpPr>
          <p:cNvPr id="196" name="TextBox 195"/>
          <p:cNvSpPr txBox="1"/>
          <p:nvPr/>
        </p:nvSpPr>
        <p:spPr>
          <a:xfrm>
            <a:off x="3519327" y="5055965"/>
            <a:ext cx="255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Vehicle trips by mode</a:t>
            </a:r>
            <a:endParaRPr lang="en-US" sz="1400"/>
          </a:p>
        </p:txBody>
      </p:sp>
      <p:sp>
        <p:nvSpPr>
          <p:cNvPr id="197" name="TextBox 196"/>
          <p:cNvSpPr txBox="1"/>
          <p:nvPr/>
        </p:nvSpPr>
        <p:spPr>
          <a:xfrm>
            <a:off x="3190126" y="5486214"/>
            <a:ext cx="255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Peak hour flows auto and PT</a:t>
            </a:r>
            <a:endParaRPr lang="en-US" sz="1400"/>
          </a:p>
        </p:txBody>
      </p:sp>
      <p:sp>
        <p:nvSpPr>
          <p:cNvPr id="198" name="Rectangle 197"/>
          <p:cNvSpPr/>
          <p:nvPr/>
        </p:nvSpPr>
        <p:spPr>
          <a:xfrm>
            <a:off x="5665449" y="6172200"/>
            <a:ext cx="1259654" cy="7620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674546" y="6324600"/>
            <a:ext cx="1259654" cy="68816"/>
          </a:xfrm>
          <a:prstGeom prst="rect">
            <a:avLst/>
          </a:prstGeom>
          <a:pattFill prst="lgConfetti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3943350" y="100260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Trip</a:t>
            </a:r>
          </a:p>
          <a:p>
            <a:r>
              <a:rPr lang="en-US" sz="1400" smtClean="0"/>
              <a:t> generation</a:t>
            </a:r>
            <a:endParaRPr lang="en-US" sz="1400"/>
          </a:p>
        </p:txBody>
      </p:sp>
      <p:sp>
        <p:nvSpPr>
          <p:cNvPr id="201" name="TextBox 200"/>
          <p:cNvSpPr txBox="1"/>
          <p:nvPr/>
        </p:nvSpPr>
        <p:spPr>
          <a:xfrm>
            <a:off x="3962400" y="2441196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Trip</a:t>
            </a:r>
          </a:p>
          <a:p>
            <a:r>
              <a:rPr lang="en-US" sz="1400" smtClean="0"/>
              <a:t> Distribution</a:t>
            </a:r>
            <a:endParaRPr lang="en-US" sz="1400"/>
          </a:p>
        </p:txBody>
      </p:sp>
      <p:sp>
        <p:nvSpPr>
          <p:cNvPr id="202" name="TextBox 201"/>
          <p:cNvSpPr txBox="1"/>
          <p:nvPr/>
        </p:nvSpPr>
        <p:spPr>
          <a:xfrm>
            <a:off x="3924086" y="3944749"/>
            <a:ext cx="255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Modal Split</a:t>
            </a:r>
            <a:endParaRPr lang="en-US" sz="1400"/>
          </a:p>
        </p:txBody>
      </p:sp>
      <p:sp>
        <p:nvSpPr>
          <p:cNvPr id="203" name="TextBox 202"/>
          <p:cNvSpPr txBox="1"/>
          <p:nvPr/>
        </p:nvSpPr>
        <p:spPr>
          <a:xfrm>
            <a:off x="3924086" y="5743496"/>
            <a:ext cx="255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Traffic Assignment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015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5" grpId="0"/>
      <p:bldP spid="196" grpId="0"/>
      <p:bldP spid="197" grpId="0"/>
      <p:bldP spid="198" grpId="0" animBg="1"/>
      <p:bldP spid="199" grpId="0" animBg="1"/>
      <p:bldP spid="200" grpId="0"/>
      <p:bldP spid="201" grpId="0"/>
      <p:bldP spid="202" grpId="0"/>
      <p:bldP spid="2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33528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BASE YEAR GENERATIONS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705600" y="838200"/>
          <a:ext cx="2209800" cy="1819274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24180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O/D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72400" y="2819401"/>
          <a:ext cx="990600" cy="1647826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</a:tblGrid>
              <a:tr h="23540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8274">
            <a:off x="5625874" y="2004671"/>
            <a:ext cx="2681164" cy="162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0" y="1524000"/>
            <a:ext cx="3352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BASE YEAR DISTRIBUTION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2133600"/>
            <a:ext cx="3352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BASE YEAR MODAL SPLIT</a:t>
            </a:r>
            <a:endParaRPr lang="en-US"/>
          </a:p>
        </p:txBody>
      </p:sp>
      <p:pic>
        <p:nvPicPr>
          <p:cNvPr id="60418" name="Picture 2" descr="http://t1.gstatic.com/images?q=tbn:ANd9GcSQNn7WrJCBEeom9WRGqAdNmIx2A1zyF4IxWYWvrrPjL6ICum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743200"/>
            <a:ext cx="2824181" cy="3419476"/>
          </a:xfrm>
          <a:prstGeom prst="rect">
            <a:avLst/>
          </a:prstGeom>
          <a:noFill/>
        </p:spPr>
      </p:pic>
      <p:pic>
        <p:nvPicPr>
          <p:cNvPr id="8" name="Picture 2" descr="http://ntl.bts.gov/lib/jpodocs/repts_pr/13669/images/survey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59869">
            <a:off x="6090851" y="4781654"/>
            <a:ext cx="1162877" cy="1718035"/>
          </a:xfrm>
          <a:prstGeom prst="rect">
            <a:avLst/>
          </a:prstGeom>
          <a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" y="434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996633"/>
                </a:solidFill>
              </a:rPr>
              <a:t>BASE YEAR 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ROAD NETWORK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996633"/>
                </a:solidFill>
              </a:rPr>
              <a:t>BASE YEAR PT ROAD NETWORK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20602598">
            <a:off x="2215248" y="2585548"/>
            <a:ext cx="1295400" cy="1825491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triped Right Arrow 12"/>
          <p:cNvSpPr/>
          <p:nvPr/>
        </p:nvSpPr>
        <p:spPr>
          <a:xfrm rot="9297571">
            <a:off x="2659074" y="5259730"/>
            <a:ext cx="1978651" cy="762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5638800"/>
            <a:ext cx="2362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i="1" smtClean="0"/>
              <a:t>LOS/ BASE YEAR DEFICIENCY</a:t>
            </a:r>
            <a:endParaRPr lang="en-US" b="1" i="1"/>
          </a:p>
        </p:txBody>
      </p:sp>
      <p:sp>
        <p:nvSpPr>
          <p:cNvPr id="15" name="TextBox 14"/>
          <p:cNvSpPr txBox="1"/>
          <p:nvPr/>
        </p:nvSpPr>
        <p:spPr>
          <a:xfrm>
            <a:off x="1219200" y="2971800"/>
            <a:ext cx="25146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smtClean="0"/>
              <a:t>CHANGING TRIPS TO AUTOS/ PT</a:t>
            </a:r>
            <a:endParaRPr lang="en-US" b="1" i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1F6-ACF9-44A3-BDE4-BFC696EB1A3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17" name="Title 5"/>
          <p:cNvSpPr txBox="1">
            <a:spLocks/>
          </p:cNvSpPr>
          <p:nvPr/>
        </p:nvSpPr>
        <p:spPr>
          <a:xfrm>
            <a:off x="0" y="16695"/>
            <a:ext cx="3233577" cy="42380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</a:rPr>
              <a:t>Four Step Modeling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/>
      <p:bldP spid="11" grpId="0"/>
      <p:bldP spid="12" grpId="0" animBg="1"/>
      <p:bldP spid="13" grpId="1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885760">
            <a:off x="1202510" y="3874324"/>
            <a:ext cx="17526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PREDICTIONS</a:t>
            </a: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524000" y="2362200"/>
            <a:ext cx="6096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629400" y="2362200"/>
            <a:ext cx="6096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0" y="1143000"/>
            <a:ext cx="2286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BASE YEAR LANDUSE/ SOCIO ECONOMIC FACTORS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2286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BASE YEAR GENERATION (PRODUCTION AND ATTRACTION)</a:t>
            </a:r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3048000" y="1447800"/>
            <a:ext cx="2667000" cy="6096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3447871"/>
            <a:ext cx="2286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TARGET YEAR LANDUSE/ SOCIO ECONOMIC FACTORS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2713704"/>
            <a:ext cx="17526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PREDICTIONS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429000"/>
            <a:ext cx="2286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TARGET YEAR GENERATION (PRODUCTION AND ATTRACTION)</a:t>
            </a:r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048000" y="3810000"/>
            <a:ext cx="25908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 rot="2659979">
            <a:off x="2468134" y="5193965"/>
            <a:ext cx="2224274" cy="555129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1F6-ACF9-44A3-BDE4-BFC696EB1A3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4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Arrow 2"/>
          <p:cNvSpPr/>
          <p:nvPr/>
        </p:nvSpPr>
        <p:spPr>
          <a:xfrm rot="4289923">
            <a:off x="3561967" y="1759566"/>
            <a:ext cx="1823996" cy="950663"/>
          </a:xfrm>
          <a:prstGeom prst="curved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514600"/>
            <a:ext cx="3581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TARGET YEAR DISTRIBUTION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3505200"/>
            <a:ext cx="3581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TARGET YEAR MODAL SPLIT</a:t>
            </a:r>
            <a:endParaRPr lang="en-US"/>
          </a:p>
        </p:txBody>
      </p:sp>
      <p:sp>
        <p:nvSpPr>
          <p:cNvPr id="6" name="Curved Up Arrow 5"/>
          <p:cNvSpPr/>
          <p:nvPr/>
        </p:nvSpPr>
        <p:spPr>
          <a:xfrm rot="4289923">
            <a:off x="2399328" y="2210249"/>
            <a:ext cx="2774489" cy="950663"/>
          </a:xfrm>
          <a:prstGeom prst="curved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http://t1.gstatic.com/images?q=tbn:ANd9GcSQNn7WrJCBEeom9WRGqAdNmIx2A1zyF4IxWYWvrrPjL6ICum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2824180" cy="34194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9328965">
            <a:off x="385997" y="4699865"/>
            <a:ext cx="38572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TARGET YEAR ROAD NETWORK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304146">
            <a:off x="494187" y="5207027"/>
            <a:ext cx="4267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TARGET YEAR PT ROAD NET WORK</a:t>
            </a:r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2743200"/>
            <a:ext cx="2287588" cy="2284412"/>
            <a:chOff x="381000" y="2743200"/>
            <a:chExt cx="2287588" cy="228441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81000" y="2895600"/>
              <a:ext cx="1524000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249488" y="3541712"/>
              <a:ext cx="836612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649288" y="4608512"/>
              <a:ext cx="836612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3400" y="3657600"/>
              <a:ext cx="1524000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5800" y="3810000"/>
              <a:ext cx="15240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8200" y="3962400"/>
              <a:ext cx="838200" cy="304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33400" y="2743200"/>
              <a:ext cx="1676400" cy="838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triped Right Arrow 28"/>
          <p:cNvSpPr/>
          <p:nvPr/>
        </p:nvSpPr>
        <p:spPr>
          <a:xfrm rot="1551499">
            <a:off x="1274433" y="4170116"/>
            <a:ext cx="3280047" cy="1006261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48200" y="5257800"/>
            <a:ext cx="4191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i="1" smtClean="0"/>
              <a:t>LOS/ TARGET YEAR DEFICIENCY</a:t>
            </a:r>
            <a:endParaRPr lang="en-US" b="1" i="1"/>
          </a:p>
        </p:txBody>
      </p:sp>
      <p:grpSp>
        <p:nvGrpSpPr>
          <p:cNvPr id="32" name="Group 31"/>
          <p:cNvGrpSpPr/>
          <p:nvPr/>
        </p:nvGrpSpPr>
        <p:grpSpPr>
          <a:xfrm>
            <a:off x="1114951" y="3419752"/>
            <a:ext cx="4038600" cy="1006261"/>
            <a:chOff x="1114951" y="3419752"/>
            <a:chExt cx="4038600" cy="1006261"/>
          </a:xfrm>
        </p:grpSpPr>
        <p:sp>
          <p:nvSpPr>
            <p:cNvPr id="28" name="Striped Right Arrow 27"/>
            <p:cNvSpPr/>
            <p:nvPr/>
          </p:nvSpPr>
          <p:spPr>
            <a:xfrm rot="12226420">
              <a:off x="1114951" y="3419752"/>
              <a:ext cx="4038600" cy="1006261"/>
            </a:xfrm>
            <a:prstGeom prst="striped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389326">
              <a:off x="2278814" y="3803653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ASSIGNMENT</a:t>
              </a:r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105400" y="4495800"/>
            <a:ext cx="38862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smtClean="0"/>
              <a:t>CHANGING TRIPS TO AUTOS/ PT</a:t>
            </a:r>
            <a:endParaRPr lang="en-US" b="1" i="1"/>
          </a:p>
        </p:txBody>
      </p:sp>
      <p:sp>
        <p:nvSpPr>
          <p:cNvPr id="34" name="TextBox 33"/>
          <p:cNvSpPr txBox="1"/>
          <p:nvPr/>
        </p:nvSpPr>
        <p:spPr>
          <a:xfrm>
            <a:off x="4648200" y="6031468"/>
            <a:ext cx="4191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i="1" smtClean="0"/>
              <a:t>CONSTRUCTION IN TIME</a:t>
            </a:r>
            <a:endParaRPr lang="en-US" b="1" i="1"/>
          </a:p>
        </p:txBody>
      </p:sp>
      <p:sp>
        <p:nvSpPr>
          <p:cNvPr id="35" name="Down Arrow 34"/>
          <p:cNvSpPr/>
          <p:nvPr/>
        </p:nvSpPr>
        <p:spPr>
          <a:xfrm>
            <a:off x="5334000" y="5715000"/>
            <a:ext cx="152400" cy="22860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6324600" y="5715000"/>
            <a:ext cx="152400" cy="22860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7315200" y="5715000"/>
            <a:ext cx="152400" cy="22860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8153400" y="5715000"/>
            <a:ext cx="152400" cy="22860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6858000" y="3886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09800" y="5715000"/>
            <a:ext cx="1981200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14600" y="594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IMPACT STUDIES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6" name="Striped Right Arrow 45"/>
          <p:cNvSpPr/>
          <p:nvPr/>
        </p:nvSpPr>
        <p:spPr>
          <a:xfrm rot="10322273">
            <a:off x="3760980" y="6082051"/>
            <a:ext cx="930623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590800" y="313921"/>
            <a:ext cx="3733800" cy="1676209"/>
            <a:chOff x="2590800" y="313921"/>
            <a:chExt cx="3733800" cy="1676209"/>
          </a:xfrm>
        </p:grpSpPr>
        <p:sp>
          <p:nvSpPr>
            <p:cNvPr id="2" name="TextBox 1"/>
            <p:cNvSpPr txBox="1"/>
            <p:nvPr/>
          </p:nvSpPr>
          <p:spPr>
            <a:xfrm>
              <a:off x="2590800" y="1066800"/>
              <a:ext cx="3733800" cy="92333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7030A0"/>
                  </a:solidFill>
                </a:rPr>
                <a:t>Changed attractions, new markets, changed policies, changed priorities</a:t>
              </a:r>
              <a:endParaRPr lang="en-US" b="1">
                <a:solidFill>
                  <a:srgbClr val="7030A0"/>
                </a:solidFill>
              </a:endParaRPr>
            </a:p>
          </p:txBody>
        </p:sp>
        <p:sp>
          <p:nvSpPr>
            <p:cNvPr id="47" name="Striped Right Arrow 46"/>
            <p:cNvSpPr/>
            <p:nvPr/>
          </p:nvSpPr>
          <p:spPr>
            <a:xfrm rot="2659979">
              <a:off x="3462878" y="313921"/>
              <a:ext cx="1124590" cy="555129"/>
            </a:xfrm>
            <a:prstGeom prst="striped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1F6-ACF9-44A3-BDE4-BFC696EB1A3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1" animBg="1"/>
      <p:bldP spid="9" grpId="1" animBg="1"/>
      <p:bldP spid="29" grpId="0" animBg="1"/>
      <p:bldP spid="30" grpId="0" animBg="1"/>
      <p:bldP spid="33" grpId="0" animBg="1"/>
      <p:bldP spid="34" grpId="0" animBg="1"/>
      <p:bldP spid="34" grpId="1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DEFINITIONS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5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Start With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Travel Demand modeling consists of </a:t>
            </a:r>
          </a:p>
          <a:p>
            <a:pPr lvl="1"/>
            <a:r>
              <a:rPr lang="en-US" dirty="0" smtClean="0"/>
              <a:t>Standard models by DOTs in 90s, ‘trip based models’ as these consider ‘trip’ as basic unit of travel.</a:t>
            </a:r>
          </a:p>
          <a:p>
            <a:pPr lvl="1"/>
            <a:r>
              <a:rPr lang="en-US" dirty="0" smtClean="0"/>
              <a:t>Best practice advanced models by progressive planning organizations, </a:t>
            </a:r>
            <a:r>
              <a:rPr lang="en-US" dirty="0" err="1" smtClean="0"/>
              <a:t>eg</a:t>
            </a:r>
            <a:r>
              <a:rPr lang="en-US" dirty="0" smtClean="0"/>
              <a:t> motorized society modal choice models.</a:t>
            </a:r>
          </a:p>
          <a:p>
            <a:pPr lvl="1"/>
            <a:r>
              <a:rPr lang="en-US" dirty="0" smtClean="0"/>
              <a:t>Alternate paradigm, based upon research, activity base approach, used ‘trip chain concept’, introduction of life style of travel, behavioral, started in 70s and gained momentum.</a:t>
            </a:r>
          </a:p>
          <a:p>
            <a:pPr lvl="1"/>
            <a:r>
              <a:rPr lang="en-US" dirty="0" smtClean="0"/>
              <a:t>Special purpose models, specific issue in limited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752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4 STAGES OF TDM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096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6400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8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GREATER TORONTO AREA MODEL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4475"/>
            <a:ext cx="75438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TRIP DEFINITION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20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PRODUCTION-ATTRACTION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Example 1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9288"/>
            <a:ext cx="7772400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PRODUCTION-ATTRACTION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Example 2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1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making and Factors Influencing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8EB9E-C1DE-470F-B682-784A0E001D77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59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Trip making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function of three basic factors</a:t>
            </a:r>
          </a:p>
          <a:p>
            <a:pPr lvl="1"/>
            <a:r>
              <a:rPr lang="en-US" smtClean="0"/>
              <a:t>Land use pattern, development in the area.</a:t>
            </a:r>
          </a:p>
          <a:p>
            <a:pPr lvl="1"/>
            <a:r>
              <a:rPr lang="en-US" smtClean="0"/>
              <a:t>Socio economic characteristics of trip making population/ home.</a:t>
            </a:r>
          </a:p>
          <a:p>
            <a:pPr lvl="1"/>
            <a:r>
              <a:rPr lang="en-US" smtClean="0"/>
              <a:t>Nature extent and capabilities of transportation systems.</a:t>
            </a:r>
          </a:p>
          <a:p>
            <a:r>
              <a:rPr lang="en-US" smtClean="0"/>
              <a:t>These independent variables keep changing with time and geographical locations</a:t>
            </a:r>
          </a:p>
          <a:p>
            <a:r>
              <a:rPr lang="en-US" smtClean="0"/>
              <a:t>Once present nature is understood future can be predicted or assessed.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Factors Influencing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u="sng" smtClean="0"/>
              <a:t>Land use pattern, Development in the Area</a:t>
            </a:r>
          </a:p>
          <a:p>
            <a:pPr lvl="1" eaLnBrk="1" hangingPunct="1"/>
            <a:r>
              <a:rPr lang="en-GB" smtClean="0"/>
              <a:t>High and low density compared</a:t>
            </a:r>
          </a:p>
          <a:p>
            <a:pPr lvl="1"/>
            <a:r>
              <a:rPr lang="en-GB" smtClean="0"/>
              <a:t>Area allocated for shopping, manufacturing, services, hole sale, educational, recreational etc</a:t>
            </a:r>
          </a:p>
          <a:p>
            <a:pPr lvl="1" eaLnBrk="1" hangingPunct="1"/>
            <a:r>
              <a:rPr lang="en-GB" smtClean="0"/>
              <a:t>Trips can be represented /person,/ acre, / DU</a:t>
            </a:r>
          </a:p>
          <a:p>
            <a:pPr lvl="1" eaLnBrk="1" hangingPunct="1"/>
            <a:r>
              <a:rPr lang="en-GB" smtClean="0"/>
              <a:t>Small facilities (educational, commercial) may be ignored.</a:t>
            </a:r>
          </a:p>
          <a:p>
            <a:pPr lvl="1" eaLnBrk="1" hangingPunct="1"/>
            <a:r>
              <a:rPr lang="en-GB" smtClean="0"/>
              <a:t>Large can not be ignored.</a:t>
            </a:r>
          </a:p>
          <a:p>
            <a:pPr lvl="1" eaLnBrk="1" hangingPunct="1"/>
            <a:r>
              <a:rPr lang="en-GB" smtClean="0"/>
              <a:t>Developments in the area.</a:t>
            </a:r>
          </a:p>
          <a:p>
            <a:pPr lvl="1" eaLnBrk="1" hangingPunct="1"/>
            <a:r>
              <a:rPr lang="en-GB" smtClean="0"/>
              <a:t>Government policies.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lnSpcReduction="10000"/>
          </a:bodyPr>
          <a:lstStyle/>
          <a:p>
            <a:r>
              <a:rPr lang="en-US" u="sng" smtClean="0"/>
              <a:t>Socio economic characteristics of trip making population/ home</a:t>
            </a:r>
            <a:endParaRPr lang="en-GB" u="sng" smtClean="0"/>
          </a:p>
          <a:p>
            <a:pPr lvl="1"/>
            <a:r>
              <a:rPr lang="en-GB" smtClean="0"/>
              <a:t>Family size</a:t>
            </a:r>
          </a:p>
          <a:p>
            <a:pPr lvl="2"/>
            <a:r>
              <a:rPr lang="en-GB" smtClean="0"/>
              <a:t>Relationship exists between family size and trips.</a:t>
            </a:r>
          </a:p>
          <a:p>
            <a:pPr lvl="2"/>
            <a:r>
              <a:rPr lang="en-GB" smtClean="0"/>
              <a:t>E.g. 0.8 trips/ day: what about family</a:t>
            </a:r>
          </a:p>
          <a:p>
            <a:pPr lvl="1" eaLnBrk="1" hangingPunct="1"/>
            <a:r>
              <a:rPr lang="en-GB" smtClean="0"/>
              <a:t>Vehicle ownership</a:t>
            </a:r>
          </a:p>
          <a:p>
            <a:pPr lvl="2" eaLnBrk="1" hangingPunct="1"/>
            <a:r>
              <a:rPr lang="en-GB" smtClean="0"/>
              <a:t>Satisfy needs</a:t>
            </a:r>
          </a:p>
          <a:p>
            <a:pPr lvl="2" eaLnBrk="1" hangingPunct="1"/>
            <a:r>
              <a:rPr lang="en-GB" smtClean="0"/>
              <a:t>Social status</a:t>
            </a:r>
          </a:p>
          <a:p>
            <a:pPr lvl="2" eaLnBrk="1" hangingPunct="1"/>
            <a:r>
              <a:rPr lang="en-GB" smtClean="0"/>
              <a:t>Number</a:t>
            </a:r>
          </a:p>
          <a:p>
            <a:pPr lvl="2"/>
            <a:r>
              <a:rPr lang="en-GB" smtClean="0"/>
              <a:t>Accessibility</a:t>
            </a:r>
          </a:p>
          <a:p>
            <a:pPr lvl="2" eaLnBrk="1" hangingPunct="1"/>
            <a:r>
              <a:rPr lang="en-GB" smtClean="0"/>
              <a:t>System to move on , single </a:t>
            </a:r>
            <a:r>
              <a:rPr lang="en-GB" err="1" smtClean="0"/>
              <a:t>vs</a:t>
            </a:r>
            <a:r>
              <a:rPr lang="en-GB" smtClean="0"/>
              <a:t> more, effect on car usage</a:t>
            </a:r>
          </a:p>
          <a:p>
            <a:pPr lvl="2" eaLnBrk="1" hangingPunct="1"/>
            <a:r>
              <a:rPr lang="en-GB" smtClean="0"/>
              <a:t>Family size large or small, high or low car ownership</a:t>
            </a:r>
          </a:p>
          <a:p>
            <a:pPr lvl="1" eaLnBrk="1" hangingPunct="1"/>
            <a:endParaRPr lang="en-GB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DU</a:t>
            </a:r>
          </a:p>
          <a:p>
            <a:pPr lvl="2"/>
            <a:r>
              <a:rPr lang="en-GB" dirty="0" smtClean="0"/>
              <a:t>Permanent and temporary</a:t>
            </a:r>
          </a:p>
          <a:p>
            <a:pPr lvl="2"/>
            <a:r>
              <a:rPr lang="en-GB" dirty="0" smtClean="0"/>
              <a:t>Hotels and hostels</a:t>
            </a:r>
          </a:p>
          <a:p>
            <a:pPr lvl="1"/>
            <a:r>
              <a:rPr lang="en-GB" dirty="0" smtClean="0"/>
              <a:t>Occupation</a:t>
            </a:r>
          </a:p>
          <a:p>
            <a:pPr lvl="2" eaLnBrk="1" hangingPunct="1"/>
            <a:r>
              <a:rPr lang="en-GB" dirty="0" smtClean="0"/>
              <a:t>Employed persons</a:t>
            </a:r>
          </a:p>
          <a:p>
            <a:pPr lvl="2" eaLnBrk="1" hangingPunct="1"/>
            <a:r>
              <a:rPr lang="en-GB" dirty="0" smtClean="0"/>
              <a:t>Recreational trips for employed and unemployed</a:t>
            </a:r>
          </a:p>
          <a:p>
            <a:pPr lvl="2" eaLnBrk="1" hangingPunct="1"/>
            <a:r>
              <a:rPr lang="en-GB" dirty="0" smtClean="0"/>
              <a:t>Increase status</a:t>
            </a:r>
          </a:p>
          <a:p>
            <a:pPr lvl="1" eaLnBrk="1" hangingPunct="1"/>
            <a:r>
              <a:rPr lang="en-GB" dirty="0" smtClean="0"/>
              <a:t>Family Income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6"/>
          <p:cNvSpPr txBox="1">
            <a:spLocks noChangeArrowheads="1"/>
          </p:cNvSpPr>
          <p:nvPr/>
        </p:nvSpPr>
        <p:spPr bwMode="auto">
          <a:xfrm>
            <a:off x="1447800" y="1577975"/>
            <a:ext cx="2133600" cy="392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Land-Use survey</a:t>
            </a:r>
          </a:p>
        </p:txBody>
      </p:sp>
      <p:sp>
        <p:nvSpPr>
          <p:cNvPr id="35843" name="Text Box 17"/>
          <p:cNvSpPr txBox="1">
            <a:spLocks noChangeArrowheads="1"/>
          </p:cNvSpPr>
          <p:nvPr/>
        </p:nvSpPr>
        <p:spPr bwMode="auto">
          <a:xfrm rot="-5400000">
            <a:off x="-1453356" y="3945732"/>
            <a:ext cx="3581400" cy="3921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Travel survey</a:t>
            </a:r>
          </a:p>
        </p:txBody>
      </p:sp>
      <p:sp>
        <p:nvSpPr>
          <p:cNvPr id="35844" name="Text Box 18"/>
          <p:cNvSpPr txBox="1">
            <a:spLocks noChangeArrowheads="1"/>
          </p:cNvSpPr>
          <p:nvPr/>
        </p:nvSpPr>
        <p:spPr bwMode="auto">
          <a:xfrm>
            <a:off x="1066800" y="2339975"/>
            <a:ext cx="2971800" cy="392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Trip Generation Equations</a:t>
            </a:r>
          </a:p>
        </p:txBody>
      </p:sp>
      <p:sp>
        <p:nvSpPr>
          <p:cNvPr id="35845" name="Text Box 19"/>
          <p:cNvSpPr txBox="1">
            <a:spLocks noChangeArrowheads="1"/>
          </p:cNvSpPr>
          <p:nvPr/>
        </p:nvSpPr>
        <p:spPr bwMode="auto">
          <a:xfrm>
            <a:off x="1066800" y="3178175"/>
            <a:ext cx="2971800" cy="392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Captive Modal Split Model</a:t>
            </a:r>
          </a:p>
        </p:txBody>
      </p:sp>
      <p:sp>
        <p:nvSpPr>
          <p:cNvPr id="35846" name="Text Box 20"/>
          <p:cNvSpPr txBox="1">
            <a:spLocks noChangeArrowheads="1"/>
          </p:cNvSpPr>
          <p:nvPr/>
        </p:nvSpPr>
        <p:spPr bwMode="auto">
          <a:xfrm>
            <a:off x="1066800" y="3940175"/>
            <a:ext cx="2971800" cy="392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Trip Distribution Model</a:t>
            </a:r>
          </a:p>
        </p:txBody>
      </p:sp>
      <p:sp>
        <p:nvSpPr>
          <p:cNvPr id="35847" name="Text Box 21"/>
          <p:cNvSpPr txBox="1">
            <a:spLocks noChangeArrowheads="1"/>
          </p:cNvSpPr>
          <p:nvPr/>
        </p:nvSpPr>
        <p:spPr bwMode="auto">
          <a:xfrm>
            <a:off x="1066800" y="4702175"/>
            <a:ext cx="2971800" cy="392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Choice Modal Split Model</a:t>
            </a:r>
          </a:p>
        </p:txBody>
      </p:sp>
      <p:sp>
        <p:nvSpPr>
          <p:cNvPr id="35848" name="Text Box 22"/>
          <p:cNvSpPr txBox="1">
            <a:spLocks noChangeArrowheads="1"/>
          </p:cNvSpPr>
          <p:nvPr/>
        </p:nvSpPr>
        <p:spPr bwMode="auto">
          <a:xfrm>
            <a:off x="1066800" y="5540375"/>
            <a:ext cx="2971800" cy="392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Route Assignment by Mode</a:t>
            </a:r>
          </a:p>
        </p:txBody>
      </p:sp>
      <p:sp>
        <p:nvSpPr>
          <p:cNvPr id="35849" name="Text Box 23"/>
          <p:cNvSpPr txBox="1">
            <a:spLocks noChangeArrowheads="1"/>
          </p:cNvSpPr>
          <p:nvPr/>
        </p:nvSpPr>
        <p:spPr bwMode="auto">
          <a:xfrm>
            <a:off x="762000" y="6313488"/>
            <a:ext cx="3581400" cy="3921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Check against Measured Volumes</a:t>
            </a:r>
          </a:p>
        </p:txBody>
      </p:sp>
      <p:sp>
        <p:nvSpPr>
          <p:cNvPr id="35850" name="Line 24"/>
          <p:cNvSpPr>
            <a:spLocks noChangeShapeType="1"/>
          </p:cNvSpPr>
          <p:nvPr/>
        </p:nvSpPr>
        <p:spPr bwMode="auto">
          <a:xfrm>
            <a:off x="533400" y="25796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25"/>
          <p:cNvSpPr>
            <a:spLocks noChangeShapeType="1"/>
          </p:cNvSpPr>
          <p:nvPr/>
        </p:nvSpPr>
        <p:spPr bwMode="auto">
          <a:xfrm>
            <a:off x="533400" y="33416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26"/>
          <p:cNvSpPr>
            <a:spLocks noChangeShapeType="1"/>
          </p:cNvSpPr>
          <p:nvPr/>
        </p:nvSpPr>
        <p:spPr bwMode="auto">
          <a:xfrm>
            <a:off x="533400" y="41036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27"/>
          <p:cNvSpPr>
            <a:spLocks noChangeShapeType="1"/>
          </p:cNvSpPr>
          <p:nvPr/>
        </p:nvSpPr>
        <p:spPr bwMode="auto">
          <a:xfrm>
            <a:off x="533400" y="48656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28"/>
          <p:cNvSpPr>
            <a:spLocks noChangeShapeType="1"/>
          </p:cNvSpPr>
          <p:nvPr/>
        </p:nvSpPr>
        <p:spPr bwMode="auto">
          <a:xfrm>
            <a:off x="533400" y="57038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29"/>
          <p:cNvSpPr>
            <a:spLocks noChangeShapeType="1"/>
          </p:cNvSpPr>
          <p:nvPr/>
        </p:nvSpPr>
        <p:spPr bwMode="auto">
          <a:xfrm>
            <a:off x="2438400" y="19700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30"/>
          <p:cNvSpPr>
            <a:spLocks noChangeShapeType="1"/>
          </p:cNvSpPr>
          <p:nvPr/>
        </p:nvSpPr>
        <p:spPr bwMode="auto">
          <a:xfrm>
            <a:off x="2514600" y="59324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Text Box 31"/>
          <p:cNvSpPr txBox="1">
            <a:spLocks noChangeArrowheads="1"/>
          </p:cNvSpPr>
          <p:nvPr/>
        </p:nvSpPr>
        <p:spPr bwMode="auto">
          <a:xfrm>
            <a:off x="5181600" y="1589088"/>
            <a:ext cx="2819400" cy="392112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Land-Use Allocation</a:t>
            </a:r>
          </a:p>
        </p:txBody>
      </p:sp>
      <p:sp>
        <p:nvSpPr>
          <p:cNvPr id="35858" name="Text Box 32"/>
          <p:cNvSpPr txBox="1">
            <a:spLocks noChangeArrowheads="1"/>
          </p:cNvSpPr>
          <p:nvPr/>
        </p:nvSpPr>
        <p:spPr bwMode="auto">
          <a:xfrm>
            <a:off x="5181600" y="2732088"/>
            <a:ext cx="2819400" cy="392112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Zonal Trip ends</a:t>
            </a:r>
          </a:p>
        </p:txBody>
      </p:sp>
      <p:sp>
        <p:nvSpPr>
          <p:cNvPr id="35859" name="Text Box 33"/>
          <p:cNvSpPr txBox="1">
            <a:spLocks noChangeArrowheads="1"/>
          </p:cNvSpPr>
          <p:nvPr/>
        </p:nvSpPr>
        <p:spPr bwMode="auto">
          <a:xfrm>
            <a:off x="5181600" y="3482975"/>
            <a:ext cx="2819400" cy="39211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Trip ends by Mode</a:t>
            </a:r>
          </a:p>
        </p:txBody>
      </p:sp>
      <p:sp>
        <p:nvSpPr>
          <p:cNvPr id="35860" name="Text Box 34"/>
          <p:cNvSpPr txBox="1">
            <a:spLocks noChangeArrowheads="1"/>
          </p:cNvSpPr>
          <p:nvPr/>
        </p:nvSpPr>
        <p:spPr bwMode="auto">
          <a:xfrm>
            <a:off x="5181600" y="5006975"/>
            <a:ext cx="2819400" cy="39211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O-D Volumes by Mode</a:t>
            </a:r>
          </a:p>
        </p:txBody>
      </p:sp>
      <p:sp>
        <p:nvSpPr>
          <p:cNvPr id="35861" name="Text Box 35"/>
          <p:cNvSpPr txBox="1">
            <a:spLocks noChangeArrowheads="1"/>
          </p:cNvSpPr>
          <p:nvPr/>
        </p:nvSpPr>
        <p:spPr bwMode="auto">
          <a:xfrm>
            <a:off x="5029200" y="5551488"/>
            <a:ext cx="3124200" cy="392112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Route Assignment by Mode</a:t>
            </a:r>
          </a:p>
        </p:txBody>
      </p:sp>
      <p:sp>
        <p:nvSpPr>
          <p:cNvPr id="35862" name="Text Box 36"/>
          <p:cNvSpPr txBox="1">
            <a:spLocks noChangeArrowheads="1"/>
          </p:cNvSpPr>
          <p:nvPr/>
        </p:nvSpPr>
        <p:spPr bwMode="auto">
          <a:xfrm>
            <a:off x="5029200" y="6237288"/>
            <a:ext cx="3124200" cy="392112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Volumes by Link and Mode</a:t>
            </a:r>
          </a:p>
        </p:txBody>
      </p:sp>
      <p:sp>
        <p:nvSpPr>
          <p:cNvPr id="35863" name="Text Box 37"/>
          <p:cNvSpPr txBox="1">
            <a:spLocks noChangeArrowheads="1"/>
          </p:cNvSpPr>
          <p:nvPr/>
        </p:nvSpPr>
        <p:spPr bwMode="auto">
          <a:xfrm rot="5400000">
            <a:off x="6966744" y="4288632"/>
            <a:ext cx="3505200" cy="392112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/>
              <a:t>Alternative Transport Systems</a:t>
            </a:r>
          </a:p>
        </p:txBody>
      </p:sp>
      <p:sp>
        <p:nvSpPr>
          <p:cNvPr id="35864" name="Line 40"/>
          <p:cNvSpPr>
            <a:spLocks noChangeShapeType="1"/>
          </p:cNvSpPr>
          <p:nvPr/>
        </p:nvSpPr>
        <p:spPr bwMode="auto">
          <a:xfrm>
            <a:off x="6400800" y="19700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41"/>
          <p:cNvSpPr>
            <a:spLocks noChangeShapeType="1"/>
          </p:cNvSpPr>
          <p:nvPr/>
        </p:nvSpPr>
        <p:spPr bwMode="auto">
          <a:xfrm>
            <a:off x="6400800" y="31130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42"/>
          <p:cNvSpPr>
            <a:spLocks noChangeShapeType="1"/>
          </p:cNvSpPr>
          <p:nvPr/>
        </p:nvSpPr>
        <p:spPr bwMode="auto">
          <a:xfrm>
            <a:off x="6400800" y="38750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43"/>
          <p:cNvSpPr>
            <a:spLocks noChangeShapeType="1"/>
          </p:cNvSpPr>
          <p:nvPr/>
        </p:nvSpPr>
        <p:spPr bwMode="auto">
          <a:xfrm>
            <a:off x="6400800" y="5399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Line 44"/>
          <p:cNvSpPr>
            <a:spLocks noChangeShapeType="1"/>
          </p:cNvSpPr>
          <p:nvPr/>
        </p:nvSpPr>
        <p:spPr bwMode="auto">
          <a:xfrm>
            <a:off x="6400800" y="5932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Line 45"/>
          <p:cNvSpPr>
            <a:spLocks noChangeShapeType="1"/>
          </p:cNvSpPr>
          <p:nvPr/>
        </p:nvSpPr>
        <p:spPr bwMode="auto">
          <a:xfrm>
            <a:off x="4038600" y="2503488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46"/>
          <p:cNvSpPr>
            <a:spLocks noChangeShapeType="1"/>
          </p:cNvSpPr>
          <p:nvPr/>
        </p:nvSpPr>
        <p:spPr bwMode="auto">
          <a:xfrm>
            <a:off x="4038600" y="33416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47"/>
          <p:cNvSpPr>
            <a:spLocks noChangeShapeType="1"/>
          </p:cNvSpPr>
          <p:nvPr/>
        </p:nvSpPr>
        <p:spPr bwMode="auto">
          <a:xfrm>
            <a:off x="4038600" y="41798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48"/>
          <p:cNvSpPr>
            <a:spLocks noChangeShapeType="1"/>
          </p:cNvSpPr>
          <p:nvPr/>
        </p:nvSpPr>
        <p:spPr bwMode="auto">
          <a:xfrm>
            <a:off x="4038600" y="48656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Line 49"/>
          <p:cNvSpPr>
            <a:spLocks noChangeShapeType="1"/>
          </p:cNvSpPr>
          <p:nvPr/>
        </p:nvSpPr>
        <p:spPr bwMode="auto">
          <a:xfrm flipH="1">
            <a:off x="6400800" y="448468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Line 50"/>
          <p:cNvSpPr>
            <a:spLocks noChangeShapeType="1"/>
          </p:cNvSpPr>
          <p:nvPr/>
        </p:nvSpPr>
        <p:spPr bwMode="auto">
          <a:xfrm flipH="1">
            <a:off x="6400800" y="547528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27" name="Rectangle 55"/>
          <p:cNvSpPr>
            <a:spLocks noGrp="1" noRot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Sequence of Activities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8BA88D-6FA3-4F25-8984-3EA49953D0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u="sng" smtClean="0"/>
              <a:t>Other Factors</a:t>
            </a:r>
            <a:endParaRPr lang="en-GB" smtClean="0"/>
          </a:p>
          <a:p>
            <a:pPr lvl="1"/>
            <a:r>
              <a:rPr lang="en-GB" smtClean="0"/>
              <a:t>Property values</a:t>
            </a:r>
          </a:p>
          <a:p>
            <a:pPr lvl="1"/>
            <a:r>
              <a:rPr lang="en-GB" smtClean="0"/>
              <a:t>Age group</a:t>
            </a:r>
          </a:p>
          <a:p>
            <a:pPr lvl="1"/>
            <a:r>
              <a:rPr lang="en-GB" smtClean="0"/>
              <a:t>Blue and white collars</a:t>
            </a:r>
          </a:p>
          <a:p>
            <a:pPr lvl="1" eaLnBrk="1" hangingPunct="1"/>
            <a:r>
              <a:rPr lang="en-GB" smtClean="0"/>
              <a:t>Urbanization</a:t>
            </a:r>
          </a:p>
          <a:p>
            <a:pPr lvl="1" eaLnBrk="1" hangingPunct="1"/>
            <a:r>
              <a:rPr lang="en-GB" smtClean="0"/>
              <a:t>Female working</a:t>
            </a:r>
          </a:p>
          <a:p>
            <a:pPr lvl="1" eaLnBrk="1" hangingPunct="1"/>
            <a:r>
              <a:rPr lang="en-GB" smtClean="0"/>
              <a:t>Distance from central area</a:t>
            </a:r>
          </a:p>
          <a:p>
            <a:pPr lvl="1" eaLnBrk="1" hangingPunct="1"/>
            <a:r>
              <a:rPr lang="en-GB" smtClean="0"/>
              <a:t>System quality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93520"/>
          </a:xfrm>
        </p:spPr>
        <p:txBody>
          <a:bodyPr/>
          <a:lstStyle/>
          <a:p>
            <a:r>
              <a:rPr lang="en-US" smtClean="0"/>
              <a:t>Trip Generation means” to forecast the number of personal trips that will begin or end in each TAZ for a typical day in target year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1600" y="3172326"/>
            <a:ext cx="3383280" cy="731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Dependent Variable (Base year trips)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200400"/>
            <a:ext cx="3383280" cy="731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Independent Variable (Land use/ socio economic factors)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78028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Calibration (Base year observations and surveys) Relationship between variables and travel quantified, numerical parameters estimated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992469"/>
            <a:ext cx="78028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Calibrated model used for predictive purposes based upon land use and socioeconomic projections in target year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906869"/>
            <a:ext cx="33832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Trip  ends </a:t>
            </a:r>
            <a:r>
              <a:rPr lang="en-US" err="1" smtClean="0"/>
              <a:t>Q</a:t>
            </a:r>
            <a:r>
              <a:rPr lang="en-US" baseline="-25000" err="1" smtClean="0"/>
              <a:t>ij</a:t>
            </a:r>
            <a:r>
              <a:rPr lang="en-US" baseline="-25000" smtClean="0"/>
              <a:t> </a:t>
            </a:r>
            <a:r>
              <a:rPr lang="en-US" smtClean="0"/>
              <a:t>/ </a:t>
            </a:r>
            <a:r>
              <a:rPr lang="en-US" err="1" smtClean="0"/>
              <a:t>Tij</a:t>
            </a:r>
            <a:r>
              <a:rPr lang="en-US" smtClean="0"/>
              <a:t> or P</a:t>
            </a:r>
            <a:r>
              <a:rPr lang="en-US" baseline="-25000"/>
              <a:t>I</a:t>
            </a:r>
            <a:r>
              <a:rPr lang="en-US" baseline="-25000" smtClean="0"/>
              <a:t> </a:t>
            </a:r>
            <a:r>
              <a:rPr lang="en-US" smtClean="0"/>
              <a:t>and A</a:t>
            </a:r>
            <a:r>
              <a:rPr lang="en-US" baseline="-25000" smtClean="0"/>
              <a:t>J</a:t>
            </a:r>
            <a:endParaRPr lang="en-US" baseline="-25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Trip Purpose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Trip purposes</a:t>
            </a:r>
            <a:r>
              <a:rPr lang="en-GB" smtClean="0"/>
              <a:t>HB or NHB</a:t>
            </a:r>
          </a:p>
          <a:p>
            <a:pPr lvl="1"/>
            <a:r>
              <a:rPr lang="en-US" smtClean="0"/>
              <a:t>Home based School</a:t>
            </a:r>
          </a:p>
          <a:p>
            <a:pPr lvl="1"/>
            <a:r>
              <a:rPr lang="en-US" smtClean="0"/>
              <a:t>Home based Work</a:t>
            </a:r>
          </a:p>
          <a:p>
            <a:pPr lvl="1"/>
            <a:r>
              <a:rPr lang="en-US" smtClean="0"/>
              <a:t>Home based Shopping</a:t>
            </a:r>
          </a:p>
          <a:p>
            <a:pPr lvl="1"/>
            <a:r>
              <a:rPr lang="en-US" smtClean="0"/>
              <a:t>Home based Recreational</a:t>
            </a:r>
          </a:p>
          <a:p>
            <a:pPr lvl="1"/>
            <a:r>
              <a:rPr lang="en-US" smtClean="0"/>
              <a:t>Non Home based</a:t>
            </a:r>
          </a:p>
          <a:p>
            <a:r>
              <a:rPr lang="en-GB" smtClean="0"/>
              <a:t>Commercial, Light, Medium or Heavy</a:t>
            </a:r>
          </a:p>
          <a:p>
            <a:r>
              <a:rPr lang="en-US" smtClean="0"/>
              <a:t>Separate estimation for each</a:t>
            </a:r>
          </a:p>
          <a:p>
            <a:r>
              <a:rPr lang="en-US" smtClean="0"/>
              <a:t>All have different character</a:t>
            </a:r>
          </a:p>
          <a:p>
            <a:r>
              <a:rPr lang="en-US" smtClean="0"/>
              <a:t>Travel </a:t>
            </a:r>
            <a:r>
              <a:rPr lang="en-US" err="1" smtClean="0"/>
              <a:t>behaviour</a:t>
            </a:r>
            <a:r>
              <a:rPr lang="en-US" smtClean="0"/>
              <a:t> depends upon trip purpose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Zonal Based verses Household Based Models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09315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Zonal based (Aggregate)</a:t>
            </a:r>
          </a:p>
          <a:p>
            <a:r>
              <a:rPr lang="en-US" smtClean="0"/>
              <a:t>Zones be accurately delineated.</a:t>
            </a:r>
          </a:p>
          <a:p>
            <a:r>
              <a:rPr lang="en-US" smtClean="0"/>
              <a:t>Smaller zones.</a:t>
            </a:r>
          </a:p>
          <a:p>
            <a:r>
              <a:rPr lang="en-US" smtClean="0"/>
              <a:t>Zonal attributes</a:t>
            </a:r>
          </a:p>
          <a:p>
            <a:pPr lvl="1"/>
            <a:r>
              <a:rPr lang="en-US" smtClean="0"/>
              <a:t>Population Average income</a:t>
            </a:r>
          </a:p>
          <a:p>
            <a:pPr lvl="1"/>
            <a:r>
              <a:rPr lang="en-US" smtClean="0"/>
              <a:t>Average vehicle ownership</a:t>
            </a:r>
          </a:p>
          <a:p>
            <a:pPr lvl="1"/>
            <a:r>
              <a:rPr lang="en-US" smtClean="0"/>
              <a:t>Accuracy affected</a:t>
            </a:r>
          </a:p>
          <a:p>
            <a:r>
              <a:rPr lang="en-US" smtClean="0"/>
              <a:t>Sample survey expanded.</a:t>
            </a:r>
          </a:p>
          <a:p>
            <a:r>
              <a:rPr lang="en-US" smtClean="0"/>
              <a:t>Leads to ‘Zonal total trip ends”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85516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Household based (Disaggregate)</a:t>
            </a:r>
          </a:p>
          <a:p>
            <a:r>
              <a:rPr lang="en-US" smtClean="0"/>
              <a:t>Zones may be larger</a:t>
            </a:r>
          </a:p>
          <a:p>
            <a:r>
              <a:rPr lang="en-US" smtClean="0"/>
              <a:t>Household attributes</a:t>
            </a:r>
          </a:p>
          <a:p>
            <a:pPr lvl="1"/>
            <a:r>
              <a:rPr lang="en-US" smtClean="0"/>
              <a:t>Family income</a:t>
            </a:r>
          </a:p>
          <a:p>
            <a:pPr lvl="1"/>
            <a:r>
              <a:rPr lang="en-US" smtClean="0"/>
              <a:t>Family members</a:t>
            </a:r>
          </a:p>
          <a:p>
            <a:pPr lvl="1"/>
            <a:r>
              <a:rPr lang="en-US" smtClean="0"/>
              <a:t>Vehicles</a:t>
            </a:r>
          </a:p>
          <a:p>
            <a:r>
              <a:rPr lang="en-US" smtClean="0"/>
              <a:t>More accurate</a:t>
            </a:r>
          </a:p>
          <a:p>
            <a:r>
              <a:rPr lang="en-US" smtClean="0"/>
              <a:t>Now even individual based</a:t>
            </a:r>
          </a:p>
          <a:p>
            <a:r>
              <a:rPr lang="en-US" smtClean="0"/>
              <a:t>Sample survey expanded.</a:t>
            </a:r>
          </a:p>
          <a:p>
            <a:r>
              <a:rPr lang="en-US" smtClean="0"/>
              <a:t>Different house groups combined to make ‘Zonal total trip ends”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110F7-6601-45BB-91D4-5D61F0D601E5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and OD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8EB9E-C1DE-470F-B682-784A0E001D77}" type="slidenum">
              <a:rPr lang="en-GB" altLang="en-US" smtClean="0">
                <a:solidFill>
                  <a:srgbClr val="DDE9EC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en-GB" altLang="en-US">
              <a:solidFill>
                <a:srgbClr val="DDE9E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Productions and Attractions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" y="2819400"/>
            <a:ext cx="3048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2819400"/>
            <a:ext cx="3048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562100" y="2933700"/>
            <a:ext cx="1219200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1700" y="2933700"/>
            <a:ext cx="1219200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NR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866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NR</a:t>
            </a:r>
            <a:endParaRPr lang="en-US"/>
          </a:p>
        </p:txBody>
      </p:sp>
      <p:sp>
        <p:nvSpPr>
          <p:cNvPr id="19" name="Curved Left Arrow 18"/>
          <p:cNvSpPr/>
          <p:nvPr/>
        </p:nvSpPr>
        <p:spPr>
          <a:xfrm rot="16507942">
            <a:off x="4056158" y="1573124"/>
            <a:ext cx="609600" cy="273474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5400000">
            <a:off x="4067582" y="2628022"/>
            <a:ext cx="609600" cy="273474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198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Zone I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Zone J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0200" y="411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19400" y="411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562600" y="236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1000" y="5029200"/>
            <a:ext cx="38862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OD is in terms of direction &amp; PA is in terms of land use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48200" y="5029200"/>
            <a:ext cx="38862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OD easy to collect &amp; PA easy to predict in future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5AE63-8D58-42ED-8244-2B501060677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1"/>
          <p:cNvGrpSpPr>
            <a:grpSpLocks noChangeAspect="1"/>
          </p:cNvGrpSpPr>
          <p:nvPr/>
        </p:nvGrpSpPr>
        <p:grpSpPr bwMode="auto">
          <a:xfrm>
            <a:off x="1295400" y="990600"/>
            <a:ext cx="6361508" cy="5661236"/>
            <a:chOff x="1800" y="3420"/>
            <a:chExt cx="8640" cy="7688"/>
          </a:xfrm>
        </p:grpSpPr>
        <p:sp>
          <p:nvSpPr>
            <p:cNvPr id="5326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800" y="3420"/>
              <a:ext cx="8640" cy="76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7" name="Freeform 19"/>
            <p:cNvSpPr>
              <a:spLocks/>
            </p:cNvSpPr>
            <p:nvPr/>
          </p:nvSpPr>
          <p:spPr bwMode="auto">
            <a:xfrm>
              <a:off x="2146" y="4508"/>
              <a:ext cx="6454" cy="5701"/>
            </a:xfrm>
            <a:custGeom>
              <a:avLst/>
              <a:gdLst/>
              <a:ahLst/>
              <a:cxnLst>
                <a:cxn ang="0">
                  <a:pos x="285" y="842"/>
                </a:cxn>
                <a:cxn ang="0">
                  <a:pos x="510" y="347"/>
                </a:cxn>
                <a:cxn ang="0">
                  <a:pos x="780" y="77"/>
                </a:cxn>
                <a:cxn ang="0">
                  <a:pos x="1410" y="167"/>
                </a:cxn>
                <a:cxn ang="0">
                  <a:pos x="2430" y="77"/>
                </a:cxn>
                <a:cxn ang="0">
                  <a:pos x="3780" y="2"/>
                </a:cxn>
                <a:cxn ang="0">
                  <a:pos x="4185" y="77"/>
                </a:cxn>
                <a:cxn ang="0">
                  <a:pos x="4305" y="152"/>
                </a:cxn>
                <a:cxn ang="0">
                  <a:pos x="4650" y="272"/>
                </a:cxn>
                <a:cxn ang="0">
                  <a:pos x="5520" y="467"/>
                </a:cxn>
                <a:cxn ang="0">
                  <a:pos x="6315" y="572"/>
                </a:cxn>
                <a:cxn ang="0">
                  <a:pos x="6510" y="782"/>
                </a:cxn>
                <a:cxn ang="0">
                  <a:pos x="6585" y="932"/>
                </a:cxn>
                <a:cxn ang="0">
                  <a:pos x="6525" y="3032"/>
                </a:cxn>
                <a:cxn ang="0">
                  <a:pos x="6525" y="3662"/>
                </a:cxn>
                <a:cxn ang="0">
                  <a:pos x="6240" y="3842"/>
                </a:cxn>
                <a:cxn ang="0">
                  <a:pos x="5985" y="3962"/>
                </a:cxn>
                <a:cxn ang="0">
                  <a:pos x="5865" y="4067"/>
                </a:cxn>
                <a:cxn ang="0">
                  <a:pos x="5805" y="4127"/>
                </a:cxn>
                <a:cxn ang="0">
                  <a:pos x="4830" y="4157"/>
                </a:cxn>
                <a:cxn ang="0">
                  <a:pos x="4395" y="4337"/>
                </a:cxn>
                <a:cxn ang="0">
                  <a:pos x="3690" y="4322"/>
                </a:cxn>
                <a:cxn ang="0">
                  <a:pos x="3345" y="4247"/>
                </a:cxn>
                <a:cxn ang="0">
                  <a:pos x="3150" y="4187"/>
                </a:cxn>
                <a:cxn ang="0">
                  <a:pos x="1635" y="4067"/>
                </a:cxn>
                <a:cxn ang="0">
                  <a:pos x="1185" y="3932"/>
                </a:cxn>
                <a:cxn ang="0">
                  <a:pos x="615" y="3647"/>
                </a:cxn>
                <a:cxn ang="0">
                  <a:pos x="480" y="3467"/>
                </a:cxn>
                <a:cxn ang="0">
                  <a:pos x="345" y="3332"/>
                </a:cxn>
                <a:cxn ang="0">
                  <a:pos x="240" y="3152"/>
                </a:cxn>
                <a:cxn ang="0">
                  <a:pos x="135" y="2852"/>
                </a:cxn>
                <a:cxn ang="0">
                  <a:pos x="90" y="2522"/>
                </a:cxn>
                <a:cxn ang="0">
                  <a:pos x="0" y="1997"/>
                </a:cxn>
                <a:cxn ang="0">
                  <a:pos x="120" y="1307"/>
                </a:cxn>
                <a:cxn ang="0">
                  <a:pos x="210" y="1172"/>
                </a:cxn>
              </a:cxnLst>
              <a:rect l="0" t="0" r="r" b="b"/>
              <a:pathLst>
                <a:path w="6690" h="4367">
                  <a:moveTo>
                    <a:pt x="180" y="1097"/>
                  </a:moveTo>
                  <a:cubicBezTo>
                    <a:pt x="230" y="1021"/>
                    <a:pt x="251" y="927"/>
                    <a:pt x="285" y="842"/>
                  </a:cubicBezTo>
                  <a:cubicBezTo>
                    <a:pt x="294" y="789"/>
                    <a:pt x="320" y="611"/>
                    <a:pt x="345" y="572"/>
                  </a:cubicBezTo>
                  <a:cubicBezTo>
                    <a:pt x="391" y="499"/>
                    <a:pt x="457" y="417"/>
                    <a:pt x="510" y="347"/>
                  </a:cubicBezTo>
                  <a:cubicBezTo>
                    <a:pt x="515" y="332"/>
                    <a:pt x="515" y="314"/>
                    <a:pt x="525" y="302"/>
                  </a:cubicBezTo>
                  <a:cubicBezTo>
                    <a:pt x="575" y="240"/>
                    <a:pt x="699" y="104"/>
                    <a:pt x="780" y="77"/>
                  </a:cubicBezTo>
                  <a:cubicBezTo>
                    <a:pt x="868" y="82"/>
                    <a:pt x="1060" y="86"/>
                    <a:pt x="1170" y="107"/>
                  </a:cubicBezTo>
                  <a:cubicBezTo>
                    <a:pt x="1252" y="122"/>
                    <a:pt x="1329" y="151"/>
                    <a:pt x="1410" y="167"/>
                  </a:cubicBezTo>
                  <a:cubicBezTo>
                    <a:pt x="1846" y="156"/>
                    <a:pt x="1915" y="168"/>
                    <a:pt x="2280" y="122"/>
                  </a:cubicBezTo>
                  <a:cubicBezTo>
                    <a:pt x="2332" y="116"/>
                    <a:pt x="2378" y="80"/>
                    <a:pt x="2430" y="77"/>
                  </a:cubicBezTo>
                  <a:cubicBezTo>
                    <a:pt x="2840" y="54"/>
                    <a:pt x="3250" y="47"/>
                    <a:pt x="3660" y="32"/>
                  </a:cubicBezTo>
                  <a:cubicBezTo>
                    <a:pt x="3700" y="24"/>
                    <a:pt x="3739" y="0"/>
                    <a:pt x="3780" y="2"/>
                  </a:cubicBezTo>
                  <a:cubicBezTo>
                    <a:pt x="3880" y="6"/>
                    <a:pt x="4080" y="32"/>
                    <a:pt x="4080" y="32"/>
                  </a:cubicBezTo>
                  <a:cubicBezTo>
                    <a:pt x="4126" y="43"/>
                    <a:pt x="4150" y="42"/>
                    <a:pt x="4185" y="77"/>
                  </a:cubicBezTo>
                  <a:cubicBezTo>
                    <a:pt x="4203" y="95"/>
                    <a:pt x="4209" y="124"/>
                    <a:pt x="4230" y="137"/>
                  </a:cubicBezTo>
                  <a:cubicBezTo>
                    <a:pt x="4252" y="151"/>
                    <a:pt x="4280" y="146"/>
                    <a:pt x="4305" y="152"/>
                  </a:cubicBezTo>
                  <a:cubicBezTo>
                    <a:pt x="4370" y="166"/>
                    <a:pt x="4435" y="182"/>
                    <a:pt x="4500" y="197"/>
                  </a:cubicBezTo>
                  <a:cubicBezTo>
                    <a:pt x="4547" y="221"/>
                    <a:pt x="4597" y="262"/>
                    <a:pt x="4650" y="272"/>
                  </a:cubicBezTo>
                  <a:cubicBezTo>
                    <a:pt x="4752" y="290"/>
                    <a:pt x="4853" y="284"/>
                    <a:pt x="4950" y="332"/>
                  </a:cubicBezTo>
                  <a:cubicBezTo>
                    <a:pt x="5139" y="426"/>
                    <a:pt x="5310" y="441"/>
                    <a:pt x="5520" y="467"/>
                  </a:cubicBezTo>
                  <a:cubicBezTo>
                    <a:pt x="5620" y="453"/>
                    <a:pt x="5855" y="414"/>
                    <a:pt x="5955" y="422"/>
                  </a:cubicBezTo>
                  <a:cubicBezTo>
                    <a:pt x="6027" y="428"/>
                    <a:pt x="6252" y="530"/>
                    <a:pt x="6315" y="572"/>
                  </a:cubicBezTo>
                  <a:cubicBezTo>
                    <a:pt x="6357" y="636"/>
                    <a:pt x="6420" y="672"/>
                    <a:pt x="6480" y="722"/>
                  </a:cubicBezTo>
                  <a:cubicBezTo>
                    <a:pt x="6490" y="742"/>
                    <a:pt x="6497" y="764"/>
                    <a:pt x="6510" y="782"/>
                  </a:cubicBezTo>
                  <a:cubicBezTo>
                    <a:pt x="6522" y="799"/>
                    <a:pt x="6544" y="809"/>
                    <a:pt x="6555" y="827"/>
                  </a:cubicBezTo>
                  <a:cubicBezTo>
                    <a:pt x="6573" y="859"/>
                    <a:pt x="6573" y="897"/>
                    <a:pt x="6585" y="932"/>
                  </a:cubicBezTo>
                  <a:cubicBezTo>
                    <a:pt x="6638" y="1458"/>
                    <a:pt x="6690" y="2162"/>
                    <a:pt x="6570" y="2642"/>
                  </a:cubicBezTo>
                  <a:cubicBezTo>
                    <a:pt x="6559" y="2774"/>
                    <a:pt x="6541" y="2901"/>
                    <a:pt x="6525" y="3032"/>
                  </a:cubicBezTo>
                  <a:cubicBezTo>
                    <a:pt x="6530" y="3117"/>
                    <a:pt x="6540" y="3202"/>
                    <a:pt x="6540" y="3287"/>
                  </a:cubicBezTo>
                  <a:cubicBezTo>
                    <a:pt x="6540" y="3412"/>
                    <a:pt x="6538" y="3538"/>
                    <a:pt x="6525" y="3662"/>
                  </a:cubicBezTo>
                  <a:cubicBezTo>
                    <a:pt x="6524" y="3669"/>
                    <a:pt x="6477" y="3759"/>
                    <a:pt x="6465" y="3767"/>
                  </a:cubicBezTo>
                  <a:cubicBezTo>
                    <a:pt x="6405" y="3804"/>
                    <a:pt x="6305" y="3818"/>
                    <a:pt x="6240" y="3842"/>
                  </a:cubicBezTo>
                  <a:cubicBezTo>
                    <a:pt x="5986" y="3934"/>
                    <a:pt x="6282" y="3845"/>
                    <a:pt x="6030" y="3917"/>
                  </a:cubicBezTo>
                  <a:cubicBezTo>
                    <a:pt x="6015" y="3932"/>
                    <a:pt x="6002" y="3949"/>
                    <a:pt x="5985" y="3962"/>
                  </a:cubicBezTo>
                  <a:cubicBezTo>
                    <a:pt x="5957" y="3984"/>
                    <a:pt x="5895" y="4022"/>
                    <a:pt x="5895" y="4022"/>
                  </a:cubicBezTo>
                  <a:cubicBezTo>
                    <a:pt x="5885" y="4037"/>
                    <a:pt x="5879" y="4056"/>
                    <a:pt x="5865" y="4067"/>
                  </a:cubicBezTo>
                  <a:cubicBezTo>
                    <a:pt x="5853" y="4077"/>
                    <a:pt x="5831" y="4071"/>
                    <a:pt x="5820" y="4082"/>
                  </a:cubicBezTo>
                  <a:cubicBezTo>
                    <a:pt x="5809" y="4093"/>
                    <a:pt x="5818" y="4118"/>
                    <a:pt x="5805" y="4127"/>
                  </a:cubicBezTo>
                  <a:cubicBezTo>
                    <a:pt x="5779" y="4145"/>
                    <a:pt x="5715" y="4157"/>
                    <a:pt x="5715" y="4157"/>
                  </a:cubicBezTo>
                  <a:cubicBezTo>
                    <a:pt x="5431" y="4127"/>
                    <a:pt x="5111" y="4063"/>
                    <a:pt x="4830" y="4157"/>
                  </a:cubicBezTo>
                  <a:cubicBezTo>
                    <a:pt x="4759" y="4210"/>
                    <a:pt x="4700" y="4217"/>
                    <a:pt x="4620" y="4247"/>
                  </a:cubicBezTo>
                  <a:cubicBezTo>
                    <a:pt x="4551" y="4273"/>
                    <a:pt x="4469" y="4330"/>
                    <a:pt x="4395" y="4337"/>
                  </a:cubicBezTo>
                  <a:cubicBezTo>
                    <a:pt x="4295" y="4347"/>
                    <a:pt x="4195" y="4357"/>
                    <a:pt x="4095" y="4367"/>
                  </a:cubicBezTo>
                  <a:cubicBezTo>
                    <a:pt x="3960" y="4352"/>
                    <a:pt x="3824" y="4344"/>
                    <a:pt x="3690" y="4322"/>
                  </a:cubicBezTo>
                  <a:cubicBezTo>
                    <a:pt x="3638" y="4314"/>
                    <a:pt x="3591" y="4288"/>
                    <a:pt x="3540" y="4277"/>
                  </a:cubicBezTo>
                  <a:cubicBezTo>
                    <a:pt x="3476" y="4263"/>
                    <a:pt x="3410" y="4257"/>
                    <a:pt x="3345" y="4247"/>
                  </a:cubicBezTo>
                  <a:cubicBezTo>
                    <a:pt x="3320" y="4237"/>
                    <a:pt x="3296" y="4225"/>
                    <a:pt x="3270" y="4217"/>
                  </a:cubicBezTo>
                  <a:cubicBezTo>
                    <a:pt x="3231" y="4205"/>
                    <a:pt x="3150" y="4187"/>
                    <a:pt x="3150" y="4187"/>
                  </a:cubicBezTo>
                  <a:cubicBezTo>
                    <a:pt x="3019" y="4100"/>
                    <a:pt x="2818" y="4104"/>
                    <a:pt x="2670" y="4067"/>
                  </a:cubicBezTo>
                  <a:cubicBezTo>
                    <a:pt x="2217" y="4101"/>
                    <a:pt x="2149" y="4122"/>
                    <a:pt x="1635" y="4067"/>
                  </a:cubicBezTo>
                  <a:cubicBezTo>
                    <a:pt x="1533" y="4056"/>
                    <a:pt x="1437" y="4009"/>
                    <a:pt x="1335" y="3992"/>
                  </a:cubicBezTo>
                  <a:cubicBezTo>
                    <a:pt x="1284" y="3958"/>
                    <a:pt x="1245" y="3947"/>
                    <a:pt x="1185" y="3932"/>
                  </a:cubicBezTo>
                  <a:cubicBezTo>
                    <a:pt x="1079" y="3862"/>
                    <a:pt x="988" y="3836"/>
                    <a:pt x="870" y="3797"/>
                  </a:cubicBezTo>
                  <a:cubicBezTo>
                    <a:pt x="772" y="3764"/>
                    <a:pt x="723" y="3674"/>
                    <a:pt x="615" y="3647"/>
                  </a:cubicBezTo>
                  <a:cubicBezTo>
                    <a:pt x="463" y="3420"/>
                    <a:pt x="627" y="3653"/>
                    <a:pt x="510" y="3512"/>
                  </a:cubicBezTo>
                  <a:cubicBezTo>
                    <a:pt x="498" y="3498"/>
                    <a:pt x="494" y="3479"/>
                    <a:pt x="480" y="3467"/>
                  </a:cubicBezTo>
                  <a:cubicBezTo>
                    <a:pt x="463" y="3453"/>
                    <a:pt x="440" y="3447"/>
                    <a:pt x="420" y="3437"/>
                  </a:cubicBezTo>
                  <a:cubicBezTo>
                    <a:pt x="410" y="3423"/>
                    <a:pt x="356" y="3354"/>
                    <a:pt x="345" y="3332"/>
                  </a:cubicBezTo>
                  <a:cubicBezTo>
                    <a:pt x="328" y="3298"/>
                    <a:pt x="305" y="3227"/>
                    <a:pt x="285" y="3197"/>
                  </a:cubicBezTo>
                  <a:cubicBezTo>
                    <a:pt x="273" y="3179"/>
                    <a:pt x="252" y="3169"/>
                    <a:pt x="240" y="3152"/>
                  </a:cubicBezTo>
                  <a:cubicBezTo>
                    <a:pt x="216" y="3119"/>
                    <a:pt x="188" y="3036"/>
                    <a:pt x="180" y="3002"/>
                  </a:cubicBezTo>
                  <a:cubicBezTo>
                    <a:pt x="157" y="2911"/>
                    <a:pt x="172" y="2962"/>
                    <a:pt x="135" y="2852"/>
                  </a:cubicBezTo>
                  <a:cubicBezTo>
                    <a:pt x="130" y="2837"/>
                    <a:pt x="120" y="2807"/>
                    <a:pt x="120" y="2807"/>
                  </a:cubicBezTo>
                  <a:cubicBezTo>
                    <a:pt x="109" y="2640"/>
                    <a:pt x="122" y="2633"/>
                    <a:pt x="90" y="2522"/>
                  </a:cubicBezTo>
                  <a:cubicBezTo>
                    <a:pt x="74" y="2467"/>
                    <a:pt x="45" y="2357"/>
                    <a:pt x="45" y="2357"/>
                  </a:cubicBezTo>
                  <a:cubicBezTo>
                    <a:pt x="34" y="2188"/>
                    <a:pt x="28" y="2135"/>
                    <a:pt x="0" y="1997"/>
                  </a:cubicBezTo>
                  <a:cubicBezTo>
                    <a:pt x="10" y="1834"/>
                    <a:pt x="24" y="1678"/>
                    <a:pt x="45" y="1517"/>
                  </a:cubicBezTo>
                  <a:cubicBezTo>
                    <a:pt x="59" y="1411"/>
                    <a:pt x="37" y="1362"/>
                    <a:pt x="120" y="1307"/>
                  </a:cubicBezTo>
                  <a:cubicBezTo>
                    <a:pt x="125" y="1292"/>
                    <a:pt x="125" y="1274"/>
                    <a:pt x="135" y="1262"/>
                  </a:cubicBezTo>
                  <a:cubicBezTo>
                    <a:pt x="168" y="1221"/>
                    <a:pt x="210" y="1247"/>
                    <a:pt x="210" y="1172"/>
                  </a:cubicBezTo>
                  <a:cubicBezTo>
                    <a:pt x="210" y="1145"/>
                    <a:pt x="190" y="1122"/>
                    <a:pt x="180" y="109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 flipV="1">
              <a:off x="5300" y="6412"/>
              <a:ext cx="4420" cy="4696"/>
            </a:xfrm>
            <a:custGeom>
              <a:avLst/>
              <a:gdLst/>
              <a:ahLst/>
              <a:cxnLst>
                <a:cxn ang="0">
                  <a:pos x="0" y="3195"/>
                </a:cxn>
                <a:cxn ang="0">
                  <a:pos x="180" y="3045"/>
                </a:cxn>
                <a:cxn ang="0">
                  <a:pos x="210" y="2880"/>
                </a:cxn>
                <a:cxn ang="0">
                  <a:pos x="240" y="2835"/>
                </a:cxn>
                <a:cxn ang="0">
                  <a:pos x="270" y="2745"/>
                </a:cxn>
                <a:cxn ang="0">
                  <a:pos x="300" y="2640"/>
                </a:cxn>
                <a:cxn ang="0">
                  <a:pos x="435" y="2595"/>
                </a:cxn>
                <a:cxn ang="0">
                  <a:pos x="480" y="2580"/>
                </a:cxn>
                <a:cxn ang="0">
                  <a:pos x="525" y="2565"/>
                </a:cxn>
                <a:cxn ang="0">
                  <a:pos x="795" y="2325"/>
                </a:cxn>
                <a:cxn ang="0">
                  <a:pos x="840" y="2295"/>
                </a:cxn>
                <a:cxn ang="0">
                  <a:pos x="945" y="2175"/>
                </a:cxn>
                <a:cxn ang="0">
                  <a:pos x="1125" y="2100"/>
                </a:cxn>
                <a:cxn ang="0">
                  <a:pos x="1170" y="2070"/>
                </a:cxn>
                <a:cxn ang="0">
                  <a:pos x="1215" y="2055"/>
                </a:cxn>
                <a:cxn ang="0">
                  <a:pos x="1350" y="1965"/>
                </a:cxn>
                <a:cxn ang="0">
                  <a:pos x="1485" y="1875"/>
                </a:cxn>
                <a:cxn ang="0">
                  <a:pos x="1530" y="1830"/>
                </a:cxn>
                <a:cxn ang="0">
                  <a:pos x="1590" y="1815"/>
                </a:cxn>
                <a:cxn ang="0">
                  <a:pos x="1650" y="1710"/>
                </a:cxn>
                <a:cxn ang="0">
                  <a:pos x="1800" y="1620"/>
                </a:cxn>
                <a:cxn ang="0">
                  <a:pos x="1860" y="1530"/>
                </a:cxn>
                <a:cxn ang="0">
                  <a:pos x="1920" y="1500"/>
                </a:cxn>
                <a:cxn ang="0">
                  <a:pos x="2010" y="1440"/>
                </a:cxn>
                <a:cxn ang="0">
                  <a:pos x="2055" y="1410"/>
                </a:cxn>
                <a:cxn ang="0">
                  <a:pos x="2100" y="1380"/>
                </a:cxn>
                <a:cxn ang="0">
                  <a:pos x="2160" y="1305"/>
                </a:cxn>
                <a:cxn ang="0">
                  <a:pos x="2175" y="1245"/>
                </a:cxn>
                <a:cxn ang="0">
                  <a:pos x="2235" y="1215"/>
                </a:cxn>
                <a:cxn ang="0">
                  <a:pos x="2400" y="1140"/>
                </a:cxn>
                <a:cxn ang="0">
                  <a:pos x="2505" y="1035"/>
                </a:cxn>
                <a:cxn ang="0">
                  <a:pos x="2730" y="780"/>
                </a:cxn>
                <a:cxn ang="0">
                  <a:pos x="2760" y="630"/>
                </a:cxn>
                <a:cxn ang="0">
                  <a:pos x="2820" y="255"/>
                </a:cxn>
                <a:cxn ang="0">
                  <a:pos x="2895" y="150"/>
                </a:cxn>
                <a:cxn ang="0">
                  <a:pos x="2925" y="0"/>
                </a:cxn>
              </a:cxnLst>
              <a:rect l="0" t="0" r="r" b="b"/>
              <a:pathLst>
                <a:path w="2927" h="3195">
                  <a:moveTo>
                    <a:pt x="0" y="3195"/>
                  </a:moveTo>
                  <a:cubicBezTo>
                    <a:pt x="165" y="3080"/>
                    <a:pt x="116" y="3141"/>
                    <a:pt x="180" y="3045"/>
                  </a:cubicBezTo>
                  <a:cubicBezTo>
                    <a:pt x="182" y="3035"/>
                    <a:pt x="204" y="2897"/>
                    <a:pt x="210" y="2880"/>
                  </a:cubicBezTo>
                  <a:cubicBezTo>
                    <a:pt x="216" y="2863"/>
                    <a:pt x="233" y="2851"/>
                    <a:pt x="240" y="2835"/>
                  </a:cubicBezTo>
                  <a:cubicBezTo>
                    <a:pt x="253" y="2806"/>
                    <a:pt x="260" y="2775"/>
                    <a:pt x="270" y="2745"/>
                  </a:cubicBezTo>
                  <a:cubicBezTo>
                    <a:pt x="276" y="2728"/>
                    <a:pt x="292" y="2645"/>
                    <a:pt x="300" y="2640"/>
                  </a:cubicBezTo>
                  <a:cubicBezTo>
                    <a:pt x="341" y="2616"/>
                    <a:pt x="390" y="2610"/>
                    <a:pt x="435" y="2595"/>
                  </a:cubicBezTo>
                  <a:cubicBezTo>
                    <a:pt x="450" y="2590"/>
                    <a:pt x="465" y="2585"/>
                    <a:pt x="480" y="2580"/>
                  </a:cubicBezTo>
                  <a:cubicBezTo>
                    <a:pt x="495" y="2575"/>
                    <a:pt x="525" y="2565"/>
                    <a:pt x="525" y="2565"/>
                  </a:cubicBezTo>
                  <a:cubicBezTo>
                    <a:pt x="613" y="2477"/>
                    <a:pt x="707" y="2413"/>
                    <a:pt x="795" y="2325"/>
                  </a:cubicBezTo>
                  <a:cubicBezTo>
                    <a:pt x="808" y="2312"/>
                    <a:pt x="827" y="2308"/>
                    <a:pt x="840" y="2295"/>
                  </a:cubicBezTo>
                  <a:cubicBezTo>
                    <a:pt x="895" y="2240"/>
                    <a:pt x="875" y="2222"/>
                    <a:pt x="945" y="2175"/>
                  </a:cubicBezTo>
                  <a:cubicBezTo>
                    <a:pt x="1028" y="2120"/>
                    <a:pt x="1047" y="2119"/>
                    <a:pt x="1125" y="2100"/>
                  </a:cubicBezTo>
                  <a:cubicBezTo>
                    <a:pt x="1140" y="2090"/>
                    <a:pt x="1154" y="2078"/>
                    <a:pt x="1170" y="2070"/>
                  </a:cubicBezTo>
                  <a:cubicBezTo>
                    <a:pt x="1184" y="2063"/>
                    <a:pt x="1201" y="2063"/>
                    <a:pt x="1215" y="2055"/>
                  </a:cubicBezTo>
                  <a:cubicBezTo>
                    <a:pt x="1215" y="2055"/>
                    <a:pt x="1327" y="1980"/>
                    <a:pt x="1350" y="1965"/>
                  </a:cubicBezTo>
                  <a:cubicBezTo>
                    <a:pt x="1398" y="1933"/>
                    <a:pt x="1430" y="1893"/>
                    <a:pt x="1485" y="1875"/>
                  </a:cubicBezTo>
                  <a:cubicBezTo>
                    <a:pt x="1500" y="1860"/>
                    <a:pt x="1512" y="1841"/>
                    <a:pt x="1530" y="1830"/>
                  </a:cubicBezTo>
                  <a:cubicBezTo>
                    <a:pt x="1548" y="1820"/>
                    <a:pt x="1574" y="1828"/>
                    <a:pt x="1590" y="1815"/>
                  </a:cubicBezTo>
                  <a:cubicBezTo>
                    <a:pt x="1621" y="1789"/>
                    <a:pt x="1621" y="1739"/>
                    <a:pt x="1650" y="1710"/>
                  </a:cubicBezTo>
                  <a:cubicBezTo>
                    <a:pt x="1690" y="1670"/>
                    <a:pt x="1748" y="1637"/>
                    <a:pt x="1800" y="1620"/>
                  </a:cubicBezTo>
                  <a:cubicBezTo>
                    <a:pt x="1820" y="1590"/>
                    <a:pt x="1840" y="1560"/>
                    <a:pt x="1860" y="1530"/>
                  </a:cubicBezTo>
                  <a:cubicBezTo>
                    <a:pt x="1872" y="1511"/>
                    <a:pt x="1901" y="1512"/>
                    <a:pt x="1920" y="1500"/>
                  </a:cubicBezTo>
                  <a:cubicBezTo>
                    <a:pt x="1951" y="1481"/>
                    <a:pt x="1980" y="1460"/>
                    <a:pt x="2010" y="1440"/>
                  </a:cubicBezTo>
                  <a:cubicBezTo>
                    <a:pt x="2025" y="1430"/>
                    <a:pt x="2040" y="1420"/>
                    <a:pt x="2055" y="1410"/>
                  </a:cubicBezTo>
                  <a:cubicBezTo>
                    <a:pt x="2070" y="1400"/>
                    <a:pt x="2100" y="1380"/>
                    <a:pt x="2100" y="1380"/>
                  </a:cubicBezTo>
                  <a:cubicBezTo>
                    <a:pt x="2149" y="1233"/>
                    <a:pt x="2070" y="1441"/>
                    <a:pt x="2160" y="1305"/>
                  </a:cubicBezTo>
                  <a:cubicBezTo>
                    <a:pt x="2171" y="1288"/>
                    <a:pt x="2162" y="1261"/>
                    <a:pt x="2175" y="1245"/>
                  </a:cubicBezTo>
                  <a:cubicBezTo>
                    <a:pt x="2189" y="1228"/>
                    <a:pt x="2216" y="1226"/>
                    <a:pt x="2235" y="1215"/>
                  </a:cubicBezTo>
                  <a:cubicBezTo>
                    <a:pt x="2292" y="1182"/>
                    <a:pt x="2335" y="1156"/>
                    <a:pt x="2400" y="1140"/>
                  </a:cubicBezTo>
                  <a:cubicBezTo>
                    <a:pt x="2421" y="1058"/>
                    <a:pt x="2427" y="1061"/>
                    <a:pt x="2505" y="1035"/>
                  </a:cubicBezTo>
                  <a:cubicBezTo>
                    <a:pt x="2585" y="955"/>
                    <a:pt x="2693" y="890"/>
                    <a:pt x="2730" y="780"/>
                  </a:cubicBezTo>
                  <a:cubicBezTo>
                    <a:pt x="2737" y="730"/>
                    <a:pt x="2755" y="681"/>
                    <a:pt x="2760" y="630"/>
                  </a:cubicBezTo>
                  <a:cubicBezTo>
                    <a:pt x="2782" y="423"/>
                    <a:pt x="2758" y="411"/>
                    <a:pt x="2820" y="255"/>
                  </a:cubicBezTo>
                  <a:cubicBezTo>
                    <a:pt x="2863" y="147"/>
                    <a:pt x="2816" y="176"/>
                    <a:pt x="2895" y="150"/>
                  </a:cubicBezTo>
                  <a:cubicBezTo>
                    <a:pt x="2927" y="20"/>
                    <a:pt x="2925" y="71"/>
                    <a:pt x="292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5" name="Freeform 17"/>
            <p:cNvSpPr>
              <a:spLocks/>
            </p:cNvSpPr>
            <p:nvPr/>
          </p:nvSpPr>
          <p:spPr bwMode="auto">
            <a:xfrm>
              <a:off x="1800" y="6412"/>
              <a:ext cx="3500" cy="3976"/>
            </a:xfrm>
            <a:custGeom>
              <a:avLst/>
              <a:gdLst/>
              <a:ahLst/>
              <a:cxnLst>
                <a:cxn ang="0">
                  <a:pos x="0" y="3195"/>
                </a:cxn>
                <a:cxn ang="0">
                  <a:pos x="180" y="3045"/>
                </a:cxn>
                <a:cxn ang="0">
                  <a:pos x="210" y="2880"/>
                </a:cxn>
                <a:cxn ang="0">
                  <a:pos x="240" y="2835"/>
                </a:cxn>
                <a:cxn ang="0">
                  <a:pos x="270" y="2745"/>
                </a:cxn>
                <a:cxn ang="0">
                  <a:pos x="300" y="2640"/>
                </a:cxn>
                <a:cxn ang="0">
                  <a:pos x="435" y="2595"/>
                </a:cxn>
                <a:cxn ang="0">
                  <a:pos x="480" y="2580"/>
                </a:cxn>
                <a:cxn ang="0">
                  <a:pos x="525" y="2565"/>
                </a:cxn>
                <a:cxn ang="0">
                  <a:pos x="795" y="2325"/>
                </a:cxn>
                <a:cxn ang="0">
                  <a:pos x="840" y="2295"/>
                </a:cxn>
                <a:cxn ang="0">
                  <a:pos x="945" y="2175"/>
                </a:cxn>
                <a:cxn ang="0">
                  <a:pos x="1125" y="2100"/>
                </a:cxn>
                <a:cxn ang="0">
                  <a:pos x="1170" y="2070"/>
                </a:cxn>
                <a:cxn ang="0">
                  <a:pos x="1215" y="2055"/>
                </a:cxn>
                <a:cxn ang="0">
                  <a:pos x="1350" y="1965"/>
                </a:cxn>
                <a:cxn ang="0">
                  <a:pos x="1485" y="1875"/>
                </a:cxn>
                <a:cxn ang="0">
                  <a:pos x="1530" y="1830"/>
                </a:cxn>
                <a:cxn ang="0">
                  <a:pos x="1590" y="1815"/>
                </a:cxn>
                <a:cxn ang="0">
                  <a:pos x="1650" y="1710"/>
                </a:cxn>
                <a:cxn ang="0">
                  <a:pos x="1800" y="1620"/>
                </a:cxn>
                <a:cxn ang="0">
                  <a:pos x="1860" y="1530"/>
                </a:cxn>
                <a:cxn ang="0">
                  <a:pos x="1920" y="1500"/>
                </a:cxn>
                <a:cxn ang="0">
                  <a:pos x="2010" y="1440"/>
                </a:cxn>
                <a:cxn ang="0">
                  <a:pos x="2055" y="1410"/>
                </a:cxn>
                <a:cxn ang="0">
                  <a:pos x="2100" y="1380"/>
                </a:cxn>
                <a:cxn ang="0">
                  <a:pos x="2160" y="1305"/>
                </a:cxn>
                <a:cxn ang="0">
                  <a:pos x="2175" y="1245"/>
                </a:cxn>
                <a:cxn ang="0">
                  <a:pos x="2235" y="1215"/>
                </a:cxn>
                <a:cxn ang="0">
                  <a:pos x="2400" y="1140"/>
                </a:cxn>
                <a:cxn ang="0">
                  <a:pos x="2505" y="1035"/>
                </a:cxn>
                <a:cxn ang="0">
                  <a:pos x="2730" y="780"/>
                </a:cxn>
                <a:cxn ang="0">
                  <a:pos x="2760" y="630"/>
                </a:cxn>
                <a:cxn ang="0">
                  <a:pos x="2820" y="255"/>
                </a:cxn>
                <a:cxn ang="0">
                  <a:pos x="2895" y="150"/>
                </a:cxn>
                <a:cxn ang="0">
                  <a:pos x="2925" y="0"/>
                </a:cxn>
              </a:cxnLst>
              <a:rect l="0" t="0" r="r" b="b"/>
              <a:pathLst>
                <a:path w="2927" h="3195">
                  <a:moveTo>
                    <a:pt x="0" y="3195"/>
                  </a:moveTo>
                  <a:cubicBezTo>
                    <a:pt x="165" y="3080"/>
                    <a:pt x="116" y="3141"/>
                    <a:pt x="180" y="3045"/>
                  </a:cubicBezTo>
                  <a:cubicBezTo>
                    <a:pt x="182" y="3035"/>
                    <a:pt x="204" y="2897"/>
                    <a:pt x="210" y="2880"/>
                  </a:cubicBezTo>
                  <a:cubicBezTo>
                    <a:pt x="216" y="2863"/>
                    <a:pt x="233" y="2851"/>
                    <a:pt x="240" y="2835"/>
                  </a:cubicBezTo>
                  <a:cubicBezTo>
                    <a:pt x="253" y="2806"/>
                    <a:pt x="260" y="2775"/>
                    <a:pt x="270" y="2745"/>
                  </a:cubicBezTo>
                  <a:cubicBezTo>
                    <a:pt x="276" y="2728"/>
                    <a:pt x="292" y="2645"/>
                    <a:pt x="300" y="2640"/>
                  </a:cubicBezTo>
                  <a:cubicBezTo>
                    <a:pt x="341" y="2616"/>
                    <a:pt x="390" y="2610"/>
                    <a:pt x="435" y="2595"/>
                  </a:cubicBezTo>
                  <a:cubicBezTo>
                    <a:pt x="450" y="2590"/>
                    <a:pt x="465" y="2585"/>
                    <a:pt x="480" y="2580"/>
                  </a:cubicBezTo>
                  <a:cubicBezTo>
                    <a:pt x="495" y="2575"/>
                    <a:pt x="525" y="2565"/>
                    <a:pt x="525" y="2565"/>
                  </a:cubicBezTo>
                  <a:cubicBezTo>
                    <a:pt x="613" y="2477"/>
                    <a:pt x="707" y="2413"/>
                    <a:pt x="795" y="2325"/>
                  </a:cubicBezTo>
                  <a:cubicBezTo>
                    <a:pt x="808" y="2312"/>
                    <a:pt x="827" y="2308"/>
                    <a:pt x="840" y="2295"/>
                  </a:cubicBezTo>
                  <a:cubicBezTo>
                    <a:pt x="895" y="2240"/>
                    <a:pt x="875" y="2222"/>
                    <a:pt x="945" y="2175"/>
                  </a:cubicBezTo>
                  <a:cubicBezTo>
                    <a:pt x="1028" y="2120"/>
                    <a:pt x="1047" y="2119"/>
                    <a:pt x="1125" y="2100"/>
                  </a:cubicBezTo>
                  <a:cubicBezTo>
                    <a:pt x="1140" y="2090"/>
                    <a:pt x="1154" y="2078"/>
                    <a:pt x="1170" y="2070"/>
                  </a:cubicBezTo>
                  <a:cubicBezTo>
                    <a:pt x="1184" y="2063"/>
                    <a:pt x="1201" y="2063"/>
                    <a:pt x="1215" y="2055"/>
                  </a:cubicBezTo>
                  <a:cubicBezTo>
                    <a:pt x="1215" y="2055"/>
                    <a:pt x="1327" y="1980"/>
                    <a:pt x="1350" y="1965"/>
                  </a:cubicBezTo>
                  <a:cubicBezTo>
                    <a:pt x="1398" y="1933"/>
                    <a:pt x="1430" y="1893"/>
                    <a:pt x="1485" y="1875"/>
                  </a:cubicBezTo>
                  <a:cubicBezTo>
                    <a:pt x="1500" y="1860"/>
                    <a:pt x="1512" y="1841"/>
                    <a:pt x="1530" y="1830"/>
                  </a:cubicBezTo>
                  <a:cubicBezTo>
                    <a:pt x="1548" y="1820"/>
                    <a:pt x="1574" y="1828"/>
                    <a:pt x="1590" y="1815"/>
                  </a:cubicBezTo>
                  <a:cubicBezTo>
                    <a:pt x="1621" y="1789"/>
                    <a:pt x="1621" y="1739"/>
                    <a:pt x="1650" y="1710"/>
                  </a:cubicBezTo>
                  <a:cubicBezTo>
                    <a:pt x="1690" y="1670"/>
                    <a:pt x="1748" y="1637"/>
                    <a:pt x="1800" y="1620"/>
                  </a:cubicBezTo>
                  <a:cubicBezTo>
                    <a:pt x="1820" y="1590"/>
                    <a:pt x="1840" y="1560"/>
                    <a:pt x="1860" y="1530"/>
                  </a:cubicBezTo>
                  <a:cubicBezTo>
                    <a:pt x="1872" y="1511"/>
                    <a:pt x="1901" y="1512"/>
                    <a:pt x="1920" y="1500"/>
                  </a:cubicBezTo>
                  <a:cubicBezTo>
                    <a:pt x="1951" y="1481"/>
                    <a:pt x="1980" y="1460"/>
                    <a:pt x="2010" y="1440"/>
                  </a:cubicBezTo>
                  <a:cubicBezTo>
                    <a:pt x="2025" y="1430"/>
                    <a:pt x="2040" y="1420"/>
                    <a:pt x="2055" y="1410"/>
                  </a:cubicBezTo>
                  <a:cubicBezTo>
                    <a:pt x="2070" y="1400"/>
                    <a:pt x="2100" y="1380"/>
                    <a:pt x="2100" y="1380"/>
                  </a:cubicBezTo>
                  <a:cubicBezTo>
                    <a:pt x="2149" y="1233"/>
                    <a:pt x="2070" y="1441"/>
                    <a:pt x="2160" y="1305"/>
                  </a:cubicBezTo>
                  <a:cubicBezTo>
                    <a:pt x="2171" y="1288"/>
                    <a:pt x="2162" y="1261"/>
                    <a:pt x="2175" y="1245"/>
                  </a:cubicBezTo>
                  <a:cubicBezTo>
                    <a:pt x="2189" y="1228"/>
                    <a:pt x="2216" y="1226"/>
                    <a:pt x="2235" y="1215"/>
                  </a:cubicBezTo>
                  <a:cubicBezTo>
                    <a:pt x="2292" y="1182"/>
                    <a:pt x="2335" y="1156"/>
                    <a:pt x="2400" y="1140"/>
                  </a:cubicBezTo>
                  <a:cubicBezTo>
                    <a:pt x="2421" y="1058"/>
                    <a:pt x="2427" y="1061"/>
                    <a:pt x="2505" y="1035"/>
                  </a:cubicBezTo>
                  <a:cubicBezTo>
                    <a:pt x="2585" y="955"/>
                    <a:pt x="2693" y="890"/>
                    <a:pt x="2730" y="780"/>
                  </a:cubicBezTo>
                  <a:cubicBezTo>
                    <a:pt x="2737" y="730"/>
                    <a:pt x="2755" y="681"/>
                    <a:pt x="2760" y="630"/>
                  </a:cubicBezTo>
                  <a:cubicBezTo>
                    <a:pt x="2782" y="423"/>
                    <a:pt x="2758" y="411"/>
                    <a:pt x="2820" y="255"/>
                  </a:cubicBezTo>
                  <a:cubicBezTo>
                    <a:pt x="2863" y="147"/>
                    <a:pt x="2816" y="176"/>
                    <a:pt x="2895" y="150"/>
                  </a:cubicBezTo>
                  <a:cubicBezTo>
                    <a:pt x="2927" y="20"/>
                    <a:pt x="2925" y="71"/>
                    <a:pt x="292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4" name="Freeform 16"/>
            <p:cNvSpPr>
              <a:spLocks/>
            </p:cNvSpPr>
            <p:nvPr/>
          </p:nvSpPr>
          <p:spPr bwMode="auto">
            <a:xfrm flipH="1">
              <a:off x="4400" y="7908"/>
              <a:ext cx="1100" cy="2176"/>
            </a:xfrm>
            <a:custGeom>
              <a:avLst/>
              <a:gdLst/>
              <a:ahLst/>
              <a:cxnLst>
                <a:cxn ang="0">
                  <a:pos x="735" y="0"/>
                </a:cxn>
                <a:cxn ang="0">
                  <a:pos x="630" y="120"/>
                </a:cxn>
                <a:cxn ang="0">
                  <a:pos x="600" y="210"/>
                </a:cxn>
                <a:cxn ang="0">
                  <a:pos x="585" y="255"/>
                </a:cxn>
                <a:cxn ang="0">
                  <a:pos x="435" y="840"/>
                </a:cxn>
                <a:cxn ang="0">
                  <a:pos x="315" y="1020"/>
                </a:cxn>
                <a:cxn ang="0">
                  <a:pos x="255" y="1170"/>
                </a:cxn>
                <a:cxn ang="0">
                  <a:pos x="225" y="1290"/>
                </a:cxn>
                <a:cxn ang="0">
                  <a:pos x="195" y="1335"/>
                </a:cxn>
                <a:cxn ang="0">
                  <a:pos x="75" y="1500"/>
                </a:cxn>
                <a:cxn ang="0">
                  <a:pos x="0" y="1650"/>
                </a:cxn>
              </a:cxnLst>
              <a:rect l="0" t="0" r="r" b="b"/>
              <a:pathLst>
                <a:path w="735" h="1650">
                  <a:moveTo>
                    <a:pt x="735" y="0"/>
                  </a:moveTo>
                  <a:cubicBezTo>
                    <a:pt x="660" y="50"/>
                    <a:pt x="700" y="15"/>
                    <a:pt x="630" y="120"/>
                  </a:cubicBezTo>
                  <a:cubicBezTo>
                    <a:pt x="612" y="146"/>
                    <a:pt x="610" y="180"/>
                    <a:pt x="600" y="210"/>
                  </a:cubicBezTo>
                  <a:cubicBezTo>
                    <a:pt x="595" y="225"/>
                    <a:pt x="585" y="255"/>
                    <a:pt x="585" y="255"/>
                  </a:cubicBezTo>
                  <a:cubicBezTo>
                    <a:pt x="581" y="371"/>
                    <a:pt x="645" y="770"/>
                    <a:pt x="435" y="840"/>
                  </a:cubicBezTo>
                  <a:cubicBezTo>
                    <a:pt x="408" y="922"/>
                    <a:pt x="351" y="948"/>
                    <a:pt x="315" y="1020"/>
                  </a:cubicBezTo>
                  <a:cubicBezTo>
                    <a:pt x="292" y="1066"/>
                    <a:pt x="269" y="1120"/>
                    <a:pt x="255" y="1170"/>
                  </a:cubicBezTo>
                  <a:cubicBezTo>
                    <a:pt x="244" y="1210"/>
                    <a:pt x="248" y="1256"/>
                    <a:pt x="225" y="1290"/>
                  </a:cubicBezTo>
                  <a:cubicBezTo>
                    <a:pt x="215" y="1305"/>
                    <a:pt x="202" y="1319"/>
                    <a:pt x="195" y="1335"/>
                  </a:cubicBezTo>
                  <a:cubicBezTo>
                    <a:pt x="147" y="1443"/>
                    <a:pt x="180" y="1430"/>
                    <a:pt x="75" y="1500"/>
                  </a:cubicBezTo>
                  <a:cubicBezTo>
                    <a:pt x="55" y="1560"/>
                    <a:pt x="56" y="1622"/>
                    <a:pt x="0" y="16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Freeform 15"/>
            <p:cNvSpPr>
              <a:spLocks/>
            </p:cNvSpPr>
            <p:nvPr/>
          </p:nvSpPr>
          <p:spPr bwMode="auto">
            <a:xfrm>
              <a:off x="5400" y="7908"/>
              <a:ext cx="1300" cy="2176"/>
            </a:xfrm>
            <a:custGeom>
              <a:avLst/>
              <a:gdLst/>
              <a:ahLst/>
              <a:cxnLst>
                <a:cxn ang="0">
                  <a:pos x="735" y="0"/>
                </a:cxn>
                <a:cxn ang="0">
                  <a:pos x="630" y="120"/>
                </a:cxn>
                <a:cxn ang="0">
                  <a:pos x="600" y="210"/>
                </a:cxn>
                <a:cxn ang="0">
                  <a:pos x="585" y="255"/>
                </a:cxn>
                <a:cxn ang="0">
                  <a:pos x="435" y="840"/>
                </a:cxn>
                <a:cxn ang="0">
                  <a:pos x="315" y="1020"/>
                </a:cxn>
                <a:cxn ang="0">
                  <a:pos x="255" y="1170"/>
                </a:cxn>
                <a:cxn ang="0">
                  <a:pos x="225" y="1290"/>
                </a:cxn>
                <a:cxn ang="0">
                  <a:pos x="195" y="1335"/>
                </a:cxn>
                <a:cxn ang="0">
                  <a:pos x="75" y="1500"/>
                </a:cxn>
                <a:cxn ang="0">
                  <a:pos x="0" y="1650"/>
                </a:cxn>
              </a:cxnLst>
              <a:rect l="0" t="0" r="r" b="b"/>
              <a:pathLst>
                <a:path w="735" h="1650">
                  <a:moveTo>
                    <a:pt x="735" y="0"/>
                  </a:moveTo>
                  <a:cubicBezTo>
                    <a:pt x="660" y="50"/>
                    <a:pt x="700" y="15"/>
                    <a:pt x="630" y="120"/>
                  </a:cubicBezTo>
                  <a:cubicBezTo>
                    <a:pt x="612" y="146"/>
                    <a:pt x="610" y="180"/>
                    <a:pt x="600" y="210"/>
                  </a:cubicBezTo>
                  <a:cubicBezTo>
                    <a:pt x="595" y="225"/>
                    <a:pt x="585" y="255"/>
                    <a:pt x="585" y="255"/>
                  </a:cubicBezTo>
                  <a:cubicBezTo>
                    <a:pt x="581" y="371"/>
                    <a:pt x="645" y="770"/>
                    <a:pt x="435" y="840"/>
                  </a:cubicBezTo>
                  <a:cubicBezTo>
                    <a:pt x="408" y="922"/>
                    <a:pt x="351" y="948"/>
                    <a:pt x="315" y="1020"/>
                  </a:cubicBezTo>
                  <a:cubicBezTo>
                    <a:pt x="292" y="1066"/>
                    <a:pt x="269" y="1120"/>
                    <a:pt x="255" y="1170"/>
                  </a:cubicBezTo>
                  <a:cubicBezTo>
                    <a:pt x="244" y="1210"/>
                    <a:pt x="248" y="1256"/>
                    <a:pt x="225" y="1290"/>
                  </a:cubicBezTo>
                  <a:cubicBezTo>
                    <a:pt x="215" y="1305"/>
                    <a:pt x="202" y="1319"/>
                    <a:pt x="195" y="1335"/>
                  </a:cubicBezTo>
                  <a:cubicBezTo>
                    <a:pt x="147" y="1443"/>
                    <a:pt x="180" y="1430"/>
                    <a:pt x="75" y="1500"/>
                  </a:cubicBezTo>
                  <a:cubicBezTo>
                    <a:pt x="55" y="1560"/>
                    <a:pt x="56" y="1622"/>
                    <a:pt x="0" y="16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auto">
            <a:xfrm flipV="1">
              <a:off x="2500" y="5596"/>
              <a:ext cx="2600" cy="1768"/>
            </a:xfrm>
            <a:custGeom>
              <a:avLst/>
              <a:gdLst/>
              <a:ahLst/>
              <a:cxnLst>
                <a:cxn ang="0">
                  <a:pos x="735" y="0"/>
                </a:cxn>
                <a:cxn ang="0">
                  <a:pos x="630" y="120"/>
                </a:cxn>
                <a:cxn ang="0">
                  <a:pos x="600" y="210"/>
                </a:cxn>
                <a:cxn ang="0">
                  <a:pos x="585" y="255"/>
                </a:cxn>
                <a:cxn ang="0">
                  <a:pos x="435" y="840"/>
                </a:cxn>
                <a:cxn ang="0">
                  <a:pos x="315" y="1020"/>
                </a:cxn>
                <a:cxn ang="0">
                  <a:pos x="255" y="1170"/>
                </a:cxn>
                <a:cxn ang="0">
                  <a:pos x="225" y="1290"/>
                </a:cxn>
                <a:cxn ang="0">
                  <a:pos x="195" y="1335"/>
                </a:cxn>
                <a:cxn ang="0">
                  <a:pos x="75" y="1500"/>
                </a:cxn>
                <a:cxn ang="0">
                  <a:pos x="0" y="1650"/>
                </a:cxn>
              </a:cxnLst>
              <a:rect l="0" t="0" r="r" b="b"/>
              <a:pathLst>
                <a:path w="735" h="1650">
                  <a:moveTo>
                    <a:pt x="735" y="0"/>
                  </a:moveTo>
                  <a:cubicBezTo>
                    <a:pt x="660" y="50"/>
                    <a:pt x="700" y="15"/>
                    <a:pt x="630" y="120"/>
                  </a:cubicBezTo>
                  <a:cubicBezTo>
                    <a:pt x="612" y="146"/>
                    <a:pt x="610" y="180"/>
                    <a:pt x="600" y="210"/>
                  </a:cubicBezTo>
                  <a:cubicBezTo>
                    <a:pt x="595" y="225"/>
                    <a:pt x="585" y="255"/>
                    <a:pt x="585" y="255"/>
                  </a:cubicBezTo>
                  <a:cubicBezTo>
                    <a:pt x="581" y="371"/>
                    <a:pt x="645" y="770"/>
                    <a:pt x="435" y="840"/>
                  </a:cubicBezTo>
                  <a:cubicBezTo>
                    <a:pt x="408" y="922"/>
                    <a:pt x="351" y="948"/>
                    <a:pt x="315" y="1020"/>
                  </a:cubicBezTo>
                  <a:cubicBezTo>
                    <a:pt x="292" y="1066"/>
                    <a:pt x="269" y="1120"/>
                    <a:pt x="255" y="1170"/>
                  </a:cubicBezTo>
                  <a:cubicBezTo>
                    <a:pt x="244" y="1210"/>
                    <a:pt x="248" y="1256"/>
                    <a:pt x="225" y="1290"/>
                  </a:cubicBezTo>
                  <a:cubicBezTo>
                    <a:pt x="215" y="1305"/>
                    <a:pt x="202" y="1319"/>
                    <a:pt x="195" y="1335"/>
                  </a:cubicBezTo>
                  <a:cubicBezTo>
                    <a:pt x="147" y="1443"/>
                    <a:pt x="180" y="1430"/>
                    <a:pt x="75" y="1500"/>
                  </a:cubicBezTo>
                  <a:cubicBezTo>
                    <a:pt x="55" y="1560"/>
                    <a:pt x="56" y="1622"/>
                    <a:pt x="0" y="16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1" name="Freeform 13"/>
            <p:cNvSpPr>
              <a:spLocks/>
            </p:cNvSpPr>
            <p:nvPr/>
          </p:nvSpPr>
          <p:spPr bwMode="auto">
            <a:xfrm flipV="1">
              <a:off x="5700" y="5868"/>
              <a:ext cx="2800" cy="1632"/>
            </a:xfrm>
            <a:custGeom>
              <a:avLst/>
              <a:gdLst/>
              <a:ahLst/>
              <a:cxnLst>
                <a:cxn ang="0">
                  <a:pos x="735" y="0"/>
                </a:cxn>
                <a:cxn ang="0">
                  <a:pos x="630" y="120"/>
                </a:cxn>
                <a:cxn ang="0">
                  <a:pos x="600" y="210"/>
                </a:cxn>
                <a:cxn ang="0">
                  <a:pos x="585" y="255"/>
                </a:cxn>
                <a:cxn ang="0">
                  <a:pos x="435" y="840"/>
                </a:cxn>
                <a:cxn ang="0">
                  <a:pos x="315" y="1020"/>
                </a:cxn>
                <a:cxn ang="0">
                  <a:pos x="255" y="1170"/>
                </a:cxn>
                <a:cxn ang="0">
                  <a:pos x="225" y="1290"/>
                </a:cxn>
                <a:cxn ang="0">
                  <a:pos x="195" y="1335"/>
                </a:cxn>
                <a:cxn ang="0">
                  <a:pos x="75" y="1500"/>
                </a:cxn>
                <a:cxn ang="0">
                  <a:pos x="0" y="1650"/>
                </a:cxn>
              </a:cxnLst>
              <a:rect l="0" t="0" r="r" b="b"/>
              <a:pathLst>
                <a:path w="735" h="1650">
                  <a:moveTo>
                    <a:pt x="735" y="0"/>
                  </a:moveTo>
                  <a:cubicBezTo>
                    <a:pt x="660" y="50"/>
                    <a:pt x="700" y="15"/>
                    <a:pt x="630" y="120"/>
                  </a:cubicBezTo>
                  <a:cubicBezTo>
                    <a:pt x="612" y="146"/>
                    <a:pt x="610" y="180"/>
                    <a:pt x="600" y="210"/>
                  </a:cubicBezTo>
                  <a:cubicBezTo>
                    <a:pt x="595" y="225"/>
                    <a:pt x="585" y="255"/>
                    <a:pt x="585" y="255"/>
                  </a:cubicBezTo>
                  <a:cubicBezTo>
                    <a:pt x="581" y="371"/>
                    <a:pt x="645" y="770"/>
                    <a:pt x="435" y="840"/>
                  </a:cubicBezTo>
                  <a:cubicBezTo>
                    <a:pt x="408" y="922"/>
                    <a:pt x="351" y="948"/>
                    <a:pt x="315" y="1020"/>
                  </a:cubicBezTo>
                  <a:cubicBezTo>
                    <a:pt x="292" y="1066"/>
                    <a:pt x="269" y="1120"/>
                    <a:pt x="255" y="1170"/>
                  </a:cubicBezTo>
                  <a:cubicBezTo>
                    <a:pt x="244" y="1210"/>
                    <a:pt x="248" y="1256"/>
                    <a:pt x="225" y="1290"/>
                  </a:cubicBezTo>
                  <a:cubicBezTo>
                    <a:pt x="215" y="1305"/>
                    <a:pt x="202" y="1319"/>
                    <a:pt x="195" y="1335"/>
                  </a:cubicBezTo>
                  <a:cubicBezTo>
                    <a:pt x="147" y="1443"/>
                    <a:pt x="180" y="1430"/>
                    <a:pt x="75" y="1500"/>
                  </a:cubicBezTo>
                  <a:cubicBezTo>
                    <a:pt x="55" y="1560"/>
                    <a:pt x="56" y="1622"/>
                    <a:pt x="0" y="16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AutoShape 12"/>
            <p:cNvSpPr>
              <a:spLocks noChangeArrowheads="1"/>
            </p:cNvSpPr>
            <p:nvPr/>
          </p:nvSpPr>
          <p:spPr bwMode="auto">
            <a:xfrm>
              <a:off x="7560" y="6248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9" name="AutoShape 11"/>
            <p:cNvSpPr>
              <a:spLocks noChangeArrowheads="1"/>
            </p:cNvSpPr>
            <p:nvPr/>
          </p:nvSpPr>
          <p:spPr bwMode="auto">
            <a:xfrm>
              <a:off x="7500" y="7500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AutoShape 10"/>
            <p:cNvSpPr>
              <a:spLocks noChangeArrowheads="1"/>
            </p:cNvSpPr>
            <p:nvPr/>
          </p:nvSpPr>
          <p:spPr bwMode="auto">
            <a:xfrm>
              <a:off x="4200" y="5324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auto">
            <a:xfrm>
              <a:off x="5300" y="3420"/>
              <a:ext cx="2667" cy="2992"/>
            </a:xfrm>
            <a:custGeom>
              <a:avLst/>
              <a:gdLst/>
              <a:ahLst/>
              <a:cxnLst>
                <a:cxn ang="0">
                  <a:pos x="0" y="3195"/>
                </a:cxn>
                <a:cxn ang="0">
                  <a:pos x="180" y="3045"/>
                </a:cxn>
                <a:cxn ang="0">
                  <a:pos x="210" y="2880"/>
                </a:cxn>
                <a:cxn ang="0">
                  <a:pos x="240" y="2835"/>
                </a:cxn>
                <a:cxn ang="0">
                  <a:pos x="270" y="2745"/>
                </a:cxn>
                <a:cxn ang="0">
                  <a:pos x="300" y="2640"/>
                </a:cxn>
                <a:cxn ang="0">
                  <a:pos x="435" y="2595"/>
                </a:cxn>
                <a:cxn ang="0">
                  <a:pos x="480" y="2580"/>
                </a:cxn>
                <a:cxn ang="0">
                  <a:pos x="525" y="2565"/>
                </a:cxn>
                <a:cxn ang="0">
                  <a:pos x="795" y="2325"/>
                </a:cxn>
                <a:cxn ang="0">
                  <a:pos x="840" y="2295"/>
                </a:cxn>
                <a:cxn ang="0">
                  <a:pos x="945" y="2175"/>
                </a:cxn>
                <a:cxn ang="0">
                  <a:pos x="1125" y="2100"/>
                </a:cxn>
                <a:cxn ang="0">
                  <a:pos x="1170" y="2070"/>
                </a:cxn>
                <a:cxn ang="0">
                  <a:pos x="1215" y="2055"/>
                </a:cxn>
                <a:cxn ang="0">
                  <a:pos x="1350" y="1965"/>
                </a:cxn>
                <a:cxn ang="0">
                  <a:pos x="1485" y="1875"/>
                </a:cxn>
                <a:cxn ang="0">
                  <a:pos x="1530" y="1830"/>
                </a:cxn>
                <a:cxn ang="0">
                  <a:pos x="1590" y="1815"/>
                </a:cxn>
                <a:cxn ang="0">
                  <a:pos x="1650" y="1710"/>
                </a:cxn>
                <a:cxn ang="0">
                  <a:pos x="1800" y="1620"/>
                </a:cxn>
                <a:cxn ang="0">
                  <a:pos x="1860" y="1530"/>
                </a:cxn>
                <a:cxn ang="0">
                  <a:pos x="1920" y="1500"/>
                </a:cxn>
                <a:cxn ang="0">
                  <a:pos x="2010" y="1440"/>
                </a:cxn>
                <a:cxn ang="0">
                  <a:pos x="2055" y="1410"/>
                </a:cxn>
                <a:cxn ang="0">
                  <a:pos x="2100" y="1380"/>
                </a:cxn>
                <a:cxn ang="0">
                  <a:pos x="2160" y="1305"/>
                </a:cxn>
                <a:cxn ang="0">
                  <a:pos x="2175" y="1245"/>
                </a:cxn>
                <a:cxn ang="0">
                  <a:pos x="2235" y="1215"/>
                </a:cxn>
                <a:cxn ang="0">
                  <a:pos x="2400" y="1140"/>
                </a:cxn>
                <a:cxn ang="0">
                  <a:pos x="2505" y="1035"/>
                </a:cxn>
                <a:cxn ang="0">
                  <a:pos x="2730" y="780"/>
                </a:cxn>
                <a:cxn ang="0">
                  <a:pos x="2760" y="630"/>
                </a:cxn>
                <a:cxn ang="0">
                  <a:pos x="2820" y="255"/>
                </a:cxn>
                <a:cxn ang="0">
                  <a:pos x="2895" y="150"/>
                </a:cxn>
                <a:cxn ang="0">
                  <a:pos x="2925" y="0"/>
                </a:cxn>
              </a:cxnLst>
              <a:rect l="0" t="0" r="r" b="b"/>
              <a:pathLst>
                <a:path w="2927" h="3195">
                  <a:moveTo>
                    <a:pt x="0" y="3195"/>
                  </a:moveTo>
                  <a:cubicBezTo>
                    <a:pt x="165" y="3080"/>
                    <a:pt x="116" y="3141"/>
                    <a:pt x="180" y="3045"/>
                  </a:cubicBezTo>
                  <a:cubicBezTo>
                    <a:pt x="182" y="3035"/>
                    <a:pt x="204" y="2897"/>
                    <a:pt x="210" y="2880"/>
                  </a:cubicBezTo>
                  <a:cubicBezTo>
                    <a:pt x="216" y="2863"/>
                    <a:pt x="233" y="2851"/>
                    <a:pt x="240" y="2835"/>
                  </a:cubicBezTo>
                  <a:cubicBezTo>
                    <a:pt x="253" y="2806"/>
                    <a:pt x="260" y="2775"/>
                    <a:pt x="270" y="2745"/>
                  </a:cubicBezTo>
                  <a:cubicBezTo>
                    <a:pt x="276" y="2728"/>
                    <a:pt x="292" y="2645"/>
                    <a:pt x="300" y="2640"/>
                  </a:cubicBezTo>
                  <a:cubicBezTo>
                    <a:pt x="341" y="2616"/>
                    <a:pt x="390" y="2610"/>
                    <a:pt x="435" y="2595"/>
                  </a:cubicBezTo>
                  <a:cubicBezTo>
                    <a:pt x="450" y="2590"/>
                    <a:pt x="465" y="2585"/>
                    <a:pt x="480" y="2580"/>
                  </a:cubicBezTo>
                  <a:cubicBezTo>
                    <a:pt x="495" y="2575"/>
                    <a:pt x="525" y="2565"/>
                    <a:pt x="525" y="2565"/>
                  </a:cubicBezTo>
                  <a:cubicBezTo>
                    <a:pt x="613" y="2477"/>
                    <a:pt x="707" y="2413"/>
                    <a:pt x="795" y="2325"/>
                  </a:cubicBezTo>
                  <a:cubicBezTo>
                    <a:pt x="808" y="2312"/>
                    <a:pt x="827" y="2308"/>
                    <a:pt x="840" y="2295"/>
                  </a:cubicBezTo>
                  <a:cubicBezTo>
                    <a:pt x="895" y="2240"/>
                    <a:pt x="875" y="2222"/>
                    <a:pt x="945" y="2175"/>
                  </a:cubicBezTo>
                  <a:cubicBezTo>
                    <a:pt x="1028" y="2120"/>
                    <a:pt x="1047" y="2119"/>
                    <a:pt x="1125" y="2100"/>
                  </a:cubicBezTo>
                  <a:cubicBezTo>
                    <a:pt x="1140" y="2090"/>
                    <a:pt x="1154" y="2078"/>
                    <a:pt x="1170" y="2070"/>
                  </a:cubicBezTo>
                  <a:cubicBezTo>
                    <a:pt x="1184" y="2063"/>
                    <a:pt x="1201" y="2063"/>
                    <a:pt x="1215" y="2055"/>
                  </a:cubicBezTo>
                  <a:cubicBezTo>
                    <a:pt x="1215" y="2055"/>
                    <a:pt x="1327" y="1980"/>
                    <a:pt x="1350" y="1965"/>
                  </a:cubicBezTo>
                  <a:cubicBezTo>
                    <a:pt x="1398" y="1933"/>
                    <a:pt x="1430" y="1893"/>
                    <a:pt x="1485" y="1875"/>
                  </a:cubicBezTo>
                  <a:cubicBezTo>
                    <a:pt x="1500" y="1860"/>
                    <a:pt x="1512" y="1841"/>
                    <a:pt x="1530" y="1830"/>
                  </a:cubicBezTo>
                  <a:cubicBezTo>
                    <a:pt x="1548" y="1820"/>
                    <a:pt x="1574" y="1828"/>
                    <a:pt x="1590" y="1815"/>
                  </a:cubicBezTo>
                  <a:cubicBezTo>
                    <a:pt x="1621" y="1789"/>
                    <a:pt x="1621" y="1739"/>
                    <a:pt x="1650" y="1710"/>
                  </a:cubicBezTo>
                  <a:cubicBezTo>
                    <a:pt x="1690" y="1670"/>
                    <a:pt x="1748" y="1637"/>
                    <a:pt x="1800" y="1620"/>
                  </a:cubicBezTo>
                  <a:cubicBezTo>
                    <a:pt x="1820" y="1590"/>
                    <a:pt x="1840" y="1560"/>
                    <a:pt x="1860" y="1530"/>
                  </a:cubicBezTo>
                  <a:cubicBezTo>
                    <a:pt x="1872" y="1511"/>
                    <a:pt x="1901" y="1512"/>
                    <a:pt x="1920" y="1500"/>
                  </a:cubicBezTo>
                  <a:cubicBezTo>
                    <a:pt x="1951" y="1481"/>
                    <a:pt x="1980" y="1460"/>
                    <a:pt x="2010" y="1440"/>
                  </a:cubicBezTo>
                  <a:cubicBezTo>
                    <a:pt x="2025" y="1430"/>
                    <a:pt x="2040" y="1420"/>
                    <a:pt x="2055" y="1410"/>
                  </a:cubicBezTo>
                  <a:cubicBezTo>
                    <a:pt x="2070" y="1400"/>
                    <a:pt x="2100" y="1380"/>
                    <a:pt x="2100" y="1380"/>
                  </a:cubicBezTo>
                  <a:cubicBezTo>
                    <a:pt x="2149" y="1233"/>
                    <a:pt x="2070" y="1441"/>
                    <a:pt x="2160" y="1305"/>
                  </a:cubicBezTo>
                  <a:cubicBezTo>
                    <a:pt x="2171" y="1288"/>
                    <a:pt x="2162" y="1261"/>
                    <a:pt x="2175" y="1245"/>
                  </a:cubicBezTo>
                  <a:cubicBezTo>
                    <a:pt x="2189" y="1228"/>
                    <a:pt x="2216" y="1226"/>
                    <a:pt x="2235" y="1215"/>
                  </a:cubicBezTo>
                  <a:cubicBezTo>
                    <a:pt x="2292" y="1182"/>
                    <a:pt x="2335" y="1156"/>
                    <a:pt x="2400" y="1140"/>
                  </a:cubicBezTo>
                  <a:cubicBezTo>
                    <a:pt x="2421" y="1058"/>
                    <a:pt x="2427" y="1061"/>
                    <a:pt x="2505" y="1035"/>
                  </a:cubicBezTo>
                  <a:cubicBezTo>
                    <a:pt x="2585" y="955"/>
                    <a:pt x="2693" y="890"/>
                    <a:pt x="2730" y="780"/>
                  </a:cubicBezTo>
                  <a:cubicBezTo>
                    <a:pt x="2737" y="730"/>
                    <a:pt x="2755" y="681"/>
                    <a:pt x="2760" y="630"/>
                  </a:cubicBezTo>
                  <a:cubicBezTo>
                    <a:pt x="2782" y="423"/>
                    <a:pt x="2758" y="411"/>
                    <a:pt x="2820" y="255"/>
                  </a:cubicBezTo>
                  <a:cubicBezTo>
                    <a:pt x="2863" y="147"/>
                    <a:pt x="2816" y="176"/>
                    <a:pt x="2895" y="150"/>
                  </a:cubicBezTo>
                  <a:cubicBezTo>
                    <a:pt x="2927" y="20"/>
                    <a:pt x="2925" y="71"/>
                    <a:pt x="292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AutoShape 8"/>
            <p:cNvSpPr>
              <a:spLocks noChangeArrowheads="1"/>
            </p:cNvSpPr>
            <p:nvPr/>
          </p:nvSpPr>
          <p:spPr bwMode="auto">
            <a:xfrm>
              <a:off x="3000" y="7228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5" name="AutoShape 7"/>
            <p:cNvSpPr>
              <a:spLocks noChangeArrowheads="1"/>
            </p:cNvSpPr>
            <p:nvPr/>
          </p:nvSpPr>
          <p:spPr bwMode="auto">
            <a:xfrm>
              <a:off x="5300" y="8316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4" name="AutoShape 6"/>
            <p:cNvSpPr>
              <a:spLocks noChangeArrowheads="1"/>
            </p:cNvSpPr>
            <p:nvPr/>
          </p:nvSpPr>
          <p:spPr bwMode="auto">
            <a:xfrm>
              <a:off x="9400" y="7228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3" name="AutoShape 5"/>
            <p:cNvSpPr>
              <a:spLocks noChangeArrowheads="1"/>
            </p:cNvSpPr>
            <p:nvPr/>
          </p:nvSpPr>
          <p:spPr bwMode="auto">
            <a:xfrm>
              <a:off x="3700" y="10492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2" name="AutoShape 4"/>
            <p:cNvSpPr>
              <a:spLocks noChangeArrowheads="1"/>
            </p:cNvSpPr>
            <p:nvPr/>
          </p:nvSpPr>
          <p:spPr bwMode="auto">
            <a:xfrm>
              <a:off x="4000" y="3692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1" name="AutoShape 3"/>
            <p:cNvSpPr>
              <a:spLocks noChangeArrowheads="1"/>
            </p:cNvSpPr>
            <p:nvPr/>
          </p:nvSpPr>
          <p:spPr bwMode="auto">
            <a:xfrm>
              <a:off x="6700" y="8996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0" name="AutoShape 2"/>
            <p:cNvSpPr>
              <a:spLocks noChangeArrowheads="1"/>
            </p:cNvSpPr>
            <p:nvPr/>
          </p:nvSpPr>
          <p:spPr bwMode="auto">
            <a:xfrm>
              <a:off x="3800" y="8996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XAK0DASIAAhEBAxEB/8QAHAAAAQUBAQEAAAAAAAAAAAAAAAECBAUGBwMI/8QAQhAAAgEDAwIDBQUFBQYHAAAAAQIDAAQRBRIhBjETQVEiYXGBkQcUMkLBFSNSobEWYpLR8DNygsLh8Rc0NaKyw9L/xAAaAQACAwEBAAAAAAAAAAAAAAAABAECAwUG/8QAJREAAgMAAwABBQADAQAAAAAAAAECAxEEEiExBRMiQWEjcZFR/9oADAMBAAIRAxEAPwDqtGaDSUFBc0ZpKKAFzRmkooAXNGaSigBc0ZpKpuruoIumtDm1GRBJICEhizje57AnyGASfcDQQXROO9GfeK+ern7ROq5JXddVaNX/ACRwoqqM+XGfnnPvosutteiuQ91rF2zBvbV5Dj/DVW8LKB9C81SdRdU6Z08qi+lZp3G5IIl3ORnGfcM+ZqH0D1EeotJeSV0M8D7HI/MMcN/X6Vgruwl6g+0TWMxGYW8pBG3PsoSqqPp/I+tQ5eaaVVd7OjNXqP2iQLBG2n2k/wC8ZlElwuFGO5AB57+oqNY/aFKsG24gguZBk+Ij+GPpz5VKisrad/2NqmkvIxlG04wfwD2lI+JGRxwai/2Yt2lmi/s0AilU8dyTId2eVfPlj0x24NLOc2/kffDjHxY/7prun9bg12yNxApR0OyWM91bAPn7jVpmsR9mlvPaXHUNrLKssVterAjg9yikE48hjb/MeVbemoNtenMkskwzRmkoqxAuaKSnCgBDSUppKACiiigAooooAKKKKACuSfbRqjXOo2WjWzZ8BfGlA/jfhR9Bn/irrijJArhEMsfUf2gzu7qvjXMskPiNtXCA7Qc9uEFVk8ReqKlNJs0XT3RTaeunXy27Xt1J+8YPGGjjIIx6jnPHnxnyq61Ho6z1rXLufVbVY2UAgxx4DAkgHOOWwD7xkZ7iptv1Gx6bgktbD79uUxzJHJgxj14BJHw+eKt7XUJ5tM+9Xtp90QRlthfcxAye2B5DgHn3UpKTz+nUlBRWdVhzL7MJJtI6w1HRiDveOWIZHBkjOQSPgD9auunJ/uGryXBjxcy4W635DF/zE+/OefOqa3mSy+2UsmVRrg+J7YbaXiyRkcdye1dC6osn1C1ia1iuFeMlxIlsxYjB4Axzzg/AetbSXaJhxbY12NSWp+f6JVyNNnuhJdXUlrPbSAKxdod/rhuNy59D61Og1G0lSV45lYRgF3AO0D1z2PY9s1kLLXNUtrciUNNsfYRg5BHljgg54wTxmr221YagwjvYTbw54Mjg+Iyn2gfIKDj4kEeWDnGuUvC/Ii6l2b0n2VrDFPNdQ2yW5nAZwqBWdjyWfHdjx8Me+plIGDAMCCD2Oc5+dFNJYsOZusKKKKkApwptOFACGkpTSUAFFFFABRRRQAUUVC1bVbfSoFlnDMXJCqgyTjk9yPdQQe08ziCaWPKxwnDSYyS3kiZ7sSQM9gfU9sR/4Y6DfXUjanJcQ3Fw7MslvIoQMxyVwQfMnB7H0BwKn9P3mr6jpbTKU8OEyfdklXO5ySSxx37kD4++rDR9Sn1CzkjlSMT7VKCQbAwIzyvw5pedjUvB6vi7ByZQ3nT0/SC2kELvNaKcR3OzBXHZZB2+B88eWKdqRbW9GuLaa8WKa4RUin2g7ATlsAEAZUEeRPbntVzrH3q76XaATGa7ZA0UTLl1cHgDHtAgZHc96w1sd2qQx6m0irDNtk8Zt3hHPtcdvpWdk4rHh0OPXK+qUW1+P/cNN0ZoGldMWksol33HibZLiZCjYzgYHkD34znjk4rUafrcV+JIraRgY/xKyAEj1HurOC+v11YQTvaGJES3aaWEgIMk78ZwwGc+Q7U/ULN4tdjfpdxPkSNdTYEqeIx3BR7SqM85A7ZXgVLg/ZJiqVcUoyXuai4v0jEb35tg7QqwlhbkPhc9uxK8EH4ipHT0BW3dZiWSMC2gY/niHIb57h8dtU80I2W8Fpqi4uEkn1N41Uqu4ckA5EZJJHOTgH0zWg0YnwULSu8Q2+E0o9oqAoBPA75OOO2KYp82Ije9yQ68tRCks9oPDMYZiij2XwWOCO3z70/IOCpyuOD6ipgGVAIzuXBHr/rNUi6rYW7i1ubyCGdWKeHJIAcA8H5jBrWRgT6KByu4EEd8g8UeeKqSFOFNpwoJENJSmkoAKKKKACilpKCAqi6m0aLV2tz96iimhJUK/KyAlWKsMj+AfLIxV1O5igkcLu2qTj1rlHW2rTqy2CXR3SK4ugo/GC+4D3AndwO4AzVW/cByUI93+jYaC1ksbWj/ALPLRPiNowrJnJUqcYz3Pp5Gpn7M061uvEk2ePL3SOIe0SeCFAJAGPh5mqf7P9P03Wejjbl1t7y1mkYzJjcu45DMD3XGBzx7PlSaJf2+qa/caPb69MIolXwpQgCznJ3KuW+GPXB4NYyplvjH4cmmyKlJ438knrjUY9H0eVjOy3l5Iqr4ShXZFIJAx2AGfmffXNL/AFNYkEVmx8dgGMmMhc8+fdjnPu88nON79q8em6ZoljpcHt3jTiYu53SbFDDLH3lgAO3euUzAKd+MA96JUatfrM6/qUqpyph4n+/2aTprqK70rUds0kkqs5IL9145+XPaujRdU6bPDB4d1Jb7HDSJEq8+oOQcDJ5xz9a4w+9sS7jxnODyQMEVNeW7jKywSyRqW2Bg35scf0PyBq1dKtXjxjP3oKP+Rbn/AE3HX/V0T2v7L0uaRZXcGWWMFVKZ7A+ecjJ/nzR0V9oLmaKx6hnJZiuy8kIx+X8fAx2PtfX1rByn71do0xLSAHxG9Tkd69Gso374wSFwf9e+qOapnhjbBWfB2vqnW7nSdN3afAJ76QKsEOc7mZkAOO7AZ7D+lZUdPWlhrcFvrNpHqd1e4lmupkY7mJw20ggDB7DBOOfTF4yPJ09pGqltk8FvD4jrwAhRd2fIDt8Ks7yeKa+gneS5gSEfu3j9pJQQCc4B/StLp/BXjQio9n78mQurO1027M2hi7smsbuISxi4JhlVpFRgyknacN9B8K6ERg4qs1W1tdT0V7e2ChLmZJCYxsLEOGJzjgkKecf0qfAjpEqyPvfzbnn680VNtGXI674sH04U2nCtTEQ0lKaSgAopaAPaA75NBBWaxr+maKUGoXQR5PwRqpZj8h5e81USde6RBqj2F2lzbsjlGkdBsB9eDnHvrGW2j6j1NrN/qjxZCTN7EjeyzA4CA+4AD0GcmtPP0n/aQxy6tIqSxbo2aLh18wCcYOCfp50u7Xvg7Hix6dmzValcpFpF3dIRIiWzyKQchhtJHyrgNzczXVxJNcu0k0h3ux8ye9dS1GaPp/onUtJN0JpLdGgi3jDlZCcEge4t9K5ST7Z9cdqZhjWnG5jyXUVWdd2HYbhg7TjI9D7qahZXyDgjGDTqTPtH4CrpeCXd6OmkeWQySuzyE8s7Fifmea829vcrKCO4FPNN/MfgKq0WjL3R9rue3CHaCrD/AC/QV6yykwRxDlYhnHq3BP8AQVADmObgnBb/ACNSdxce1yxH/T9Kwq2E2dbkWN0xkv4WQX2WKhD7bE7jjjPrUOW6dTnaqnfnAOT3+VAQvCrZwGBOPXFMBjWaPnB39z6Uql3sf9H9800Fx1Vqs2kLp9vMYrZoRGw2qWZcAYzjgcD3+/yrYdN6lIXjggvljt9h/EF/d9/Jux5+Fc/CNPcpDFGGZzhVHcknj+hrRRdIysieNeKh77Ui3AD4kinObPjVKKsljNqZRrg018l63U8R139nWU0108wWFbp5htSQnkqNpXbzycc4+ur0W/N/atIw5Vyu7GNwzwceXGD865JrGkTaW8bGUSROcK49k5A5BH17e+tl9l9w8sGopLI8jB4yCzE8YarwjCUFZU9iK3QXXsjcU4U2nCgWENJSmkoAXyrL63ZavLcQ2FpOyWNz7NxP4hZ+Sew/LnsccemO1aivKZC4RE/2rtsR8ZKZ7sPgMn5VDWgnj0zEMFxok62enXC3Z248GQCMZ5wF8iTg+fl8qkNe6v4s5NjMkkCsZWmkXwYRtz2XlifIEnn0qy6nt0tZbFoY4/YjZcOu4YUqRn18/qap9Qu3uYVicRqox7McSjPtbsfUf1rSPEVmNI0lz3FOM/WY77RbpW/Z8HheHO6vNORMW8T2iqnHlyJDjt6dzWLGGc9v9CtP154baraPGspla1AkAG4PtY4IwM5xnPl2qh1C0+43ktuSxdNu8OMEMUUsPkTj5VLXR9TkXtyfYjnvSfmPwFKaT85+A/WjRdIVgG/FyPSvOSREkVScFhwDXoQam6DpR1nqG0strGNjulKtghAQW5+FUlLFpvRD7k1EqJyu4AkZ5P8ALzqTI+diqRwnP1P+ddK670vSv7IGa3jih+7f+WMS4DZ9nbnzBGefdmudWtlJeQs6wSSGNiMxg/p8Kwqatlp2JcZwr+22K7NFHsIAYKw2jy4NWvQtnDqfU1rDeIrw8OyMAQ2FJGfdkCq2SON5pXZwFGWGfPvwKvPs5Knqm3IXIEbe0BwMKaWX7wZXmGjtbW3XrHUIbCzRfu6BI44wAoyFLMT5d8fPitG+mXD3ERecBQjF5PIc9lX4Z5Pr8qzetav+wutb51RCJ4ow7d8ZC8/HjtUxdYswrGe/RkkbxMSPgscAZOe/bt2Hp51yvqVHIdqsS8aWfs1/FD+qRpw0O7jgiEkm0OJz/EGGPaPc+WBx5cVb9KaJaaPDA9vG4e8tEkkYuWw3s5Az2BLdq5/1Drg1G5jtbKQtAD+8YA+22eMZ8gPP1+HPX3TZPAMABLZQB6cjP6V1PpvHso46Un8+mF8n1wdThTacK6AoIaSlNJQAV62I8W+yB7EKnJ/vEDA+hP1FeLMqqWdgqjuScAVFtdSNxBLb2KHMsjkzDA2BmwDg8ngNjGRwvrRoIrNZ1IXchcNwJJAibs7UG1Qfduyx+GKq5ZBIwJPHrT7m0lbxJIT4aNK2NoByMnHJ9Bj6V5RxuIgrOS38eAD/AJV1aIqMEjn2y7SY23W4RZXjUsiMrOEGGcZA257YA3Hv6nHauc9Suz9R6kXYMRdOpYeeDtz/ACrq2hwxPfOkxd/EQAEtjsexxjI9o8VyPWW36zftnObqXn/jNc62DjY9NLpp0xwh5o/MfgKXHNLt9s/AVUT1A1aPoJ8a4VKhlNvIWHPIUbscdwSACPOs9g1f9DkDWX34AMBXcfLLov8AzY+dCWvDSqTUk0O6nh6pvIguowPLDATtS1UMgwCNxA5zj1rz6Yuv2fpeoffEkgFwwjhaRDgsVbv547fWukIojILfiB5rLdVOjaxoluybkM/iFT/vKP8AOt1xY1PtEbs5U5xxmRl6V6gWYYtVdQwHszKceRqy0W2uOkWS9vtjyzuI1jV8CMAhmYnsfTH97v2rozNGy7yBk81itcC6v1dp2mtzCJY0dfXcwLf+0CifFrhFsh8qzUUmvXkmq63d30UhdJH9gNwNg4Xy9AO/rVcZipO/KeRyOKsLhBaXtxbcARTPGPkSP0r2l0+NdFt77BDyXLREntgKD+taxSjFI7e+Jv8AZE0gLNqVtEpV2llUAA8nPpXbbOZpIbJpGDSGPawZva5AIOPT2TXJ+jYc9SW8keMW4edseiKT/PgfOtNZzXIaO5kZRcKqBHUduM/TJPHpXN+o8mNE49i0aJXtxX6Ogc+felFeUEglgjlXGHUNx5Zr1FXT1act+eCGgckDzNBqDrcU0+lXENtIY5JF27wM7VJAY8f3c1L+CTy1S4trjTLjwpIrgIwDLHKME5/CSO36d69NOVray8e4iWGQxgsgbJVVHAJ9Rk/X51mdCi0tdeWx0WOH7usJuLiSCTcrNuwqn4AkD3N5mtjcRLcW8sDkhZEZTt78jH61SD7eky88RnDdEWkUe72iR8hiosZbbg+158V73+nXFvcxRrNbskgZg0mUIwV4Pfvu/lT47K+hSGRBbkzgAgOeMrn+HngV01fUo/Ii6rG/gbp0whvYnYcbhkk+/B/kTXJtdQwa5qELAqy3Uowe/wCM12ax0ZZQst1KHXe37uIYBwxHJ+Xbj357VZ3un2eoIY7y0gnyMDxYw2M+hPIpW+yM5dkWVL69WfPPNOBxIR/dB/rXXLTonp6UQZsSA0G5sTv39n3/ABqXP0T05Ha/+nf7PL5Er7m9xOeRwOPLmsIzTWkS4kovqcb3+grT9DWZuRqLYJZY4wp9+/xP/qFajT+gtEkEBlF0+9GcqZiOOwHAHYkfSrXTdHsdKvo4LGARxC43HLEngbRyee7fLNRGxP8AJF4cSUJ+/oQqZ3LBgMmshqSPN1tZxSMVWCISKRz23HFaeKQp7PmpK9sduP0qi0mMX3Xt2SMiGzfnyGYwB/8AOuna8ghbNlhe7eNuOw+tZrpZBffaLLKFysLSNn02rsH86vpbhYoWuGGFCmQ89hjNQvsmt/FbU9SkGXYrGGPqcs3/AC1nyn4kTXHZozPWcH3TqjUEXs0vi4/3wG/WpNyg/sDYSdm+/wAgP+H/AKVN+06FIddWZVyZ7ZXJx5hiv9AK87xfD+zfTwRjfeyN9d1VT/GJ3U9jEg9MapaaNPcyXMUrvNAYIxEBxuxycntxWlt2/cR5xlkHOP8AXpXl0PoGma1ZTXmoW3ilJti4dlHCgngEZ7ipEUXgO8DIMwyPGeeOCQP0rz/11J9ZL/R0vp84uycTQ9LX0tzBcW8tv4a2knhxyAkiQYz6cGr0VTdOXAeKS3bO6Mhu2O//AGFXIpzjT70Rl/DkcmHW6S/oh71luvdbOm6YLa2kKXd0CoIPMadmb484Hz9Kury/a2uvDZVKlMrlsHOfmT59gfKsdqnS82v6l97+/uskpA9pQyoo77QDwAD2yeSAeScazfmIWcXngfZnD91S4nmXaJ2WKI474yePd3/w/ToBqHpOnRabp9rax+0YItniEAFvMn5nmn6jfW2m2U17eyeHbwLudsE4HwHc1aEcjgLxDb1QZEdmwFjkP4VYflPYgjypslvHJ9yilCssY3HxEDjhcdj5896y8fVr6xLGdK0jULuKWIrgQmPwCxAy7sNp48lyRz3zxe9RatDpRR7lHWKRJFFwVPhRsSoUORnaDk8+4+dWwnSwsUEdnCgUDCDIAAHqeB25zUjOKpOnup9J14SRafdI00A/eR+eP4lzjK+/647VU3/Vl7fX0dl0np76hHuxNekFYFHor4wfLJ+gJ7QBotPULM64A2qR8MyP/wDkVX9R9S6fo8kNtdNK0jsHdIl3FEBzz6ZxgD59q9On7PVI2u5tYnXc7GOGCAbUjjH5u5JZiSckkgY7EmvS50G0Swuk023toLySJliuJI97K5GAxJ5PPnmqdX1w07Jy1nhYNeS3wjt5o444dPRXDruImf2kJA9AMnnnPzqh0bW57W4hh6hV4biTLRyyAKJMSKckdhkdjxwB2Pdjdaz6BFanqPRprW7uFjLiAho5BgDKkkbWUd15/oajdb6z001hG88ssrTIjWAtACSAuCOeAMnBB5BHqKooPqki/ddnv7L+9AXULqMoF2zEDI5IPOfqWHyql6ftnfWepbtFbakCRg4752sw+ifzFUPTt91h93hxoNzdxSELGZyyFFHYZP5QM8n+fArqUNo6aO1uUjWZ4W3rH2LsCTg/Enk10JXJ1xQh9r82zHdSMo0O/fjb4Dcn0xio/wBnHUmgafoskF1qUFvcvcMzrMdoIwACD2xx/WqTqHUer4NJP7U6bigglG24kJMiAeeQp9ge/PzpnTD/AGfa0beC8tJdPv3/ABRLcyGJj7mycD44xjv51F81NrCaqur1mg+0+NbiTTLy3IljeKVQ8Z3LgFSORx5n6GoOrFT9nmhkHA+8OMev48/0qH1Ze2eqLa6L0zpbvZ2O7Y0CM2/d39kAnBx+I8k1Z61YXp+z/QoILWWSbe0skAj3HBDnlQMnuKiEsSGYclZ/o1H2eRInS9uygfvXdjg9znH6VH1oJDq0pjkQ+OiyEKwyrDg5Hvwv86zXR/UCtoc3Td0/3GWRGjtrjkBWbOVc+Rye/vx3Aza6V0JNpVrdTGaGW8yGhSCMqowckZPfOcf96Q59H3qZf+/KGOByYxu+5pM07Uo9PuGublitvsIlbbnA8jge/FanTr2DUbOK7tGLwyjKkjae+Ox94NYaQrLEwYAo6nI4xgjmtvpcSwaZaRIgiVYVAQdhx/r60j9JsbhKt/oc+rVxUlYv2SHRXVlcAqwKn4EYNeVrapb7m3NJK5y8j4yeeBxwByeB6k8k5oorq4jk6z3+Peg0UVIIWmsqspVlVlIwVYZBoooDDwgsbS2ZntbW3hdxhmiiVSfccDtUgcAAdgMADyoooDAooooJGSxRzIUmjSRD3V1BH0NRbTSrOzmMkFtbpg/utsKqYxnJAI9Sc8YoooAm/GiiiggCM5BHBGDUabT7OaCWF7aIJLG0b7ECkqRgjIoooDDzsdJsbGERW1tFGnosaqPjhQAT78VMZFcAOisPQgEUUUAVNz0xpF1cCaaziLAgg7FyMe/Gf5/DFW/PzoooKpJPwhHSbA3BuPusfiltxPOM+uO2flUwjtz299FFVjGK+FheTclknp//2Q=="/>
          <p:cNvSpPr>
            <a:spLocks noChangeAspect="1" noChangeArrowheads="1"/>
          </p:cNvSpPr>
          <p:nvPr/>
        </p:nvSpPr>
        <p:spPr bwMode="auto">
          <a:xfrm>
            <a:off x="80963" y="-554038"/>
            <a:ext cx="12954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BDAAkGBwgHBgkIBwgKCgkLDRYPDQwMDRsUFRAWIB0iIiAdHx8kKDQsJCYxJx8fLT0tMTU3Ojo6Iys/RD84QzQ5Ojf/2wBDAQoKCg0MDRoPDxo3JR8lNzc3Nzc3Nzc3Nzc3Nzc3Nzc3Nzc3Nzc3Nzc3Nzc3Nzc3Nzc3Nzc3Nzc3Nzc3Nzc3Nzf/wAARCACXAK0DASIAAhEBAxEB/8QAHAAAAQUBAQEAAAAAAAAAAAAAAAECBAUGBwMI/8QAQhAAAgEDAwIDBQUFBQYHAAAAAQIDAAQRBRIhBjETQVEiYXGBkQcUMkLBFSNSobEWYpLR8DNygsLh8Rc0NaKyw9L/xAAaAQACAwEBAAAAAAAAAAAAAAAABAECAwUG/8QAJREAAgMAAwABBQADAQAAAAAAAAECAxEEEiExBRMiQWEjcZFR/9oADAMBAAIRAxEAPwDqtGaDSUFBc0ZpKKAFzRmkooAXNGaSigBc0ZpKpuruoIumtDm1GRBJICEhizje57AnyGASfcDQQXROO9GfeK+ern7ROq5JXddVaNX/ACRwoqqM+XGfnnPvosutteiuQ91rF2zBvbV5Dj/DVW8LKB9C81SdRdU6Z08qi+lZp3G5IIl3ORnGfcM+ZqH0D1EeotJeSV0M8D7HI/MMcN/X6Vgruwl6g+0TWMxGYW8pBG3PsoSqqPp/I+tQ5eaaVVd7OjNXqP2iQLBG2n2k/wC8ZlElwuFGO5AB57+oqNY/aFKsG24gguZBk+Ij+GPpz5VKisrad/2NqmkvIxlG04wfwD2lI+JGRxwai/2Yt2lmi/s0AilU8dyTId2eVfPlj0x24NLOc2/kffDjHxY/7prun9bg12yNxApR0OyWM91bAPn7jVpmsR9mlvPaXHUNrLKssVterAjg9yikE48hjb/MeVbemoNtenMkskwzRmkoqxAuaKSnCgBDSUppKACiiigAooooAKKKKACuSfbRqjXOo2WjWzZ8BfGlA/jfhR9Bn/irrijJArhEMsfUf2gzu7qvjXMskPiNtXCA7Qc9uEFVk8ReqKlNJs0XT3RTaeunXy27Xt1J+8YPGGjjIIx6jnPHnxnyq61Ho6z1rXLufVbVY2UAgxx4DAkgHOOWwD7xkZ7iptv1Gx6bgktbD79uUxzJHJgxj14BJHw+eKt7XUJ5tM+9Xtp90QRlthfcxAye2B5DgHn3UpKTz+nUlBRWdVhzL7MJJtI6w1HRiDveOWIZHBkjOQSPgD9auunJ/uGryXBjxcy4W635DF/zE+/OefOqa3mSy+2UsmVRrg+J7YbaXiyRkcdye1dC6osn1C1ia1iuFeMlxIlsxYjB4Axzzg/AetbSXaJhxbY12NSWp+f6JVyNNnuhJdXUlrPbSAKxdod/rhuNy59D61Og1G0lSV45lYRgF3AO0D1z2PY9s1kLLXNUtrciUNNsfYRg5BHljgg54wTxmr221YagwjvYTbw54Mjg+Iyn2gfIKDj4kEeWDnGuUvC/Ii6l2b0n2VrDFPNdQ2yW5nAZwqBWdjyWfHdjx8Me+plIGDAMCCD2Oc5+dFNJYsOZusKKKKkApwptOFACGkpTSUAFFFFABRRRQAUUVC1bVbfSoFlnDMXJCqgyTjk9yPdQQe08ziCaWPKxwnDSYyS3kiZ7sSQM9gfU9sR/4Y6DfXUjanJcQ3Fw7MslvIoQMxyVwQfMnB7H0BwKn9P3mr6jpbTKU8OEyfdklXO5ySSxx37kD4++rDR9Sn1CzkjlSMT7VKCQbAwIzyvw5pedjUvB6vi7ByZQ3nT0/SC2kELvNaKcR3OzBXHZZB2+B88eWKdqRbW9GuLaa8WKa4RUin2g7ATlsAEAZUEeRPbntVzrH3q76XaATGa7ZA0UTLl1cHgDHtAgZHc96w1sd2qQx6m0irDNtk8Zt3hHPtcdvpWdk4rHh0OPXK+qUW1+P/cNN0ZoGldMWksol33HibZLiZCjYzgYHkD34znjk4rUafrcV+JIraRgY/xKyAEj1HurOC+v11YQTvaGJES3aaWEgIMk78ZwwGc+Q7U/ULN4tdjfpdxPkSNdTYEqeIx3BR7SqM85A7ZXgVLg/ZJiqVcUoyXuai4v0jEb35tg7QqwlhbkPhc9uxK8EH4ipHT0BW3dZiWSMC2gY/niHIb57h8dtU80I2W8Fpqi4uEkn1N41Uqu4ckA5EZJJHOTgH0zWg0YnwULSu8Q2+E0o9oqAoBPA75OOO2KYp82Ije9yQ68tRCks9oPDMYZiij2XwWOCO3z70/IOCpyuOD6ipgGVAIzuXBHr/rNUi6rYW7i1ubyCGdWKeHJIAcA8H5jBrWRgT6KByu4EEd8g8UeeKqSFOFNpwoJENJSmkoAKKKKACilpKCAqi6m0aLV2tz96iimhJUK/KyAlWKsMj+AfLIxV1O5igkcLu2qTj1rlHW2rTqy2CXR3SK4ugo/GC+4D3AndwO4AzVW/cByUI93+jYaC1ksbWj/ALPLRPiNowrJnJUqcYz3Pp5Gpn7M061uvEk2ePL3SOIe0SeCFAJAGPh5mqf7P9P03Wejjbl1t7y1mkYzJjcu45DMD3XGBzx7PlSaJf2+qa/caPb69MIolXwpQgCznJ3KuW+GPXB4NYyplvjH4cmmyKlJ438knrjUY9H0eVjOy3l5Iqr4ShXZFIJAx2AGfmffXNL/AFNYkEVmx8dgGMmMhc8+fdjnPu88nON79q8em6ZoljpcHt3jTiYu53SbFDDLH3lgAO3euUzAKd+MA96JUatfrM6/qUqpyph4n+/2aTprqK70rUds0kkqs5IL9145+XPaujRdU6bPDB4d1Jb7HDSJEq8+oOQcDJ5xz9a4w+9sS7jxnODyQMEVNeW7jKywSyRqW2Bg35scf0PyBq1dKtXjxjP3oKP+Rbn/AE3HX/V0T2v7L0uaRZXcGWWMFVKZ7A+ecjJ/nzR0V9oLmaKx6hnJZiuy8kIx+X8fAx2PtfX1rByn71do0xLSAHxG9Tkd69Gso374wSFwf9e+qOapnhjbBWfB2vqnW7nSdN3afAJ76QKsEOc7mZkAOO7AZ7D+lZUdPWlhrcFvrNpHqd1e4lmupkY7mJw20ggDB7DBOOfTF4yPJ09pGqltk8FvD4jrwAhRd2fIDt8Ks7yeKa+gneS5gSEfu3j9pJQQCc4B/StLp/BXjQio9n78mQurO1027M2hi7smsbuISxi4JhlVpFRgyknacN9B8K6ERg4qs1W1tdT0V7e2ChLmZJCYxsLEOGJzjgkKecf0qfAjpEqyPvfzbnn680VNtGXI674sH04U2nCtTEQ0lKaSgAopaAPaA75NBBWaxr+maKUGoXQR5PwRqpZj8h5e81USde6RBqj2F2lzbsjlGkdBsB9eDnHvrGW2j6j1NrN/qjxZCTN7EjeyzA4CA+4AD0GcmtPP0n/aQxy6tIqSxbo2aLh18wCcYOCfp50u7Xvg7Hix6dmzValcpFpF3dIRIiWzyKQchhtJHyrgNzczXVxJNcu0k0h3ux8ye9dS1GaPp/onUtJN0JpLdGgi3jDlZCcEge4t9K5ST7Z9cdqZhjWnG5jyXUVWdd2HYbhg7TjI9D7qahZXyDgjGDTqTPtH4CrpeCXd6OmkeWQySuzyE8s7Fifmea829vcrKCO4FPNN/MfgKq0WjL3R9rue3CHaCrD/AC/QV6yykwRxDlYhnHq3BP8AQVADmObgnBb/ACNSdxce1yxH/T9Kwq2E2dbkWN0xkv4WQX2WKhD7bE7jjjPrUOW6dTnaqnfnAOT3+VAQvCrZwGBOPXFMBjWaPnB39z6Uql3sf9H9800Fx1Vqs2kLp9vMYrZoRGw2qWZcAYzjgcD3+/yrYdN6lIXjggvljt9h/EF/d9/Jux5+Fc/CNPcpDFGGZzhVHcknj+hrRRdIysieNeKh77Ui3AD4kinObPjVKKsljNqZRrg018l63U8R139nWU0108wWFbp5htSQnkqNpXbzycc4+ur0W/N/atIw5Vyu7GNwzwceXGD865JrGkTaW8bGUSROcK49k5A5BH17e+tl9l9w8sGopLI8jB4yCzE8YarwjCUFZU9iK3QXXsjcU4U2nCgWENJSmkoAXyrL63ZavLcQ2FpOyWNz7NxP4hZ+Sew/LnsccemO1aivKZC4RE/2rtsR8ZKZ7sPgMn5VDWgnj0zEMFxok62enXC3Z248GQCMZ5wF8iTg+fl8qkNe6v4s5NjMkkCsZWmkXwYRtz2XlifIEnn0qy6nt0tZbFoY4/YjZcOu4YUqRn18/qap9Qu3uYVicRqox7McSjPtbsfUf1rSPEVmNI0lz3FOM/WY77RbpW/Z8HheHO6vNORMW8T2iqnHlyJDjt6dzWLGGc9v9CtP154baraPGspla1AkAG4PtY4IwM5xnPl2qh1C0+43ktuSxdNu8OMEMUUsPkTj5VLXR9TkXtyfYjnvSfmPwFKaT85+A/WjRdIVgG/FyPSvOSREkVScFhwDXoQam6DpR1nqG0strGNjulKtghAQW5+FUlLFpvRD7k1EqJyu4AkZ5P8ALzqTI+diqRwnP1P+ddK670vSv7IGa3jih+7f+WMS4DZ9nbnzBGefdmudWtlJeQs6wSSGNiMxg/p8Kwqatlp2JcZwr+22K7NFHsIAYKw2jy4NWvQtnDqfU1rDeIrw8OyMAQ2FJGfdkCq2SON5pXZwFGWGfPvwKvPs5Knqm3IXIEbe0BwMKaWX7wZXmGjtbW3XrHUIbCzRfu6BI44wAoyFLMT5d8fPitG+mXD3ERecBQjF5PIc9lX4Z5Pr8qzetav+wutb51RCJ4ow7d8ZC8/HjtUxdYswrGe/RkkbxMSPgscAZOe/bt2Hp51yvqVHIdqsS8aWfs1/FD+qRpw0O7jgiEkm0OJz/EGGPaPc+WBx5cVb9KaJaaPDA9vG4e8tEkkYuWw3s5Az2BLdq5/1Drg1G5jtbKQtAD+8YA+22eMZ8gPP1+HPX3TZPAMABLZQB6cjP6V1PpvHso46Un8+mF8n1wdThTacK6AoIaSlNJQAV62I8W+yB7EKnJ/vEDA+hP1FeLMqqWdgqjuScAVFtdSNxBLb2KHMsjkzDA2BmwDg8ngNjGRwvrRoIrNZ1IXchcNwJJAibs7UG1Qfduyx+GKq5ZBIwJPHrT7m0lbxJIT4aNK2NoByMnHJ9Bj6V5RxuIgrOS38eAD/AJV1aIqMEjn2y7SY23W4RZXjUsiMrOEGGcZA257YA3Hv6nHauc9Suz9R6kXYMRdOpYeeDtz/ACrq2hwxPfOkxd/EQAEtjsexxjI9o8VyPWW36zftnObqXn/jNc62DjY9NLpp0xwh5o/MfgKXHNLt9s/AVUT1A1aPoJ8a4VKhlNvIWHPIUbscdwSACPOs9g1f9DkDWX34AMBXcfLLov8AzY+dCWvDSqTUk0O6nh6pvIguowPLDATtS1UMgwCNxA5zj1rz6Yuv2fpeoffEkgFwwjhaRDgsVbv547fWukIojILfiB5rLdVOjaxoluybkM/iFT/vKP8AOt1xY1PtEbs5U5xxmRl6V6gWYYtVdQwHszKceRqy0W2uOkWS9vtjyzuI1jV8CMAhmYnsfTH97v2rozNGy7yBk81itcC6v1dp2mtzCJY0dfXcwLf+0CifFrhFsh8qzUUmvXkmq63d30UhdJH9gNwNg4Xy9AO/rVcZipO/KeRyOKsLhBaXtxbcARTPGPkSP0r2l0+NdFt77BDyXLREntgKD+taxSjFI7e+Jv8AZE0gLNqVtEpV2llUAA8nPpXbbOZpIbJpGDSGPawZva5AIOPT2TXJ+jYc9SW8keMW4edseiKT/PgfOtNZzXIaO5kZRcKqBHUduM/TJPHpXN+o8mNE49i0aJXtxX6Ogc+felFeUEglgjlXGHUNx5Zr1FXT1act+eCGgckDzNBqDrcU0+lXENtIY5JF27wM7VJAY8f3c1L+CTy1S4trjTLjwpIrgIwDLHKME5/CSO36d69NOVray8e4iWGQxgsgbJVVHAJ9Rk/X51mdCi0tdeWx0WOH7usJuLiSCTcrNuwqn4AkD3N5mtjcRLcW8sDkhZEZTt78jH61SD7eky88RnDdEWkUe72iR8hiosZbbg+158V73+nXFvcxRrNbskgZg0mUIwV4Pfvu/lT47K+hSGRBbkzgAgOeMrn+HngV01fUo/Ii6rG/gbp0whvYnYcbhkk+/B/kTXJtdQwa5qELAqy3Uowe/wCM12ax0ZZQst1KHXe37uIYBwxHJ+Xbj357VZ3un2eoIY7y0gnyMDxYw2M+hPIpW+yM5dkWVL69WfPPNOBxIR/dB/rXXLTonp6UQZsSA0G5sTv39n3/ABqXP0T05Ha/+nf7PL5Er7m9xOeRwOPLmsIzTWkS4kovqcb3+grT9DWZuRqLYJZY4wp9+/xP/qFajT+gtEkEBlF0+9GcqZiOOwHAHYkfSrXTdHsdKvo4LGARxC43HLEngbRyee7fLNRGxP8AJF4cSUJ+/oQqZ3LBgMmshqSPN1tZxSMVWCISKRz23HFaeKQp7PmpK9sduP0qi0mMX3Xt2SMiGzfnyGYwB/8AOuna8ghbNlhe7eNuOw+tZrpZBffaLLKFysLSNn02rsH86vpbhYoWuGGFCmQ89hjNQvsmt/FbU9SkGXYrGGPqcs3/AC1nyn4kTXHZozPWcH3TqjUEXs0vi4/3wG/WpNyg/sDYSdm+/wAgP+H/AKVN+06FIddWZVyZ7ZXJx5hiv9AK87xfD+zfTwRjfeyN9d1VT/GJ3U9jEg9MapaaNPcyXMUrvNAYIxEBxuxycntxWlt2/cR5xlkHOP8AXpXl0PoGma1ZTXmoW3ilJti4dlHCgngEZ7ipEUXgO8DIMwyPGeeOCQP0rz/11J9ZL/R0vp84uycTQ9LX0tzBcW8tv4a2knhxyAkiQYz6cGr0VTdOXAeKS3bO6Mhu2O//AGFXIpzjT70Rl/DkcmHW6S/oh71luvdbOm6YLa2kKXd0CoIPMadmb484Hz9Kury/a2uvDZVKlMrlsHOfmT59gfKsdqnS82v6l97+/uskpA9pQyoo77QDwAD2yeSAeScazfmIWcXngfZnD91S4nmXaJ2WKI474yePd3/w/ToBqHpOnRabp9rax+0YItniEAFvMn5nmn6jfW2m2U17eyeHbwLudsE4HwHc1aEcjgLxDb1QZEdmwFjkP4VYflPYgjypslvHJ9yilCssY3HxEDjhcdj5896y8fVr6xLGdK0jULuKWIrgQmPwCxAy7sNp48lyRz3zxe9RatDpRR7lHWKRJFFwVPhRsSoUORnaDk8+4+dWwnSwsUEdnCgUDCDIAAHqeB25zUjOKpOnup9J14SRafdI00A/eR+eP4lzjK+/647VU3/Vl7fX0dl0np76hHuxNekFYFHor4wfLJ+gJ7QBotPULM64A2qR8MyP/wDkVX9R9S6fo8kNtdNK0jsHdIl3FEBzz6ZxgD59q9On7PVI2u5tYnXc7GOGCAbUjjH5u5JZiSckkgY7EmvS50G0Swuk023toLySJliuJI97K5GAxJ5PPnmqdX1w07Jy1nhYNeS3wjt5o444dPRXDruImf2kJA9AMnnnPzqh0bW57W4hh6hV4biTLRyyAKJMSKckdhkdjxwB2Pdjdaz6BFanqPRprW7uFjLiAho5BgDKkkbWUd15/oajdb6z001hG88ssrTIjWAtACSAuCOeAMnBB5BHqKooPqki/ddnv7L+9AXULqMoF2zEDI5IPOfqWHyql6ftnfWepbtFbakCRg4752sw+ifzFUPTt91h93hxoNzdxSELGZyyFFHYZP5QM8n+fArqUNo6aO1uUjWZ4W3rH2LsCTg/Enk10JXJ1xQh9r82zHdSMo0O/fjb4Dcn0xio/wBnHUmgafoskF1qUFvcvcMzrMdoIwACD2xx/WqTqHUer4NJP7U6bigglG24kJMiAeeQp9ge/PzpnTD/AGfa0beC8tJdPv3/ABRLcyGJj7mycD44xjv51F81NrCaqur1mg+0+NbiTTLy3IljeKVQ8Z3LgFSORx5n6GoOrFT9nmhkHA+8OMev48/0qH1Ze2eqLa6L0zpbvZ2O7Y0CM2/d39kAnBx+I8k1Z61YXp+z/QoILWWSbe0skAj3HBDnlQMnuKiEsSGYclZ/o1H2eRInS9uygfvXdjg9znH6VH1oJDq0pjkQ+OiyEKwyrDg5Hvwv86zXR/UCtoc3Td0/3GWRGjtrjkBWbOVc+Rye/vx3Aza6V0JNpVrdTGaGW8yGhSCMqowckZPfOcf96Q59H3qZf+/KGOByYxu+5pM07Uo9PuGublitvsIlbbnA8jge/FanTr2DUbOK7tGLwyjKkjae+Ox94NYaQrLEwYAo6nI4xgjmtvpcSwaZaRIgiVYVAQdhx/r60j9JsbhKt/oc+rVxUlYv2SHRXVlcAqwKn4EYNeVrapb7m3NJK5y8j4yeeBxwByeB6k8k5oorq4jk6z3+Peg0UVIIWmsqspVlVlIwVYZBoooDDwgsbS2ZntbW3hdxhmiiVSfccDtUgcAAdgMADyoooDAooooJGSxRzIUmjSRD3V1BH0NRbTSrOzmMkFtbpg/utsKqYxnJAI9Sc8YoooAm/GiiiggCM5BHBGDUabT7OaCWF7aIJLG0b7ECkqRgjIoooDDzsdJsbGERW1tFGnosaqPjhQAT78VMZFcAOisPQgEUUUAVNz0xpF1cCaaziLAgg7FyMe/Gf5/DFW/PzoooKpJPwhHSbA3BuPusfiltxPOM+uO2flUwjtz299FFVjGK+FheTclknp//2Q=="/>
          <p:cNvSpPr>
            <a:spLocks noChangeAspect="1" noChangeArrowheads="1"/>
          </p:cNvSpPr>
          <p:nvPr/>
        </p:nvSpPr>
        <p:spPr bwMode="auto">
          <a:xfrm>
            <a:off x="80963" y="-554038"/>
            <a:ext cx="12954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g;base64,/9j/4AAQSkZJRgABAQAAAQABAAD/2wBDAAkGBwgHBgkIBwgKCgkLDRYPDQwMDRsUFRAWIB0iIiAdHx8kKDQsJCYxJx8fLT0tMTU3Ojo6Iys/RD84QzQ5Ojf/2wBDAQoKCg0MDRoPDxo3JR8lNzc3Nzc3Nzc3Nzc3Nzc3Nzc3Nzc3Nzc3Nzc3Nzc3Nzc3Nzc3Nzc3Nzc3Nzc3Nzc3Nzf/wAARCACLALoDASIAAhEBAxEB/8QAGwAAAwEBAQEBAAAAAAAAAAAABAUGAwIHAQD/xABDEAACAQIFAgQEBAMGBAQHAAABAgMEEQAFEiExE0EGIlFhFHGBkSMyobEHwfAVFiQzQtFSYpLhJTRyglNUY6Ky4vH/xAAaAQACAwEBAAAAAAAAAAAAAAADBAABAgUG/8QALxEAAgICAgECBAUDBQAAAAAAAQIAAxEhBBIxE0EiUWGhBRRCcZEygfCxwdHh8f/aAAwDAQACEQMRAD8AooxvjdBgeM74JTC+Zc1UY2XGGqwv29cdpKvqMTM0DCBxgYVU3nKqlgxWxJubG2Nww/4l+hwvR7PILqLStyfe+Mky4fS1DStKHjCNGbbG+oWvfHSVKn82r5gYFpGPVqN7/l3+mBYXJhRtydAJH0xgsQNS9RzHIsi6kva5Fzzjq+AqF/wTfs7j6ajgkSA39jbBFJIlTs44OP2vHwnF5kmb4xbGzYybFSTB8ZNjZ/bGTYqTMGkxiDaWNt9mGN5cZRpFK5SoAMRBDXa2A3P0rZj7CbUZbEnRmtVQxT/4B0lqZmMLSWiMakk2ufob4+UctfmBHx9bHBTEAk9OwbzEaQ45tY/cHfnFbFDlNYOlUNFKIyroGmuVYd73vfAWbQZbTJTrFLT01PG5kFmAW5DC+/zvhMcleRxwzDeQPrD1VGu7WYjbwLkFagqFqZJmd9QeKfysObHn33BxAeL/AAy+R1TtTuJaMt5W1XK+x9rm1++LOLPL50iQwmWCGUkvA6szkBlBFyBYgjk72+eNMwjy/OoZ6StzOoo43kDzK8SR2twL2sVvY87n5Ybp5d9FylmLKf31Ccni60NxH/Dok5ZVr/8AXH/4jFZpwuyzJabI6eSPLKmasWVtZd4mVBYD/WBp4xsZZQSOrSf9ZwzeQ9hKxHaDBEX5l40aBI5qHQ4XaRGtY3437YKHjyGooCscMsNU11ViVKg883tbY4SUgyMpFHHHSOyvKpshLBT3O3ywHktFRVNaYZ4r0ZljZoyxRSSLc9sBWwZIOdQwpzufM98R12bfDtLI8JjU6TCSoa9ud/6vhauZ1sbBosxq1NxZuo3Hfvg2oo3IUU0DGFQY1OkttcgEbegxm1BUMhHwsnIP+Vxb6YKbFEao43evsJpTZxmdTfq5lVOlOQR+Kw8uoX/nj03OJ5qHJaqWlXQ8EfkZm1kWt63J2vzjy6noKxZanRSyjqLfSIjYgj5Y9Gzb4qpyWpW0d5IibA7/AJeLXwKxwXWCuq6CSA8Y54tz8bGLbbQLv+mNafxtWKlUlTWMJFpXVDEgF5NQ02/5rHCZqDMG1BqSo81ifIQdtvTnDSgp6eKFfj8smeb4wSM3wxbyEetub9sOXsiLkDP7RMLmM8h8cTTTpDUVaWeqC2aED8NlO3PN7b4sqPxBRTRSyCQhUVZTtc6XvbYEm+PPa/LKGrjlmgoKiKRI0WNVpiupuD27bb47OU0cSmGnlqo4ppOjPKb2WEMpXt64TF6HyCIQ1Ee89Po8wp6r/Ik1gC+qxtyRydjuDxjuqqoYHhE0yRmSTSoZgNRsdvftjzbLVGV0NVLSZnLLO0Wmzi9gShv97/fDfO62HMY3+JmiheniSSn1Xv1CurUPkRa3++ILQwyJRQiWNRW00DhJZkRmIsGcA7mw/UgfXHAqoJEZo5UYKxQlWBsw5HzGPMTVLm+ay1WaMYdStE4WNgHVCune3DXJ/wDbjaCCL4yhpBmdTFTSXlkkjj0mNpBYgNwL2Xncc4JkZxM4OMz0ZXRmKqRe5/fGbOt+RiHy2tlpL1kuaVM0hqJIejJFpUxgCzWtcHe9+NreuC1zdXgg6lTL1gbuI1/fbj5YqQAx/V1cMJYSPuvNhxia8YSiTKleKSy9VQdyBv6jHVTW0skjCWbUsh3JVtx9v6thRU1XxVDIrt542ZgNPa4sSD7YioWh6W9OwNCsqzClgyuPoPaUKDJGsLa3fv2seNjfg/QTqvNMXcwlqhHJN1vbzd9t+bY3mzLLOso+DlmiMYVvPpuwG9gQbDngi+OMsz6Ggilp48ppKmF3LqJ4+oQLAWB9Nr/O+K9MqDhZ1xcoOz5+oh8ldIlTLOIB0jYOsw0yXJBABANyCu3re1sa0Oc0scVXHKBFI06P0zGxYoFsASbWA3P1OMf7xxyo0D+G6HpuAdKawCfWwPOPn94sviIVfDkcJIFgk8ile3FsZwcbX/PlFrbO2kOPv/vKOuqaCojNSMxpYzOia0Mo2KgA2A9ecRjtSB2GvVYnfpnf74NTPMoeViPD0im9vLVOdvTcY6NZQk3GRTAdh1xt+mCLa6scLF34vHtA9RicftPtXSZjR5SK6SVSWKOINPnANr3376hb5Y3okqXkpY8yjaOZtYIUFdgdv0x3UQTypB/4jTa0hWORLXRiDcbfb7YOzOsEtXltRLZQoCl72U2NsYttz4EXVQDqFZXHL1laaxQSkm9twQw9fVT29PXCHxF4gq6DNcxpoGpAkYTphkBKmykg7+5w0p6ySyqw/CDqqsHQD81x7+v9HA9ZDQS5jI65NFMdUpZ9See5/Nub4lL5z2mceIX4Pzh8xzCuiqGgdF0tEqKAQO/zG4w78QypTZXJKFiQ3RbsoNwXAI+18Jclgjocypal6CCiSONkkZWRixI2/L98UWa1MbJBDAIZJ5fxIo3kVQ62NyDjbuomLAf0ydQV9XmOiGnlkRpS0aJFcsgA2Fhxa5Bwwg8M589GslQiRSdNCV0gtqBuw2G1x++GGT1EWS5fSVWcOKYrq0q92DLosGA5NzYbcYoKfP4K2GRsugedhEXUCnsSNPlNtV7E3G2Ni5QAQP8A2QV58mQWSVLVFNVPJA+qOZ9pFFyt7gD2scSLVVRFSwhT+LMXXVr4LEBTcjsWB+mLHw2zuaqhUa6iVj09EgYuLb21WuflhBmeWUtLTq00s4WnUyKfKWNiDxffgfzxecsNf5iRVwGi+GtzOqIaGnndZZAI+iCQCzawtwOdKkY/Bs3naINSVrRkxhl0kX8rSjt3X9sEZfLPQ5muX0de8UC1MOhusAbsLXI9QGItxg2Rq1Wy9Is4OuqneLzTWClAY1Nx6rz8/XBt/KCJX5xatNnEcZIoq5ggBNtVyOkXHb0P9bYqvCK1Ua1a11LNCxZShm72Gk2v7i/1woWrR4abqZ3UKKjqK69drKVXSAbEcjbjfFHkdF8TlaVlNmc8skwbWWkLAMNyLNex4wPLHWJAVA8z9mHRjLuY0uxO9sKZ2ZI2eKHe17EWv9cL86kzVKhVqnEotdRcd98D0ea1NFKjPTiRRfyumob+uMlW9ptWT3h2X1M8+Y0kc9G6K0gVx2IJtzt7ffBmfUUE2ZFKSKWnKkqInuL8XNu97/thMucSoInWzTRts0l73+tx/wDzHcGa1dTm0ckzl3c76bfpttxfBRa9VLMpwwlJUltwRhkHU/ZflBFcDVahACAwQm9trj7XwZN4biivLqmMax6Q91uHPt6YaCrilYK7FHL9wRa+9vvvguLMUpqK8iI9LKSGdk12YWFrHbbbHJX8W5JJVjgH6Tt2/h1BwwGxgefYSJqZJ4JZLRydO9lZgOL4+1CyDOIgt2coEXSbXJJ2v9cNc7KBkiZJJ+qy9KWJhoIO4vtt34wtqvLmUis1ypS4AIJtv9OMdqs1croFHtvE4r9+N3YftuFw5dVTFnkkiSLWEjIJYu24I9uDv7YLXI7qCam23Bjbb9Ma0eZfjQomUzuJ/No6q/nuTdfaxPOP0uaWlcf2LU/mOE7OinAP3EtTWwzuS0/hmqFKoplllqWtIEaQAaBck3Pe4/XDbMaCqm8MUuqnRJpJZRHGHuN2BG/1OOF8T1DPAkMdNHpDedwzAg37A3wd8XMfDsnVnjkkpZdQYQMoUFbgEE78Y1YSFw3kS61btnEn3p82ympanq6aESN05VBkL2KsQu4uAP8Ath9RZXm8+ePSVzUqKxe6x7i+kcHvyL741SuzNq6rlevhimSgLyCOj8oiJvcXfc78Ya5fU5tWV1DCa+PqvEayNlpFF1IC2PnI+gF8XblvAmcNrEG8TTRxU2RfCRyCR2tUFiGuY0C2X/qbc+2JvMJ8rgoYaqgMklUotKWuoUWJte5J374rK3JHzbLqBWmkjMLOy2jXWxNwxI3t9PbCKLwRM6gSRTC8ZDaVbdieTcn9APl3wFsNjJ8Qit1BGIhz7M4a5cur4HVVSP4ZaU7vFGgABZtgb3O9sVHgbKps2o0qZKwwCNpIUa9yotc39vNthFk38P8AOa+oEfwE0SJJaSaUhFA9gwBNzex3+mHMWXZtSRhMujqI6Od7MsMZLkKdI3t5QRfc8bYvkr2TrWcGZrbrnMn85nbLc1amifrCme8UpJsQDe9vQ/1zgujjGbVEFDOPwh07yK2kgHSAh2N7XIv98OD4PzfMoHnqKSrkqkH4RaE6iAQArbAcX39sd1Hg6eiy2SpzDK6l1Wz6pE/KC1rHbsBziVkBQD5mST2hGT5HkUVPUCshpmMNVJHrllF7aO9yO9+2OmXw1LWz9WSgZEoF6WqQEB7nYXPPGMocgyhM1MJokZOuENgLrdNW+2KCpyfw5Qwwy1FONDMAp09/thgHO8QXUCLll8KJUuDJlYi+BBXzKwD3P62A+ww/oajLailqJMoanaBVe5pxZdXTA9PcY+Q0Ph5KVKhaeIxsGO9h+Xm49RvjeopsvhhqDRQiMoek2n1LKPX0xsD3lEASFzCOlrs8qBORpjBsC1vYYAqcmlhd/hKieMKim99QZieMP8zy/LKuZrWEpP5rb/1vhWckqULrR1m3JXUR8ucZ2DMCLpaPN4rIDHMpBfWQBt74+5TU1QzSjEtBE6SSqB6XJtv7b41kqK2k109QBMdOgk+nPK43yeo6zFUaOKWMals5uPfGb2RayW8Q9Cu1gC+YwNfWyV1XSw0MTdIIHEexYbGxv78nGkWYvG9Stdk5mZ2vpV3RY9twABbf+eMHyeSOo60p0yLZiwZgT78jGs81ZTpKhklbpgHUJNrX9Tjj0NxCwwNzv318kL8BH+k/fG0YHl8NgDayiaSwG/l+W+E9Rn2XR1Ugfw1DrXzOzzupbYc7YdxVMtVSsaaoZ5urpZDYmNSNibW77YUVeXRVFTKsrXqCtyz+W4sb3J44w6VrpAYA/wA/OIobbOyv5nwZ3RaV0ZHGWVbDTUPcC/P8sdL4uhCgf2QNh/8ANy4Xz5PCsQaRJhERZSzWNvnfY4xMcQNlEZA4LC5Pz82M+lSdkGTreugZulBM4ElSY4YbEqDsRfkAXvx7/TBscay5bmMNPDN8Oqi8zWCyNbt8r/qcL6aomqqpGm01Gony78/Q8Yo6WkrHp6t2ISmeA/hKlgGAG9+e3yxs+pk9hqLMRgbknDFn5qI5VoqgvUQnLn0x3VlCjcG9r7XvxthrlEueUuZZbU1NNPHHSyfBFmQAaPNe+/IB/Qb4Z5Xlub1MEaU+Zuqo4nF4k3O43Pce2GLeHM1lDCozOSVHm6zpZFDN8wOB6cbYbZiRqDVgNT0dKo0dBA6kOQisQLpe9zcgG4+WEmaeN83oYXkpcrimjjUs7s7WUk7A79zjfxIZ1p6eKKQIo2NrDhQP3J9MQkniVUzFctqo466ngeVmhd/KH0LY7EHa59ufTAalyNiYbzL/ACDxFU5tUiKtpOgOhGVJlYhhrCmwZv8Am55PvhDB4wrYc3OW08EIkp2eEGWol0MAxH5FNr29vtgf+Gmfz19RPTykyxJAojbWSYtD20X9ODYbcYQVtQlH/ELMDJEkqR1cg6TE3A2INttrt68jBURTZgyHxK2Pxfm1RSw9BctVJqdnU6ZWvo2bfnbbv2O+PngXxHU+L6bNKHM0p0eWM2+HQrdXUqSRc8HSPTfCqnrXpp4TTZZlsMKiRY+q0nm1DcEb9r/Ox4x88I/D5bn8IppeotXGJF6Y8gLtYbEXG4X5Yfu4q9CVEwHzAWqJUzKqdU0OZ2KnUDpPS0Xt88c1XxtVkVPSSASzLNqLAW8u/p88XOaxLDm0zL+SW0yW4IbfHcT3I3xz1qzvM0WA9pG5NHUxeHoKCak/EUyaiqEk6mN+3pg+WpljpqlZonDSTBgGQi/JO9vYYrg+43PB7/LE7n1UpqoIyy+aRjpJ3Nl//bEXjBX75kazK4xImViJHLoQ1782IwvqawibUrujC9/Lqvt6fXFZU2OolQRxuMJauCFiT0wD6jbG1r6mCz2gFRIAsZYF5Cpu2n2xhk8Lz180yOFMSPZSOdxbHc79MebUwXjffDnwW9LUTVRlaMgoF3Gkjk/vbF2L2QrjzCUt0sDfKGQtLR1UK11P05EIcte4AKjv239caZhO9LRCRTUq0BK6VHAueR+v1wohqHpczrphIZIIqq3Re5DqNyL/AE/XBNT4kjl1CPw5CV3IDSNYN3a2w+oGOB+UdHBB/gz0b8hf6SJpRPVwZtvUELJFYKoAKqfNci3qf0wDnk8+oSnVKYjpYFiQVOxt6bd8DzeJIYnZjkWWxsbbsDt7XJ74Wt4yUu6nKsqUKfzdDVf25w8KuRZ1PtOUy1paWz7/AFjifMs0o6KOkWKAxVMNwxAWR14IJ3O9t7Ae9sTrUlWzFiqi5vbqDbDODO8wrY7UdFlLBQQbQL5b78asAS+KM0hkeJ6PKdSMVP8AhV5GDiu4AACEPJrzqfoDNCscwd1INwTtyO3bFFk2aztCvxALQm6lyRdrm3FvQ4AFJBS0vUr3VVDCwZu/YY3yqppqquTU8YENSoVI5ALi1wbel/2wRCzZxA8r0tdIxyPOhS1csDoQsUBN/Ug3tfgfXFdltaKuhppwRrkZENlOzFgD++JShjyxXrpKn4n4hZTGyrIAhUNfcW3Fhx7DDTw7VTz+IqOhS7U1NUatmFlj/MB72I+lsMZHpxHB7Sj8Wzy/F06xJLpsxkZI2bQp1b7cWsv0xFeA8lWCumqK9Y2aRmKOEYsQ1ub/ACPHvvigzmqqps6q6ajEnT+HRJtAuGuAx7bDcX+vrjcZctNk9FUSytJUx9IkKWURqWstwNr6bc/QYQ5AazjsqnGv+43R0U/EN+0I8KUFPSV9WIFVS5kbQqjuoPp6+3phO+TmT+LdZcSNHVxO+kNp4RT+bn3/AK2eeG7GqnfVw6qyk7eZDvgDO6Ovbxl/alBJUBYqeJS0ellUOtibE+29r9sB/BPUO+2zuTklN9hDPElDTZblsNWaeCR4am5DJpJvqBuwIJO/fEe2bVyQtHl8NPlywxBGbSx1WNxsGJH123OLJ8kermE1RUTTGSoJkPRFmFjZtwbHce2Oo/DkQsBBJq+JJ1M4XUBqA2W3qDfHpFZQuHfMQOf0LNc/rlbK8vzQIzLJaMkAi17MvO+2oj6YV0+Zs8YkSCQoykgsCBa9r3wzrKF28K5nl0bhZKd2ki79MAiQW57MwHPGIhKhfhtMlbNN5SO9n83yH9HHA5VtqPis6nQpqVly3mUtZnssHUIgF0DG2sewxN5zNNWEyogdd2ABOoGw4I784DqpI2jnRY3UaCqjUSTc33/XHUtTVQ08JEpWEi6so4N7kD3HfB+H61uexgLuiQSmzxdAE/4itfTIBbV8/Q4+zV9OB+Ezj1DAbYW1dMyxMKWMCMcxk3ABPrheKuVUKObrsPOBdPb5YasqddiBRlOoVXVKSEgNvgnIUhIWOp6arI5aN2jViH2A53I9gRzhFUR9Qr09r7ix2Pyxa5N4elqfDVHOpj6ilmdXOzA37jg8bj0xn4sRinqHGfEEoMqrTVStFStLFJfdnAOttxpHb5HjvjmpkWCn+IliWFSwGmRiQWIuN+/7+uNMgzVY5Fiq42cR+QlWCuo3NrnYja+/fa3GOJcyNPPKZJ5JY3lLAPDoCG40gAkm4B5whyFfJLLOmi2lsAwXNaVXpBLGY9DICrKoDJ33G3phNTUUconeeMHp3UMTsCRfY3F+R2OKFMyoPgJqadI5oJnOtXNiRsRa3FjvhDJP05KtITD0pXVg2k7WHAHb5+wxriW4ys1fxrfOMj7wPKqeZ5XjhqpoJdyFUmzgcbW4wNLUEyOZSOoWOq6re/ftguCQxyymVRKJE3H/ADXO/tz27XGPgqIrC8CX/wDSp/lh97QTEvytnnrid1ssldVtJV6pTyEOyr8hgimihptNR0dBTdSoAIOAoYuizNI0RKmw3JDH58fyGDIIzVRflUqsnOmxNxx8tvfCjM2MCapWlj8Ua0c8tXJUTdQqszlpANxf0G/vziy8CUsa588uti8cEj3ve5ta53HricpoooLrTowTaxYAE7DFl4AbRX1reQ2gAu3u4FsaLYTEWfHfK+JYZDk9FPNX1lSGkd52hZGby2Sw+vHqcEeN0C+GJkgCrpeLSANhZx6YmqjxPWU8rrS5O1QguS3xMa7Ek6iLf133xv8A3qqo40qWyun+FP8AmOaobG52tp34wL1AU6EeYPsAc5iTJ56iCui0OumSaMzXG2x7dx3xTyypBUOrKWZ6ZbHTexBYX374CfxZXjpKctpI5J/8kCqPmUnk+TbbcYF8dZ3XZTBE2XpE3WcR/wDmHh82oqN1PG9zuLbYFVWKjhDCm4McmNY6utdAEic2K3CQX224xp0s2ZiVimUBwRwtxt8sRlX428RJR07L8HT1NW94QYS0bJstwxYj8xG1uN++MpfEPieXNaulbOKqNII2eQQ0sAkjso/02sRcje/yw6nCc+Zk3YlvRRzwV80lY8YSWynVMpJIHp/6Sced5hSPSZhU0xNzHKym3zxtkOf5rJRw5nW1dfVj4lIXtNeMJIANTKLHUL8e+DPE4MedO77daJJPmbWb9RjDUMjYaV3B8RHNE6qWtfazD2xrRSdSnMZTqACQMpOkBQo3Hvex+mNdanC+QPC7tGdmFittiMM8chGgLgWWctAaSYpIxMDECXSLhlG9j87Hn54X5rlrlUqIkI6gMlxbcXNwfcEHFPqp65FkNkMskpCIvYn144tv6HGsGWUkDAyVEEmhNZVmYqbruvG25vjo9e2wIn3C+TPOZOokYZo3KWICcEfL/bHqVFJJQ5LR0yRk/hAqRyTxb7LifzfK6Qx0z0cqs0j3li0EgLcG4J5I/mcUXiRkosmidhJZVVbJ68g/Q4Q5VTqCo0Y7xG9UjG5J1mTq4kFNTTodZZjOynV624sefpidzOirqQx6FB1X2FrgAA/T64v8sq3qaWn+EqljLh3AmbVfexFr7G/GEXiOCoini+LkeRJm6aunY39ON9/tjicTlN39O3B/vudZ7r6gQGIkY82mTou7CUDe4/a2DssoxPEDPUWYtYgi9sbZjFQNOtQtREskZAe6eU+1ha/0x+WeKMKUKhQLagwIIvtx+3vjr/AQNbiy8i98gkn+Z3X0McNFOdTF1XynTYX2GJnQ/wDxfqcUpq0lMcLOjLqF1vcEDf8Alg9Yqew1RJqtvpcAX9t8AtuFZwBmV1f9RMStSN8b8OdDESapiosunYggjYC1+3bDnL4QwXQtol/Lcfm9WPuccFEqKmSGnQKiFVlcba2UWtbsNr+5w0iiKKAFAAxQY9RmBOzOlBA5sBiu8BoFFZJJsGMYB3uNye3yGJIXJsCLcn+WK7wxJ0stqZtriXy3t2QkYDcfgJlnAlBlNPl0/iKsiFP1YzSw9PVGdrM4YWPa5XB3wlFJQPFFk8YkYEFeilo7i+5+o4vxj5Qho/EFPNMQddK8R3vuGQ/74cRSQ/FzXXlhpNjwVA/lgAdCMxVSGWKasUqtRyx5ZF0tcZ1mNN9dlAA5/wBXf0xO/wAR6L49MviCkM8rKCSLgao2Nu3Gr2xUTMn93wSgDxCNidPOhh/tgDxJQx5hJQo6EKkrmwHF4nt+un7YPXYodSfpCKpYEL7yKy3JV/vQ9PJWyS5dT0wlijeQKY/NbTfzWHB25t22wZUQRNR5vOZirHr/AApD3VV023HJPP2GGtFkYizepaZ1M/w8YRgpsvmb97Y0qMiSPI5kRyHEExcgbsW1b/bHeP4lQSfi+0F+Uu1J2bLKWPw3lhjmvLO8DSJ1dQOwY+W21hxv2xp4n/xGXZdXNe6kq3PDDV+hvhlmlFHRUtBWRbR07xkRDYA2AIv274Gq6hMyySp2sIiGte9gCP5Njmczmeq64Ov+Y1VR6aHt5k4F2GxP0x+dC62sb/6b9jjWBwI9LOCRte/OOtS22v8A9JxMzJEDpdcE6zrtGQyhT/oJ7YdvlEkE0mmITAoBqdrD32H2ws2RixQ6HNm7WPY843dZZBd56i4HJqDc+22HKuWyDAilnFVzkiCZgaahlgidvxWJV9Nyqelz67jDDO8xpKzL46WUlpOkjsARt898LpqGIoQiINrgC5F8S9WlQ1S4sfwSq9wdPI37jc/S+Mci31G7CNcKpazg6+WI7lpqPLRUV2WzAzRnpnYNGFIU2JIFm+pG3G2Ehjr8zLn4wOsI1l5ZDZTa/psebfLB9AlOaiUVT9enjjLXjYqGPYjv69sAGoaPNqn4INCrAMqhrlQNxv3tuPqMLMlLPkjc6rm6tMq/2iiUNFIpcxuusatN9x33P740akaMh3dJoypDaDp0ki4Nz+o9jg2oo0aCSZpRd0DxjUoANzcW5v739cLKeQPHZR5+G1v29vQ40CmMgQYtu64J3M5B0n/Cc6gbqduMEjOK4CxZPsMDK5jjaKVVEbGwkK73Ha+B7r/8RfviMik7EXYWZ85nokNITJNOkEgWSRn/ACE2ufb647ljkQOxik8ovbQeL2/fb54I+OqkUKlRIqpsoBtbe/7nHEeYVi1kDCokDXte/YeYfYgH6YXgBOYKeTRcRPcnc6Sd8VOQQv8A2SdSMg6x1EgW4Ud/n7YRw1tVHEscdRKqAEBQ577n7kDDha2qHht5hUSdVndi+rcnUm5P1wG0AjBmxHhzmkirEmnzJTJGrBVVNjqtvYA+39HH7+92VqdQqZ5tdh+HBIwa3FiB7/tjzI5pXmeT/GT7H/jPt/sPtjqPMKyG3SqZV0XK+c7Eix/TbAhUg1J0UDQnpeZeIKSipESfL8yeOoDBYzD+YfmbYsPX6XwBmfiuCPw22fpBUGnR/wDJdAJASzR7gm1wd7E7+2CfFEazUqPJqLJA+lgxBF9N+MR9Xd/4QVsjks7KXZmNyW697nBlVcgSgQNiG0X8UqaofWmTVkzhTcjQNQBPp6An74Lh/iaKuOQ03h6pk0RdSUCRTZD3sAbj19MeW5VTxPS0oZB+IX1WNr2JA/YYY5eixvUKosqRrpHIHmGHrErq7ArnEOmHYDMq2/ibJURbZEuhr2vKSD/9mDMi8S/27UT0klOKY9O2kPcNcWv+UdyP+2PMlqJ3yyEGeWwOwDkAW27e2HHg13XxPT2dzqhYnUxN9ge/uBgNnGVay3vIB2OpRK5SYA38wtz/AKh/2v8AbBIItff74X5zI8eYVQQ20zG1gNvNjSNmcDUzcdiRigTjMARiFEawVO4Ox2xxFJpLpI6l17nYkdsfHjTSpIv8zfGTgLPAVULdipsLXFif5DGgZRE2aVRYBvtvgGuVWOpVbUPa1xg88j5YEqN2PsMTtNAe0kcyWWGQPE8ig7Hzbj/YYVGW1ykjk9zc/wBdhh9nrGONymx6ZN/fbCmFV0cDfc42FzuMryeq9SuYLLWTNcE+Um9goG+Bdb3uL3tzfDGZF9BgJwAxsMbVAJh+Sx8T7FCZVZ2fj/SOTji8Ppf/AN2DIFAiY2HBxjJIwdhtyf8ASMDOSZQYkT//2Q=="/>
          <p:cNvSpPr>
            <a:spLocks noChangeAspect="1" noChangeArrowheads="1"/>
          </p:cNvSpPr>
          <p:nvPr/>
        </p:nvSpPr>
        <p:spPr bwMode="auto">
          <a:xfrm>
            <a:off x="80963" y="-614363"/>
            <a:ext cx="16859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 descr="http://t1.gstatic.com/images?q=tbn:ANd9GcS-u4Btt2xdm0fOpOeQz0rvFxoAdxUv_vxE4bPhlohtL49Cc-m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624" y="2861609"/>
            <a:ext cx="1086531" cy="950714"/>
          </a:xfrm>
          <a:prstGeom prst="rect">
            <a:avLst/>
          </a:prstGeom>
          <a:noFill/>
        </p:spPr>
      </p:pic>
      <p:pic>
        <p:nvPicPr>
          <p:cNvPr id="53271" name="Picture 23" descr="http://www.trendir.com/house-design/xenian-house-of-the-futur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856" y="3812323"/>
            <a:ext cx="1567544" cy="1045030"/>
          </a:xfrm>
          <a:prstGeom prst="rect">
            <a:avLst/>
          </a:prstGeom>
          <a:noFill/>
        </p:spPr>
      </p:pic>
      <p:pic>
        <p:nvPicPr>
          <p:cNvPr id="53273" name="Picture 25" descr="http://t1.gstatic.com/images?q=tbn:ANd9GcQqMsBF5U2xbulZZatKC1knkUH9nJBHsVSfJCbz9T8ZKeG3QpIgC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9" y="1219200"/>
            <a:ext cx="962025" cy="1250145"/>
          </a:xfrm>
          <a:prstGeom prst="rect">
            <a:avLst/>
          </a:prstGeom>
          <a:noFill/>
        </p:spPr>
      </p:pic>
      <p:pic>
        <p:nvPicPr>
          <p:cNvPr id="53275" name="Picture 27" descr="http://t1.gstatic.com/images?q=tbn:ANd9GcS_QBfVJ-lW4YeZBaKb_9kmh1EQLU6q-uba87opccpqBTso72tOpugznHw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133600"/>
            <a:ext cx="1295400" cy="859054"/>
          </a:xfrm>
          <a:prstGeom prst="rect">
            <a:avLst/>
          </a:prstGeom>
          <a:noFill/>
        </p:spPr>
      </p:pic>
      <p:sp>
        <p:nvSpPr>
          <p:cNvPr id="53277" name="AutoShape 29" descr="data:image/jpg;base64,/9j/4AAQSkZJRgABAQAAAQABAAD/2wCEAAkGBhMSERUUExQWFRMVGBwXFxcYGRgaGBccGhUXGBcYGBwYHCYfGxokGhgaIC8hJScpLCwsFx4xNTAqNSYrLCkBCQoKDgwOGg8PGiwlHyQsLCwsLCwsLCksLCwsLCwsLCwpLCwsLCksLCwpLCwsLCwsLCwsLCwpLCwsLCwsLCwsLP/AABEIAMIBAwMBIgACEQEDEQH/xAAcAAABBQEBAQAAAAAAAAAAAAAFAAIDBAYBBwj/xABEEAACAQIEAwYDBgQEBQMFAQABAhEDIQAEEjEFQVEGEyJhcYEykaEUI0KxwfAHUtHhFWJy8SQzgpLCc4OyFzRjotIW/8QAGgEAAgMBAQAAAAAAAAAAAAAAAwQBAgUABv/EADIRAAICAQQABAQFBAIDAAAAAAECABEDBBIhMRMiQVEFFDJxYZGhscGB0eHwM0IVUmL/2gAMAwEAAhEDEQA/AL2nHQuJBTtOEFvj1Vzz0fRoAgzh1NJIG+H0pMKMT5eiA9zEYoze8IBcu5WkF3F8MzNXvJERG+E2Zk+XLA965M+eAKpJswrMAKlVlvib7GYBnfDMXaeagQRbDDEjqBWvWUaiRjiriSrczhpxIlT3ItOOxh+nHCLYkkDudVxunCjHdQ6+WHacQHU9GcVIjIwow+MKMWBkRkY5GHxhacTOjIwtOHxhRjp0jjCjEkY4BiZ0ZGOxh8YWnHToyMcjD4wtOInRkYUYfGOhMdOkenFzL1+7Grn0viuFx16Lm4XWvOLke39sKaojYYfB9UZnamWrSzO6MqgtqptU07XjQJW/xavbGYz/AGep1B90abspgFEZGbmNYqOb7bGfbBjMI6MalImkGJEqTJPNiLgRsbjEleqroG10mNtXeeAnrLkFSenryxgBhksNNTqYHuaf4pnn4gP0wsaXM0kLGKZ/6Qrj/uBvjmETh/H95a5r8sg54lrZWTbHaVCDi5VjfHr2am4mSq8cyvlshfFh8rHS4x2lmYxL304CzNfMKFWoLqmLYgIxfr0QTiH7LhhGFcxdlNxiqN8MqoZxYp5NjtgiuTjfcc8VZwssEJgMrjkYs5jfEQWecYLfFwVc1I3YAxN9vpOKfHKkUGGrSY1L5xyB6xgL2rzK/wA5pus2YGCOcdQelx6XwOq8VFTJsrsDeVJiZ1EwY6tMGecRaTiajW7rxH847jw1TSnS7S1NQ1GfIW9SPM/qcaar2mAolwBqEKBO5Ikn6N7jzGMLQpgnVNh+/wAsSPn6lSZYlRAHRQBAAHKwxjrkyI1qTGSgIoz0Tg5JprqMu3iI6TsPYfri9jNdmB4S5Op2uzMbKLQPM9Y2kbRg6nEqZOkNJ68rGDGPS6XUhkG/iIZMdHiWIwtOHAY7GNAG4vGRjkYk04UYmdI4wow+MPNIxPLHXOkMYWH6cIjEE1OHMYQIvbAvMcaRG0kwZ25n08j1OLWdDGBMb7fuflHP0xn81mVBAQDp5bnp54yNXrWU0kexYARbQwvGaZaAb3s06bdGAIv18jbE32+mwgNB2gfFMSIiQx52nAl1UAMSPJQoj9SeV7zOEyqpHhAO0AXHMhotMcuUSSIuMarUqLIBlvBxHomE0zRBIMzvGkqTbcA8is23BQfzYIUcwSsraR7jqP30xm6byV0E1Cl4F3gmSL2IMz7+eLHAc8A1WlPMvTBmdJnUt+hGw6nB8OrTL5WHco+Ep5hLvEc7VA+7eGFpALFZsbQ0W6DoLYCUMxUKkprA/mSF6xq1ky0b33gcsGs3wkOhBG+yiBHnMi9z5D8xH+AGnqOkPpEyVB0tIAUECSTawE9BhTV6UjzKOIfDlB4JkVPhlWBpNTTylaDfXVcdPLCwMzClGK9wLH03vsNt8cxnWfaMcT1CgpU3FsXfspYYZkM8ledP4TB9bzHXbBGlTgxjf8YN5hEBjriBwhvixl6QjEucombDECqw9MEPmEr9Jk9bSMVrMcNqGTjiVY9cWVKEqXsy5TqBdsOqV5Hniga2Gd4cR4RJuScoEjrXOIoxOwnFDiXDXqgqtQoCI8Ik+eDOzKvlFwAAJ5MB9peIlEb7ulWQmCZDRI2jk20H1xkMlVWZUCD4dEm2xYmescp+LqMbHJ9l1y06SzMxMsRePa0T1B+mAnEzSQMwYhmWFaIDEvuWvtEzztjz2pLFiHB/j85pYwK8sG5+giypISpSMGdn9d7yDivw7hmtwCRE9V1H6mLYq182alj4iTuLyOY6nxQfn1wQpZvu6lPSkKYkECevI3kTY72nC21R6w3MP8My1Q03y6tCKSjEqCbgEqDPn6EHzwY4d2VpUm1SzsJjURad9gJv164GZHjdRUcQqsjS40SzKNIaw/Fe1uWDHBeJPVfSSGtyAH5En29emNDTajANocc+56EVy48nO3qFYxYXIMRNsW8rws/iEYK61Uaca75gOFiqYieWmZqUoOFTokmAJwYPCizEzIO0YvUeGqm3vOObOAJwwkmZurlSvLE9LLyATcYJ8TEwALY7SQBZ6C/tijZvLZlhi80D5+joAYiAdjeCeQsJnoOe2KSV0cSpBGxjkeh88UuNdpjUd6dIK4iAbgrya5A5xyj5jGdrNmcszM/4jqJBBEjciDEiZjrjLf4qFbb3GhpbFwpxxmMU03a3pMWEczI+YwHocMioSxgLy31f5R+p/OcFjxYVssaogPpdjJgjSrfD56iB+WIuxgqV6dWo0BxpUE2BZtKrJ8zHnhYlXyBvcy9ECpJlstVZy9zUbpsg6KBcv1iYmBzYk34IyAaioJ3UHpBh25kEbCAOpN8bGhk0pLyBAjVYe/qcZrjvEUpAmbkQg5XNvUSZP98aS12/UAwIHHcBPliGCINbi0A6UWy9AdhBM+VpkYbn+HBWFYMA6kxyU6QWa4vEAgn1xY4LUVU0knvHJLMLkn4nAN/EDqt1nniPixDVKQWCAQgW4gbuZ5+FYj/KwxVlxsm8d+kgFgalluJmoypSBOoEsdtEcmsbzyxHWyFYTDBwqnxO+kJINgEpKNRMC8j11QBlfib5WuTqDK4k9DpEE72cGZMQLC82L1OE06tM13ruVZVfw/CsKdWk/FAAYkWJIgxtiWfxQVbsfjUsq7DY6mTzlBldgVpMebTSM+5kn54WGP2VNiWZJAOnSRpkAx4TGFhXYP8A1h7mv4VxDuBIa0THIWE2jz/LBrKdsPEAfECYNiSL3Nt4tbpMDafPlrIqgO2k/FAEnykCIO/znBTguYJrArVmmo1STGkggydXwxpm3MzjLxalge4XaCJ6YuYDGPryuJv7EH3HXEWaphPOemMW3GZJ0vU7skkv8JYncjSJiLbj25TcLy2qorUm8YuNbO6uIuN5tI+mNLFreeRAthsTR0N4ixxMOHF20oPf+uIcq5KyyFGmCCQY9xbBvglQAHrjUbN5d6RRcfO1oNzPAKqCSAR5GT+WJcn2ceooaQoO0yTjUGsAMVsxnIgAgHCo1WUih3GDpsYNwdkuCikS1QBjy6D2OFXVFDMqgHeFAnyAxeNQlZN7csCalWzdDOItnsk8yxVV4Anh/arjeYq1HD1H0NMU5somwIAAMdRO+5wLyBV1h5gWB5DciSfObf7Y0PHeBVSalZlJ1MStwJUH4mJ3J9NgPfOrl6jUmbT4QY2NpvIvHT6YzMisTRhxQEnyWXpoSwZzpInTEQGBAJHKRPthcP4oPEkAhmGmbabmYtA3n9MVMjxM0iZAYWOlpgkGRYbb7+Xni+alBryACZMiG2tAE9CI81vvgLKfvC7YxeOVRVAqKNKv4qZE2Jlkk/hMkx549D7P5TK1ay1qJq5ciZRyDTMnxAQToPwiDIt8INxjc1xilUJLqGcSAYgNvpNvxDrztboQ4LxUim51NTMghgASF0kfiBHrb8sFwv5gpHEocbOaQ8z2gU/DEztf3xE2UvtPnjygdoCVIOazRW21Vl62AUAAf2xXfP0W+KrmH/1Vqp/8sagJEd/8Ux7YT2VaZHI/I4r5vNaBJVj6DeMeSUMzlpEISZG71Dz82xEwpvVJC6V8mYm87Ek7/kMAzZRjHcrk0AxDlxNrm+0q1LKGBmPEp8ryLAQd+W9t8N/xkOjqSUaLcupETYtpkW5rOxGAFGpTCmEOlRE6iABF7k8hGBPHeM5WQqd9MCVZgQCSDuApA026jCx1LkVFX06ryDL1L49KgwJJO+o7xPuI9fPE5YkOHsPO+m25xUyHESJI8I0knw+IbRuNyVUSeWoxsMTvxNaj6WaHViAkeFoUFmDF5J0+UgDblhHw8bqfeVsiZKpTZKTID8Ly0G15AAmOV/SDjR9lK7JliF1SzBiV5aXS5tcCCYEe+BXF8k9SpINgHEcpBVG25mY8yoHTBHsuv3clgqgNv58h0tPyxOP6gZQ9zc9ouMsuwsZKiYJgkSZERy8iRzNsLn6GrwlmLCYJYkdTIgaTuLSN74KDMMylVvKaSAsnSGF3LEjmALfKMUvtaTCqlgTIVQJ1KNlAB3IuNugxXU6lnNCFVABzB+ru1htAOqdmuZtcH1PzxJ/i51TUTUqggxu0hoM8viI/viz9vMS0fykW5mR9AcXOHZOlXBmr3VUgFWIGl9Wk8o8YZhI85vNoxahhxKsogDOp3r1SPCgpVLGdg2tb9L079RHnhcF44aNNqRvSqFgp1SJFjYAmGAIMjcqwG83O0XD3po3erBMBKqfCT+IEi3wiACJkjkJxnK1O58WsyRp6XJHKIv1w8M7fUIMoOjNHUydUHxFVY3IeppeTcllCNpJmdOoxMYWMi9ZwYZjItfe3rjmC/ND2kbDCi0nqxpliWCqoNySfCAsXN7nBDhtFlBAFvxG8m1ptAFh+9l2Nyy941UqwCQEYkxqYgXH+nWbG1uuLb6jTchiFLLIEc53sfhLAWP8AfKfg1DCWOAZbvK3deICfCQBYEmSegnb0HXG/yHZHuXDaplrwImbGfofmIxmuxeUjNqWUBhTJ87kqVawEjQTa30xuuP8AaqllUAZlFRvhU3O12IF9IHpO0iZGnhQKgZoM9wkcoG5XiCeuJEyigWEYyfDO3VAqCpZ+bGeZgnUTCg3soIUD0gaHJcfo1h4GuORsY6jkV8xIwwMl8AyKHckqWO9sVmcTgD2o7SUqa1aTkgspCkGDcHnFiDBG9iLyIxhOHdsK6/jDOqtEiQZIJm4vAMYo+rXG22U23PW6uc0rBFjit3ZjVHhPljA183WNHVVrVJqAMQr6AZURApwSAsCJ9rnArMdo6aGDTmebAtPU+Kf2cN4MiZeAakFJtO2PHMvl6JNRTUmRoVlHkb7jfoceWce7RZbMrNOg9GoOeoFCOhEC4jcD15YMcc4o2ZoaFpqEn8NJAZHmqgz74z1Pg7d2TpPykfPC+YPuIhlUQbmKF1PW3uI/riQ0YN9iIGL9bKADWdhA22JUn/xx1qatotyM/MxhTiHkXD6IYeLnjQZHhtWsrLSlwBLABSQImTeYjnhuSo6U0oE70TK1UcKf8oqWWZ5NA8+WL/DeKmmyBsiGJcKzKpSrS1QJA0lipB+LYi09VzqAl0L/AKgfvHsRCJfrBlXg1VdQ0nwwXEXUEWJA2F8W6HZbMsARTMHYxuMbehxSnSy4eDoNVUJYiVkmWm0gEeVumFm/4jUO9qLU8S0yYdbyDJERvFlIwfSa7HnXceKJEjLrcmPihMnR7G5wEFaUn2H5xiHI5R6hZUpVGNMkOFElSCRB6XH0xs6Pb+jUdKVNWY1G0yPhAO5J6Cfpinns59mqaMu6qC0ujNqAMXkaDFtN9U32MYPk8NhuuwIsdYX4dYAzdBxTKNTqC3Om0DoBytv+oxlvswpyxubxe5Pl6deV98ejNx2uWI7zTEllGnSPSSZEXPv1wD4pn2zNY96tLVVBQVP5BoAFtUABtTTuS+9hhEZcWRyq8VId1JBI/KZWlxLT0Jtf+WDyGxmSNtul8Fsrn9YZlIGnS4PMFSLNY6gLnrAG1xgbxvJ0lg0LU5OjUb1BF3vtuIBOzCNru7H0e9erS/GyaltcFTB08php/wCge8vjANiCNekOcOUNSLH4iNIPIMwALNHMyD/1+WI+G0GSjTBgali82l2lo5QCLkWmQCRYbwPPulZ6TiCfAy9GDeG20awLbRIiMFK2aZaYUMJK3MmQzMx3AklQSY5QDEbD2c0ZQDmPrV9FFlURssSTfxEm5m4knb47CMCKIhjce/pN8EGSKSgydRJE7xYSY3svyvOH5Th00WaN2UEkxEjT85B9r8sLunmhLlPP02MNPhYm17FZE/In54hGaYqig2gHpy0keWwPtgxmKQ0UoIgGSSIkaW6+pHthZLsy7hbRqXUAR+EaSTfqAT5jHKpbgSCIz/F37rRfSxBaYMiASDPly88CuIdn/A1bKknw/eUhOoAbsv8AMgKyRuI5ja5xDLvTkR4dRg8rgWmL7R7HFWnn3pkFZ1ITBt0BBHWDPrjkLKZS5nPtC/iueeOY09WlQqMXej42+LSxVZ5kBbD0GOYP4gncQhxeqtDSiMJWmojo95J/zHvJJ5QOmJOGNQpvUFRvuSAyEmJIRCU0gySQSBI5CY3xl2ztSpVnTqZjbmCSRvPLw7GNsHOB9nkdx3jd5UPiM2prvI6sfYWO22LINp3GRLfEO01SsZyiNRSmrDvSfE23TZrCAst4jgJncrVNJ3IZvECKt5JAMzzE23Mg4dxHMVA+ohdMSI0wACQYF4vyN9sFcse8U2houRaQYEMNmXqDymIN8VfKxNmSAJl+H8SdakmD1JH1GNPS46xg0wyuJH3cAaeke/lzwCz/AAhqctHgMQRy9eYsQduYx3K0S19JKxynlYx5/uDixc1xK1zNDxnONm6dFGMVVkHX8Tn8OnoYBnzI8sAxktJZCfFquI20zABm8g9OeOPxUU3kLrYXF4ghpGwM/P3wUyXE6ObzJqV4TWiiS1i4KyZ5BgGHlI88XCnJ33LbY/gppVq1JXNRUspKjVphYUqoBIE3Pv0wS7b8PoUHpJSdajN4mLAMIkj4TYHwkz6YtcV/h2AwqUPFR7smoGKsCbQUjxAReRe1sZziHBqVMj/i6VUtYIHLsogQQUUzuR8I2NlwzhxnFkAIsfadSleI3L8V8JUfZgGEH7kqf+5HU/XFvN8X8FxloVQoVBXpzyEhK0E+ZnAH7Ky0yWLAKbEUmg+9TQR9cUGqsYsxXz0qfpqxr+U/9f3lL/GXadbUjCBchjDNbTNxMxYnni7kMgaoKqza6a61owp1gGW0KwlnEkleaiRMRilwSiSzchp2Jm2oCNgNjItyxLXVqeZAVtLAIwOlDoOkGxYG4PMYQbDuyFQKuGDeWVKfEamseNzcTqJ3kTzuMbTgnZrPtSLhqa0TYLmH0SLToJGpQdpBE4pZrjJqGa2ZzFUjrWZQPQU9MYEZ+rlyrEIGqbhmLO0jbxMSTgY+EqeWIk+OR1NXn6lKpkWy4zFBKuoWqVkX4WYE6vxdQQLgg2nGMzmURBo7yixsdaVQ62DAiASeYPthlXLAEwtpMW8/TCGTO5WB5mMRp/hGLCCAx5NymTKchsiE6BWE7kqCm7jvNW028PK+3rizUrNSQAgdSpW4mTJG86ZMxtfYg4pcNcDWdwigm8C7CJO+/ICTfbfFPi/G2qOTAA1Gw6aiYncz/sAAAFM+Bcb7QZWFE4ksHTuVM/Ix6E2+vTFD7eWAEhiZBESwCjeOhkzHT1wLFN6h35gAcp/oBJnoMT8PqHSyK2nVBMbkAm2qbamK22iTssFdMK3LkmpNmqVOmzaiCrCFO5SSbkLZiq8pgMy7xjvAKpy+bRkIchW1EHwjUjWn8QBG/PHFIZmDCQ5I1k/EZgkCwC7meQA9CNzmWahKzKvB1ReB4li/MEHrB8yC0oA8ple4b7aVA2aaukqleHVZ2fwipAG3iGr/AKsScVYmgGEeJgDEcxJ2NuvltyER8L4d9oWmDVFMKzBmNwCALjk1zAAMnUAJtja5fhmWooAVDsktLhSAVEatIECINjMQelgu9Gz3LC4ByHEFREFQSV8N+UAGB1IOixtLEdcQ8R4uDAQ3NQzEAKVkbD/UMQ5+ohc1ORcnSDpifEIUDz6X9jinnMpNaEnQxlbfDaJssyCSecR5YGpDHzcS1e0L5LPA11R1HdhQFk2IHigkRq3ifXrg1xnjGXGjRRpqCSGW7A2kN4jyIAHkTgCtJ9Aco20+QMksQALb7RvPliP/AAms5+HSBeT6xbnh7E2NRyRNDTDGotquczHEUYjwgeIEwPP8454oNQKioRzYRziSd48hgpS7NVTJlLG/iBj257H5HmMX3y9OggB8TkEtsFnSUAEEmBqm/Q+y2RVY2DFtQUY8TKVnBYkbEmN8LE78KINiseRb/wDnHcL2Irt/CRZLKsrQOQkT8/0j3GNFwXKOSDMd2Obc9TggneR+nnGDuW7PDQoYDV3bU2vIMxtyjn8ukYvDOZXLuRWrLSZ7iQ5n10qwHkDjVXSEGzA776mf4/wZmou0FodyCJt8Jva4P5nA3hTFSCJmSCOsTb3ON7UzuTrUmSlncvrcWltO5gkaomADHmMSJ2FpvTBSojSCoceNSSdJNjBg+eAarAWPlMul+sw2UJXvVeGWqPFMiPGNLgcxyPQxgdVakiMtIsy2B0AlgwnfqAeR6Y9BH8IEdfvcxUkE3VVAjYfESNt/1xSXsPwjKsGqZ1pBOod9TBa2zCkuqPL54GmJqomEqeSrxKompIS5GqV8VtwDuB5DBVOKlKqVQiMLEASUZtJ3kQINyOUWxveLfYKA7zL8PWtb/nVrqDsPA7S/rC+uMT2g7VVcw6NUKlaYZUpqqhaUxOlQI/CBNzbDOEo5tTdd1JIK9yxneMVq6N37mrJVQg8NIc4AFvw88UanGTTGlQqnyj9MDlqVMwwRAXZtlEsxiTsOl/rhtfgVVHC1ISfURYGYI2vHqCMaB1QRb6gwlx+a4wWEFiR5YqDOW540vBeyVGuH0is2ndplRzuVURIB6x54F5nI0UquqQVmASJ+RNx8/fkFn161dyy47NVLPZSoHrgXmPDsRqkBdU/hkjE3bGqi1AFEMoUTBErptqEDxbH3Ps/hCU11lSWJ8JTR4ASSNJMyTADSABMAXjFbtXQBXvVPiHgYMQTBBEwBAW4G5iYEASRjMWO+W20KgI1+rL/3f0nBbK9n61RA4amAQCAaihjMRAPrjMNSONe8tlW6LRpMPI95RUn1hiPc4Hm1TrQHrJVLl/hvZepUpl2rqulwjAGTJIAuDEkkW5yMUOIUKdJRqqs5NwNDAMJ3DEkRgrkcuW4Vml1BfFSMsYAg0yTPoNhvGB3DKOUqKKRqkMtkcqQWJIkwxOkbwPfnAQxarO5e3PBqgB7A+0M6KAOPSSZKoBlakLLOwVLdQSxM7tpsB/mwHy2XGqakwJsACZ855YP5ngGZJC0qdRyCXBWm5pmbKZIgGIt/vi/kuwXEaxl8uOYE6FPIDUZBix+cxgpDMbMWYe0D8No2YnaD6XF/pb3xVyyaNQYG97ASAR4LcjpLNfaV639EyH8KMwpjVTVfNpPmPCsYt0P4PETqzIgkE6aQm3TUx+UYDhx5QzEiXeioAnkmapOAJPl6Dbl5flgqlVK+WKso1qQRE6zp8PuNPLlvfB7tZ/DfM0C1VStakBJdQEKgECKizAUAfEDHWMZ7KsF0wSAIPIFiSNWroOg+e+GQryExM54nchUNJRe4PhgRAA+ITzIIvy1Y5meLNUa5n026H6CI6YrZ+SxCmy7egNvy/PCoUgAOsAgdZ3+UjADjs2Zfab2yYUy1wSS1/wBAOn+4we4Xw2ppLpoUpzqOoYEi4CydRmbee0xAjJVVImbqeW4mL+f98WaPFWEKqkjefr+eCKqt5TCY8YPZmicX0K9PXc2dgrGCDpKqGsTJmw8O++KuY4SWEgqOh+8aJEGZa8zPLY7zGBlKtUNZNKwYcjkYkfSwwSTNOtoHsf3+5wzjwpXUcxYMR+qQ5jNV0V1BEIZbwgmxAN+l1JF9sVKHECQ/eFbozAmB8F7EkAWECd9hM4h4lxIsSZi0Eg77T9AMVzl2RHq6Tp0sIa3hdN4PkbHqykY58aiCz4EQcRn+KBbExHrjuBNHiAUAFQYtMC8bfTCwr4A9ohzPcES2xBx5t2wqVKebYE2fxqTsVsAB6bYLcO7XvUKSSAFOsLBJIMLE+ZxPxvN5bN0+7ragadwypcNsSvikeYO+NhdWh5BiqqQZjzxMGxRWAjkOYB/XGs7IdrETL1MrVr1cpT1d5SqUhJQ/jSykwd/nfGK4hkaIqKEau5tqApqlokXn4r/yxi3lOGzI7m3I1azyPUUguDNvzCtsKOJvMtk+H1qLJU4kuYdgYasaqxMwYZ4kenLFTgf8N8nTro9XiGXrU1Oo0w1NdUfCCTU+GYkRcCOeAuRyndws0ApMWoK7DwtsaxfmBi5lqGk//cVh5U2WkPlRVcCT4c4YsDV/j/v6S5y8UZrsllw+YjQHpmuZAXUmkuegI0x7YM8T4BkRepQyy/6kpp/THntTLUWM1GqVf/UrVX/NsFMpxTK0lAXKZWR+I0gzH3bAdN8HbTBqa7Nyz5w9cQ1Wz+UpAmlVydCbaqT5dGMXiUM9LYBcUz2UzBl6xcgQDSSs9v8A26TDmfnitmO0X3tgqh1IKqoVZVgVMKP8zfPEVftCIuRh/wCQDLWQ8QW7mxA/Gs5lFBo0xWQNszIVVTePiAqaZ5Qd7dMZwoATBlAQFN5Nrm/W2CvaLiKVtIsWkX6Cb/ScUauRpU47py6nryPkOlx8jjK+IYUxDymGxN5uZZ4aWm2oyxBFysaiTEHbSQeV8S9o2C6abUqexMNqLAGPg0tZptvMkchhnZysrVKisSqagdOr431BUG07m8bC/IRzOZr7xKyqurSyFG8UwFa9txIHsCMAxilsmXY8TKvQIJghlUST7gT88eg8L4j3SJTfJ5esNChg4eeRAnXBgqDtyGMM0io3efFu085adh5HbGkNUs03FhA9gIwfGEZvNGdIiuSDN7Q7e0kQoeF0hTMSFKwY2kGlFvPF/h/8T8og8OSekP8A8a0usctP7Bx52gJ64sio2pRB5mPTnhrwkHUeOjxz0jiP8S8lVoVELVEZkKgPTfciBJUEYHcG7c5aglnSoSPhDqhtt/zNIvjJ/b2TcfPAjiOc1nb8r4Vy6HHkdchJtepX5ZFUgHubbOfxgrG1LLIG5S5q/MU4/PAXNfxI4k4jUKX+mmqn/wDcE4xFemDyHyGIQYIhmXzUkcz0OCFKMqMSL/1E0HFuP5mqPv8AMPUSbrqOmPMC1jHLAivmRFlPqcIsGM96xP8Anhv/AJgjFTiKmTtFtgFHKbC3ytiGsdSGyFQSqzprmSDAP9p2HUYsZLMzUXw6oEACZBiCRpPLDXyR1jYlkU2HIhYJj1icP4W/dsJUMssZi4OkgAHkASDbmMKMb5mecm42ZqMj2U1NVAfwhAQyrKk92Hj4t+RPWcU+/RBCM0kTMKBtzlZOCnZji1as5TUYCEgGCtwdW+0i9ueM9TpIoEmSBBUR9WH6D5YyhmyF3DN7UB6RgZOFr1ioVKrVDGslRBaFgCNQG/8Avh9RCxMsxC7wQB6xOxkYbU4jAiRA2Ubf35Yr1ahKlYhgeZEXYzBiefXlhxSxAJJ/OBbUMpoQkvd6J0QdJgFpBNo3jeDipmuNsKdWnBKvShfExAYFb+KNgNMCRYYrUqygENYgx5iNtv0xW4pchi2qRF7nnEzeYm+DYwAagC7MeTIaVAkbr7/7YWHJUgR09cLDMtJMuj6lbUGCwxXURadjI32Nv6Y2XZ5MrmKTLVqMjwT4RUZngWuJAEwNhMjGczHDV1KVUACNUxoBHM+0z6dTgvxF6FMA0nLSPvFZKYCXHhsIjw2A5C++FQB3BWKgHP8AECHMHku3+heeG0+KkDfEPGcuNRen8JJkD8PO3lv6RgZSLMQAGYnkAZPpGNpdXa2JULcO0uMnUsm0/KbT9ccPFnBI5gx8sVqmWp0L1yC/Kghk7CO8eSF5+EAm3LEOX4jR1azFM/yhNSi4gDUxJ2vPU4GPiF9A/eX8H3hahxs/i28t8FKQDidTCeqP/wCIOLi8UpLlVrIrN3J1eIBdRsTAW0XjHcp/ESk6FmV0jaYg+QOF8HxRswY1VGpZ8G0iCnywZ7EsFFyA4v08QBtiB8mpkaGkdWA997e4xrMnnVzA1F1Zf5FMqP8AUfxH6YvHJK/4A08oBJxL6nUMeKA+3+ZwCjueX5r7swQt/wDMpt08Jt74v6R3aMBAb9DGNLxzsblEDNUYZdwJ0gy5/wDaWW94A6nGSXNuXFNXXTqIQsDN9N7TYxHzwtqQ7pzIUhWuFqeZpEBRTZapKL3k6QjBpVo0nWLAnbFbjWaBeiAiqSzVNakEHVMhWi42678tsWGy50qrawdQYEyQPC1lYgWAK2kmw9MT8d4VS7te9dtNNCVYbwXBVQNucb2jpgasBj5lrtbmRzbk1yQDeCee6j+uD+fqxTX+YwATyveRzt+mAlZwxCoG0xYEyx+QHSYxpOA/w4zmYAZj3FM3lt/UKDPzxBRnKnqpOPIy8iMTiZosUZVfSSCQSpMGDBnF3iuccaXpKQqgNqNRGAmmCVaFBU+K07kcrxruH/wzy1K9V2qt7KvsF5e+LnEqWUpoUcUaakSdWlet5N5895wVfFHrGfmX955v3NasneShkao7xJ9ImZ8sQZvguaXek5mfhIbbf4SeuCVTimUR6tKmUqq6nQ4QAq5WNOogal2Mi+9sSPx5sutModLXJLAP+ArqhpvfV6oMByarIjqvv3GV1DEG5lMylRQCyOoJgFlYAnmASLnFOrmb+lvlv9cFuJZnMVXmtXeq5IC6i5+Lkq7D0AxQq0wJLaS8wAfkSQf1wx499QT5uJVFXEysXVrbDEYyoLCbDym+COXywRpQmwkSOVwbWFrXPIHpiDl9B3AtnNRtXilVaaiIEBecxMwfL1xc4k5FKidGmZU2YaogyCbe4OG5qgpp03ZtNVl2UG5n8RNh4Ry/m9cSdpGijlrASHMi3JBz5/1xQMWEVUUDFwnjrUA4FmZdKmTC7g7C8g+0D0wOFaJF5BibbDeY5+/XFSlXEi0x7TPP1/pgqXGtYCiZEEjSZUjxehAuYvvtgQxAE8dztx4lGo5ZiPe8Dp7HE1OSFQvAKkgHrfb1xTauq1CQBGpoBuADta+wNvQYtkowBFiDbextcdBgpXaKlTGsoEEWB5eIxf4dsWs9kUFMMKmppjTBGmWMATE2g/8AUOmIclmmJCEEgkWBEzEAgcjBNvTBZwqgyvhYSC2xKtaes6RfywJnKHqRdSrl6YCgENI3gAgX2ucLFiulIsSRpJ5AwNukYWL/ADCS3iCD6mc1AAFgLc5BJ3E74lzKuyAICVWWNh84i8KNxPPBP/8Aw7Uo16wrGxI0mZsD19r7nFFeBBX/ABgklY8Ii4iJMtcbADl1xUlQZXiBGzTCwM2i/mf9sS5esVOoEStz7H92xoaXZ+gIDh5/1bta0i+0/s3mocEy6sSA3UTqt7gW9wTirZkEm6g6rmMw7xSyyOJBJNCkzNqJiYSJ3i2KGbz9VHk0qHhJUxSQAMQbFkVfGAPUQfMY1irTUrpPKbsbE/i0tN4HvHljQ8M7B5jMFSKQp0zDF6srMXBCRJsSLASCRIxRNp+lZfxG95llqKeGtEMVsw87Eg+xnATs92Ez3EDNKme7Fu8c6KYtsDz9EBx9B8C/h9lsumkqKl58SjTO86evqTjS06QUQBAFgOnkME0unOLcT6m4V33VPCE7DUuF1PvGqZivAMLNHLrq2FRrvUE/yj1jFvN8RrKs95oEiaeXBpAibgvJrNvzeLbYPfxTzirXAPOkAfdmAxnuzeeap3qqwBUIWOpgRZ4uqt0O+PQ4ExBAxFmLNdynm8ui0KlWmoTuiLKol9fhMmQTuDMHGGy2RZ2CsGGomCbCYjwzvc7SJ88eyfaXgglNYIiGqwf9R7sHnaJnAXtJSepltLEEd4rNdydmA+NV52nlYjnimrTchN9SBMjks450q7agrGBfWNIUAGfwwYHvy213/wBOsxxDQ0ijQMNqa5JiPCgPi23JHvhvA+D/AGrN09bAs2kMVXTMCXJvckCJ8hj2b7NMAWQWAHQcvTGQgDKIWhVTG8P7F0MjSJy1ODENVbxVXHO/4VPRQAYvOLORotUMCwG+NVncr3iFdpGMxkuG1KFVnepopUwWcmQhWLyTA5ecYLUmpF2toHL5eUku3hUyAJ0kgTNpjeLfLHgfaDMZivUD1qjVniJLfDcnQsmABJsLfPGp7S9sKmczFVVGuhSLCkH+IXUBr7EkE7WlRNsA3yYKxqqKPiPhlRYRbr69fTCz5GVq9JYPs4lXLU0UQC1/iIOm425336HDKrEkAkmTceL5bdPXE2a4VVFhJW5Xm0eY9Oe3nixR4I4ALBjJuEIZgNhMHpHzHsGxe4mUL+8GPWCuAxOoGZURpINgOY5bRiAwzhWIVR4gYvAHwj++NQ/CaZIDKA3lEHzkg9dvTkcDs6tOiSgWSLkmCL7bgX0ki3OL4lXB4EruuCWqgDUbgWH9L/vnh4rixCxsQDJ9b774gq09UsSQJ2mfz2xYyDnYH9IvzjBNo9Z1zlXP960MoEmFAmFBabEmecee5xpu3WXH2XLk/FqZfMyqm584+mBtHKqNWoaDIJ2OxuZkAHz5iABjQrlkz1Io7aUplSoglibgkWnY3ny54NgXxG2LKvlVFszzrL6I8RPz5fLfz88WqdJARLalLXjpa4m88tuWNtmf4YhCIZ7iYNOrJgeSGOvXAbM9ja9PSRQdoeWHiKte26KBs3O84I2Mr3OVg3UABVkzdNW4BkyPD/tizQqMh2SHW5KK4VTaRI8LX3EEGIONlw7siTSXRlQ8gMTUFQuDA1DwZimoANo08tzh+Z7AVGVgcsE8LaWp96pDQSs669RSuqJGnnuDgnyzkXx+YlDlW6/gzE1UL6az0wVPh8OlLgBQYUW2HITfre3VRjGqJA0z5RN/WfzxYo8FzFE93UDgm+nfobqd5sfTCHG4t3NKAIsvLpaMKriOYnnqVdqlarV0mIGw5+QjCxfHHk506c/6F/pjuL/J/wD1B7/wm8432UzFZKcmgH0sG8VTSJI0le8DQYmdgZ2EA4Ft2NzYUzUoSwv4nCk7Ek6ZYR72xr+7Bi0kc+fzxwoOmG20gc23cH84g6X9Zh2/h3m6wB7/AC4A+EK5MfFI+Da0HmZv5qr2FzikDvsuxjxDvjeLT/yvof1xs2ojpOOogWLfU4j5JepX51b6gTsP2CqDO06mY7tlpy/hdmMgDSCCgBGszO9hj2UHHn2XzGn4Vj3xaPEX/mPzxcaWhQMt8+ntNuGxx3gYxaZlju5/fpiT7UNjUYjz/wB8QcBl11qn0/WZLtv2bqZnM1KgYaTGklo/AoNitoM+WA3COCfZammjpMwtUlm1kMCdZbVpMG0aR1m+NvxGrTMWn2H6Yz+ZyhFYVKfIRFhFiLe9/fFWxOFu4bHq8ZemH6whQyjaGGuWsQdTE+fXlOK9ThVVpFiByZp9Jm2JqGdZv+ZRv/MsCfUdfTFrSn8v0x3gtkXkycurTGaAuH+wvDlRKjgAEsFtH4VBMEAblvp5Y1U48+yucZRCnSOk/oMX1z9ZtnP1/QfTEjTFR3ADXKfSbKcB+12Uarkq9NNOt6ZC6vh1fhmPOMZ2tm6oMGo0+/6jERzTEEF2P5e3TE+AfeSNct9Tz7JdhM7Tef8Ah4Nm8UaxsVPhvIO5wVXsFmAQAlJQAQIqEwYaT8IiPEQD7csHzQ6CPf8AoMMqUesnnyjAm0gY2ZJ1iE9TJ5nsjxARD5cqD8OuRfl8O0flial2VzYT4qJqeIxrOm52+C9gAZ5RtcE3UQAEhBB5gT7iAcRcI4f3lUN4vDNxa8G0++KNoklkzq5AqAq3Y7MMSpqUiLGC7EnYMboAP7nAHPdg80jqsK4N9Qa1zsb+GPLHpucphH+9LNKwoJ7wi/QqNPzOIsmQNQVPi/mpAgRJ2VlMxO5jFfBCDiN0PSeZP2EziMCtF6l+SiNrG5g3xGnZnOLUM5eopE7qVWQLGTv+WPQ2quCYWksbNOlt97VZB+eKmYp1iZ71faqJ+rflgRAMihcA0uyuZ1DvqZogqPE0NNmFhT5GTNxAjGg4Fw85SqQBr7xZAadPx7i/mLCNjiKtlsy9Mfeto/DDq0EcxePUYpcOylcVCazMagJ0tI0uo0MTAm5nkREeeC6XGPFWCzAbCRNXWoNUcM9Gixjmgn1nDsxldVNkWklMsANSHQRpYMJ0gSJGx64HpmXAFz+/fD1rsx06jcET0sb3tj0r6Vih6/X+8xMeoQMOD+Y/tG5XL6AA7MVbWpW9iCDDGbxP54mFKhPw4r5ntH3dN/ulqMrtDVCCgAC/AJEkkE9BOJcuMzXpI1UUgYkKpRAoNwCJmf7YW0+0gK3EZz2pJX9jMn24zIp1aQpEhTT0kaiBZ2MAA8gcY+oLn1x6F2r7GvXRCCoZWJjvaYkNpBux6geWMJUoFWZWBDKSCDYggwQRyOFMmNUzMV9ah8bFsYJiXLCOeFi0KY/ZwsTIuex6Yw2MSxywifPBgJkXItGO6I9MPK+2OOv7/f8AXEzoxTOHi+HAeuEVP7/2x06NK4cF8sOK47A/f9sdU7mQVE8sR6BiyUwzSPP64mp1yIgcsNKYnKWiInbcYYaX7/cYgzpFTEHcfLEwXmpt8j/fHNMfv+pvianXMyQI9B+QH6HAzcKpErVKpFgvuY+onDS09B9Pnh1RZ5D3j6Y4iz0nzj9zjpPEjYweuI6rWsPyj5RiUm9tvzxGzEKfXr1O2KwlwfmKpW4iTz3/AEtgj2cphw5ZZiBMm8kzb2GBOdIkk3MkdfzGDnZVIpswBhjHQeEbz6n6Yo/Ua0wt5cyOWpLVY6QpCxt8UkH0tGLLupIBVdPPnO9jbpOIK9aayCZGhjHoy4u94CR4V87ny6n1wGrmsBJqvAaBEGmken9sRpwKiPhRR6WwTpDUoItaMdZYwiVkwNmOFBRKFQf8wJHvBmMBaGbeutY1EQd3TlQBeQ0EySSLEi3XGozNQoGbTqVQSYaDAEk3ty64rDO03kNqpkqwOxaIIB6byRvOCYfK4P4yjjcpEw4otAGkyP6k/riHOvoUQYJ8IkdRcyRFsbKlkssvxV2K7+IixO/4YiBzn255ntAoFWo2lmAGmiigtrG4cFTznUCARAvscei+dviqmGukINkiDslwr7TUVNahUIdjchWaAiEdSw3U8tsGVrOWKggsCQYjcHl5YI5Dgy5bK00qKTUdw9W4UlmHhEgQdNx5kHrjuYr5Zg00JaSNStBlpOoQLbdIxn4tQEblbEfyYC690YOqPUG8e8Yy3Guw2cetUqpSZxUYuYUiCx1ERzEnGwo8MpPC942tvgUgAkGdypgn0AnpiKvUCuy1Eh1JDEk3gkahba04cL483GMc/av5iuzJi5Y8fe/4mayv8Oc6yAmnpJ5NIIvF7e+FjfUs7kgIZE1CxlXJt5gHCwltf/R/mW8XH6kfn/iNqfrjij9+2FhYOJmGdqH8sJFGOYWJkx+XFz64ic2wsLHGRI6HPE5HhxzCxw6knuRqx1YhrNcYWFiZPrJaLGTf9wcRtzx3CxxlY2gbgef6YdU3b0H54WFisv6R9X4R6/piku3zx3Cxx7kLHx+/bDp8fywsLEQnrM9xJz3jiTE40vAl/wCHX1P9cLCwDJNLSdmID/i6X/p1P/HBQi/7/wA2FhYEJqQxkj937nEj4WFhRuzIjXNsefcTrsKleGNqpAubAKYHphYWDab6x9xF9R/xN9jIOIH7ioeeg429Hh9KMu3dpqUUwp0rKjoDFtz88LCxrfEOh/WZug+ky7xtAaDyAbHfyiMZkqIa3T8jjuFjJSabybIKO+T2/wDhgP24E0aE333v/LhYWGNL/wAg/wB9ILN9BlHIsRTUCwFgOl7YWFhY0F+kTPbsz//Z"/>
          <p:cNvSpPr>
            <a:spLocks noChangeAspect="1" noChangeArrowheads="1"/>
          </p:cNvSpPr>
          <p:nvPr/>
        </p:nvSpPr>
        <p:spPr bwMode="auto">
          <a:xfrm>
            <a:off x="80963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79" name="Picture 31" descr="http://t0.gstatic.com/images?q=tbn:ANd9GcTt7PJqRkEbRz-cwwjRO0_zMDNe-DLonmBMQnyjnK90q3zRm0Kv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7785" y="5334000"/>
            <a:ext cx="914816" cy="608769"/>
          </a:xfrm>
          <a:prstGeom prst="rect">
            <a:avLst/>
          </a:prstGeom>
          <a:noFill/>
        </p:spPr>
      </p:pic>
      <p:pic>
        <p:nvPicPr>
          <p:cNvPr id="53283" name="Picture 35" descr="http://t3.gstatic.com/images?q=tbn:ANd9GcSHCnFua46K0Dwq07mMMp4CJAhFze00MD0bUb_h3kez_Fmc02S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200400"/>
            <a:ext cx="581205" cy="517712"/>
          </a:xfrm>
          <a:prstGeom prst="rect">
            <a:avLst/>
          </a:prstGeom>
          <a:noFill/>
        </p:spPr>
      </p:pic>
      <p:sp>
        <p:nvSpPr>
          <p:cNvPr id="53281" name="AutoShape 33" descr="data:image/jpg;base64,/9j/4AAQSkZJRgABAQAAAQABAAD/2wCEAAkGBhMSERQUExQVFRQWFxQZFxgYGBUWGhUUFRQVFBYXFRQYHCYeFxkkGhUVHy8gJCcpLCwsFR4xNTAqNScrLCkBCQoKDgwOGg8PGiwlHyU1LywuLCwsLDIsLCwsLCwsLCksLiosLCwsKSwsLCwsLCksKSkpLCwsLCwpLCwsLCksLP/AABEIALcBEwMBIgACEQEDEQH/xAAcAAEAAQUBAQAAAAAAAAAAAAAABgIDBAUHAQj/xABPEAACAQIDBAYFBwcICQUBAAABAgMAEQQSIQUGMUEHEyJRYXEygZGhsRQjQlKSwdEVFjNTYnLwJENjc4KisrNEVIOEo6TS4fE0ZHSTwgj/xAAaAQEAAwEBAQAAAAAAAAAAAAAAAQIDBAUG/8QANREAAgECBAMGBAUEAwAAAAAAAAECAxEEEiExE0FRFGFxkaHwMoGx0QUiI1LBJDNC4ZKi0v/aAAwDAQACEQMRAD8A7jSlKAUpSgFKUoBSlKAUpSgFKUoBSlKAUpSgFKUoBSlKAUpSgFKUoBSlKAUpSgFKUoBSlKAUpSgFKUoBSlKAUpSgFKUoBVLOALk2A5nlUN6QukmPZyhFAkxLC6pfRBwDSEa2vwA1Njw41wvb+9eNxjXnkkYE6ILqgPcsa6e25q6jzZF3yPox998CJRCMRG0jXsqHOdASblbgaA8TVUu9EY4An+PXXzVspZMPiYJHVkHWLqRpYnK1uXAnSt/vztR4JuqQsxVAzMzFsxN9AvACwvwrzcVOtxo0qLSTV72vs9f4OyjTgoOVVO6ex2BukAZ2XIFC82Nh91YeP6RSoHVmFjfUF1Fv71cSj2viLEjqwFKhjkiOjahgSvC1vbVx94MSBcSaFsossY7RFwdF4Vm8Ni5O/EXvwRrxsPF/B78ztS9Iq21khv8AvLarWB6RyxOcxrb9pNfLtVyGDaWJYsDM91Njaw5kaaeFaf8AK0zg3lLdhmPgQt8p77ffURwlfVcV+/kTxqNvgR9FQ76huBQ+WvwNRePp5h6xlbDvlDEBldSSAbXyMBa/G1657u7tIjD4kyBc8KFkawV1ZiVClh6Sm62vyJrS7L3clnF1KgcixtewJOttOBrbCudKU1XndKyTenK/2MqtPiKPBjq7s+gtk9Kmz59BKY27pFKe/VffUmg2hG/oupv3EV8nx4FwxUnKQbG/DT7q2+zN7psPlEemXR1JLK+pN8p9E207NuFejKDfwM5csoJOadup9Q0rmu6m9i4qLPG7I6+mmY9k9471NjyqRxbamAvcMPED4i1cjrqLtJWNeC2rxdyT0rRR7y/WT2H7j+NZcW34TxJXzB+IuKuqsHzKOlNcjZUq1Fi0b0WU+RBq7Wt7mYpSlAKUpQClKUApSlAKUpQClKUApSlAKUqI7wb2yRYowRggLEkhYYafE3MjuoBEJGQAIdTxvpwNSCXVjbR2jHBG0krqiLxZiANdALnmToKhcfSQYpck6mQFQc0cMuHaMnX52LENcR2BPW3yjKQbV7t3e9ZoGQnA5H7LdZio3IBBsSqAre9rdq1yLkDWpysi5wnbu22xeLlxDnWR2YfsrwUeSqAPVVeC2iiypdjkDcQASo5m1Xhtx8oGWAW59TEWPry2qgbUIN8sJPeY7+69vdWc25JqS7tH/o66NfhRtHqnt05bl3eXayyDIj5kBupOmUXJ8Lca3u1dkSYwRYuHt54UBygPllQWZXAIK68/G9R7D7YZGZh1d2NzeNDa3JQdFGvAVk/nVNwD5f3UjX4CuGdGaUVStpzfO++y6o0lXVSTlO+vTu8WX8Puli1Ur1TAOVZh2OyVe4QXcXW1tdOFra1e/NDEEnsEC5Yaw3EnBdOs9G1j3308a1r7yzH+ef3D4CrbbwTfrpPtVb+q/dHyf3M/0ej9CQYTdfEiRiyDKwBNpIbh7km13tl1PHWsVdwcQQL5M1ur/SR26qxB+lfrNePCtK23Jv10v22qhtsSn+dl+2341GTEXvnj/wAX9yc1K1sr80b/AGvsCTD4d17UkkzIAEBkKwRsXHWOosWuVGndVrA9ZHAYzhpme4Kuqvaw4C1hb/xWhO1ZP1kn22/GqG2ix4u/2m/GrxoNxyzkm73vZr6PayLRxGSWaC5WNh+ScU2YnDTEsb3yNVpd28Xe5gkA53AHxNYJxh729pqpcSe9vaa645+TXk/uY1a3ESU76eH2N7seGfCSF3ibq3BU6jUkgrZlvlYMAwPeKkuO2niWyOuYPaz9WSASNQ1lOt76+N6g2xpLEi17qxHgyjNceoEeut3hd9YWButrC5vmGmg7mHOuerGq27JP09G/EvSlTUbN29+B0LZG02EYErl34m9jbwB5+dbJMeprneE3lhfVQ5txK5WHxHf3VeXfDDhiDOqkEghg66g242IrxpUK6k3Z+/A9BVabW50ITKeYrKhx0i+i7D13HsN6gcO3kJ7MsZPcJEvbloSD7qz49pt3N7CfeKjPVjuTlhInMW8Mo45W8xb3isyLecfSjI/dIPuNq57JvIEHEnwrIg3kVlLdwJI4mw8BW8cTWSvrYylQpvQ6NFt6FvpZf3gR7+FZkc6t6LA+RBrm+E22sihhex4XFj7Kylxa+VdEcc07SRjLCLkzoVKhMG1nX0ZW8ib/ABrPh3jlHEK3uPu/CuqOKhIwlhpok9K02H3mQ6OpTx9Ie7X3VtopQwupBB5jWt41Iy2ZjKEo7orpSlXKClKUApSlAK+cekDFyflXGDO3pgDtHRerQhR4anTxr6Or5s6SxbbGLHe0Z9sMdXhuVlsdc3L2UmL2ZgZHLLNHHZJlPziWYowzEEMpC2KsCD3aCvN5+jl8ZD1T4xguYMbQYcElQbXKKp51kdEjX2Thv9qP+NJUrxMoVGY8FVifIAk1Vuxax8nRw6WHIkew2q0ya251kwt6VtNW+NYcknb/AI7qmSuRGR5MhU62+NeAVTiJDpfxqlZdKzsaZi6TqKuBBlvqKsM40r0y6VNiLlUaXHjQxG9gNbXrzDOOd68ln7WmmlBcpkBGhFGQ24VQ5vqaqZqIi5QWq5EdaxM9XoGuavHcS2NxsQDrhc6Wcd9vm21rWPgzG0iGxIXiNQdV4XrZbD1kW/POP+Gay49htPNNkKDLlU5ieJA7h4Goi3xbd33If9u/eXNyLCKZjwBHLla9RHbS/OScPTf/ABGuhbD2O2GEsbsjFsj9gkgA5l1uBr2TUG2zgWLyaj03PpD6xNY7VZLw+hre9OPzLW8sYWVAP1MB9ZiUmvJ53jhw7I7qWWQnKxHCVgOHlWTvThGMqWF/mMPzH6patbTwrfJ8L2TfLLy/pmoto++TIe7Ngm8mKjwqSde5Jlde0c2iqp+lf61ZeG35nEJkZY2IdU1ULcFWbilu6tRiYT+T4hbXr5f8EdYgX+Rt/Xr/AJb1XJCS1it+neWzzT0bJfhekApCjtCbFmQZX+oFPBgfrCtpF0iwhUZutQOCRdQ2gJU6g947qgGJX+RQf10/+GGm1IvmML/VP/nSVi8PSlq1z+5oq9Rczp0e+EbOMuIQcOwwdb31GpFr61vMPt9W9FkbyZT8DXG8XFbGRd38l/y4qsRQ/wDqT3KSPD5+MffVHhYNKz9+hosRJPVHeE2r3g++tlsrewQNezup4ogzMTwGRebX9tfPC4uWOKJkldSTLwZh6OS3xqY7vbTxBxyxGZmQONGsdAVPE68aoqEqbzKWxZ1lNWaPpeN7gGxFwDY6EX5Ed9VUpXpnnilKUApUY3+3pbAYEyoA0rFUjB1GdgTmI5gKrNbwrkm4/SFjjj4hJiHlSRwro5BWzG10FuyRe4tbharKLZDdj6Crlu/XRBLjca+JinjQOqXV1YkMi5bgryIArqVKhOxJo9yt32wOCiw7OHZM12AIBLOz6A6/St6q2e0kJhkAFyUcAd5KmsmsbaO0Y4EMkhyqCBfxJsB7arK1nclb6HyfG2W4PEMR5ViSr2zr/FqlWM3ZmGIkYRGRDI7LYqVIYkjW9+fCseTc3EMbjDsPAFbe9qzeJo2/uR80XVGpf4H5EamXUeuvLWUVs5dgTZynVvmU2Ol7Hz4VlYfczEsP0Z+0o916s6kf3LzCpyfJketXmtSVtx8QOMfvX8aqXcjEfUH2l/GodaC3kvMnhS/ayNAGqiva9VSX8x8R9RftL+NeYjcieNTJIFWNbZiCDYEgcAdeNR2ik2lmWveHRmlfKyONETwvXksZt3+VbzFsmcrCuVAbLc3LW5se88dNBWF1eZgLgX5nh6z3V1ONkc6d2arJV2Hj6jUwXcCfmE+2B91XYOj+UnUwqPFmbT1LXF27DrXOjp7NWf8AizR7vQt1gZdLBzfu7DGsPYE9rhiQGNjY8xqP48a6LDsbD4WJlLl5nBAIUqqg2uFHHU2uTqbCudjZkkRsw5kgjXQDXhwqcLiY15ylBaKyvbfcitRdOCjLfX+CR7Bnu8+XUBEy3PHKx5+ZNRDbHpyfvv8A4jUu3UwzKZXZSqlUsSCAbsTz8KxvyQsmbLNC1yTxbQE2F+z3kVEn+tLToWiv04/Mje9Q+dj/APj4f/KFU7UuMNgyCdVm/wA41Jdt7HWVlyTQHLHGhu9tUUA2uOF6s7S3cLw4dFkgJjWQN86tgXkLCxPHSkXpH3yYa1ZpZZ2Gz4zc3+USc/6Nasx4hjhDrr168QP1bVvp92n+RpEHjLiZ30kQ2UqqjW/G4rGj3VnEGSyk9bmsHT0QhW/HvNXTVvmVady0cOWwkAJX9LP9H9mKrm08D81h720jYcx/OudPbW3Xd+YYeFcnaDzEgFTYNkAJsedj7KyNobDkyRAxsSIzcAXsS7HW3gRVL6rxf8l7Ed2goGLi01/k3P8AYjrFwxX+V+l6DX4f6xHUg2jsVziYz1T6dRfsnTKqA38re6sLC7KsMUTE4vGdSj63nj4aa1dfCivM1M2XqItT6U3Ef1dTDdxR+U+P0+Fj3pWimwyCCG6n0prXVv6O/KpTsCMflPTiHF/tRis5rTzLRevkfRVKUrpOcUpSgOcdMGzZcRh40WyoozqSrMGmzKgjLKCUJV2ym2p0uOcM6Nd0nixS4nGRzKI7lEEGIdmk5M2WOwAuTxuTburueKwSSRtHIoZGFip1BHjWs698JpIWkw/KQ3Z4R3Tc3T+k4j6V9Wq19LEWD71xKCWjxIUAkscPOAoHEklOA41uI5AwBBBBAII1BB1BBrF2o4OHlI1HVuQRzGQkWNQndSDFRpDEcU6tJGjw9YiSwyIUDdWo7Lxug0KB7EDMOYWpJ0Ko3vXi1kQwD6ylj3ZWDWHedPVVWM2vi4EPWwRuNAJIpNFLEKC0UgBA15Fq1apa5JGvM1wY3F06Ecs+Z14ai5vN0NTNhSrAgXXTTx8bVXiI0e1kUWueyLH31sS0fNlPmR+NYO0sSkeWyM7NwCkDhbW58xwr51YlN5aKWvI9RpbyexZjwVgQNATe3499XE2eay8BiQ6Zj2NSCDl0INuPD11kCMH6V/XXDUr1VJpvVGqcbaGt+QqONq9ESjgt/PStl8kFethwvGs+LK12Tmia4FvogL5CrGM2QZ0aOQsVcEHXv7vGq5NtHO8cUDMyWuzlY014FSbsw46hbaVakGIf05xHqNIVAPHh1klz7AtaKcoNO6X19NSL5tErnLdobrTITkYSRjNZwsqggXvclMp4cQSKke7m78WCIxONljRivzcd7lQw1Ld7WNrDhWVJtiVsIMPCoEpJABOhhDk5ye4+gR3kitA24WJlcyTzLmPE6sfLtZQB4DSvo+1TqwcK01BXa75Lr3XPMVBQkpQi2/RHQtk7zwYkP1VyqEAlgQLkGw18qvSEXuOFRjYuylwkLRBwcz52axuSFyhQq6ADU8TxrKm251eUAZgRe57OvDTU91fOYnCRlUfA1XI9WjNqP6mjMfeqEslgText5ix+6oNs/ZN37RAzA8VuRfja+l7X11qcYzHdZY2A9d6jkjZZfI+4m/317n4fOdOi6ZxYmEZTUjI2jtFYowGLFdFAFr2A04+AqP7O2b1iMIjxIvmIU2AJAGup1PsrabzJ8zf9tfvrXbv48RhiQWswvY25Xvr4A17OBScMzficlVviJL5GxO7Stdi1mJ1AsRfnbvF/jVP5rL9b+PZV5dox3Qu4zWbNfUgk5hfTjrWT+WYf1g9/4VzVamIU3lvbwNFCjbWxrm3UHJ/dXg3WH1vdWxO3IP1g9jfhVJ27B9f3N+FVVXFdH5DJQ7vMwhux+3Xo3cI4SfGsv84IfrH7Jrw7ww97fZq3ExXR+RXLQ6rzMb8hSDhJ72q6NlTcpm+0/wCNV/nFF+17B+NefnHH3P7B+NWzYnp6EWodfU9GBxA/n3+01ZmysJieuivO1jJHfUm46xSePGsH840+q/u/GsnZu8yCWM5HNpI+Fr+mOA5mpXaOa+hD4PX6n0RSlK9A4RSlKAUpSgI3trBvhoJjCM0JSTND+rupu8F+A5mPh9Wx0Mf2fvts6fCw4V5T1gihC2DIRKqKFMUhFg4YXBv7eFTPeKdUwsxYgAxuuumrKVA9pFcW3N6Ng6iTFmwFrRKQc1ubupNh4A38RWNbEU6MM1R2Lwpym7RJttHb80kKxylSyvqy8XCAsrsBojGwuo5g20rlU6ZlYm5JVzqSdTDhH5/tMx9ZrqW2odYgB2QSCPMZRXMXbsn9y/8Ay0H/AEGvDoYntFRz7l9WepOmqcEl72PPk69YOyv6Qchw+XyfclvKs3d3HuBFCLsrCLIAVBR2ieZyrMCACAAR5Ea1jlO1fkJOPiJ8W1vdVzYJyyq31I5G+xgIlH+M1rN/kl82ii3RnPiTO0bSehfCsI+Kxi8szgfWukS3J437qwsPh0HV5lAsMOW05KkuNl9xRfLSsiRCEIHEIwHmuDhgH96dq8xMeYso+kZVH+1mjwi/3InrFPps/Rmv8GPhyVyDO6/oAxDutrK+LnOh4hCqeVdGwE7Nh4Wc9sxoW82UH76551fXNlXjKSB/vU2X3QQn2108QZiABoPgNK8/8R1ST39/U2oaNvkYGKwxazLo63ynvB4q37J92h5UjxCZS8jLGFtnzsFyG/A/ceB5VuI8MB51GuknZTSYJmAYmMh7AXuNVPjYZr+o152Hpcacac3ZN2v0NKtbKm4mv3dUFVmQ9YRI8WRCDeDrGzMbGwOZg4ueCgc6l4iHJRXJt0d458LG6IFCl83bU8SoGmo00FTnYG+YnJSQKrgXBW9mA46akGu/8SwNSM5T3S6b2OfD1lJJczabR2SHBtYNyNvjaoHjcHMqlZhldeBHBlDaMD5GpdtjeFIULuSqjnbiTwAB4nwqIyb6QYg9V2hm0DOAAD3aEnXhT8PhWs2o/l+lvextVlFNKT1GzgeqN9bP8QK1+00swPePeCR+Fb5NmtFG+YqblSLG/wB1afaiHKD3Hx516NGopVW09P8ARhUj+QxtpYDrob3INlPeLLm5d+p18K1MGAsCpN1I4cNbg389PfUiwJ7Ava3D3/8AetVKQpsWX2iu+hVnG8Ec1SK0kBu3n7Rf0tfbVY3WX6xrOi2pEqi8i6Ac7/CqW29D9f2BvwqOLiW9L+ROSit7eZjruwn1jVQ3aj72qo7ywj6x9Q+81abehOSMfYKldrfUj+nXQvjd6HuPtq4uw4fq++tc29PdH7W/7VQd5ZDwjH941PCxT3fqRnocl6GybZkIPojXhrx8u+r67Ni+oKiG2cW7zGQfQsF8MvH2tety+Mnc3j0QhSNBzUE6+d6mVCokry36siNWGtom7XBRj6C+yszZmGXrouyP0kfL9tajYwuJbi59tqvYTAypNCzOx+ehFgTmN5VHZ141EaKbScyzqO3wH0nSlK9Q84UpSgFKUoCG9KE+XDRaEjrlvbl2X4nl51y6XFRl/m1CjM/a4ErlBjNrgA3Fjz48eFb7p621NHJBCrERPGzMuoDMHFibd1hUC2EIpYyZcW0L3tlyK4I0sbs48eVXlXVGneWq8G/RXKqm5y03Oulw0akW+idLWvodKg22d35EzZVLKQ4UqC381iLaDh/Njz0qjAYjKMke1CqqbAHDxkW46drhrWaMU/LaUR88L/0vXxMKcsPVk6b0fJxnty/xPfzxnBKSd/l9zWPs6Qs1kawLtwI06zEG+vH019tU4GEjrdD+gxNtDxMOFX4Xrex42X/XsMf92mHwesg7Qkv2cVhbeMWI+41s8VPVNL/t/wCSMkN9TWDDlnIAJ7bX/d+UoCfZCKxAGChrG4UNz4rBJL/jlHsqQy7Rm0C4jCetMSDf1cqt/K8VynwP/Mj7qpHESStZev2LNR7/ACKN29hOswd1IWMnLfmViSFPcZW/tCplLixGh1tfxtfnx5DS/qqIjGY8cJtnHzaf7xVjESbSYgibZ4tfg558fTFRTiqtaMq80o87PW3T57GdWVoNU07m0g21O5kkjjLxRjObvIC6g2OQZhbge81XtTa5n610hcr8yqWM1lY6vnGl7L5DWtThoto8PlOFQAEjI0J15Cxta5qL7wb3Y1JWjlxBdha+Uoy6i+hFwePqr66lWwc/y0VF+Fjw3TrR1m36m6l2QA0rtGjKouqRqpOl7knUKttddfA1sdn7DWF+tzcRoAMqjMBzvrpXOJt6sSwsZpLd2YgexbCtbPjXfRiT5kn41z4yjXxceHmUY9Frfxeh1UJ0qLzWu/I3m+e3OvxBUG8cZKr3FuDN6zp5CtDaqFquPurelQjRpqEdkZTqOpJyfM6Rgdqdds8HMOsCstrgEsugI91Qj5NO3pN9qQD3E1vN0pE6mcMF7JRgSBcA3BseWoFbKNVPayjXw5XNtedePTn2WdRRXP6q/wDJ6ThxoRbfIiUey3b6S37u0fgLe+smPduQ8Tb+POpIpVTl78x4aACxNzy41jvtWJeMi+rX4V0drrS+BGXZ6cfiZq03YPNqvpuwnNjV194oRzY+Q/EirD71LyQnzIHwBqb4uXX6C2HiZCbuxjv/AI9dZEex4h9H4Vp5N635Kg87n76xJN55T9MD90D8KssPiZby9fsV41GOy9CTJhE5IKuCJV1yj2euoXLtxzxdz6yKsx7ROYG19eZNW7DJ7yIeKjyieM+pJ5k/96k2y8ekeHiDk3s1gAeAY/iKiRfgPP412/ogwOGxmFLTYaJpICkQZhnzBY1IbKwspsQCB3V216SqJJ7HLSqODbRA128GNo43c9w/Bbms6DZONnaL+RT5OtiJbI4IAkUmxYADQca79h8GkYsiKg7lUKPYKvVnHD04u6ReVactGxSlK2MRSlKAUpSgOL//AND4Y3wcltLTLfxvGwHxrjfGvqjpC3cTG4CWNzlKgyIwFyrxgsNO4i4PgTXyuLVeOxDPWSvQnh7q8B8aqDeNWIKcv8WFXYYc17W079KpvVSuRwNqaAoD1Usp7z768v8Axavb0shdlZxTjgzD+0341XHtCX9Y/wBpvxq3nPCmc1GWJOZmWu0Zv1kn22/GrM8xY3ZizHiTr4cTxqyWry9QoxWyDk3uz014rkHSqpYmUKWVgGF1uCMy3Iut+IuCLjurxV7JPiB99WIA8KqiOoqmPj8POvGf1W9tGtAiTps9oYXLMF61EOulisqMBfmcpPsrdYbGI63RgwGmneOXvFQKbHSMtmdmF76knX11aSdgCAzAHiASL+dq86eCc1+aWt7+/I7I4lRei0J1tjHqkMl+JUgDgSTpwOvPuqDHEVbrunQJu9kws2Jdf07qqXH0IswzC/e7MP7NdFCgqEWr3MqtXiu5zY9HmOOCjxiR9ZHJc5EDGRVuQHZLaqbcr6EGo3icJLHbrEkS/DOjrfW2lwL19iWrxkB4i9bZjGx8x7odGOMxxJEbRRAE55AUDtY5VS4ubm12sQB36A2t8Oj3FYACSWNFiJRAySGQFyram4BFyjG1rDMBX1FUN6XNlGfZOIAF2jCygD+iYM393NTNqLHzLVyHiKor1DVyDY7Mw8blusk6uysQcpcEgEgaai5sL+Ndp6BEthcSP/cAf8GOuGxMbEAXJ4eZ4e+vqzdXYiYTCQwqgUhFz2Fs0hUZ2bvYnnUSegRtqUpWZYUpSgFKUoBSlKAxtpw54ZV+sjj2qRXx5ltp3fdX2ZXyXvhsg4XHYmEi2SV8vijHOh+ywq8SGaU0oaVYg9D8q9rqfQZufHiWxGIxESSRqBEiuoZS5s7mx0uFyD+2a6wejzZtwfkWGuCCPm1Go8LVDlYmx8r4eZQylhnUHVQ2UsOYDC9vO1ShtpbLK3+QYldLXXGBiOV7Mlq+i5N0sE3HCYY/7GP/AKax33C2ceOCw3/1J+FRmFj57GO2ObXwuPXUXInia4B1Fio4941qWnpB2EY8h2UbC9h1cHH9/Nf1105+jLZZ44KD1Lb4VYbon2Uf9Dj9RkHwaougfNe1cSkk0jxRiGNmJSMaiNTwUHnapPu9vJsyPCdTitndfLdryqwUsM11GbNmBHDS2grs8nQ7so/6NbylmH/7rHboS2VcfMyDw66XXw9KpzIWOD7ybyyY6YSSBVCqscca+jFEvooCdTx4njf1VgzCygeI+FdP6bd2IcKME0EaxxASx5VFhfsyAnvJ7Wp1rl0rXFWRDLQPfwqp+H8X/wDFeCt7uLu4MdjocO5YI2YuVNiERCxsSDbUAeugPNxMAk+0cLFIodHlAZTqGXKxII7tPdX0PH0bbMHDBYf1oD8axd1Oi3BYCTrYg7ygEK8rBigIscgAABI0va9S+qNkoi7dGOyyb/IoPs29wNSPC4VI0VI1CIoAVVAAVRoAAOAq7SqkilKUAql0BBBAIIsQdQQeIIqqlAcxxHQBgWcssuIRSSQgMZCg8lJQmw8arxXQJgWjVUknR1zXfMrF72tmUrbS2lrcTxrpdKm7BznYHQjhMPKkrSzTFGDKrZFXMpuMwVbkXsbX5V0alKgClKUApSlAKUpQClKUArnHSv0ZNjwuIw2UYlFylT2RMg1AzcnFzYnTUg20I6PSgPlSXo42mOOCn9Sq3wY1nbD6JdpYmQKYGgW/aebsADwX0nPgB6xX07SrZiLGp3W3cjwOFjw8WqoNWPF3Juzt4kk+4cq21KVUkUpSgFKUoBSlKAhPTBsM4nZkpUXeErMoHGyXzgf2C/sr5svX2Qy30PCoHtDoS2ZK5cJJFc3yxyFVBPcpuFHgNKsnYho+d43sCLXv/Gldi6BN2iOuxriwI6qLxFw0rDwuFW/7LVI8D0H7NjcMwmlA+jJJ2fWFAJ8ianmHw6xqERQqqAFVQAABwAA0AqXIJFylKVQkUpSgFKUoBSlKAUpSgFKUoBSlKAUpSgFKUoBSlKAUpSgFKUoB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80963" y="-614363"/>
            <a:ext cx="18954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209800" y="2398018"/>
            <a:ext cx="817278" cy="133578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2019301" y="2810795"/>
            <a:ext cx="1371600" cy="83820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85" name="Picture 37" descr="http://images04.olx.com.pk/ui/5/32/83/1269076949_81722983_1-Pictures-of--punjab-auction-of-cars-in-pakist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3200400"/>
            <a:ext cx="774700" cy="581335"/>
          </a:xfrm>
          <a:prstGeom prst="rect">
            <a:avLst/>
          </a:prstGeom>
          <a:noFill/>
        </p:spPr>
      </p:pic>
      <p:cxnSp>
        <p:nvCxnSpPr>
          <p:cNvPr id="56" name="Straight Arrow Connector 55"/>
          <p:cNvCxnSpPr>
            <a:endCxn id="53260" idx="2"/>
          </p:cNvCxnSpPr>
          <p:nvPr/>
        </p:nvCxnSpPr>
        <p:spPr>
          <a:xfrm flipV="1">
            <a:off x="2438400" y="3205610"/>
            <a:ext cx="3098005" cy="7567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37" descr="http://images04.olx.com.pk/ui/5/32/83/1269076949_81722983_1-Pictures-of--punjab-auction-of-cars-in-pakist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343400"/>
            <a:ext cx="774700" cy="581335"/>
          </a:xfrm>
          <a:prstGeom prst="rect">
            <a:avLst/>
          </a:prstGeom>
          <a:noFill/>
        </p:spPr>
      </p:pic>
      <p:pic>
        <p:nvPicPr>
          <p:cNvPr id="53287" name="Picture 39" descr="http://t3.gstatic.com/images?q=tbn:ANd9GcRKwpkke8n6GWrKJzitO1ydv33SSQhkmWybG05fk5z_Wj-ti7DR0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4343400"/>
            <a:ext cx="1029230" cy="661648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2670175" y="4334838"/>
            <a:ext cx="2587625" cy="101494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2133600" y="2372801"/>
            <a:ext cx="817278" cy="133578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1943101" y="2781299"/>
            <a:ext cx="1371600" cy="83820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37" descr="http://images04.olx.com.pk/ui/5/32/83/1269076949_81722983_1-Pictures-of--punjab-auction-of-cars-in-pakist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105400"/>
            <a:ext cx="774700" cy="581335"/>
          </a:xfrm>
          <a:prstGeom prst="rect">
            <a:avLst/>
          </a:prstGeom>
          <a:noFill/>
        </p:spPr>
      </p:pic>
      <p:cxnSp>
        <p:nvCxnSpPr>
          <p:cNvPr id="81" name="Straight Arrow Connector 80"/>
          <p:cNvCxnSpPr/>
          <p:nvPr/>
        </p:nvCxnSpPr>
        <p:spPr>
          <a:xfrm rot="10800000">
            <a:off x="2514600" y="4572000"/>
            <a:ext cx="2667000" cy="1066800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288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40</a:t>
            </a:r>
            <a:endParaRPr lang="en-US" b="1"/>
          </a:p>
        </p:txBody>
      </p:sp>
      <p:sp>
        <p:nvSpPr>
          <p:cNvPr id="86" name="TextBox 85"/>
          <p:cNvSpPr txBox="1"/>
          <p:nvPr/>
        </p:nvSpPr>
        <p:spPr>
          <a:xfrm>
            <a:off x="28956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10</a:t>
            </a:r>
            <a:endParaRPr lang="en-US" b="1"/>
          </a:p>
        </p:txBody>
      </p:sp>
      <p:sp>
        <p:nvSpPr>
          <p:cNvPr id="87" name="TextBox 86"/>
          <p:cNvSpPr txBox="1"/>
          <p:nvPr/>
        </p:nvSpPr>
        <p:spPr>
          <a:xfrm>
            <a:off x="58674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21</a:t>
            </a:r>
            <a:endParaRPr lang="en-US" b="1"/>
          </a:p>
        </p:txBody>
      </p:sp>
      <p:sp>
        <p:nvSpPr>
          <p:cNvPr id="88" name="TextBox 87"/>
          <p:cNvSpPr txBox="1"/>
          <p:nvPr/>
        </p:nvSpPr>
        <p:spPr>
          <a:xfrm>
            <a:off x="48006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30</a:t>
            </a:r>
            <a:endParaRPr lang="en-US" b="1"/>
          </a:p>
        </p:txBody>
      </p:sp>
      <p:sp>
        <p:nvSpPr>
          <p:cNvPr id="89" name="TextBox 88"/>
          <p:cNvSpPr txBox="1"/>
          <p:nvPr/>
        </p:nvSpPr>
        <p:spPr>
          <a:xfrm>
            <a:off x="38100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00</a:t>
            </a:r>
            <a:endParaRPr lang="en-US" b="1"/>
          </a:p>
        </p:txBody>
      </p:sp>
      <p:pic>
        <p:nvPicPr>
          <p:cNvPr id="53293" name="Picture 45" descr="http://t0.gstatic.com/images?q=tbn:ANd9GcTFjAFdfmL2s1K8kgkM4S_Ik-LAj4T8QULlwO564atNNZn-OQQpG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5486400"/>
            <a:ext cx="1804003" cy="1145094"/>
          </a:xfrm>
          <a:prstGeom prst="rect">
            <a:avLst/>
          </a:prstGeom>
          <a:noFill/>
        </p:spPr>
      </p:pic>
      <p:pic>
        <p:nvPicPr>
          <p:cNvPr id="53295" name="Picture 47" descr="http://t1.gstatic.com/images?q=tbn:ANd9GcQh8w5LepVlud70dwY8WDbNHB4a0Gw2-Ar_-uQyRQWY2yihqJfWH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4267200"/>
            <a:ext cx="1709504" cy="1133476"/>
          </a:xfrm>
          <a:prstGeom prst="rect">
            <a:avLst/>
          </a:prstGeom>
          <a:noFill/>
        </p:spPr>
      </p:pic>
      <p:pic>
        <p:nvPicPr>
          <p:cNvPr id="53297" name="Picture 49" descr="http://t3.gstatic.com/images?q=tbn:ANd9GcQ6HQvlJoGyfqhgwz7YLoj9fgTpN5vYCCy3NjA6vU9uox6RAjhLRQ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2800" y="2438400"/>
            <a:ext cx="1762125" cy="1762125"/>
          </a:xfrm>
          <a:prstGeom prst="rect">
            <a:avLst/>
          </a:prstGeom>
          <a:noFill/>
        </p:spPr>
      </p:pic>
      <p:pic>
        <p:nvPicPr>
          <p:cNvPr id="44" name="Picture 2" descr="http://ntl.bts.gov/lib/jpodocs/repts_pr/13669/images/survey.gif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9000" y="228600"/>
            <a:ext cx="1676400" cy="2476715"/>
          </a:xfrm>
          <a:prstGeom prst="rect">
            <a:avLst/>
          </a:prstGeom>
          <a:blipFill>
            <a:blip r:embed="rId1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70C0"/>
            </a:solidFill>
          </a:ln>
        </p:spPr>
      </p:pic>
      <p:pic>
        <p:nvPicPr>
          <p:cNvPr id="53301" name="Picture 53" descr="http://t0.gstatic.com/images?q=tbn:ANd9GcQIbx_-XRzKrGcJdeVLd7-A-98fV3pJcjagJRSrY46_CjHTcW74O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5181600"/>
            <a:ext cx="990600" cy="990600"/>
          </a:xfrm>
          <a:prstGeom prst="rect">
            <a:avLst/>
          </a:prstGeom>
          <a:noFill/>
        </p:spPr>
      </p:pic>
      <p:pic>
        <p:nvPicPr>
          <p:cNvPr id="53299" name="Picture 51" descr="http://t2.gstatic.com/images?q=tbn:ANd9GcS5Xi63de7ltZf6RusjMQt7Z5h3LVwJ5FfsSdhgnAWWk8oDCm6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5000" y="5791199"/>
            <a:ext cx="762000" cy="556289"/>
          </a:xfrm>
          <a:prstGeom prst="rect">
            <a:avLst/>
          </a:prstGeom>
          <a:noFill/>
        </p:spPr>
      </p:pic>
      <p:pic>
        <p:nvPicPr>
          <p:cNvPr id="53305" name="Picture 57" descr="http://t1.gstatic.com/images?q=tbn:ANd9GcQeMXfIuMIclFYKg_aKgVrMB8lhJiftcq6f02gR8MQbR2i8LiEt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91201" y="3429000"/>
            <a:ext cx="762000" cy="570765"/>
          </a:xfrm>
          <a:prstGeom prst="rect">
            <a:avLst/>
          </a:prstGeom>
          <a:noFill/>
        </p:spPr>
      </p:pic>
      <p:cxnSp>
        <p:nvCxnSpPr>
          <p:cNvPr id="97" name="Straight Arrow Connector 96"/>
          <p:cNvCxnSpPr/>
          <p:nvPr/>
        </p:nvCxnSpPr>
        <p:spPr>
          <a:xfrm rot="5400000" flipH="1" flipV="1">
            <a:off x="4267201" y="4038600"/>
            <a:ext cx="3047999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 flipH="1" flipV="1">
            <a:off x="4457702" y="4000501"/>
            <a:ext cx="2971799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03" name="AutoShape 55" descr="data:image/jpg;base64,/9j/4AAQSkZJRgABAQAAAQABAAD/2wCEAAkGBhQSEBQUEBQUFRQVFBQUFBQUFBQUFRQUFBQVFRQUFBUXHSYeFxkkGRUUHy8gJCcpLCwsFR4xNTAqNSYrLCkBCQoKDgwOGg8PGikkHyUsLCwsKSosLCwqLyk1LCkpLSwsLCkpKSwtLCwpKSwsKSwsLCwsLCwsLCwpLCwsLCksLP/AABEIALwBDAMBIgACEQEDEQH/xAAcAAABBQEBAQAAAAAAAAAAAAABAAIDBAYFBwj/xABBEAABAwEEBwQGCAUEAwAAAAABAAIRAwQSITEFBkFRYXGREyKBoQcykrHB0RQjQlJicuHwFTOCk6IWRFOyQ4Px/8QAGwEAAgMBAQEAAAAAAAAAAAAAAAECAwUEBgf/xAA1EQACAgECAwQKAQMFAQAAAAAAAQIRAwQhEjFBBVFxkRMUIjJhgaGx0fDBM0JSFSOCsuEG/9oADAMBAAIRAxEAPwDZXUoToShatmRQ2EYRhGEWFDIRhOhKEWFDISup8JQiwoZCEJ8JQiwoZCUJ8JQixUMhKE+EIRYUMhKE+EIRYUMhKE8hCE7ChkIQnwlCLChkIQnwgiwobCBCfCEIsVEcJEJ8IQnYURwhCkhCE7CiOEIUkIQnYqIyEIUkIQiwojIQhPIQhOx0dOEUkVy2XUBKE6EoRYcI2Ek6EoRYcI2EoToShFhwjYShOhCEWHCCEkYSRYUNhJOhCEWFAhBOhKEWLhGJQnQgnxBwjYShOhBHEFDYQhOhKEWFDIShOQhOxUNhCE5KEWFDIQhPhCE7ChhCEJ8IEIsKGIQnEIIsKGkIQnpqdhR0kkEVz2dFCSSSlFhQkUEpSsdBSQSlFhQkkkkWKhJQkkiwoSCKa14IkEEHIjEFFioKSSCLChJJIJ2FCQRQRYUJApISiwoSCKCdioCSSCLChIIoFFhQEoSSTsKGkIQiUCiwoBTU4psp2FF+UpQAO49EJVJaOlKU2UpQFDpRlNCSLGOlKU2UpQA+UpTZVO26WpUv5j2g7pE/p4qMpKO7ZOGOU3UVfgXZSlZ5+utCYaQT+ZoTX61GJDB4krmnrMMNpM78XZWqyq4x+q/Jo5VSzPu1H0+PaN/K8m8PB4d4OCy9q1zIwJa3xgrkWrWoEz2jpyvB8OA3BwxGZ6qHrsH7ts6o9iZl/UlGPiz0lCV49btJ1yZo26u3g9z3DwcMfelo/Tltp1Gufbi9oMlpbVcHDcZCsWotXwvyf4OWfZ3DLh44+Nxr/tf0PYZQlYulr+ABPeO03Hj4Kwz0gUvtNPMT8QpxzqStprxTKJ6GcXtKL8JL8mrQlcOz652V+BqBp/Hh5rs0q7XtDmEOacnNIIPIjBXKSfI5ZY5R5oeUEkE7IUJKUkEBQpSlBBMKDKRQlBFgGUEkEWFCQKRQRYUAoJFCU7CjzGtQrGreqdqGuYHAsBki73IjDdxWg1U1lbSFRtodU+yQXX3kET3QIJAggrjjQVM/fy2kZ57FZsGr9O8cS5pAaQcpkOGIx+ycOCzfWYRNSOkyZGo1zPQ6VSXO3QyMN94/FXfoBc3B90OG4ziMcZHFY6xWdtEENcGg5hoOOEYmRs4K3/EGxHaVhs7tQt+KJ6lNdx0x7LmnzvwX5o7g1cqOc3tLSXNAugdkwRJBkEzswy3Y4LJO0rXY5waWwHEZn7JgEtDYmBll71dda2n/AHFpH/tK5tXRDXGWVxO97CT1DwVStQ1yp/M6P9Lv3pNf8X/B0m6yOutNMtrOdJc0jsmsGF0scL16cc+GKR1vuNPasAfewptcXuLYBnIRjIxXKtWjnsaBQc04d5wMP5NacGjkSVwLYw04D2PDSRfMEEtnvAO3kTjK0MHtq5OvhdsytVh9BLhinL400v3yOlpfW61VR9UxzGOJDRTBc5xGfeGcTswWddoKsWdraHOBd9i8Q4De47+E4c1dsGsTmkuoMN0E7MZ2HDCIDQIwAAGxdW0ekJz6XZV6Ic3GMgQTxhZmfWZsWX2MSaXVvd/Y2dP2VHPhi3l581FpV8q3ffyMpTsLZwLhvN5zvIzKuM0k9tNzATeaO6eBIBjiNn5uCgbbCAREYkYjHORPhCiDpLuLHeUH4LV1EMebFGVdUzE0s82l1E8al0lH6OvruG2Ugy7GMtDieardq7ZKutqi628Ce6MtyhtVvkQBDRkPmurkZvMrG0HentqEqoSn0rW4GQcRwBSUyTh3Fj6QVfs9jqPbea4R/X0MBcd1STJ8V39WtYuwa5jvVOIwODojZsyTc3WxFwIzZKw3nkfnCvaC01UovMEtO0HI8HDautS1tZOLmDDaXjvbBiMlw9K2hlWoXXqYcYIcHDcMDOyZzQsze0iLxdxurPrMXkQG5ERiccMsccirlo04GAuIF0AEmTgIBOEbF5vZtIQbryJ4EEHiCF2X6TL6TmHG8IBJ379/NVZMe3FBl2Ke/DNfM71fXINdTF0AVBLHkm44TALXCdoIxiCIU7NZcRIpnfFRvjA2rA2TQdUi64tfSp1aZN12M1cBG1skAHdgtGNCV709k7I5Bx3YZLLwam01OStG52ho8eKUfQxdNWaenppjhhnhgHAkjHHll1UtLSTHGMZmIjb4LO2bRVdpxpuGAExyJ2fBCzWGvSc57mXczMHaZBiMchtV/rMF/cjOWCT6GtlCVybLaAR9c6tOU03U2joQeqFnLzWEVKlzMAsDzA33XAHHbgrFqIPqRenmuaOmbSwYFzREzLgIjMY7ku3Z99nts3Tv3Yqma7Q+8G1O857ngOZgSZIxZjhe28yZUv0tslxFYAOkgmiRERGGIHnxVHrke9FnqzJvpDPvs2fbZty27U2paGgkFzQRmJGHNUq2lGNcYdVzbImmAACccWHh+m3haYLqtQupnAucZvXc3EgRMyj1yPeg9WfczTNt9M5PHmPen9s3eOoWHbZKoMXj7Z+a61lrgNAfM4T3huGamtXDvQnppdLN9/AKP/EzosLrZauxtLqdOk8ABt243umWgkzkDs8F6VHArEa6sitMHFrfdHwXBqEoRuKNPQyvL7R59pnWN9AA1Bi71W3gThmThAHim2fWDtGBwBg8DhvHNc/Sln7e2PBgNpUwS4gm4MHFwaIlxLmtA2lwyzFjRtLs3upmcQ2o2RdJBGZE4HKc8szmoSx/7PH15/I08Wua1Xon7vL5/uwrVrEGOF4nHAQJGEfNWrNrMx0XXjrB81xdaaOFN254B8f2Fn6lKAeAcPZf+qhDBDNBPkduftDLgyNcKcav4/t30PTGadwjDMmdp8VapaZkY4jisjouyNfRBkh2OMnwwRdTqs/EOBg9FzODg6jKjQhmxZV7UP5NLabJZ3S5zYOZu/L5QubaNB3mzSnfD3BvGYM+9c+lb3DORzV5mlSBtiRxVsc2aK4Xv+/ApyaPTuayJU18N/NojtbC9rWvwqtgbSXNMQCAMxO9X6GhKLPXLnugg43W454DHzVW36WcWmQWNAJLjJJA2YZD3rIVNbbQXy18DY0hpEccFbiWaUHDHKkcety6KOVZc0Pa5bfqPRqGrtB4EAjZ6x+Ko6W1Qa3bUYNjmlrh5hVdXtZO2acLtVglzRk5v3m/JbPRGm2VG3akEHAysvLrNbppO5Npc0y56DR5sazY8acX3bM8ztWqlT/xVw7g6aZ6iQqH+mbTMRjzJ6RgVvtcrAbO5jrOw1G1NgM3HbGkCTiASJGQzKyzdL1gYuARmJJjGMRzW1ps+oz41Ph2f7yMfPh7LxypTd92+3zr8lGjqladob43j7grbNULTsLGkbZI6blfoayHKowjiCD5FXmaSBxaZVuTJqMatrYlp9JoNQ+GE9+5try5WcP/AEPXPrVaXiXH4I/6Aftq0ud167wtoO1E2grk9fl1ND/QsS6ff8nAfqK1vr2qm2fwEDwlwU41doNbH0xk7/VPUPXUq1Q4Q4Ag5ggEdCuTW1es7jNwt3hjoHQzCthrl1f0KMvYqXuRv51/DOzonQ1SmxzPpRfQrNF5sHvAGQWuM4SN60AqEerXf4tp/ALP2atTptDWXroAEEg5eCa+3icOio9LGTbmvmmda0EsaUcT27mk/umde1se7OoX/wBRHlkqdKm1ru9gdhdj0JVUW3ikbb+/0VeTHCa9mTXzOnFx49pxT+Vfb8HUqUDEjLgqFeo5u0qOz6QLDLDH4Ti0/LwUWsummdiDTBbVcSHCJDRGLgcjuHjguOGLPHIore+v5OjLnw48bnNbL4b/AL+sDtORg90TvPzXXsVcVW/VTUjO60m7uvRl+iwIsxwJ7xJEumc93zWi1f0w+wVm1WmAZBbsqNDiHNMcsDyK9Guz7jXFv4HgtV2ljyZLhjpeJqzYJzD938p/XJVath7zYFQRsFN2PMkL0/Ruk216TalN0tcJ4g7WniFZvHeVx+r5E6c/oP00ZK1H6nlb7MdjX5H7DlGaLuPsOK9WLku05prDP/L6B6WP+P1JZWb1zsN5jXjZ3T7x8VoYUVqsoqMc12REcuKuyR4otEMU/RzUjxjR+ie1tVem513tq9Knf+6BRdUvRtg3DHBc3TOiqlntbajz3HvZRZOBcG0KbXOaMO4CWjLNaW3WDsbXUFZ/ZNZUvGoJJDTZhdc2B+Ddh4Ll+lDQ9opupWis0Nbg0Q4EAuPaAgScHQ72VKEH6PhfVfxQ5ZUs3Gujv62cjTlG/QcBmBI5jH4LNxeP5iR/dp4f5Ba19QHMjHfh71yq2gAD9W/DC7LcRDrwnfEkLN0+VQjwyPW5cDzNOG/fuum65/Fsu6pmbPjsPwV+sqOiqXYBwOIJkQDhicPNWjWDsiD+92xc2b2sja5HVjwzwxjGarZfYgc2cwpGUGgtIABvDHqmyk93q/mCW5fKWxT1nJNNtNmJe6MMobicd3yXJ0Tq9Ur3hRDbjf5lZ5u0283HyAk8F1LdZ3Wi00rPTMF2BccmNMue48A0Enktfoey0apNma4MihUqWRjsgWGBXq4iajnS+djWnLBbGjjw40ur3PF9qZVPPJrktjOaM1NFN7HttDrwMgizkMI2iX1GuII23VNXqGlVIGGMgc1mNA2B9p0jSpWgvP1n1s3nG6yXVBAxyaR4rTazabbXt1ouxDHhjYwkMaGE+00+EKOswKUePry+Rp//AD2s9HmeCXKSteK/K+yBa9Nvp1mV2kwWdk/gDMHoT04pW65UummC0FrZxwJx72CptcIgwQcwciEGaIdM2d4ifUeYidz8o5wealo9ZDFBY8myXJh252Hknlep026fNdU/5K+kbEKYpnNxvFzTlAIunxx6KzUaG0RUa4XjEwe8TBJdGQGERCNbRFoIxs7ncabmvB9klUK2jKwEGhaAN3Zvj3LQWqwN+xNeaPKvSZ1tOL8mW7NpNrx3+677w9U8xs8FbBLcjgfEFckEAAOoVhG247rBCdTt4Zl2kfddTd8FxZtNiy7waT+h6Ts/trVaeseeLnD4+8vn18H5o6wqg54Hy/RJz4VGjb2vMCQeIIVgVIwzG75blkzxODpntcGbFqIceJ2u7qvMeaije9KqAACHDGcPtCN/zHkojU59Ckolns94/tCl2yiLuB6ICTkCeimkVy4SX6QiasiDiNxVef3KGKmtjnlCLXIr2mzlo7hJbM3drTvG8KMVSS0l0gRG6AZV0vVc2SmSS4Z8TAPJaOHWuKqe55fW9gLJkUsDSvmnyXhzNdqZr4LPVDKpmm8gODfs7nxw9y9lDhsy2EL5rpgMOAA5L230e6a7exhrjLqUMP5Y7h6SP6VY8yy+1VGPn0EtHUW7NOlgkGJ1wb+gSOUbeHHqkCN3mU26gWKuydHB0pq6LTbLpDYdRpuInA9k6rTe08212dF476Qa9V7xUe5117X0y29IFShWqNgjKWtc3lf4r2PWttRlHt6ONSzzULTk+kRFWmebcf6eK8L1l1gbaK4eGNDASbl6bxPrOe4AS4w0TnDRmr4StFbW4/WfCizmPcq2qTy6q4EmAwmJMbNiuU9b6bhdq03AGJumRImCWu5+a6Fh0hZnEmk+m1zhBvMDHHhIzWW3PHicJQfjzPTJYc+ojlhkWyqns+vf4ja9Vzcv30Vd9sn1xPGceufmunV0e5w7oDh+FwK59bR7xmxw43SuaEos9HGDrZjRadzjyeJ8xj71YbULrsD7TTIIIgHHiOi5zmRmgypdII2K1wT5FEsb76OjoBt6rbKkwQ1lBp3dvUuk+xTcPFULRUtNPSZrMo1CadWKbDTcQ5jTcawYYgsAGG+VZ0BUINogwO3s7nRtZfqNP/YdV3KXpYtQrmg+jTJ7Tsm3L7XevcAgkgnZktaMWkq7jwOV3N33s0bW2NmkO2a0i0RFYggNZfAJNQExfjA3eOZWMtGolem+vaXOYad572kOvOqMe+Q/DBoxBxM8Nq79r1brttFqFxt2pUeW1Hd0O7SS266YnvDA7QVytctF2ulRsrZJoUQwVWtJgPfUcWueNrYho3FpykSp42ovwLNNlUc0JLo0/qckBwjB2OWBx5b1IyqRvVUPTryyHHvPpkJ0dmyaVIzK7Vl04NpWNBTX1iATuBPQLmyaSMxzcGrkjfvtTXbfNc212dpXnbtZamwDqSnUNO1XmMPP5qcey8kN7MjF2zo1JRg5P5GltFGCcVWcFybVpNzGyYk5D3qn/HHbR0JXXDTTaOjUdtaXHLhlaZobyBeFzaFW9/8AQfcpOzUfR1zL46xzVxWxbNUb0z6SBkcVUe9gzIHMhQOt1MbZ5AlTjivlZzZNcoe84rxZ0aukJzJPMkqE2vcFQdpVgyB8gojpgbGef6K5YJPoZ8u1MMdlNLwT/g6JtJ2BRuqOKofxc/dHUpp0ufujzU1gl3HNLtTA+c35P8Fi02i7F4nHID5r0r0J25z6tqYYDWspkAb77hJOZwXldrqB7A8ZzdI6kL1n0I2G5276jmsdWawU2O9dzKX8xwbuBezqrYxSXxMXV5ZTk+q6eB6kld5p4qgZAHicfLJMdVJzTOAV5GUb/ADqfeh4n3e5QJj4PFcm36sWSsZrWeg87SaTC72gJXRLf2cUQlfcOjB6a9D9jqyaBdQO5rWuZ7LoPmsVpb0L2unJomnWH4XXHey+B0cV7o2iTs/fNO7HeW9Z9ympzRFxTPl61aJtVkMPbWon8Qc0eE4FSUtZrQ31iHDiIPUL6aqUmkEOF4HMECDzBzWZ0t6ObDXn6gU3fepEsPs+p/ilL0c/fii3FmzYf6c2vmeLN1qY8RVYRx9ceasUKdnreq9rTwcWnocFqtL+hN4k2as1w2NqC47lebIPQLFaX1Dtdnk1aDw0fbaL7PaZIHiq/Vcb9xtGlDtnOtssYy8VT81+C9ZbMKNs7N7gadop9nfkQHEgsJPCo1oPBy1NDQVGz1amkLUY7OnIYMHtrzdc4A4Ek+rxqGfVXlt12RJIGUmQD8F63qZpaz6SofRra8MqtbdcXGBVZgA5xzbUbGDx45rrhFqCi3v3mRmnGeVziqT6FPUPXq0Wyvam1e9NM1aLAGxSI7kNnZ3mHaZHErN6va62tgqsrE2inUa5jjUfL2kgiWPMkjvE3ThuhbLRfo8GjtICtRrTRh7SyqwhxY4YXXtBY/vBpwjLJZDWHVP6EO0FUuFSs8NpFhaAzvkOkmXZNiBGPgnNt3FkMXDGSl8TnOOPgoXVILSDgTHicB5x1VU1zMzjjPIxl0VmyWKpWpvFMSWnDfJN5qz5Y+BXLkezh2hDUS4cV3u0uu29fcnpV5kbRmOeRUhRfoC0dpTc2mTODgCMjHuPuXSqatVwfUHg9h+K5ZZMar2l5mpiySdxmt0/Nd/8P4mPtuiXAk0xLdwzHCNqfoundJvAjmI960VbRlRvrN8wfiq7qLvunyXT6zxRq0Z0ex4Qzemxpr4VaMzbrVfeTsGA5BSWGyXsV2qlkP8Axz/S1Vq1F4aezpEE4SGgK9Zk48MdvmZ0uzJQyvNluXN1wsrWu3BncpZ7XcdwXOqWlxzcT4lP+gVPulH+HP3Ac3N+avioR6oyc8tVnfuyS6JJ0ivKIKsfw87XN6z7kvoW946FWcaON4Jrmq8Wl92QEpkqz9HbtcldZxKLI+j72vP8WV5SVi+3Y1EWjcI5QnbFUV18v/aJ9F1ywnCZjPIRtWy1f1sdSrU3NAc9t5rGht4ntID2tAxxgDwWKp1RtE+K0Or2tdWyGbOWtnMGmx0+JF7oQoejV8VbljzNwUN6R9B2a0FzGuc0sJa0lpxLSQCWniMvBS3157q76UG1XNZaWCmXEAVGE3JP3mnFo4yfBbzFc8ri9xKnyLCSCSYxycKhGSYiAkAS4nNBP7B26OeCF2Mz0RwsLBKQKdeGwdUjUJ/TBFILCGeHNOaG7SfAfEqJJAHN0tqvZLRPa2am5x+3EP8AbbBXl2tvo0rNfNhsrgGkkPZaO0e8bJY66WEfhnPavY5Tr6am0JxR86POlbOLpFupjg2sG9W4LO22vVLy6saheczUvXjzLsV9WXymVKQd6wB5ifep+l+AuD4nyh9JPPw+Sls2lalMywuaeDnD3L6L01qi+rjSdZ2cKljoVW9SA73rAaf9HdvcIDLLUbn9RSoUTPsNd4SpcSltJeYLig+KL3+BibNr3amRD3GN7n/NT1fSJanGXOdP53fFPr6g24Z2Wt4MLvdKo1NULUM7NX/s1Pkoer4H/bHyRb63qP8AOXmx1TXeucyfa/RVKmslU7fP9EH6ArDOlUHOm8fBR/wap/xv9h3yU1gxLlFeSJLX6lcskvNgdpyqdp6lRO0pUO09T81O3QdU5U6nsO+Smp6sWh3q0Kx5Unn4KahBdEQlq88veySfzf5OYbU7h0Q7Z29aCjqJbHerZa/9p494V6z+i+3u/wBu8fmLG/8AZwUrSOdtvmY8uO8oXV6PZPQnbnYuFJg/HVb7myujR9CFX7VeiOQqO+ARaXNiPKBSThSXstn9CNP/AMlpcfyUgPNzj7l1bL6ILC2L3bP/ADPDQfBjQfNReSJLhZ4Q2zlS0rC5xgAk7gJPRfRVk1DsNP1bNTJ3vmof8yV2LPYWUxFNjGD8DWt9wUHlXRD4T550fqHbKvqWerG9zbg6vgLUaM9DtodBrPpUxuk1HdGiP8l7JdShReWXQfCjG6E9GVmoEOqF1Zwgi9AZI23Bn4krX3U+EYVbuXMkqXIkbQO7rgpW0BtcPDEqB1QnMoKzZC3LUsGQJ5mE02g7IHJQIhyOIKHFxKaQjeSlRGNRlOwSuooBoKMKVllJ+ZUjaTB6xngE1FhZXDVMyxuOyOeCebSB6gA4nFROruOZTpIVskNFrczPAJptEeqAPM9SoS9KUr7g8ROdOaEokoKFEgQlCKEpUApO89Urx3nqUkkUApO89SljvKmpWYngOKkLWN4lSUBcRVFI5otdGXVOqVZ+QUaKS5AF1QnPFNlFBIBSlKSSYCSQhJAgwlCEIgIAUogp9KgXKQ0wMJHiFNRFZXBTkxGVEkOSTU5AwQlCcQgkAgU9lTgEyEiiwJDUJzTZTQUSnYqEUpSSSGKUAUYQQIIKOCYiix0OACVxNhXbLQESpRVkXsQ07ITwG8qw2mxo3n97FHXrmY2KuXKeyI7snq2gnluVcuSlBRbsYCUkQEFEYCmp0IIGCEgiAjCQhqcEEUwFCmpUCeSbQbJEq+7AYKyMepFshq1bogKk50nFOe6TioilJgkf/9k="/>
          <p:cNvSpPr>
            <a:spLocks noChangeAspect="1" noChangeArrowheads="1"/>
          </p:cNvSpPr>
          <p:nvPr/>
        </p:nvSpPr>
        <p:spPr bwMode="auto">
          <a:xfrm>
            <a:off x="80963" y="-638175"/>
            <a:ext cx="1866900" cy="130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rot="5400000" flipH="1" flipV="1">
            <a:off x="4610100" y="4000500"/>
            <a:ext cx="29718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4800600" y="3962400"/>
            <a:ext cx="28956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4381503" y="4229099"/>
            <a:ext cx="2209798" cy="3048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2590800" y="4419600"/>
            <a:ext cx="2587625" cy="101494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514600" y="4495800"/>
            <a:ext cx="2587625" cy="101494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0800000">
            <a:off x="2438401" y="4648200"/>
            <a:ext cx="2667000" cy="1066800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10800000">
            <a:off x="2438401" y="4739148"/>
            <a:ext cx="2667000" cy="1066800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0800000">
            <a:off x="2362201" y="4800599"/>
            <a:ext cx="2667000" cy="1066800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1F6-ACF9-44A3-BDE4-BFC696EB1A3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1741</TotalTime>
  <Words>1245</Words>
  <Application>Microsoft Office PowerPoint</Application>
  <PresentationFormat>On-screen Show (4:3)</PresentationFormat>
  <Paragraphs>714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Flow</vt:lpstr>
      <vt:lpstr>1_Flow</vt:lpstr>
      <vt:lpstr>PowerPoint Presentation</vt:lpstr>
      <vt:lpstr>To Start With</vt:lpstr>
      <vt:lpstr>Sequence of Activities</vt:lpstr>
      <vt:lpstr>Background</vt:lpstr>
      <vt:lpstr>Trip Purpose</vt:lpstr>
      <vt:lpstr>Zonal Based verses Household Based Models</vt:lpstr>
      <vt:lpstr>PA and OD</vt:lpstr>
      <vt:lpstr>Productions and Attractions</vt:lpstr>
      <vt:lpstr>PowerPoint Presentation</vt:lpstr>
      <vt:lpstr>PowerPoint Presentation</vt:lpstr>
      <vt:lpstr>PowerPoint Presentation</vt:lpstr>
      <vt:lpstr>PowerPoint Presentation</vt:lpstr>
      <vt:lpstr>Four Step Modeling</vt:lpstr>
      <vt:lpstr>Four Step Modeling</vt:lpstr>
      <vt:lpstr>Four Step Modeling</vt:lpstr>
      <vt:lpstr>PowerPoint Presentation</vt:lpstr>
      <vt:lpstr>PowerPoint Presentation</vt:lpstr>
      <vt:lpstr>PowerPoint Presentation</vt:lpstr>
      <vt:lpstr>DEFINITIONS</vt:lpstr>
      <vt:lpstr>4 STAGES OF TDM</vt:lpstr>
      <vt:lpstr>GREATER TORONTO AREA MODEL</vt:lpstr>
      <vt:lpstr>TRIP DEFINITION</vt:lpstr>
      <vt:lpstr>PRODUCTION-ATTRACTION Example 1</vt:lpstr>
      <vt:lpstr>PRODUCTION-ATTRACTION Example 2</vt:lpstr>
      <vt:lpstr>Trip making and Factors Influencing</vt:lpstr>
      <vt:lpstr>Trip making</vt:lpstr>
      <vt:lpstr>Factors Influencing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Muhammad Majid Naeem</cp:lastModifiedBy>
  <cp:revision>292</cp:revision>
  <cp:lastPrinted>1601-01-01T00:00:00Z</cp:lastPrinted>
  <dcterms:created xsi:type="dcterms:W3CDTF">1601-01-01T00:00:00Z</dcterms:created>
  <dcterms:modified xsi:type="dcterms:W3CDTF">2020-04-13T17:58:44Z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