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257" r:id="rId3"/>
    <p:sldId id="259" r:id="rId4"/>
    <p:sldId id="260" r:id="rId5"/>
    <p:sldId id="261" r:id="rId6"/>
    <p:sldId id="262" r:id="rId7"/>
    <p:sldId id="263" r:id="rId8"/>
    <p:sldId id="264" r:id="rId9"/>
    <p:sldId id="265" r:id="rId10"/>
    <p:sldId id="267" r:id="rId11"/>
    <p:sldId id="266"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 id="281" r:id="rId25"/>
    <p:sldId id="282" r:id="rId26"/>
    <p:sldId id="283" r:id="rId27"/>
    <p:sldId id="284" r:id="rId28"/>
    <p:sldId id="285" r:id="rId29"/>
    <p:sldId id="286" r:id="rId30"/>
    <p:sldId id="292" r:id="rId31"/>
    <p:sldId id="287" r:id="rId32"/>
    <p:sldId id="293" r:id="rId33"/>
    <p:sldId id="288" r:id="rId34"/>
    <p:sldId id="289" r:id="rId35"/>
    <p:sldId id="290" r:id="rId36"/>
    <p:sldId id="294" r:id="rId37"/>
    <p:sldId id="278" r:id="rId3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2469" autoAdjust="0"/>
  </p:normalViewPr>
  <p:slideViewPr>
    <p:cSldViewPr>
      <p:cViewPr varScale="1">
        <p:scale>
          <a:sx n="52" d="100"/>
          <a:sy n="52" d="100"/>
        </p:scale>
        <p:origin x="-18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06BFA1A-B163-47CC-816D-A5DE260326A3}" type="datetimeFigureOut">
              <a:rPr lang="en-US" smtClean="0"/>
              <a:pPr/>
              <a:t>2/22/2018</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E74A0A7-7336-4BF4-8EA3-A254EC2971B6}" type="slidenum">
              <a:rPr lang="en-US" smtClean="0"/>
              <a:pPr/>
              <a:t>‹#›</a:t>
            </a:fld>
            <a:endParaRPr lang="en-US"/>
          </a:p>
        </p:txBody>
      </p:sp>
    </p:spTree>
    <p:extLst>
      <p:ext uri="{BB962C8B-B14F-4D97-AF65-F5344CB8AC3E}">
        <p14:creationId xmlns:p14="http://schemas.microsoft.com/office/powerpoint/2010/main" xmlns="" val="2117760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FCC926CB-9FF6-430F-BEE1-7C049282581B}" type="datetimeFigureOut">
              <a:rPr lang="en-GB" smtClean="0"/>
              <a:pPr/>
              <a:t>22/02/2018</a:t>
            </a:fld>
            <a:endParaRPr lang="en-GB"/>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5342ECD-5EE1-4BC5-BB45-CC85CEC67EC4}" type="slidenum">
              <a:rPr lang="en-GB" smtClean="0"/>
              <a:pPr/>
              <a:t>‹#›</a:t>
            </a:fld>
            <a:endParaRPr lang="en-GB"/>
          </a:p>
        </p:txBody>
      </p:sp>
    </p:spTree>
    <p:extLst>
      <p:ext uri="{BB962C8B-B14F-4D97-AF65-F5344CB8AC3E}">
        <p14:creationId xmlns:p14="http://schemas.microsoft.com/office/powerpoint/2010/main" xmlns="" val="123645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6174B91-71D7-42E0-B0C3-DB571995249F}" type="slidenum">
              <a:rPr lang="en-US" smtClean="0">
                <a:latin typeface="Times New Roman" charset="0"/>
              </a:rPr>
              <a:pPr/>
              <a:t>3</a:t>
            </a:fld>
            <a:endParaRPr lang="en-US" smtClean="0">
              <a:latin typeface="Times New Roman" charset="0"/>
            </a:endParaRPr>
          </a:p>
        </p:txBody>
      </p:sp>
      <p:sp>
        <p:nvSpPr>
          <p:cNvPr id="25603" name="Rectangle 2"/>
          <p:cNvSpPr>
            <a:spLocks noGrp="1" noRot="1" noChangeAspect="1" noChangeArrowheads="1" noTextEdit="1"/>
          </p:cNvSpPr>
          <p:nvPr>
            <p:ph type="sldImg"/>
          </p:nvPr>
        </p:nvSpPr>
        <p:spPr>
          <a:solidFill>
            <a:srgbClr val="FFFFFF"/>
          </a:solidFill>
          <a:ln/>
        </p:spPr>
      </p:sp>
      <p:sp>
        <p:nvSpPr>
          <p:cNvPr id="25604" name="Rectangle 3"/>
          <p:cNvSpPr>
            <a:spLocks noGrp="1" noChangeArrowheads="1"/>
          </p:cNvSpPr>
          <p:nvPr>
            <p:ph type="body" idx="1"/>
          </p:nvPr>
        </p:nvSpPr>
        <p:spPr>
          <a:xfrm>
            <a:off x="914400" y="3257550"/>
            <a:ext cx="7315200" cy="3086100"/>
          </a:xfrm>
          <a:solidFill>
            <a:srgbClr val="FFFFFF"/>
          </a:solid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701B65A-305B-4844-B118-097D326345B5}" type="slidenum">
              <a:rPr lang="en-US" smtClean="0">
                <a:latin typeface="Times New Roman" charset="0"/>
              </a:rPr>
              <a:pPr/>
              <a:t>28</a:t>
            </a:fld>
            <a:endParaRPr lang="en-US" smtClean="0">
              <a:latin typeface="Times New Roman"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0597CCB8-1F2E-4812-9C9D-ED13F5522DE8}" type="slidenum">
              <a:rPr lang="en-US" smtClean="0">
                <a:latin typeface="Times New Roman" charset="0"/>
              </a:rPr>
              <a:pPr/>
              <a:t>29</a:t>
            </a:fld>
            <a:endParaRPr lang="en-US" smtClean="0">
              <a:latin typeface="Times New Roman"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0597CCB8-1F2E-4812-9C9D-ED13F5522DE8}" type="slidenum">
              <a:rPr lang="en-US" smtClean="0">
                <a:latin typeface="Times New Roman" charset="0"/>
              </a:rPr>
              <a:pPr/>
              <a:t>30</a:t>
            </a:fld>
            <a:endParaRPr lang="en-US" smtClean="0">
              <a:latin typeface="Times New Roman"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860DEEA-4528-4CE6-A544-3A47E5A4F794}" type="slidenum">
              <a:rPr lang="en-US" smtClean="0">
                <a:latin typeface="Times New Roman" charset="0"/>
              </a:rPr>
              <a:pPr/>
              <a:t>31</a:t>
            </a:fld>
            <a:endParaRPr lang="en-US" smtClean="0">
              <a:latin typeface="Times New Roman"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860DEEA-4528-4CE6-A544-3A47E5A4F794}" type="slidenum">
              <a:rPr lang="en-US" smtClean="0">
                <a:latin typeface="Times New Roman" charset="0"/>
              </a:rPr>
              <a:pPr/>
              <a:t>32</a:t>
            </a:fld>
            <a:endParaRPr lang="en-US" smtClean="0">
              <a:latin typeface="Times New Roman"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538EB96-6396-4D3F-82FE-B36FEA31F635}" type="slidenum">
              <a:rPr lang="en-US" smtClean="0">
                <a:latin typeface="Times New Roman" charset="0"/>
              </a:rPr>
              <a:pPr/>
              <a:t>33</a:t>
            </a:fld>
            <a:endParaRPr lang="en-US" smtClean="0">
              <a:latin typeface="Times New Roman"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kumimoji="1"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63A1A22-2510-4BD9-BAB1-C8A1AB11823C}" type="slidenum">
              <a:rPr lang="en-US" smtClean="0">
                <a:latin typeface="Times New Roman" charset="0"/>
              </a:rPr>
              <a:pPr/>
              <a:t>34</a:t>
            </a:fld>
            <a:endParaRPr lang="en-US" smtClean="0">
              <a:latin typeface="Times New Roman"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3415E5D-9634-4187-96FD-B789733EA193}" type="slidenum">
              <a:rPr lang="en-US" smtClean="0">
                <a:latin typeface="Times New Roman" charset="0"/>
              </a:rPr>
              <a:pPr/>
              <a:t>35</a:t>
            </a:fld>
            <a:endParaRPr lang="en-US" smtClean="0">
              <a:latin typeface="Times New Roman"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3415E5D-9634-4187-96FD-B789733EA193}" type="slidenum">
              <a:rPr lang="en-US" smtClean="0">
                <a:latin typeface="Times New Roman" charset="0"/>
              </a:rPr>
              <a:pPr/>
              <a:t>36</a:t>
            </a:fld>
            <a:endParaRPr lang="en-US" smtClean="0">
              <a:latin typeface="Times New Roman"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13E2826-50BB-4893-BB9E-F562CBC7CDB5}" type="slidenum">
              <a:rPr lang="en-US" smtClean="0">
                <a:latin typeface="Times New Roman" charset="0"/>
              </a:rPr>
              <a:pPr/>
              <a:t>4</a:t>
            </a:fld>
            <a:endParaRPr lang="en-US" smtClean="0">
              <a:latin typeface="Times New Roman"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7A45462-003C-4512-AF1B-AD4EB400D7F2}" type="slidenum">
              <a:rPr lang="en-US" smtClean="0">
                <a:latin typeface="Times New Roman" charset="0"/>
              </a:rPr>
              <a:pPr/>
              <a:t>10</a:t>
            </a:fld>
            <a:endParaRPr lang="en-US" smtClean="0">
              <a:latin typeface="Times New Roman"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81521A3-0155-4484-895B-BBBF1B9C2F95}" type="slidenum">
              <a:rPr lang="en-US" smtClean="0">
                <a:latin typeface="Times New Roman" charset="0"/>
              </a:rPr>
              <a:pPr/>
              <a:t>22</a:t>
            </a:fld>
            <a:endParaRPr lang="en-US" smtClean="0">
              <a:latin typeface="Times New Roman"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i="1" dirty="0" smtClean="0">
              <a:latin typeface="Times"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81521A3-0155-4484-895B-BBBF1B9C2F95}" type="slidenum">
              <a:rPr lang="en-US" smtClean="0">
                <a:latin typeface="Times New Roman" charset="0"/>
              </a:rPr>
              <a:pPr/>
              <a:t>23</a:t>
            </a:fld>
            <a:endParaRPr lang="en-US" smtClean="0">
              <a:latin typeface="Times New Roman"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i="1" dirty="0" smtClean="0">
              <a:latin typeface="Times"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54968EC-11E6-46EC-A7E6-B5FA8D58B52E}" type="slidenum">
              <a:rPr lang="en-US" smtClean="0">
                <a:latin typeface="Times New Roman" charset="0"/>
              </a:rPr>
              <a:pPr/>
              <a:t>24</a:t>
            </a:fld>
            <a:endParaRPr lang="en-US" smtClean="0">
              <a:latin typeface="Times New Roman"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endParaRPr lang="en-US" dirty="0" smtClean="0">
              <a:latin typeface="Time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CCACA41-3977-4C3B-9AC3-CB568C762945}" type="slidenum">
              <a:rPr lang="en-US" smtClean="0">
                <a:latin typeface="Times New Roman" charset="0"/>
              </a:rPr>
              <a:pPr/>
              <a:t>25</a:t>
            </a:fld>
            <a:endParaRPr lang="en-US" smtClean="0">
              <a:latin typeface="Times New Roman"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2930607-843C-412A-BF2C-FBA9412AFAE7}" type="slidenum">
              <a:rPr lang="en-US" smtClean="0">
                <a:latin typeface="Times New Roman" charset="0"/>
              </a:rPr>
              <a:pPr/>
              <a:t>26</a:t>
            </a:fld>
            <a:endParaRPr lang="en-US" smtClean="0">
              <a:latin typeface="Times New Roman"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latin typeface="Time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A154A8D-AD03-4F8A-A74A-EDB2BE6DF899}" type="slidenum">
              <a:rPr lang="en-US" smtClean="0">
                <a:latin typeface="Times New Roman" charset="0"/>
              </a:rPr>
              <a:pPr/>
              <a:t>27</a:t>
            </a:fld>
            <a:endParaRPr lang="en-US" smtClean="0">
              <a:latin typeface="Times New Roman"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2/22/2018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C37B34-D97B-4AB1-AEAD-EC9938822ADB}" type="slidenum">
              <a:rPr lang="en-US"/>
              <a:pPr>
                <a:defRPr/>
              </a:pPr>
              <a:t>‹#›</a:t>
            </a:fld>
            <a:endParaRPr lang="en-US"/>
          </a:p>
        </p:txBody>
      </p:sp>
    </p:spTree>
    <p:extLst>
      <p:ext uri="{BB962C8B-B14F-4D97-AF65-F5344CB8AC3E}">
        <p14:creationId xmlns:p14="http://schemas.microsoft.com/office/powerpoint/2010/main" xmlns="" val="1343815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2/22/2018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2/22/2018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2/22/2018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57400"/>
            <a:ext cx="8229600" cy="2895600"/>
          </a:xfrm>
        </p:spPr>
        <p:txBody>
          <a:bodyPr>
            <a:noAutofit/>
          </a:bodyPr>
          <a:lstStyle/>
          <a:p>
            <a:pPr algn="ctr"/>
            <a:r>
              <a:rPr lang="en-GB" sz="5400" dirty="0" smtClean="0"/>
              <a:t>Data</a:t>
            </a:r>
            <a:r>
              <a:rPr lang="en-GB" sz="5400" dirty="0" smtClean="0"/>
              <a:t> </a:t>
            </a:r>
            <a:r>
              <a:rPr lang="en-GB" sz="5400" dirty="0" smtClean="0"/>
              <a:t>Communications &amp; </a:t>
            </a:r>
            <a:r>
              <a:rPr lang="en-GB" sz="5400" dirty="0" smtClean="0"/>
              <a:t>Networks</a:t>
            </a:r>
            <a:endParaRPr lang="en-GB" sz="5400" dirty="0"/>
          </a:p>
        </p:txBody>
      </p:sp>
      <p:sp>
        <p:nvSpPr>
          <p:cNvPr id="3" name="Subtitle 2"/>
          <p:cNvSpPr>
            <a:spLocks noGrp="1"/>
          </p:cNvSpPr>
          <p:nvPr>
            <p:ph type="subTitle" idx="1"/>
          </p:nvPr>
        </p:nvSpPr>
        <p:spPr>
          <a:xfrm>
            <a:off x="4929190" y="5857892"/>
            <a:ext cx="3625018" cy="533400"/>
          </a:xfrm>
        </p:spPr>
        <p:txBody>
          <a:bodyPr>
            <a:normAutofit/>
          </a:bodyPr>
          <a:lstStyle/>
          <a:p>
            <a:r>
              <a:rPr lang="en-GB" dirty="0" smtClean="0">
                <a:solidFill>
                  <a:schemeClr val="tx1"/>
                </a:solidFill>
              </a:rPr>
              <a:t>Ghassan Hasnain</a:t>
            </a:r>
            <a:endParaRPr lang="en-GB" dirty="0">
              <a:solidFill>
                <a:schemeClr val="tx1"/>
              </a:solidFill>
            </a:endParaRPr>
          </a:p>
        </p:txBody>
      </p:sp>
      <p:pic>
        <p:nvPicPr>
          <p:cNvPr id="4" name="Picture 2" descr="C:\Users\Fahim Shahzad\Desktop\Course outlines\Paper\iqra_national_university_peshawar_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52800" y="83127"/>
            <a:ext cx="2438400" cy="24384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62658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9"/>
          <p:cNvSpPr>
            <a:spLocks noGrp="1" noChangeArrowheads="1"/>
          </p:cNvSpPr>
          <p:nvPr>
            <p:ph type="title"/>
          </p:nvPr>
        </p:nvSpPr>
        <p:spPr/>
        <p:txBody>
          <a:bodyPr/>
          <a:lstStyle/>
          <a:p>
            <a:pPr eaLnBrk="1" hangingPunct="1"/>
            <a:r>
              <a:rPr kumimoji="1" lang="en-US" smtClean="0"/>
              <a:t>Communications Tasks</a:t>
            </a:r>
          </a:p>
        </p:txBody>
      </p:sp>
      <p:graphicFrame>
        <p:nvGraphicFramePr>
          <p:cNvPr id="51266" name="Group 66"/>
          <p:cNvGraphicFramePr>
            <a:graphicFrameLocks noGrp="1"/>
          </p:cNvGraphicFramePr>
          <p:nvPr>
            <p:ph type="tbl" idx="1"/>
            <p:extLst>
              <p:ext uri="{D42A27DB-BD31-4B8C-83A1-F6EECF244321}">
                <p14:modId xmlns:p14="http://schemas.microsoft.com/office/powerpoint/2010/main" xmlns="" val="4278460803"/>
              </p:ext>
            </p:extLst>
          </p:nvPr>
        </p:nvGraphicFramePr>
        <p:xfrm>
          <a:off x="457200" y="1371600"/>
          <a:ext cx="8178800" cy="4702174"/>
        </p:xfrm>
        <a:graphic>
          <a:graphicData uri="http://schemas.openxmlformats.org/drawingml/2006/table">
            <a:tbl>
              <a:tblPr/>
              <a:tblGrid>
                <a:gridCol w="4089400"/>
                <a:gridCol w="4089400"/>
              </a:tblGrid>
              <a:tr h="6112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Transmission system utilization</a:t>
                      </a: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Addressing</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9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Interfacing</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Routing</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525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Signal generation</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Recovery</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9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Synchronization</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Message formatting</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525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Exchange management</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Security</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9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Error detection and correction</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Network management</a:t>
                      </a: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2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2400" b="0" i="0" u="none" strike="noStrike" cap="none" normalizeH="0" baseline="0" smtClean="0">
                          <a:ln>
                            <a:noFill/>
                          </a:ln>
                          <a:solidFill>
                            <a:schemeClr val="tx1"/>
                          </a:solidFill>
                          <a:effectLst/>
                          <a:latin typeface="Times New Roman" charset="0"/>
                          <a:cs typeface="Times New Roman" charset="0"/>
                        </a:rPr>
                        <a:t>Flow control</a:t>
                      </a:r>
                      <a:endParaRPr kumimoji="1" lang="en-US" sz="2400" b="0" i="0" u="none" strike="noStrike" cap="none" normalizeH="0" baseline="0" smtClean="0">
                        <a:ln>
                          <a:noFill/>
                        </a:ln>
                        <a:solidFill>
                          <a:schemeClr val="tx1"/>
                        </a:solidFill>
                        <a:effectLst/>
                        <a:latin typeface="Times New Roman" charset="0"/>
                        <a:cs typeface="Arial" charset="0"/>
                      </a:endParaRPr>
                    </a:p>
                  </a:txBody>
                  <a:tcPr marL="90000" marR="90000" marT="46808" marB="468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en-GB" sz="2400" b="0" i="0" u="none" strike="noStrike" cap="none" normalizeH="0" baseline="0" dirty="0" smtClean="0">
                        <a:ln>
                          <a:noFill/>
                        </a:ln>
                        <a:solidFill>
                          <a:schemeClr val="tx1"/>
                        </a:solidFill>
                        <a:effectLst/>
                        <a:latin typeface="Times New Roman" charset="0"/>
                        <a:cs typeface="Arial" charset="0"/>
                      </a:endParaRPr>
                    </a:p>
                  </a:txBody>
                  <a:tcPr marL="90000" marR="90000" marT="46808" marB="468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28419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Communications tasks</a:t>
            </a:r>
            <a:endParaRPr lang="en-GB" dirty="0"/>
          </a:p>
        </p:txBody>
      </p:sp>
      <p:sp>
        <p:nvSpPr>
          <p:cNvPr id="4" name="Content Placeholder 3"/>
          <p:cNvSpPr>
            <a:spLocks noGrp="1"/>
          </p:cNvSpPr>
          <p:nvPr>
            <p:ph idx="1"/>
          </p:nvPr>
        </p:nvSpPr>
        <p:spPr>
          <a:xfrm>
            <a:off x="228600" y="1295400"/>
            <a:ext cx="8458200" cy="5105400"/>
          </a:xfrm>
        </p:spPr>
        <p:txBody>
          <a:bodyPr>
            <a:normAutofit lnSpcReduction="10000"/>
          </a:bodyPr>
          <a:lstStyle/>
          <a:p>
            <a:r>
              <a:rPr lang="en-GB" b="1" dirty="0" smtClean="0"/>
              <a:t>Transmission </a:t>
            </a:r>
            <a:r>
              <a:rPr lang="en-GB" b="1" dirty="0"/>
              <a:t>system </a:t>
            </a:r>
            <a:r>
              <a:rPr lang="en-GB" b="1" dirty="0" smtClean="0"/>
              <a:t>utilization</a:t>
            </a:r>
            <a:r>
              <a:rPr lang="en-GB" dirty="0" smtClean="0"/>
              <a:t> </a:t>
            </a:r>
            <a:r>
              <a:rPr lang="en-GB" dirty="0"/>
              <a:t>refers to the need to </a:t>
            </a:r>
            <a:r>
              <a:rPr lang="en-GB" dirty="0" smtClean="0"/>
              <a:t>make efficient </a:t>
            </a:r>
            <a:r>
              <a:rPr lang="en-GB" dirty="0"/>
              <a:t>use of transmission facilities that are typically shared among a number </a:t>
            </a:r>
            <a:r>
              <a:rPr lang="en-GB" dirty="0" smtClean="0"/>
              <a:t>of communicating </a:t>
            </a:r>
            <a:r>
              <a:rPr lang="en-GB" dirty="0"/>
              <a:t>devices</a:t>
            </a:r>
            <a:r>
              <a:rPr lang="en-GB" dirty="0" smtClean="0"/>
              <a:t>.</a:t>
            </a:r>
          </a:p>
          <a:p>
            <a:r>
              <a:rPr lang="en-GB" dirty="0" smtClean="0"/>
              <a:t>Various </a:t>
            </a:r>
            <a:r>
              <a:rPr lang="en-GB" dirty="0"/>
              <a:t>techniques (referred to as multiplexing) are used </a:t>
            </a:r>
            <a:r>
              <a:rPr lang="en-GB" dirty="0" smtClean="0"/>
              <a:t>to allocate </a:t>
            </a:r>
            <a:r>
              <a:rPr lang="en-GB" dirty="0"/>
              <a:t>the total capacity of a transmission medium among a number of users.</a:t>
            </a:r>
          </a:p>
          <a:p>
            <a:r>
              <a:rPr lang="en-GB" dirty="0"/>
              <a:t>Congestion control techniques may be required to assure that the system is </a:t>
            </a:r>
            <a:r>
              <a:rPr lang="en-GB" dirty="0" smtClean="0"/>
              <a:t>not overwhelmed </a:t>
            </a:r>
            <a:r>
              <a:rPr lang="en-GB" dirty="0"/>
              <a:t>by excessive demand for transmission services.</a:t>
            </a:r>
          </a:p>
        </p:txBody>
      </p:sp>
    </p:spTree>
    <p:extLst>
      <p:ext uri="{BB962C8B-B14F-4D97-AF65-F5344CB8AC3E}">
        <p14:creationId xmlns:p14="http://schemas.microsoft.com/office/powerpoint/2010/main" xmlns="" val="4003185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Communications tasks</a:t>
            </a:r>
            <a:endParaRPr lang="en-GB" dirty="0"/>
          </a:p>
        </p:txBody>
      </p:sp>
      <p:sp>
        <p:nvSpPr>
          <p:cNvPr id="4" name="Content Placeholder 3"/>
          <p:cNvSpPr>
            <a:spLocks noGrp="1"/>
          </p:cNvSpPr>
          <p:nvPr>
            <p:ph idx="1"/>
          </p:nvPr>
        </p:nvSpPr>
        <p:spPr>
          <a:xfrm>
            <a:off x="228600" y="1295400"/>
            <a:ext cx="8458200" cy="5105400"/>
          </a:xfrm>
        </p:spPr>
        <p:txBody>
          <a:bodyPr>
            <a:normAutofit/>
          </a:bodyPr>
          <a:lstStyle/>
          <a:p>
            <a:r>
              <a:rPr lang="en-GB" dirty="0"/>
              <a:t>To communicate, a device must </a:t>
            </a:r>
            <a:r>
              <a:rPr lang="en-GB" b="1" dirty="0"/>
              <a:t>interface </a:t>
            </a:r>
            <a:r>
              <a:rPr lang="en-GB" dirty="0"/>
              <a:t>with the transmission system. </a:t>
            </a:r>
            <a:endParaRPr lang="en-GB" dirty="0" smtClean="0"/>
          </a:p>
          <a:p>
            <a:r>
              <a:rPr lang="en-GB" dirty="0" smtClean="0"/>
              <a:t>Generally </a:t>
            </a:r>
            <a:r>
              <a:rPr lang="en-GB" dirty="0"/>
              <a:t>communication </a:t>
            </a:r>
            <a:r>
              <a:rPr lang="en-GB" dirty="0" smtClean="0"/>
              <a:t>depend </a:t>
            </a:r>
            <a:r>
              <a:rPr lang="en-GB" dirty="0"/>
              <a:t>on the use of </a:t>
            </a:r>
            <a:r>
              <a:rPr lang="en-GB" dirty="0" smtClean="0"/>
              <a:t>electromagnetic signals </a:t>
            </a:r>
            <a:r>
              <a:rPr lang="en-GB" dirty="0"/>
              <a:t>propagated over a transmission medium. </a:t>
            </a:r>
            <a:endParaRPr lang="en-GB" dirty="0" smtClean="0"/>
          </a:p>
          <a:p>
            <a:r>
              <a:rPr lang="en-GB" dirty="0" smtClean="0"/>
              <a:t>Once </a:t>
            </a:r>
            <a:r>
              <a:rPr lang="en-GB" dirty="0"/>
              <a:t>an interface is </a:t>
            </a:r>
            <a:r>
              <a:rPr lang="en-GB" dirty="0" smtClean="0"/>
              <a:t>established, </a:t>
            </a:r>
            <a:r>
              <a:rPr lang="en-GB" b="1" dirty="0" smtClean="0"/>
              <a:t>signal </a:t>
            </a:r>
            <a:r>
              <a:rPr lang="en-GB" b="1" dirty="0"/>
              <a:t>generation </a:t>
            </a:r>
            <a:r>
              <a:rPr lang="en-GB" dirty="0"/>
              <a:t>is required for communication</a:t>
            </a:r>
            <a:r>
              <a:rPr lang="en-GB" dirty="0" smtClean="0"/>
              <a:t>.</a:t>
            </a:r>
          </a:p>
          <a:p>
            <a:r>
              <a:rPr lang="en-GB" dirty="0" smtClean="0"/>
              <a:t>The </a:t>
            </a:r>
            <a:r>
              <a:rPr lang="en-GB" dirty="0"/>
              <a:t>properties of the </a:t>
            </a:r>
            <a:r>
              <a:rPr lang="en-GB" dirty="0" smtClean="0"/>
              <a:t>signal, such </a:t>
            </a:r>
            <a:r>
              <a:rPr lang="en-GB" dirty="0"/>
              <a:t>as form and intensity, must be such that the signal is </a:t>
            </a:r>
            <a:endParaRPr lang="en-GB" dirty="0" smtClean="0"/>
          </a:p>
          <a:p>
            <a:pPr lvl="1"/>
            <a:r>
              <a:rPr lang="en-GB" dirty="0" smtClean="0"/>
              <a:t>capable </a:t>
            </a:r>
            <a:r>
              <a:rPr lang="en-GB" dirty="0"/>
              <a:t>of being </a:t>
            </a:r>
            <a:r>
              <a:rPr lang="en-GB" dirty="0" smtClean="0"/>
              <a:t>propagated through </a:t>
            </a:r>
            <a:r>
              <a:rPr lang="en-GB" dirty="0"/>
              <a:t>the transmission system, and </a:t>
            </a:r>
            <a:endParaRPr lang="en-GB" dirty="0" smtClean="0"/>
          </a:p>
          <a:p>
            <a:pPr lvl="1"/>
            <a:r>
              <a:rPr lang="en-GB" dirty="0" smtClean="0"/>
              <a:t>interpretable </a:t>
            </a:r>
            <a:r>
              <a:rPr lang="en-GB" dirty="0"/>
              <a:t>as data at the receiver.</a:t>
            </a:r>
          </a:p>
        </p:txBody>
      </p:sp>
    </p:spTree>
    <p:extLst>
      <p:ext uri="{BB962C8B-B14F-4D97-AF65-F5344CB8AC3E}">
        <p14:creationId xmlns:p14="http://schemas.microsoft.com/office/powerpoint/2010/main" xmlns="" val="4094578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Communications tasks</a:t>
            </a:r>
            <a:endParaRPr lang="en-GB" dirty="0"/>
          </a:p>
        </p:txBody>
      </p:sp>
      <p:sp>
        <p:nvSpPr>
          <p:cNvPr id="4" name="Content Placeholder 3"/>
          <p:cNvSpPr>
            <a:spLocks noGrp="1"/>
          </p:cNvSpPr>
          <p:nvPr>
            <p:ph idx="1"/>
          </p:nvPr>
        </p:nvSpPr>
        <p:spPr>
          <a:xfrm>
            <a:off x="228600" y="1295400"/>
            <a:ext cx="8458200" cy="5105400"/>
          </a:xfrm>
        </p:spPr>
        <p:txBody>
          <a:bodyPr>
            <a:normAutofit lnSpcReduction="10000"/>
          </a:bodyPr>
          <a:lstStyle/>
          <a:p>
            <a:r>
              <a:rPr lang="en-GB" dirty="0" smtClean="0"/>
              <a:t>There </a:t>
            </a:r>
            <a:r>
              <a:rPr lang="en-GB" dirty="0"/>
              <a:t>must be some form of </a:t>
            </a:r>
            <a:r>
              <a:rPr lang="en-GB" b="1" dirty="0" smtClean="0"/>
              <a:t>synchronization </a:t>
            </a:r>
            <a:r>
              <a:rPr lang="en-GB" dirty="0"/>
              <a:t>between transmitter and receiver</a:t>
            </a:r>
            <a:r>
              <a:rPr lang="en-GB" dirty="0" smtClean="0"/>
              <a:t>.</a:t>
            </a:r>
          </a:p>
          <a:p>
            <a:r>
              <a:rPr lang="en-GB" dirty="0" smtClean="0"/>
              <a:t>The </a:t>
            </a:r>
            <a:r>
              <a:rPr lang="en-GB" dirty="0"/>
              <a:t>receiver must be able to determine when a </a:t>
            </a:r>
            <a:r>
              <a:rPr lang="en-GB" dirty="0" smtClean="0"/>
              <a:t>signal begins </a:t>
            </a:r>
            <a:r>
              <a:rPr lang="en-GB" dirty="0"/>
              <a:t>to arrive and when it ends. </a:t>
            </a:r>
            <a:endParaRPr lang="en-GB" dirty="0" smtClean="0"/>
          </a:p>
          <a:p>
            <a:r>
              <a:rPr lang="en-GB" dirty="0" smtClean="0"/>
              <a:t>It </a:t>
            </a:r>
            <a:r>
              <a:rPr lang="en-GB" dirty="0"/>
              <a:t>must also know the duration of each signal element</a:t>
            </a:r>
            <a:r>
              <a:rPr lang="en-GB" dirty="0" smtClean="0"/>
              <a:t>.</a:t>
            </a:r>
          </a:p>
          <a:p>
            <a:r>
              <a:rPr lang="en-GB" b="1" dirty="0" smtClean="0"/>
              <a:t>Exchange management </a:t>
            </a:r>
            <a:r>
              <a:rPr lang="en-GB" dirty="0" smtClean="0"/>
              <a:t>handles a </a:t>
            </a:r>
            <a:r>
              <a:rPr lang="en-GB" dirty="0"/>
              <a:t>variety of requirements for communication between two </a:t>
            </a:r>
            <a:r>
              <a:rPr lang="en-GB" dirty="0" smtClean="0"/>
              <a:t>parties.</a:t>
            </a:r>
          </a:p>
          <a:p>
            <a:r>
              <a:rPr lang="en-GB" dirty="0" smtClean="0"/>
              <a:t>If </a:t>
            </a:r>
            <a:r>
              <a:rPr lang="en-GB" dirty="0"/>
              <a:t>data </a:t>
            </a:r>
            <a:r>
              <a:rPr lang="en-GB" dirty="0" smtClean="0"/>
              <a:t>is </a:t>
            </a:r>
            <a:r>
              <a:rPr lang="en-GB" dirty="0"/>
              <a:t>to be exchanged in </a:t>
            </a:r>
            <a:r>
              <a:rPr lang="en-GB" dirty="0" smtClean="0"/>
              <a:t>both directions </a:t>
            </a:r>
            <a:r>
              <a:rPr lang="en-GB" dirty="0"/>
              <a:t>over a period of time, the two parties must cooperate. </a:t>
            </a:r>
            <a:endParaRPr lang="en-GB" dirty="0" smtClean="0"/>
          </a:p>
        </p:txBody>
      </p:sp>
    </p:spTree>
    <p:extLst>
      <p:ext uri="{BB962C8B-B14F-4D97-AF65-F5344CB8AC3E}">
        <p14:creationId xmlns:p14="http://schemas.microsoft.com/office/powerpoint/2010/main" xmlns="" val="3248824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Communications tasks</a:t>
            </a:r>
            <a:endParaRPr lang="en-GB" dirty="0"/>
          </a:p>
        </p:txBody>
      </p:sp>
      <p:sp>
        <p:nvSpPr>
          <p:cNvPr id="4" name="Content Placeholder 3"/>
          <p:cNvSpPr>
            <a:spLocks noGrp="1"/>
          </p:cNvSpPr>
          <p:nvPr>
            <p:ph idx="1"/>
          </p:nvPr>
        </p:nvSpPr>
        <p:spPr>
          <a:xfrm>
            <a:off x="228600" y="1295400"/>
            <a:ext cx="8458200" cy="5105400"/>
          </a:xfrm>
        </p:spPr>
        <p:txBody>
          <a:bodyPr>
            <a:normAutofit fontScale="92500" lnSpcReduction="20000"/>
          </a:bodyPr>
          <a:lstStyle/>
          <a:p>
            <a:r>
              <a:rPr lang="en-GB" dirty="0"/>
              <a:t>For example, for two parties to engage in a telephone conversation, one party must dial the number of the other, causing signals to be generated that result in the ringing of the called phone.</a:t>
            </a:r>
          </a:p>
          <a:p>
            <a:r>
              <a:rPr lang="en-GB" dirty="0"/>
              <a:t>The called party completes a connection by lifting the receiver. </a:t>
            </a:r>
          </a:p>
          <a:p>
            <a:r>
              <a:rPr lang="en-GB" dirty="0"/>
              <a:t>For data processing devices, more will be needed than simply establishing a connection.</a:t>
            </a:r>
          </a:p>
          <a:p>
            <a:r>
              <a:rPr lang="en-GB" dirty="0"/>
              <a:t>Certain conventions must be decided.</a:t>
            </a:r>
          </a:p>
          <a:p>
            <a:r>
              <a:rPr lang="en-GB" dirty="0"/>
              <a:t>These conventions may include whether both devices may transmit simultaneously or must take turns, the amount of data to be sent at one time, the format of the data, and what to do if certain contingencies such as an error arise.</a:t>
            </a:r>
          </a:p>
        </p:txBody>
      </p:sp>
    </p:spTree>
    <p:extLst>
      <p:ext uri="{BB962C8B-B14F-4D97-AF65-F5344CB8AC3E}">
        <p14:creationId xmlns:p14="http://schemas.microsoft.com/office/powerpoint/2010/main" xmlns="" val="2938355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4876800"/>
          </a:xfrm>
        </p:spPr>
        <p:txBody>
          <a:bodyPr>
            <a:normAutofit fontScale="92500"/>
          </a:bodyPr>
          <a:lstStyle/>
          <a:p>
            <a:r>
              <a:rPr lang="en-GB" dirty="0"/>
              <a:t>In all communications </a:t>
            </a:r>
            <a:r>
              <a:rPr lang="en-GB" dirty="0" smtClean="0"/>
              <a:t>systems, there </a:t>
            </a:r>
            <a:r>
              <a:rPr lang="en-GB" dirty="0"/>
              <a:t>is a potential for </a:t>
            </a:r>
            <a:r>
              <a:rPr lang="en-GB" dirty="0" smtClean="0"/>
              <a:t>error.</a:t>
            </a:r>
          </a:p>
          <a:p>
            <a:r>
              <a:rPr lang="en-GB" dirty="0" smtClean="0"/>
              <a:t>Transmitted </a:t>
            </a:r>
            <a:r>
              <a:rPr lang="en-GB" dirty="0"/>
              <a:t>signals are distorted to some extent </a:t>
            </a:r>
            <a:r>
              <a:rPr lang="en-GB" dirty="0" smtClean="0"/>
              <a:t>before reaching </a:t>
            </a:r>
            <a:r>
              <a:rPr lang="en-GB" dirty="0"/>
              <a:t>their destination. </a:t>
            </a:r>
            <a:endParaRPr lang="en-GB" dirty="0" smtClean="0"/>
          </a:p>
          <a:p>
            <a:r>
              <a:rPr lang="en-GB" b="1" dirty="0" smtClean="0"/>
              <a:t>Error </a:t>
            </a:r>
            <a:r>
              <a:rPr lang="en-GB" b="1" dirty="0"/>
              <a:t>detection and correction </a:t>
            </a:r>
            <a:r>
              <a:rPr lang="en-GB" dirty="0"/>
              <a:t>are required in </a:t>
            </a:r>
            <a:r>
              <a:rPr lang="en-GB" dirty="0" smtClean="0"/>
              <a:t>circumstances where </a:t>
            </a:r>
            <a:r>
              <a:rPr lang="en-GB" dirty="0"/>
              <a:t>errors cannot be tolerated</a:t>
            </a:r>
            <a:r>
              <a:rPr lang="en-GB" dirty="0" smtClean="0"/>
              <a:t>.</a:t>
            </a:r>
          </a:p>
          <a:p>
            <a:r>
              <a:rPr lang="en-GB" dirty="0" smtClean="0"/>
              <a:t>This </a:t>
            </a:r>
            <a:r>
              <a:rPr lang="en-GB" dirty="0"/>
              <a:t>is usually the case with data </a:t>
            </a:r>
            <a:r>
              <a:rPr lang="en-GB" dirty="0" smtClean="0"/>
              <a:t>processing systems.</a:t>
            </a:r>
          </a:p>
          <a:p>
            <a:r>
              <a:rPr lang="en-GB" dirty="0" smtClean="0"/>
              <a:t>For </a:t>
            </a:r>
            <a:r>
              <a:rPr lang="en-GB" dirty="0"/>
              <a:t>example, in transferring a file from one computer to another, it </a:t>
            </a:r>
            <a:r>
              <a:rPr lang="en-GB" dirty="0" smtClean="0"/>
              <a:t>is simply </a:t>
            </a:r>
            <a:r>
              <a:rPr lang="en-GB" dirty="0"/>
              <a:t>not acceptable for the contents of the file to be accidentally altered</a:t>
            </a:r>
            <a:r>
              <a:rPr lang="en-GB" dirty="0" smtClean="0"/>
              <a:t>.</a:t>
            </a:r>
            <a:endParaRPr lang="en-GB" dirty="0"/>
          </a:p>
        </p:txBody>
      </p:sp>
      <p:sp>
        <p:nvSpPr>
          <p:cNvPr id="3" name="Title 2"/>
          <p:cNvSpPr>
            <a:spLocks noGrp="1"/>
          </p:cNvSpPr>
          <p:nvPr>
            <p:ph type="title"/>
          </p:nvPr>
        </p:nvSpPr>
        <p:spPr/>
        <p:txBody>
          <a:bodyPr/>
          <a:lstStyle/>
          <a:p>
            <a:r>
              <a:rPr lang="en-GB" dirty="0" smtClean="0"/>
              <a:t>Communication tasks</a:t>
            </a:r>
            <a:endParaRPr lang="en-GB" dirty="0"/>
          </a:p>
        </p:txBody>
      </p:sp>
    </p:spTree>
    <p:extLst>
      <p:ext uri="{BB962C8B-B14F-4D97-AF65-F5344CB8AC3E}">
        <p14:creationId xmlns:p14="http://schemas.microsoft.com/office/powerpoint/2010/main" xmlns="" val="3246680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4876800"/>
          </a:xfrm>
        </p:spPr>
        <p:txBody>
          <a:bodyPr>
            <a:normAutofit fontScale="92500" lnSpcReduction="20000"/>
          </a:bodyPr>
          <a:lstStyle/>
          <a:p>
            <a:r>
              <a:rPr lang="en-GB" b="1" dirty="0" smtClean="0"/>
              <a:t>Flow control </a:t>
            </a:r>
            <a:r>
              <a:rPr lang="en-GB" dirty="0"/>
              <a:t>is required to assure that the source does not overwhelm the destination </a:t>
            </a:r>
            <a:r>
              <a:rPr lang="en-GB" dirty="0" smtClean="0"/>
              <a:t>by sending </a:t>
            </a:r>
            <a:r>
              <a:rPr lang="en-GB" dirty="0"/>
              <a:t>data faster than they can be processed and absorbed</a:t>
            </a:r>
            <a:r>
              <a:rPr lang="en-GB" dirty="0" smtClean="0"/>
              <a:t>.</a:t>
            </a:r>
          </a:p>
          <a:p>
            <a:r>
              <a:rPr lang="en-GB" b="1" dirty="0" smtClean="0"/>
              <a:t>Addressing</a:t>
            </a:r>
            <a:r>
              <a:rPr lang="en-GB" dirty="0" smtClean="0"/>
              <a:t> handles information about addresses that a </a:t>
            </a:r>
            <a:r>
              <a:rPr lang="en-GB" dirty="0"/>
              <a:t>source system must </a:t>
            </a:r>
            <a:r>
              <a:rPr lang="en-GB" dirty="0" smtClean="0"/>
              <a:t>indicate the </a:t>
            </a:r>
            <a:r>
              <a:rPr lang="en-GB" dirty="0"/>
              <a:t>identity of the intended destination. </a:t>
            </a:r>
            <a:endParaRPr lang="en-GB" dirty="0" smtClean="0"/>
          </a:p>
          <a:p>
            <a:r>
              <a:rPr lang="en-GB" dirty="0" smtClean="0"/>
              <a:t>The </a:t>
            </a:r>
            <a:r>
              <a:rPr lang="en-GB" dirty="0"/>
              <a:t>transmission system must assure </a:t>
            </a:r>
            <a:r>
              <a:rPr lang="en-GB" dirty="0" smtClean="0"/>
              <a:t>that the </a:t>
            </a:r>
            <a:r>
              <a:rPr lang="en-GB" dirty="0"/>
              <a:t>destination system, and only that system, receives the data. </a:t>
            </a:r>
            <a:endParaRPr lang="en-GB" dirty="0" smtClean="0"/>
          </a:p>
          <a:p>
            <a:r>
              <a:rPr lang="en-GB" dirty="0" smtClean="0"/>
              <a:t>Further</a:t>
            </a:r>
            <a:r>
              <a:rPr lang="en-GB" dirty="0"/>
              <a:t>, the </a:t>
            </a:r>
            <a:r>
              <a:rPr lang="en-GB" dirty="0" smtClean="0"/>
              <a:t>transmission system </a:t>
            </a:r>
            <a:r>
              <a:rPr lang="en-GB" dirty="0"/>
              <a:t>may itself be a network through which various paths may be taken.</a:t>
            </a:r>
          </a:p>
          <a:p>
            <a:r>
              <a:rPr lang="en-GB" dirty="0"/>
              <a:t>A specific route through this network must be </a:t>
            </a:r>
            <a:r>
              <a:rPr lang="en-GB" dirty="0" smtClean="0"/>
              <a:t>chosen which is known as </a:t>
            </a:r>
            <a:r>
              <a:rPr lang="en-GB" b="1" dirty="0" smtClean="0"/>
              <a:t>routing</a:t>
            </a:r>
            <a:r>
              <a:rPr lang="en-GB" dirty="0" smtClean="0"/>
              <a:t>.</a:t>
            </a:r>
            <a:endParaRPr lang="en-GB" dirty="0"/>
          </a:p>
        </p:txBody>
      </p:sp>
      <p:sp>
        <p:nvSpPr>
          <p:cNvPr id="3" name="Title 2"/>
          <p:cNvSpPr>
            <a:spLocks noGrp="1"/>
          </p:cNvSpPr>
          <p:nvPr>
            <p:ph type="title"/>
          </p:nvPr>
        </p:nvSpPr>
        <p:spPr/>
        <p:txBody>
          <a:bodyPr/>
          <a:lstStyle/>
          <a:p>
            <a:r>
              <a:rPr lang="en-GB" dirty="0" smtClean="0"/>
              <a:t>Communication tasks</a:t>
            </a:r>
            <a:endParaRPr lang="en-GB" dirty="0"/>
          </a:p>
        </p:txBody>
      </p:sp>
    </p:spTree>
    <p:extLst>
      <p:ext uri="{BB962C8B-B14F-4D97-AF65-F5344CB8AC3E}">
        <p14:creationId xmlns:p14="http://schemas.microsoft.com/office/powerpoint/2010/main" xmlns="" val="13661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4876800"/>
          </a:xfrm>
        </p:spPr>
        <p:txBody>
          <a:bodyPr>
            <a:normAutofit/>
          </a:bodyPr>
          <a:lstStyle/>
          <a:p>
            <a:r>
              <a:rPr lang="en-GB" b="1" dirty="0"/>
              <a:t>Recovery </a:t>
            </a:r>
            <a:r>
              <a:rPr lang="en-GB" dirty="0"/>
              <a:t>is a concept distinct from that of error correction. </a:t>
            </a:r>
            <a:endParaRPr lang="en-GB" dirty="0" smtClean="0"/>
          </a:p>
          <a:p>
            <a:r>
              <a:rPr lang="en-GB" dirty="0" smtClean="0"/>
              <a:t>Recovery techniques are </a:t>
            </a:r>
            <a:r>
              <a:rPr lang="en-GB" dirty="0"/>
              <a:t>needed in situations in which an information </a:t>
            </a:r>
            <a:r>
              <a:rPr lang="en-GB" dirty="0" smtClean="0"/>
              <a:t>exchange </a:t>
            </a:r>
            <a:r>
              <a:rPr lang="en-GB" dirty="0"/>
              <a:t>is interrupted due to a fault somewhere in the system</a:t>
            </a:r>
            <a:r>
              <a:rPr lang="en-GB" dirty="0" smtClean="0"/>
              <a:t>.</a:t>
            </a:r>
          </a:p>
          <a:p>
            <a:r>
              <a:rPr lang="en-GB" dirty="0" smtClean="0"/>
              <a:t>The objective is </a:t>
            </a:r>
            <a:r>
              <a:rPr lang="en-GB" dirty="0"/>
              <a:t>either to be able to resume activity at the point of </a:t>
            </a:r>
            <a:r>
              <a:rPr lang="en-GB" dirty="0" smtClean="0"/>
              <a:t>interruption.</a:t>
            </a:r>
          </a:p>
          <a:p>
            <a:r>
              <a:rPr lang="en-GB" dirty="0" smtClean="0"/>
              <a:t>Or </a:t>
            </a:r>
            <a:r>
              <a:rPr lang="en-GB" dirty="0"/>
              <a:t>at least to </a:t>
            </a:r>
            <a:r>
              <a:rPr lang="en-GB" dirty="0" smtClean="0"/>
              <a:t>restore the </a:t>
            </a:r>
            <a:r>
              <a:rPr lang="en-GB" dirty="0"/>
              <a:t>state of the systems involved to the condition prior to the beginning of the exchange.</a:t>
            </a:r>
          </a:p>
        </p:txBody>
      </p:sp>
      <p:sp>
        <p:nvSpPr>
          <p:cNvPr id="3" name="Title 2"/>
          <p:cNvSpPr>
            <a:spLocks noGrp="1"/>
          </p:cNvSpPr>
          <p:nvPr>
            <p:ph type="title"/>
          </p:nvPr>
        </p:nvSpPr>
        <p:spPr/>
        <p:txBody>
          <a:bodyPr/>
          <a:lstStyle/>
          <a:p>
            <a:r>
              <a:rPr lang="en-GB" dirty="0" smtClean="0"/>
              <a:t>Communication tasks</a:t>
            </a:r>
            <a:endParaRPr lang="en-GB" dirty="0"/>
          </a:p>
        </p:txBody>
      </p:sp>
    </p:spTree>
    <p:extLst>
      <p:ext uri="{BB962C8B-B14F-4D97-AF65-F5344CB8AC3E}">
        <p14:creationId xmlns:p14="http://schemas.microsoft.com/office/powerpoint/2010/main" xmlns="" val="4122770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4876800"/>
          </a:xfrm>
        </p:spPr>
        <p:txBody>
          <a:bodyPr>
            <a:normAutofit fontScale="92500" lnSpcReduction="10000"/>
          </a:bodyPr>
          <a:lstStyle/>
          <a:p>
            <a:r>
              <a:rPr lang="en-GB" b="1" dirty="0"/>
              <a:t>Message formatting </a:t>
            </a:r>
            <a:r>
              <a:rPr lang="en-GB" dirty="0"/>
              <a:t>has to do with an agreement between two parties as to </a:t>
            </a:r>
            <a:r>
              <a:rPr lang="en-GB" dirty="0" smtClean="0"/>
              <a:t>the form </a:t>
            </a:r>
            <a:r>
              <a:rPr lang="en-GB" dirty="0"/>
              <a:t>of the data to be exchanged or </a:t>
            </a:r>
            <a:r>
              <a:rPr lang="en-GB" dirty="0" smtClean="0"/>
              <a:t>transmitted e.g. binary data.</a:t>
            </a:r>
          </a:p>
          <a:p>
            <a:r>
              <a:rPr lang="en-GB" dirty="0" smtClean="0"/>
              <a:t>Frequently</a:t>
            </a:r>
            <a:r>
              <a:rPr lang="en-GB" dirty="0"/>
              <a:t>, it is important to provide some measure of </a:t>
            </a:r>
            <a:r>
              <a:rPr lang="en-GB" b="1" dirty="0"/>
              <a:t>security </a:t>
            </a:r>
            <a:r>
              <a:rPr lang="en-GB" dirty="0"/>
              <a:t>in a data </a:t>
            </a:r>
            <a:r>
              <a:rPr lang="en-GB" dirty="0" smtClean="0"/>
              <a:t>communications system</a:t>
            </a:r>
            <a:r>
              <a:rPr lang="en-GB" dirty="0"/>
              <a:t>. </a:t>
            </a:r>
            <a:endParaRPr lang="en-GB" dirty="0" smtClean="0"/>
          </a:p>
          <a:p>
            <a:r>
              <a:rPr lang="en-GB" dirty="0" smtClean="0"/>
              <a:t>The </a:t>
            </a:r>
            <a:r>
              <a:rPr lang="en-GB" dirty="0"/>
              <a:t>sender of data may wish to be assured that only </a:t>
            </a:r>
            <a:r>
              <a:rPr lang="en-GB" dirty="0" smtClean="0"/>
              <a:t>the intended </a:t>
            </a:r>
            <a:r>
              <a:rPr lang="en-GB" dirty="0"/>
              <a:t>receiver actually receives the data</a:t>
            </a:r>
            <a:r>
              <a:rPr lang="en-GB" dirty="0" smtClean="0"/>
              <a:t>.</a:t>
            </a:r>
          </a:p>
          <a:p>
            <a:r>
              <a:rPr lang="en-GB" dirty="0" smtClean="0"/>
              <a:t>And </a:t>
            </a:r>
            <a:r>
              <a:rPr lang="en-GB" dirty="0"/>
              <a:t>the receiver of data may wish to </a:t>
            </a:r>
            <a:r>
              <a:rPr lang="en-GB" dirty="0" smtClean="0"/>
              <a:t>be assured </a:t>
            </a:r>
            <a:r>
              <a:rPr lang="en-GB" dirty="0"/>
              <a:t>that the received data have not been altered in transit and that the </a:t>
            </a:r>
            <a:r>
              <a:rPr lang="en-GB" dirty="0" smtClean="0"/>
              <a:t>data actually </a:t>
            </a:r>
            <a:r>
              <a:rPr lang="en-GB" dirty="0"/>
              <a:t>come from the purported sender.</a:t>
            </a:r>
          </a:p>
        </p:txBody>
      </p:sp>
      <p:sp>
        <p:nvSpPr>
          <p:cNvPr id="3" name="Title 2"/>
          <p:cNvSpPr>
            <a:spLocks noGrp="1"/>
          </p:cNvSpPr>
          <p:nvPr>
            <p:ph type="title"/>
          </p:nvPr>
        </p:nvSpPr>
        <p:spPr/>
        <p:txBody>
          <a:bodyPr/>
          <a:lstStyle/>
          <a:p>
            <a:r>
              <a:rPr lang="en-GB" dirty="0" smtClean="0"/>
              <a:t>Communication tasks</a:t>
            </a:r>
            <a:endParaRPr lang="en-GB" dirty="0"/>
          </a:p>
        </p:txBody>
      </p:sp>
    </p:spTree>
    <p:extLst>
      <p:ext uri="{BB962C8B-B14F-4D97-AF65-F5344CB8AC3E}">
        <p14:creationId xmlns:p14="http://schemas.microsoft.com/office/powerpoint/2010/main" xmlns="" val="335018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4876800"/>
          </a:xfrm>
        </p:spPr>
        <p:txBody>
          <a:bodyPr>
            <a:normAutofit/>
          </a:bodyPr>
          <a:lstStyle/>
          <a:p>
            <a:r>
              <a:rPr lang="en-GB" b="1" dirty="0"/>
              <a:t>Network management </a:t>
            </a:r>
            <a:r>
              <a:rPr lang="en-GB" dirty="0"/>
              <a:t>capabilities are needed to configure the </a:t>
            </a:r>
            <a:r>
              <a:rPr lang="en-GB" dirty="0" smtClean="0"/>
              <a:t>system, monitor its </a:t>
            </a:r>
            <a:r>
              <a:rPr lang="en-GB" dirty="0"/>
              <a:t>status, react to failures and overloads, and plan intelligently for future growth.</a:t>
            </a:r>
          </a:p>
        </p:txBody>
      </p:sp>
      <p:sp>
        <p:nvSpPr>
          <p:cNvPr id="3" name="Title 2"/>
          <p:cNvSpPr>
            <a:spLocks noGrp="1"/>
          </p:cNvSpPr>
          <p:nvPr>
            <p:ph type="title"/>
          </p:nvPr>
        </p:nvSpPr>
        <p:spPr/>
        <p:txBody>
          <a:bodyPr/>
          <a:lstStyle/>
          <a:p>
            <a:r>
              <a:rPr lang="en-GB" dirty="0" smtClean="0"/>
              <a:t>Communication tasks</a:t>
            </a:r>
            <a:endParaRPr lang="en-GB" dirty="0"/>
          </a:p>
        </p:txBody>
      </p:sp>
    </p:spTree>
    <p:extLst>
      <p:ext uri="{BB962C8B-B14F-4D97-AF65-F5344CB8AC3E}">
        <p14:creationId xmlns:p14="http://schemas.microsoft.com/office/powerpoint/2010/main" xmlns="" val="391677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762000"/>
            <a:ext cx="8458200" cy="4449762"/>
          </a:xfrm>
        </p:spPr>
        <p:txBody>
          <a:bodyPr>
            <a:normAutofit/>
          </a:bodyPr>
          <a:lstStyle/>
          <a:p>
            <a:pPr algn="ctr"/>
            <a:r>
              <a:rPr lang="en-GB" sz="6000" dirty="0" smtClean="0"/>
              <a:t>Introduction </a:t>
            </a:r>
            <a:br>
              <a:rPr lang="en-GB" sz="6000" dirty="0" smtClean="0"/>
            </a:br>
            <a:r>
              <a:rPr lang="en-GB" sz="6000" dirty="0" smtClean="0"/>
              <a:t>to </a:t>
            </a:r>
            <a:br>
              <a:rPr lang="en-GB" sz="6000" dirty="0" smtClean="0"/>
            </a:br>
            <a:r>
              <a:rPr lang="en-GB" sz="6000" dirty="0" smtClean="0"/>
              <a:t>Data communications</a:t>
            </a:r>
            <a:endParaRPr lang="en-GB" sz="6000" dirty="0"/>
          </a:p>
        </p:txBody>
      </p:sp>
    </p:spTree>
    <p:extLst>
      <p:ext uri="{BB962C8B-B14F-4D97-AF65-F5344CB8AC3E}">
        <p14:creationId xmlns:p14="http://schemas.microsoft.com/office/powerpoint/2010/main" xmlns="" val="785968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Data communications model</a:t>
            </a:r>
            <a:endParaRPr lang="en-GB" dirty="0"/>
          </a:p>
        </p:txBody>
      </p:sp>
      <p:pic>
        <p:nvPicPr>
          <p:cNvPr id="4" name="Picture 5"/>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b="37755"/>
          <a:stretch>
            <a:fillRect/>
          </a:stretch>
        </p:blipFill>
        <p:spPr bwMode="auto">
          <a:xfrm>
            <a:off x="457200" y="2268410"/>
            <a:ext cx="8229600" cy="29514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13879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Data communications model</a:t>
            </a:r>
            <a:endParaRPr lang="en-GB" dirty="0"/>
          </a:p>
        </p:txBody>
      </p:sp>
      <p:sp>
        <p:nvSpPr>
          <p:cNvPr id="2" name="Content Placeholder 1"/>
          <p:cNvSpPr>
            <a:spLocks noGrp="1"/>
          </p:cNvSpPr>
          <p:nvPr>
            <p:ph idx="1"/>
          </p:nvPr>
        </p:nvSpPr>
        <p:spPr>
          <a:xfrm>
            <a:off x="228600" y="1295400"/>
            <a:ext cx="8686800" cy="4711891"/>
          </a:xfrm>
        </p:spPr>
        <p:txBody>
          <a:bodyPr>
            <a:normAutofit fontScale="85000" lnSpcReduction="20000"/>
          </a:bodyPr>
          <a:lstStyle/>
          <a:p>
            <a:r>
              <a:rPr lang="en-US" dirty="0" smtClean="0"/>
              <a:t>Take </a:t>
            </a:r>
            <a:r>
              <a:rPr lang="en-US" dirty="0"/>
              <a:t>electronic mail as an </a:t>
            </a:r>
            <a:r>
              <a:rPr lang="en-US" dirty="0" smtClean="0"/>
              <a:t>example for data communications model. </a:t>
            </a:r>
          </a:p>
          <a:p>
            <a:r>
              <a:rPr lang="en-US" dirty="0" smtClean="0"/>
              <a:t>The </a:t>
            </a:r>
            <a:r>
              <a:rPr lang="en-US" dirty="0"/>
              <a:t>process is modeled as follows:</a:t>
            </a:r>
          </a:p>
          <a:p>
            <a:pPr>
              <a:buFontTx/>
              <a:buChar char="•"/>
            </a:pPr>
            <a:r>
              <a:rPr lang="en-US" dirty="0" smtClean="0"/>
              <a:t>User </a:t>
            </a:r>
            <a:r>
              <a:rPr lang="en-US" dirty="0"/>
              <a:t>keys in message m comprising bits g buffered in source PC memory</a:t>
            </a:r>
          </a:p>
          <a:p>
            <a:pPr>
              <a:buFontTx/>
              <a:buChar char="•"/>
            </a:pPr>
            <a:r>
              <a:rPr lang="en-US" dirty="0" smtClean="0"/>
              <a:t>Input </a:t>
            </a:r>
            <a:r>
              <a:rPr lang="en-US" dirty="0"/>
              <a:t>data is transferred to I/O device (transmitter) as sequence of bits g(t) using voltage shifts</a:t>
            </a:r>
          </a:p>
          <a:p>
            <a:pPr>
              <a:buFontTx/>
              <a:buChar char="•"/>
            </a:pPr>
            <a:r>
              <a:rPr lang="en-US" dirty="0" smtClean="0"/>
              <a:t>Transmitter </a:t>
            </a:r>
            <a:r>
              <a:rPr lang="en-US" dirty="0"/>
              <a:t>converts these into a signal s(t) suitable for transmission media being used</a:t>
            </a:r>
          </a:p>
          <a:p>
            <a:pPr>
              <a:buFontTx/>
              <a:buChar char="•"/>
            </a:pPr>
            <a:r>
              <a:rPr lang="en-US" dirty="0" smtClean="0"/>
              <a:t>Whilst </a:t>
            </a:r>
            <a:r>
              <a:rPr lang="en-US" dirty="0"/>
              <a:t>transiting </a:t>
            </a:r>
            <a:r>
              <a:rPr lang="en-US" dirty="0" smtClean="0"/>
              <a:t>media, </a:t>
            </a:r>
            <a:r>
              <a:rPr lang="en-US" dirty="0"/>
              <a:t>signal may be impaired so received signal r(t) may differ from s(t)</a:t>
            </a:r>
          </a:p>
          <a:p>
            <a:pPr>
              <a:buFontTx/>
              <a:buChar char="•"/>
            </a:pPr>
            <a:r>
              <a:rPr lang="en-US" dirty="0" smtClean="0"/>
              <a:t>Receiver </a:t>
            </a:r>
            <a:r>
              <a:rPr lang="en-US" dirty="0"/>
              <a:t>decodes signal recovering g’(t) as estimate of original g(t)</a:t>
            </a:r>
          </a:p>
          <a:p>
            <a:pPr>
              <a:buFontTx/>
              <a:buChar char="•"/>
            </a:pPr>
            <a:r>
              <a:rPr lang="en-US" dirty="0" smtClean="0"/>
              <a:t>Which </a:t>
            </a:r>
            <a:r>
              <a:rPr lang="en-US" dirty="0"/>
              <a:t>is buffered in destination PC memory as bits g’ being the received message m’</a:t>
            </a:r>
          </a:p>
          <a:p>
            <a:endParaRPr lang="en-GB" dirty="0"/>
          </a:p>
        </p:txBody>
      </p:sp>
    </p:spTree>
    <p:extLst>
      <p:ext uri="{BB962C8B-B14F-4D97-AF65-F5344CB8AC3E}">
        <p14:creationId xmlns:p14="http://schemas.microsoft.com/office/powerpoint/2010/main" xmlns="" val="288508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Transmission Medium</a:t>
            </a:r>
          </a:p>
        </p:txBody>
      </p:sp>
      <p:sp>
        <p:nvSpPr>
          <p:cNvPr id="9219" name="Rectangle 3"/>
          <p:cNvSpPr>
            <a:spLocks noGrp="1" noChangeArrowheads="1"/>
          </p:cNvSpPr>
          <p:nvPr>
            <p:ph type="body" idx="1"/>
          </p:nvPr>
        </p:nvSpPr>
        <p:spPr/>
        <p:txBody>
          <a:bodyPr>
            <a:normAutofit/>
          </a:bodyPr>
          <a:lstStyle/>
          <a:p>
            <a:r>
              <a:rPr lang="en-US" dirty="0">
                <a:latin typeface="Times" charset="0"/>
              </a:rPr>
              <a:t>The basic building block of any communications facility is the transmission line. </a:t>
            </a:r>
          </a:p>
          <a:p>
            <a:r>
              <a:rPr lang="en-US" dirty="0" smtClean="0">
                <a:latin typeface="Times" charset="0"/>
              </a:rPr>
              <a:t>For </a:t>
            </a:r>
            <a:r>
              <a:rPr lang="en-US" dirty="0">
                <a:latin typeface="Times" charset="0"/>
              </a:rPr>
              <a:t>use within the business premises, this choice is generally completely up to the business. </a:t>
            </a:r>
            <a:endParaRPr lang="en-US" dirty="0" smtClean="0">
              <a:latin typeface="Times" charset="0"/>
            </a:endParaRPr>
          </a:p>
          <a:p>
            <a:r>
              <a:rPr lang="en-US" dirty="0" smtClean="0">
                <a:latin typeface="Times" charset="0"/>
              </a:rPr>
              <a:t>For </a:t>
            </a:r>
            <a:r>
              <a:rPr lang="en-US" dirty="0">
                <a:latin typeface="Times" charset="0"/>
              </a:rPr>
              <a:t>long-distance communications, the choice is generally but not always made by the long-distance carrier. </a:t>
            </a:r>
          </a:p>
          <a:p>
            <a:r>
              <a:rPr lang="en-US" dirty="0">
                <a:latin typeface="Times" charset="0"/>
              </a:rPr>
              <a:t>In either case, changes in technology are rapidly changing the mix of media used. </a:t>
            </a:r>
            <a:endParaRPr lang="en-US" dirty="0" smtClean="0">
              <a:latin typeface="Times" charset="0"/>
            </a:endParaRPr>
          </a:p>
          <a:p>
            <a:pPr eaLnBrk="1" hangingPunct="1"/>
            <a:endParaRPr lang="en-US" dirty="0" smtClean="0"/>
          </a:p>
        </p:txBody>
      </p:sp>
    </p:spTree>
    <p:extLst>
      <p:ext uri="{BB962C8B-B14F-4D97-AF65-F5344CB8AC3E}">
        <p14:creationId xmlns:p14="http://schemas.microsoft.com/office/powerpoint/2010/main" xmlns="" val="1369690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Transmission Medium</a:t>
            </a:r>
          </a:p>
        </p:txBody>
      </p:sp>
      <p:sp>
        <p:nvSpPr>
          <p:cNvPr id="9219" name="Rectangle 3"/>
          <p:cNvSpPr>
            <a:spLocks noGrp="1" noChangeArrowheads="1"/>
          </p:cNvSpPr>
          <p:nvPr>
            <p:ph type="body" idx="1"/>
          </p:nvPr>
        </p:nvSpPr>
        <p:spPr/>
        <p:txBody>
          <a:bodyPr>
            <a:normAutofit fontScale="92500"/>
          </a:bodyPr>
          <a:lstStyle/>
          <a:p>
            <a:r>
              <a:rPr lang="en-US" dirty="0">
                <a:latin typeface="Times" charset="0"/>
              </a:rPr>
              <a:t>The ever-increasing capacity of fiber optic channels is making channel capacity a virtually free resource. </a:t>
            </a:r>
          </a:p>
          <a:p>
            <a:r>
              <a:rPr lang="en-US" dirty="0">
                <a:latin typeface="Times" charset="0"/>
              </a:rPr>
              <a:t>The growing use of wireless transmission, is a result of the trend toward universal personal telecommunications and universal access to communications.</a:t>
            </a:r>
          </a:p>
          <a:p>
            <a:r>
              <a:rPr lang="en-US" dirty="0">
                <a:latin typeface="Times" charset="0"/>
              </a:rPr>
              <a:t>Despite the growth in the capacity and the drop in cost of transmission facilities, transmission services remain the most costly component of a communications budget.</a:t>
            </a:r>
          </a:p>
          <a:p>
            <a:r>
              <a:rPr lang="en-US" dirty="0">
                <a:latin typeface="Times" charset="0"/>
              </a:rPr>
              <a:t>Thus, techniques that increase the efficiency of the use of these facilities, such as </a:t>
            </a:r>
            <a:r>
              <a:rPr lang="en-US" i="1" dirty="0">
                <a:latin typeface="Times" charset="0"/>
              </a:rPr>
              <a:t>multiplexing</a:t>
            </a:r>
            <a:r>
              <a:rPr lang="en-US" dirty="0">
                <a:latin typeface="Times" charset="0"/>
              </a:rPr>
              <a:t> and </a:t>
            </a:r>
            <a:r>
              <a:rPr lang="en-US" i="1" dirty="0">
                <a:latin typeface="Times" charset="0"/>
              </a:rPr>
              <a:t>compression </a:t>
            </a:r>
            <a:r>
              <a:rPr lang="en-US" dirty="0">
                <a:latin typeface="Times" charset="0"/>
              </a:rPr>
              <a:t>become important</a:t>
            </a:r>
            <a:r>
              <a:rPr lang="en-US" i="1" dirty="0">
                <a:latin typeface="Times" charset="0"/>
              </a:rPr>
              <a:t>.</a:t>
            </a:r>
          </a:p>
        </p:txBody>
      </p:sp>
    </p:spTree>
    <p:extLst>
      <p:ext uri="{BB962C8B-B14F-4D97-AF65-F5344CB8AC3E}">
        <p14:creationId xmlns:p14="http://schemas.microsoft.com/office/powerpoint/2010/main" xmlns="" val="1883103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kumimoji="1" lang="en-US" smtClean="0"/>
              <a:t>Networking</a:t>
            </a:r>
          </a:p>
        </p:txBody>
      </p:sp>
      <p:sp>
        <p:nvSpPr>
          <p:cNvPr id="10243" name="Rectangle 3"/>
          <p:cNvSpPr>
            <a:spLocks noGrp="1" noChangeArrowheads="1"/>
          </p:cNvSpPr>
          <p:nvPr>
            <p:ph type="body" idx="1"/>
          </p:nvPr>
        </p:nvSpPr>
        <p:spPr/>
        <p:txBody>
          <a:bodyPr>
            <a:normAutofit/>
          </a:bodyPr>
          <a:lstStyle/>
          <a:p>
            <a:r>
              <a:rPr lang="en-US" dirty="0"/>
              <a:t>The number of computers in use worldwide is in the hundreds of </a:t>
            </a:r>
            <a:r>
              <a:rPr lang="en-US" dirty="0" smtClean="0"/>
              <a:t>millions.</a:t>
            </a:r>
          </a:p>
          <a:p>
            <a:r>
              <a:rPr lang="en-US" dirty="0" smtClean="0"/>
              <a:t>Advances </a:t>
            </a:r>
            <a:r>
              <a:rPr lang="en-US" dirty="0"/>
              <a:t>in technology have led to greatly increased capacity and the concept of integration, allowing equipment and networks to deal simultaneously with voice, data, image, and even video. </a:t>
            </a:r>
          </a:p>
          <a:p>
            <a:r>
              <a:rPr lang="en-US" dirty="0" smtClean="0"/>
              <a:t>There are </a:t>
            </a:r>
            <a:r>
              <a:rPr lang="en-US" dirty="0"/>
              <a:t>two broad categories of networks: </a:t>
            </a:r>
            <a:r>
              <a:rPr kumimoji="1" lang="en-GB" dirty="0"/>
              <a:t>Local Area Networks (LAN) and Wide Area Networks (WAN).</a:t>
            </a:r>
          </a:p>
          <a:p>
            <a:pPr lvl="1"/>
            <a:endParaRPr lang="en-US" dirty="0"/>
          </a:p>
        </p:txBody>
      </p:sp>
    </p:spTree>
    <p:extLst>
      <p:ext uri="{BB962C8B-B14F-4D97-AF65-F5344CB8AC3E}">
        <p14:creationId xmlns:p14="http://schemas.microsoft.com/office/powerpoint/2010/main" xmlns="" val="1071602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kumimoji="1" lang="en-US" smtClean="0"/>
              <a:t>Wide Area Networks</a:t>
            </a:r>
          </a:p>
        </p:txBody>
      </p:sp>
      <p:sp>
        <p:nvSpPr>
          <p:cNvPr id="11267" name="Rectangle 3"/>
          <p:cNvSpPr>
            <a:spLocks noGrp="1" noChangeArrowheads="1"/>
          </p:cNvSpPr>
          <p:nvPr>
            <p:ph type="body" idx="1"/>
          </p:nvPr>
        </p:nvSpPr>
        <p:spPr/>
        <p:txBody>
          <a:bodyPr>
            <a:normAutofit/>
          </a:bodyPr>
          <a:lstStyle/>
          <a:p>
            <a:r>
              <a:rPr lang="en-US" dirty="0"/>
              <a:t>Wide area networks generally cover a large geographical </a:t>
            </a:r>
            <a:r>
              <a:rPr lang="en-US" dirty="0" smtClean="0"/>
              <a:t>area.</a:t>
            </a:r>
          </a:p>
          <a:p>
            <a:r>
              <a:rPr lang="en-US" dirty="0" smtClean="0"/>
              <a:t>Typically</a:t>
            </a:r>
            <a:r>
              <a:rPr lang="en-US" dirty="0"/>
              <a:t>, a WAN consists of a number of interconnected switching </a:t>
            </a:r>
            <a:r>
              <a:rPr lang="en-US" dirty="0" smtClean="0"/>
              <a:t>nodes.</a:t>
            </a:r>
          </a:p>
          <a:p>
            <a:r>
              <a:rPr lang="en-US" dirty="0" smtClean="0"/>
              <a:t>Traditionally</a:t>
            </a:r>
            <a:r>
              <a:rPr lang="en-US" dirty="0"/>
              <a:t>, WANs have been implemented using one of two technologies: circuit switching and packet switching. </a:t>
            </a:r>
            <a:endParaRPr lang="en-US" dirty="0" smtClean="0"/>
          </a:p>
          <a:p>
            <a:r>
              <a:rPr lang="en-US" dirty="0" smtClean="0"/>
              <a:t>More </a:t>
            </a:r>
            <a:r>
              <a:rPr lang="en-US" dirty="0"/>
              <a:t>recently, frame relay and ATM networks have assumed major roles.</a:t>
            </a:r>
          </a:p>
        </p:txBody>
      </p:sp>
    </p:spTree>
    <p:extLst>
      <p:ext uri="{BB962C8B-B14F-4D97-AF65-F5344CB8AC3E}">
        <p14:creationId xmlns:p14="http://schemas.microsoft.com/office/powerpoint/2010/main" xmlns="" val="1204641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kumimoji="1" lang="en-US" smtClean="0"/>
              <a:t>Circuit Switching</a:t>
            </a:r>
          </a:p>
        </p:txBody>
      </p:sp>
      <p:sp>
        <p:nvSpPr>
          <p:cNvPr id="12291" name="Rectangle 3"/>
          <p:cNvSpPr>
            <a:spLocks noGrp="1" noChangeArrowheads="1"/>
          </p:cNvSpPr>
          <p:nvPr>
            <p:ph type="body" idx="1"/>
          </p:nvPr>
        </p:nvSpPr>
        <p:spPr>
          <a:xfrm>
            <a:off x="457200" y="1219200"/>
            <a:ext cx="8229600" cy="4690872"/>
          </a:xfrm>
        </p:spPr>
        <p:txBody>
          <a:bodyPr>
            <a:noAutofit/>
          </a:bodyPr>
          <a:lstStyle/>
          <a:p>
            <a:r>
              <a:rPr lang="en-US" sz="2800" dirty="0" smtClean="0"/>
              <a:t>A </a:t>
            </a:r>
            <a:r>
              <a:rPr lang="en-US" sz="2800" dirty="0"/>
              <a:t>dedicated communications path is established between two stations through the nodes of the network. </a:t>
            </a:r>
            <a:endParaRPr lang="en-US" sz="2800" dirty="0" smtClean="0"/>
          </a:p>
          <a:p>
            <a:r>
              <a:rPr lang="en-US" sz="2800" dirty="0" smtClean="0"/>
              <a:t>That </a:t>
            </a:r>
            <a:r>
              <a:rPr lang="en-US" sz="2800" dirty="0"/>
              <a:t>path is a connected sequence of physical links between nodes, with a logical channel dedicated to the connection. </a:t>
            </a:r>
            <a:endParaRPr lang="en-US" sz="2800" dirty="0" smtClean="0"/>
          </a:p>
          <a:p>
            <a:r>
              <a:rPr lang="en-US" sz="2800" dirty="0" smtClean="0"/>
              <a:t>Data </a:t>
            </a:r>
            <a:r>
              <a:rPr lang="en-US" sz="2800" dirty="0"/>
              <a:t>generated by the source station are transmitted along the dedicated path as rapidly as possible. </a:t>
            </a:r>
            <a:endParaRPr lang="en-US" sz="2800" dirty="0" smtClean="0"/>
          </a:p>
          <a:p>
            <a:r>
              <a:rPr lang="en-US" sz="2800" dirty="0" smtClean="0"/>
              <a:t>The </a:t>
            </a:r>
            <a:r>
              <a:rPr lang="en-US" sz="2800" dirty="0"/>
              <a:t>most common example of circuit switching is the telephone network.</a:t>
            </a:r>
          </a:p>
        </p:txBody>
      </p:sp>
    </p:spTree>
    <p:extLst>
      <p:ext uri="{BB962C8B-B14F-4D97-AF65-F5344CB8AC3E}">
        <p14:creationId xmlns:p14="http://schemas.microsoft.com/office/powerpoint/2010/main" xmlns="" val="3034347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kumimoji="1" lang="en-US" smtClean="0"/>
              <a:t>Packet Switching</a:t>
            </a:r>
          </a:p>
        </p:txBody>
      </p:sp>
      <p:sp>
        <p:nvSpPr>
          <p:cNvPr id="13315" name="Rectangle 3"/>
          <p:cNvSpPr>
            <a:spLocks noGrp="1" noChangeArrowheads="1"/>
          </p:cNvSpPr>
          <p:nvPr>
            <p:ph type="body" idx="1"/>
          </p:nvPr>
        </p:nvSpPr>
        <p:spPr/>
        <p:txBody>
          <a:bodyPr>
            <a:normAutofit lnSpcReduction="10000"/>
          </a:bodyPr>
          <a:lstStyle/>
          <a:p>
            <a:r>
              <a:rPr lang="en-US" dirty="0" smtClean="0"/>
              <a:t>Data </a:t>
            </a:r>
            <a:r>
              <a:rPr lang="en-US" dirty="0"/>
              <a:t>is sent in a sequence of small chunks, called packets. </a:t>
            </a:r>
            <a:endParaRPr lang="en-US" dirty="0" smtClean="0"/>
          </a:p>
          <a:p>
            <a:r>
              <a:rPr lang="en-US" dirty="0" smtClean="0"/>
              <a:t>Each </a:t>
            </a:r>
            <a:r>
              <a:rPr lang="en-US" dirty="0"/>
              <a:t>packet is passed through the network from node to node along some path leading from source to destination. </a:t>
            </a:r>
            <a:endParaRPr lang="en-US" dirty="0" smtClean="0"/>
          </a:p>
          <a:p>
            <a:r>
              <a:rPr lang="en-US" dirty="0" smtClean="0"/>
              <a:t>At </a:t>
            </a:r>
            <a:r>
              <a:rPr lang="en-US" dirty="0"/>
              <a:t>each node, the entire packet is received, stored briefly, and then transmitted to the next node. </a:t>
            </a:r>
            <a:endParaRPr lang="en-US" dirty="0" smtClean="0"/>
          </a:p>
          <a:p>
            <a:r>
              <a:rPr lang="en-US" dirty="0" smtClean="0"/>
              <a:t>Packet-switching </a:t>
            </a:r>
            <a:r>
              <a:rPr lang="en-US" dirty="0"/>
              <a:t>networks are commonly used for terminal-to-computer and computer-to-computer communications.</a:t>
            </a:r>
          </a:p>
          <a:p>
            <a:endParaRPr lang="en-US" dirty="0"/>
          </a:p>
        </p:txBody>
      </p:sp>
    </p:spTree>
    <p:extLst>
      <p:ext uri="{BB962C8B-B14F-4D97-AF65-F5344CB8AC3E}">
        <p14:creationId xmlns:p14="http://schemas.microsoft.com/office/powerpoint/2010/main" xmlns="" val="1030804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kumimoji="1" lang="en-US" smtClean="0"/>
              <a:t>Frame Relay</a:t>
            </a:r>
          </a:p>
        </p:txBody>
      </p:sp>
      <p:sp>
        <p:nvSpPr>
          <p:cNvPr id="14339" name="Rectangle 3"/>
          <p:cNvSpPr>
            <a:spLocks noGrp="1" noChangeArrowheads="1"/>
          </p:cNvSpPr>
          <p:nvPr>
            <p:ph type="body" idx="1"/>
          </p:nvPr>
        </p:nvSpPr>
        <p:spPr/>
        <p:txBody>
          <a:bodyPr>
            <a:normAutofit lnSpcReduction="10000"/>
          </a:bodyPr>
          <a:lstStyle/>
          <a:p>
            <a:r>
              <a:rPr lang="en-US" dirty="0"/>
              <a:t>Frame relay was developed to take advantage of high data rates and low error rates on modern WAN links. </a:t>
            </a:r>
            <a:endParaRPr lang="en-US" dirty="0" smtClean="0"/>
          </a:p>
          <a:p>
            <a:r>
              <a:rPr lang="en-US" dirty="0" smtClean="0"/>
              <a:t>Original </a:t>
            </a:r>
            <a:r>
              <a:rPr lang="en-US" dirty="0"/>
              <a:t>packet-switching networks were designed with a data rate to the end user of about 64 </a:t>
            </a:r>
            <a:r>
              <a:rPr lang="en-US" dirty="0" smtClean="0"/>
              <a:t>kbps.</a:t>
            </a:r>
          </a:p>
          <a:p>
            <a:r>
              <a:rPr lang="en-US" dirty="0" smtClean="0"/>
              <a:t>Frame </a:t>
            </a:r>
            <a:r>
              <a:rPr lang="en-US" dirty="0"/>
              <a:t>relay networks are designed to operate efficiently at user data rates of up to 2 </a:t>
            </a:r>
            <a:r>
              <a:rPr lang="en-US" dirty="0" smtClean="0"/>
              <a:t>Mbps.</a:t>
            </a:r>
          </a:p>
          <a:p>
            <a:r>
              <a:rPr lang="en-US" dirty="0" smtClean="0"/>
              <a:t>The </a:t>
            </a:r>
            <a:r>
              <a:rPr lang="en-US" dirty="0"/>
              <a:t>key to achieving these high data rates is to strip out most of the overhead involved with error control.</a:t>
            </a:r>
          </a:p>
          <a:p>
            <a:endParaRPr lang="en-US" dirty="0"/>
          </a:p>
        </p:txBody>
      </p:sp>
    </p:spTree>
    <p:extLst>
      <p:ext uri="{BB962C8B-B14F-4D97-AF65-F5344CB8AC3E}">
        <p14:creationId xmlns:p14="http://schemas.microsoft.com/office/powerpoint/2010/main" xmlns="" val="1074249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kumimoji="1" lang="en-US" smtClean="0"/>
              <a:t>Asynchronous Transfer Mode</a:t>
            </a:r>
          </a:p>
        </p:txBody>
      </p:sp>
      <p:sp>
        <p:nvSpPr>
          <p:cNvPr id="15363" name="Rectangle 3"/>
          <p:cNvSpPr>
            <a:spLocks noGrp="1" noChangeArrowheads="1"/>
          </p:cNvSpPr>
          <p:nvPr>
            <p:ph type="body" idx="1"/>
          </p:nvPr>
        </p:nvSpPr>
        <p:spPr/>
        <p:txBody>
          <a:bodyPr>
            <a:normAutofit/>
          </a:bodyPr>
          <a:lstStyle/>
          <a:p>
            <a:r>
              <a:rPr lang="en-US" sz="3200" dirty="0" smtClean="0"/>
              <a:t>ATM is </a:t>
            </a:r>
            <a:r>
              <a:rPr lang="en-US" sz="3200" dirty="0"/>
              <a:t>a </a:t>
            </a:r>
            <a:r>
              <a:rPr lang="en-US" sz="3200" dirty="0" smtClean="0"/>
              <a:t>result </a:t>
            </a:r>
            <a:r>
              <a:rPr lang="en-US" sz="3200" dirty="0"/>
              <a:t>of developments in circuit switching and packet switching. </a:t>
            </a:r>
            <a:endParaRPr lang="en-US" sz="3200" dirty="0" smtClean="0"/>
          </a:p>
          <a:p>
            <a:r>
              <a:rPr lang="en-US" sz="3200" dirty="0" smtClean="0"/>
              <a:t>ATM </a:t>
            </a:r>
            <a:r>
              <a:rPr lang="en-US" sz="3200" dirty="0"/>
              <a:t>can be viewed as an evolution from frame relay. </a:t>
            </a:r>
            <a:endParaRPr lang="en-US" sz="3200" dirty="0" smtClean="0"/>
          </a:p>
          <a:p>
            <a:r>
              <a:rPr lang="en-US" sz="3200" dirty="0" smtClean="0"/>
              <a:t>ATM </a:t>
            </a:r>
            <a:r>
              <a:rPr lang="en-US" sz="3200" dirty="0"/>
              <a:t>uses fixed-length packets, called cells</a:t>
            </a:r>
            <a:r>
              <a:rPr lang="en-US" sz="3200" dirty="0" smtClean="0"/>
              <a:t>.</a:t>
            </a:r>
          </a:p>
          <a:p>
            <a:r>
              <a:rPr lang="en-US" sz="3200" dirty="0" smtClean="0"/>
              <a:t>As </a:t>
            </a:r>
            <a:r>
              <a:rPr lang="en-US" sz="3200" dirty="0"/>
              <a:t>with frame relay, ATM provides little overhead for error </a:t>
            </a:r>
            <a:r>
              <a:rPr lang="en-US" sz="3200" dirty="0" smtClean="0"/>
              <a:t>control.</a:t>
            </a:r>
          </a:p>
        </p:txBody>
      </p:sp>
    </p:spTree>
    <p:extLst>
      <p:ext uri="{BB962C8B-B14F-4D97-AF65-F5344CB8AC3E}">
        <p14:creationId xmlns:p14="http://schemas.microsoft.com/office/powerpoint/2010/main" xmlns="" val="1272952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457200"/>
            <a:ext cx="8153400" cy="1752600"/>
          </a:xfrm>
        </p:spPr>
        <p:txBody>
          <a:bodyPr/>
          <a:lstStyle/>
          <a:p>
            <a:pPr eaLnBrk="1" hangingPunct="1"/>
            <a:r>
              <a:rPr kumimoji="1" lang="en-GB" dirty="0" smtClean="0"/>
              <a:t>Theory of communication</a:t>
            </a:r>
            <a:endParaRPr kumimoji="1" lang="en-AU" dirty="0" smtClean="0"/>
          </a:p>
        </p:txBody>
      </p:sp>
      <p:sp>
        <p:nvSpPr>
          <p:cNvPr id="3075" name="Rectangle 3"/>
          <p:cNvSpPr>
            <a:spLocks noGrp="1" noChangeArrowheads="1"/>
          </p:cNvSpPr>
          <p:nvPr>
            <p:ph type="body" idx="1"/>
          </p:nvPr>
        </p:nvSpPr>
        <p:spPr>
          <a:xfrm>
            <a:off x="533400" y="1905000"/>
            <a:ext cx="8229600" cy="3989388"/>
          </a:xfrm>
        </p:spPr>
        <p:txBody>
          <a:bodyPr>
            <a:normAutofit lnSpcReduction="10000"/>
          </a:bodyPr>
          <a:lstStyle/>
          <a:p>
            <a:pPr eaLnBrk="1" hangingPunct="1">
              <a:lnSpc>
                <a:spcPct val="90000"/>
              </a:lnSpc>
            </a:pPr>
            <a:r>
              <a:rPr lang="en-US" i="1" dirty="0" smtClean="0"/>
              <a:t>The fundamental problem of communication is that of reproducing at one point either exactly or approximately a message selected at another point </a:t>
            </a:r>
            <a:r>
              <a:rPr lang="en-US" dirty="0" smtClean="0"/>
              <a:t>- </a:t>
            </a:r>
            <a:r>
              <a:rPr lang="en-US" i="1" dirty="0" smtClean="0"/>
              <a:t>The Mathematical Theory of Communication</a:t>
            </a:r>
            <a:r>
              <a:rPr lang="en-US" dirty="0" smtClean="0"/>
              <a:t>, Claude Shannon</a:t>
            </a:r>
          </a:p>
          <a:p>
            <a:pPr>
              <a:lnSpc>
                <a:spcPct val="90000"/>
              </a:lnSpc>
            </a:pPr>
            <a:r>
              <a:rPr lang="en-US" dirty="0">
                <a:latin typeface="Times" charset="0"/>
              </a:rPr>
              <a:t>Data communications deals with the transmission of signals in a reliable and efficient manner. </a:t>
            </a:r>
            <a:endParaRPr lang="en-US" dirty="0" smtClean="0">
              <a:latin typeface="Times" charset="0"/>
            </a:endParaRPr>
          </a:p>
          <a:p>
            <a:pPr>
              <a:lnSpc>
                <a:spcPct val="90000"/>
              </a:lnSpc>
            </a:pPr>
            <a:r>
              <a:rPr lang="en-US" dirty="0">
                <a:latin typeface="Times" charset="0"/>
              </a:rPr>
              <a:t>Networking deals with the technology and architecture of the communications networks used to interconnect communicating devices.</a:t>
            </a:r>
          </a:p>
          <a:p>
            <a:pPr>
              <a:lnSpc>
                <a:spcPct val="90000"/>
              </a:lnSpc>
            </a:pPr>
            <a:endParaRPr lang="en-US" dirty="0">
              <a:latin typeface="Times" charset="0"/>
            </a:endParaRPr>
          </a:p>
          <a:p>
            <a:pPr eaLnBrk="1" hangingPunct="1">
              <a:lnSpc>
                <a:spcPct val="90000"/>
              </a:lnSpc>
            </a:pPr>
            <a:endParaRPr lang="en-US" dirty="0" smtClean="0"/>
          </a:p>
          <a:p>
            <a:pPr eaLnBrk="1" hangingPunct="1">
              <a:lnSpc>
                <a:spcPct val="90000"/>
              </a:lnSpc>
            </a:pPr>
            <a:endParaRPr lang="en-AU" dirty="0" smtClean="0"/>
          </a:p>
          <a:p>
            <a:pPr eaLnBrk="1" hangingPunct="1">
              <a:lnSpc>
                <a:spcPct val="90000"/>
              </a:lnSpc>
            </a:pPr>
            <a:endParaRPr lang="en-AU" dirty="0" smtClean="0"/>
          </a:p>
        </p:txBody>
      </p:sp>
    </p:spTree>
    <p:extLst>
      <p:ext uri="{BB962C8B-B14F-4D97-AF65-F5344CB8AC3E}">
        <p14:creationId xmlns:p14="http://schemas.microsoft.com/office/powerpoint/2010/main" xmlns="" val="34160925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kumimoji="1" lang="en-US" smtClean="0"/>
              <a:t>Asynchronous Transfer Mode</a:t>
            </a:r>
          </a:p>
        </p:txBody>
      </p:sp>
      <p:sp>
        <p:nvSpPr>
          <p:cNvPr id="15363" name="Rectangle 3"/>
          <p:cNvSpPr>
            <a:spLocks noGrp="1" noChangeArrowheads="1"/>
          </p:cNvSpPr>
          <p:nvPr>
            <p:ph type="body" idx="1"/>
          </p:nvPr>
        </p:nvSpPr>
        <p:spPr/>
        <p:txBody>
          <a:bodyPr>
            <a:normAutofit fontScale="92500" lnSpcReduction="10000"/>
          </a:bodyPr>
          <a:lstStyle/>
          <a:p>
            <a:r>
              <a:rPr lang="en-US" sz="3200" dirty="0"/>
              <a:t>By using a fixed packet length, the processing overhead is reduced even further for ATM compared to frame relay. </a:t>
            </a:r>
            <a:endParaRPr lang="en-US" sz="3200" dirty="0" smtClean="0"/>
          </a:p>
          <a:p>
            <a:r>
              <a:rPr lang="en-US" sz="3200" dirty="0" smtClean="0"/>
              <a:t>The </a:t>
            </a:r>
            <a:r>
              <a:rPr lang="en-US" sz="3200" dirty="0"/>
              <a:t>result is that ATM is designed to work in the range of 10s and 100s of Mbps, and in the </a:t>
            </a:r>
            <a:r>
              <a:rPr lang="en-US" sz="3200" dirty="0" err="1"/>
              <a:t>Gbps</a:t>
            </a:r>
            <a:r>
              <a:rPr lang="en-US" sz="3200" dirty="0"/>
              <a:t> range. </a:t>
            </a:r>
            <a:endParaRPr lang="en-US" sz="3200" dirty="0" smtClean="0"/>
          </a:p>
          <a:p>
            <a:r>
              <a:rPr lang="en-US" sz="3200" dirty="0" smtClean="0"/>
              <a:t>ATM </a:t>
            </a:r>
            <a:r>
              <a:rPr lang="en-US" sz="3200" dirty="0"/>
              <a:t>allows the definition of multiple virtual channels with data rates that are dynamically defined at the time the virtual channel is created. </a:t>
            </a:r>
          </a:p>
        </p:txBody>
      </p:sp>
    </p:spTree>
    <p:extLst>
      <p:ext uri="{BB962C8B-B14F-4D97-AF65-F5344CB8AC3E}">
        <p14:creationId xmlns:p14="http://schemas.microsoft.com/office/powerpoint/2010/main" xmlns="" val="659008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kumimoji="1" lang="en-US" smtClean="0"/>
              <a:t>Local Area Networks</a:t>
            </a:r>
          </a:p>
        </p:txBody>
      </p:sp>
      <p:sp>
        <p:nvSpPr>
          <p:cNvPr id="16387" name="Rectangle 3"/>
          <p:cNvSpPr>
            <a:spLocks noGrp="1" noChangeArrowheads="1"/>
          </p:cNvSpPr>
          <p:nvPr>
            <p:ph type="body" idx="1"/>
          </p:nvPr>
        </p:nvSpPr>
        <p:spPr/>
        <p:txBody>
          <a:bodyPr>
            <a:normAutofit lnSpcReduction="10000"/>
          </a:bodyPr>
          <a:lstStyle/>
          <a:p>
            <a:r>
              <a:rPr lang="en-US" dirty="0"/>
              <a:t>A LAN is a communications network that interconnects a variety of devices and provides a means for information exchange among those devices. </a:t>
            </a:r>
            <a:endParaRPr lang="en-US" dirty="0" smtClean="0"/>
          </a:p>
          <a:p>
            <a:r>
              <a:rPr lang="en-US" dirty="0" smtClean="0"/>
              <a:t>The </a:t>
            </a:r>
            <a:r>
              <a:rPr lang="en-US" dirty="0"/>
              <a:t>scope of the LAN is small, typically a single building or a cluster of buildings. </a:t>
            </a:r>
            <a:endParaRPr lang="en-US" dirty="0" smtClean="0"/>
          </a:p>
          <a:p>
            <a:r>
              <a:rPr lang="en-US" dirty="0" smtClean="0"/>
              <a:t>It </a:t>
            </a:r>
            <a:r>
              <a:rPr lang="en-US" dirty="0"/>
              <a:t>is usually the case that the LAN is owned by the same organization that owns the attached devices. </a:t>
            </a:r>
            <a:endParaRPr lang="en-US" dirty="0" smtClean="0"/>
          </a:p>
          <a:p>
            <a:r>
              <a:rPr lang="en-US" dirty="0" smtClean="0"/>
              <a:t>The </a:t>
            </a:r>
            <a:r>
              <a:rPr lang="en-US" dirty="0"/>
              <a:t>internal data rates of LANs are typically much greater than those of WANs</a:t>
            </a:r>
            <a:r>
              <a:rPr lang="en-US" dirty="0" smtClean="0"/>
              <a:t>.</a:t>
            </a:r>
            <a:endParaRPr lang="en-US" dirty="0"/>
          </a:p>
        </p:txBody>
      </p:sp>
    </p:spTree>
    <p:extLst>
      <p:ext uri="{BB962C8B-B14F-4D97-AF65-F5344CB8AC3E}">
        <p14:creationId xmlns:p14="http://schemas.microsoft.com/office/powerpoint/2010/main" xmlns="" val="1760901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kumimoji="1" lang="en-US" smtClean="0"/>
              <a:t>Local Area Networks</a:t>
            </a:r>
          </a:p>
        </p:txBody>
      </p:sp>
      <p:sp>
        <p:nvSpPr>
          <p:cNvPr id="16387" name="Rectangle 3"/>
          <p:cNvSpPr>
            <a:spLocks noGrp="1" noChangeArrowheads="1"/>
          </p:cNvSpPr>
          <p:nvPr>
            <p:ph type="body" idx="1"/>
          </p:nvPr>
        </p:nvSpPr>
        <p:spPr/>
        <p:txBody>
          <a:bodyPr>
            <a:normAutofit/>
          </a:bodyPr>
          <a:lstStyle/>
          <a:p>
            <a:r>
              <a:rPr lang="en-US" dirty="0"/>
              <a:t>LANs come in a number of different configurations. </a:t>
            </a:r>
          </a:p>
          <a:p>
            <a:r>
              <a:rPr lang="en-US" dirty="0"/>
              <a:t>The most common are switched LANs and wireless LANs. </a:t>
            </a:r>
          </a:p>
          <a:p>
            <a:r>
              <a:rPr lang="en-US" dirty="0"/>
              <a:t>The most common switched LAN is a switched Ethernet LAN, others are ATM &amp; </a:t>
            </a:r>
            <a:r>
              <a:rPr lang="en-US" dirty="0" err="1"/>
              <a:t>Fibre</a:t>
            </a:r>
            <a:r>
              <a:rPr lang="en-US" dirty="0"/>
              <a:t> Channel LANs. </a:t>
            </a:r>
          </a:p>
          <a:p>
            <a:r>
              <a:rPr lang="en-US" dirty="0"/>
              <a:t>Wireless networks provide advantages in the areas of mobility and ease of installation and configuration. </a:t>
            </a:r>
          </a:p>
        </p:txBody>
      </p:sp>
    </p:spTree>
    <p:extLst>
      <p:ext uri="{BB962C8B-B14F-4D97-AF65-F5344CB8AC3E}">
        <p14:creationId xmlns:p14="http://schemas.microsoft.com/office/powerpoint/2010/main" xmlns="" val="3818027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kumimoji="1" lang="en-GB" smtClean="0"/>
              <a:t>Metropolitan Area Networks</a:t>
            </a:r>
            <a:endParaRPr kumimoji="1" lang="en-US" smtClean="0"/>
          </a:p>
        </p:txBody>
      </p:sp>
      <p:sp>
        <p:nvSpPr>
          <p:cNvPr id="17411" name="Rectangle 3"/>
          <p:cNvSpPr>
            <a:spLocks noGrp="1" noChangeArrowheads="1"/>
          </p:cNvSpPr>
          <p:nvPr>
            <p:ph type="body" idx="1"/>
          </p:nvPr>
        </p:nvSpPr>
        <p:spPr/>
        <p:txBody>
          <a:bodyPr/>
          <a:lstStyle/>
          <a:p>
            <a:pPr eaLnBrk="1" hangingPunct="1"/>
            <a:r>
              <a:rPr kumimoji="1" lang="en-GB" dirty="0" smtClean="0"/>
              <a:t>MAN</a:t>
            </a:r>
          </a:p>
          <a:p>
            <a:pPr eaLnBrk="1" hangingPunct="1"/>
            <a:r>
              <a:rPr kumimoji="1" lang="en-GB" dirty="0" smtClean="0"/>
              <a:t>middle ground between LAN and WAN</a:t>
            </a:r>
          </a:p>
          <a:p>
            <a:pPr eaLnBrk="1" hangingPunct="1"/>
            <a:r>
              <a:rPr kumimoji="1" lang="en-GB" dirty="0" smtClean="0"/>
              <a:t>private or public network</a:t>
            </a:r>
          </a:p>
          <a:p>
            <a:pPr eaLnBrk="1" hangingPunct="1"/>
            <a:r>
              <a:rPr kumimoji="1" lang="en-GB" dirty="0" smtClean="0"/>
              <a:t>high speed</a:t>
            </a:r>
          </a:p>
          <a:p>
            <a:pPr eaLnBrk="1" hangingPunct="1"/>
            <a:r>
              <a:rPr kumimoji="1" lang="en-GB" dirty="0" smtClean="0"/>
              <a:t>large area</a:t>
            </a:r>
            <a:endParaRPr kumimoji="1" lang="en-US" dirty="0" smtClean="0"/>
          </a:p>
        </p:txBody>
      </p:sp>
    </p:spTree>
    <p:extLst>
      <p:ext uri="{BB962C8B-B14F-4D97-AF65-F5344CB8AC3E}">
        <p14:creationId xmlns:p14="http://schemas.microsoft.com/office/powerpoint/2010/main" xmlns="" val="5929162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pPr eaLnBrk="1" hangingPunct="1"/>
            <a:r>
              <a:rPr kumimoji="1" lang="en-GB" smtClean="0"/>
              <a:t>The Internet</a:t>
            </a:r>
            <a:endParaRPr kumimoji="1" lang="en-US" smtClean="0"/>
          </a:p>
        </p:txBody>
      </p:sp>
      <p:sp>
        <p:nvSpPr>
          <p:cNvPr id="18435" name="Rectangle 1027"/>
          <p:cNvSpPr>
            <a:spLocks noGrp="1" noChangeArrowheads="1"/>
          </p:cNvSpPr>
          <p:nvPr>
            <p:ph type="body" idx="1"/>
          </p:nvPr>
        </p:nvSpPr>
        <p:spPr/>
        <p:txBody>
          <a:bodyPr>
            <a:normAutofit fontScale="92500" lnSpcReduction="10000"/>
          </a:bodyPr>
          <a:lstStyle/>
          <a:p>
            <a:pPr eaLnBrk="1" hangingPunct="1">
              <a:lnSpc>
                <a:spcPct val="90000"/>
              </a:lnSpc>
            </a:pPr>
            <a:r>
              <a:rPr lang="en-US" dirty="0" smtClean="0"/>
              <a:t>The </a:t>
            </a:r>
            <a:r>
              <a:rPr lang="en-US" dirty="0"/>
              <a:t>Internet evolved from the ARPANET, developed in 1969 by the Advanced Research Projects Agency (ARPA) of the U.S. Department of Defense. </a:t>
            </a:r>
            <a:endParaRPr lang="en-US" dirty="0" smtClean="0"/>
          </a:p>
          <a:p>
            <a:pPr eaLnBrk="1" hangingPunct="1">
              <a:lnSpc>
                <a:spcPct val="90000"/>
              </a:lnSpc>
            </a:pPr>
            <a:r>
              <a:rPr lang="en-US" dirty="0" smtClean="0"/>
              <a:t>It </a:t>
            </a:r>
            <a:r>
              <a:rPr lang="en-US" dirty="0"/>
              <a:t>was the first operational packet-switching network. </a:t>
            </a:r>
            <a:endParaRPr lang="en-US" dirty="0" smtClean="0"/>
          </a:p>
          <a:p>
            <a:pPr eaLnBrk="1" hangingPunct="1">
              <a:lnSpc>
                <a:spcPct val="90000"/>
              </a:lnSpc>
            </a:pPr>
            <a:r>
              <a:rPr lang="en-US" dirty="0" smtClean="0"/>
              <a:t>The </a:t>
            </a:r>
            <a:r>
              <a:rPr lang="en-US" dirty="0"/>
              <a:t>network was so successful that ARPA applied the same packet-switching technology to tactical radio communication (packet radio) and to satellite communication (SATNET). </a:t>
            </a:r>
            <a:endParaRPr lang="en-US" dirty="0" smtClean="0"/>
          </a:p>
          <a:p>
            <a:pPr eaLnBrk="1" hangingPunct="1">
              <a:lnSpc>
                <a:spcPct val="90000"/>
              </a:lnSpc>
            </a:pPr>
            <a:r>
              <a:rPr lang="en-US" dirty="0" smtClean="0"/>
              <a:t>The </a:t>
            </a:r>
            <a:r>
              <a:rPr lang="en-US" dirty="0"/>
              <a:t>need for interworking between these led </a:t>
            </a:r>
            <a:r>
              <a:rPr lang="en-US" dirty="0" smtClean="0"/>
              <a:t>development of </a:t>
            </a:r>
            <a:r>
              <a:rPr lang="en-US" dirty="0"/>
              <a:t>methods and protocols for such </a:t>
            </a:r>
            <a:r>
              <a:rPr lang="en-US" i="1" dirty="0"/>
              <a:t>internetworking</a:t>
            </a:r>
            <a:r>
              <a:rPr lang="en-US" dirty="0"/>
              <a:t>, which led eventually to the development of </a:t>
            </a:r>
            <a:r>
              <a:rPr lang="en-US" dirty="0" smtClean="0"/>
              <a:t>TCP/IP.</a:t>
            </a:r>
            <a:endParaRPr kumimoji="1" lang="en-US" dirty="0" smtClean="0"/>
          </a:p>
        </p:txBody>
      </p:sp>
    </p:spTree>
    <p:extLst>
      <p:ext uri="{BB962C8B-B14F-4D97-AF65-F5344CB8AC3E}">
        <p14:creationId xmlns:p14="http://schemas.microsoft.com/office/powerpoint/2010/main" xmlns="" val="1762764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kumimoji="1" lang="en-GB" smtClean="0"/>
              <a:t>Internet Elements</a:t>
            </a:r>
            <a:endParaRPr kumimoji="1" lang="en-US" smtClean="0"/>
          </a:p>
        </p:txBody>
      </p:sp>
      <p:sp>
        <p:nvSpPr>
          <p:cNvPr id="19459" name="Rectangle 6"/>
          <p:cNvSpPr>
            <a:spLocks noChangeArrowheads="1"/>
          </p:cNvSpPr>
          <p:nvPr/>
        </p:nvSpPr>
        <p:spPr bwMode="auto">
          <a:xfrm>
            <a:off x="7850188" y="5337175"/>
            <a:ext cx="1809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000" tIns="46800" rIns="90000" bIns="46800">
            <a:spAutoFit/>
          </a:bodyPr>
          <a:lstStyle/>
          <a:p>
            <a:pPr eaLnBrk="0" hangingPunct="0"/>
            <a:endParaRPr lang="en-US" sz="2400">
              <a:latin typeface="Times New Roman" charset="0"/>
            </a:endParaRPr>
          </a:p>
        </p:txBody>
      </p:sp>
      <p:pic>
        <p:nvPicPr>
          <p:cNvPr id="19460" name="Picture 7"/>
          <p:cNvPicPr>
            <a:picLocks noChangeAspect="1" noChangeArrowheads="1"/>
          </p:cNvPicPr>
          <p:nvPr/>
        </p:nvPicPr>
        <p:blipFill>
          <a:blip r:embed="rId3">
            <a:extLst>
              <a:ext uri="{28A0092B-C50C-407E-A947-70E740481C1C}">
                <a14:useLocalDpi xmlns:a14="http://schemas.microsoft.com/office/drawing/2010/main" xmlns="" val="0"/>
              </a:ext>
            </a:extLst>
          </a:blip>
          <a:srcRect t="9265" b="13898"/>
          <a:stretch>
            <a:fillRect/>
          </a:stretch>
        </p:blipFill>
        <p:spPr bwMode="auto">
          <a:xfrm>
            <a:off x="533400" y="1447800"/>
            <a:ext cx="8043863" cy="4776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61501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kumimoji="1" lang="en-GB" smtClean="0"/>
              <a:t>Internet Elements</a:t>
            </a:r>
            <a:endParaRPr kumimoji="1" lang="en-US" smtClean="0"/>
          </a:p>
        </p:txBody>
      </p:sp>
      <p:sp>
        <p:nvSpPr>
          <p:cNvPr id="19459" name="Rectangle 6"/>
          <p:cNvSpPr>
            <a:spLocks noChangeArrowheads="1"/>
          </p:cNvSpPr>
          <p:nvPr/>
        </p:nvSpPr>
        <p:spPr bwMode="auto">
          <a:xfrm>
            <a:off x="7850188" y="5337175"/>
            <a:ext cx="1809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000" tIns="46800" rIns="90000" bIns="46800">
            <a:spAutoFit/>
          </a:bodyPr>
          <a:lstStyle/>
          <a:p>
            <a:pPr eaLnBrk="0" hangingPunct="0"/>
            <a:endParaRPr lang="en-US" sz="2400">
              <a:latin typeface="Times New Roman" charset="0"/>
            </a:endParaRPr>
          </a:p>
        </p:txBody>
      </p:sp>
      <p:sp>
        <p:nvSpPr>
          <p:cNvPr id="6" name="Rectangle 3"/>
          <p:cNvSpPr txBox="1">
            <a:spLocks noChangeArrowheads="1"/>
          </p:cNvSpPr>
          <p:nvPr/>
        </p:nvSpPr>
        <p:spPr>
          <a:xfrm>
            <a:off x="457200" y="1481328"/>
            <a:ext cx="82296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spcBef>
                <a:spcPts val="0"/>
              </a:spcBef>
              <a:buSzTx/>
              <a:buFont typeface="Wingdings" pitchFamily="2" charset="2"/>
              <a:buChar char="Ø"/>
              <a:defRPr/>
            </a:pPr>
            <a:r>
              <a:rPr lang="en-US" sz="2400" dirty="0"/>
              <a:t>Figure illustrates the key elements that comprise the </a:t>
            </a:r>
            <a:r>
              <a:rPr lang="en-US" sz="2400" dirty="0" smtClean="0"/>
              <a:t>Internet.</a:t>
            </a:r>
          </a:p>
          <a:p>
            <a:pPr marL="342900" indent="-342900">
              <a:spcBef>
                <a:spcPts val="0"/>
              </a:spcBef>
              <a:buSzTx/>
              <a:buFont typeface="Wingdings" pitchFamily="2" charset="2"/>
              <a:buChar char="Ø"/>
              <a:defRPr/>
            </a:pPr>
            <a:r>
              <a:rPr lang="en-US" sz="2400" dirty="0" smtClean="0"/>
              <a:t>The </a:t>
            </a:r>
            <a:r>
              <a:rPr lang="en-US" sz="2400" dirty="0"/>
              <a:t>purpose is to interconnect end systems, called </a:t>
            </a:r>
            <a:r>
              <a:rPr lang="en-US" sz="2400" b="1" dirty="0"/>
              <a:t>hosts</a:t>
            </a:r>
            <a:r>
              <a:rPr lang="en-US" sz="2400" dirty="0"/>
              <a:t>; including PCs, workstations, servers, mainframes, and so on. </a:t>
            </a:r>
            <a:endParaRPr lang="en-US" sz="2400" dirty="0" smtClean="0"/>
          </a:p>
          <a:p>
            <a:pPr marL="342900" indent="-342900">
              <a:spcBef>
                <a:spcPts val="0"/>
              </a:spcBef>
              <a:buSzTx/>
              <a:buFont typeface="Wingdings" pitchFamily="2" charset="2"/>
              <a:buChar char="Ø"/>
              <a:defRPr/>
            </a:pPr>
            <a:r>
              <a:rPr lang="en-US" sz="2400" dirty="0" smtClean="0"/>
              <a:t>Most </a:t>
            </a:r>
            <a:r>
              <a:rPr lang="en-US" sz="2400" dirty="0"/>
              <a:t>hosts that use the Internet are connected to a </a:t>
            </a:r>
            <a:r>
              <a:rPr lang="en-US" sz="2400" b="1" dirty="0"/>
              <a:t>network</a:t>
            </a:r>
            <a:r>
              <a:rPr lang="en-US" sz="2400" dirty="0"/>
              <a:t>, such as a local area network (LAN) or a wide area network (WAN). </a:t>
            </a:r>
            <a:endParaRPr lang="en-US" sz="2400" dirty="0" smtClean="0"/>
          </a:p>
          <a:p>
            <a:pPr marL="342900" indent="-342900">
              <a:spcBef>
                <a:spcPts val="0"/>
              </a:spcBef>
              <a:buSzTx/>
              <a:buFont typeface="Wingdings" pitchFamily="2" charset="2"/>
              <a:buChar char="Ø"/>
              <a:defRPr/>
            </a:pPr>
            <a:r>
              <a:rPr lang="en-US" sz="2400" dirty="0" smtClean="0"/>
              <a:t>These </a:t>
            </a:r>
            <a:r>
              <a:rPr lang="en-US" sz="2400" dirty="0"/>
              <a:t>networks are in turn connected by </a:t>
            </a:r>
            <a:r>
              <a:rPr lang="en-US" sz="2400" b="1" dirty="0"/>
              <a:t>routers</a:t>
            </a:r>
            <a:r>
              <a:rPr lang="en-US" sz="2400" dirty="0"/>
              <a:t>. </a:t>
            </a:r>
          </a:p>
          <a:p>
            <a:endParaRPr lang="en-US" dirty="0">
              <a:latin typeface="Times" charset="0"/>
            </a:endParaRPr>
          </a:p>
          <a:p>
            <a:endParaRPr kumimoji="1" lang="en-US" dirty="0"/>
          </a:p>
          <a:p>
            <a:pPr marL="109728" indent="0">
              <a:buNone/>
            </a:pPr>
            <a:endParaRPr kumimoji="1" lang="en-US" dirty="0" smtClean="0"/>
          </a:p>
        </p:txBody>
      </p:sp>
    </p:spTree>
    <p:extLst>
      <p:ext uri="{BB962C8B-B14F-4D97-AF65-F5344CB8AC3E}">
        <p14:creationId xmlns:p14="http://schemas.microsoft.com/office/powerpoint/2010/main" xmlns="" val="13762848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62200"/>
            <a:ext cx="8229600" cy="1143000"/>
          </a:xfrm>
        </p:spPr>
        <p:txBody>
          <a:bodyPr/>
          <a:lstStyle/>
          <a:p>
            <a:pPr algn="ctr"/>
            <a:r>
              <a:rPr lang="en-GB" dirty="0" smtClean="0"/>
              <a:t>Thank you</a:t>
            </a:r>
            <a:endParaRPr lang="en-GB" dirty="0"/>
          </a:p>
        </p:txBody>
      </p:sp>
    </p:spTree>
    <p:extLst>
      <p:ext uri="{BB962C8B-B14F-4D97-AF65-F5344CB8AC3E}">
        <p14:creationId xmlns:p14="http://schemas.microsoft.com/office/powerpoint/2010/main" xmlns="" val="2980391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Trends in Data communication</a:t>
            </a:r>
          </a:p>
        </p:txBody>
      </p:sp>
      <p:sp>
        <p:nvSpPr>
          <p:cNvPr id="4099" name="Rectangle 3"/>
          <p:cNvSpPr>
            <a:spLocks noGrp="1" noChangeArrowheads="1"/>
          </p:cNvSpPr>
          <p:nvPr>
            <p:ph type="body" idx="1"/>
          </p:nvPr>
        </p:nvSpPr>
        <p:spPr/>
        <p:txBody>
          <a:bodyPr/>
          <a:lstStyle/>
          <a:p>
            <a:pPr eaLnBrk="1" hangingPunct="1"/>
            <a:r>
              <a:rPr lang="en-US" smtClean="0"/>
              <a:t>Trends</a:t>
            </a:r>
          </a:p>
          <a:p>
            <a:pPr lvl="1" eaLnBrk="1" hangingPunct="1"/>
            <a:r>
              <a:rPr lang="en-US" smtClean="0"/>
              <a:t>traffic growth at a high &amp; steady rate</a:t>
            </a:r>
          </a:p>
          <a:p>
            <a:pPr lvl="1" eaLnBrk="1" hangingPunct="1"/>
            <a:r>
              <a:rPr lang="en-US" smtClean="0"/>
              <a:t>development of new services</a:t>
            </a:r>
          </a:p>
          <a:p>
            <a:pPr lvl="1" eaLnBrk="1" hangingPunct="1"/>
            <a:r>
              <a:rPr lang="en-US" smtClean="0"/>
              <a:t>advances in technology</a:t>
            </a:r>
          </a:p>
          <a:p>
            <a:pPr eaLnBrk="1" hangingPunct="1"/>
            <a:r>
              <a:rPr lang="en-US" sz="2800" smtClean="0"/>
              <a:t>Data Transmission &amp; Network requirements</a:t>
            </a:r>
          </a:p>
          <a:p>
            <a:pPr lvl="1" eaLnBrk="1" hangingPunct="1"/>
            <a:r>
              <a:rPr lang="en-US" smtClean="0"/>
              <a:t>emergence of high-speed LANs</a:t>
            </a:r>
          </a:p>
          <a:p>
            <a:pPr lvl="1" eaLnBrk="1" hangingPunct="1"/>
            <a:r>
              <a:rPr lang="en-US" smtClean="0"/>
              <a:t>corporate WAN needs</a:t>
            </a:r>
          </a:p>
          <a:p>
            <a:pPr lvl="1" eaLnBrk="1" hangingPunct="1"/>
            <a:r>
              <a:rPr lang="en-US" smtClean="0"/>
              <a:t>digital electronics</a:t>
            </a:r>
          </a:p>
        </p:txBody>
      </p:sp>
    </p:spTree>
    <p:extLst>
      <p:ext uri="{BB962C8B-B14F-4D97-AF65-F5344CB8AC3E}">
        <p14:creationId xmlns:p14="http://schemas.microsoft.com/office/powerpoint/2010/main" xmlns="" val="3268600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709" y="6927"/>
            <a:ext cx="8229600" cy="1143000"/>
          </a:xfrm>
        </p:spPr>
        <p:txBody>
          <a:bodyPr/>
          <a:lstStyle/>
          <a:p>
            <a:r>
              <a:rPr lang="en-GB" dirty="0" smtClean="0"/>
              <a:t>Services </a:t>
            </a:r>
            <a:r>
              <a:rPr lang="en-GB" dirty="0" err="1" smtClean="0"/>
              <a:t>vs</a:t>
            </a:r>
            <a:r>
              <a:rPr lang="en-GB" dirty="0" smtClean="0"/>
              <a:t> Data rate</a:t>
            </a:r>
            <a:endParaRPr lang="en-GB"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057400" y="836226"/>
            <a:ext cx="7086600" cy="60217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28978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458200" cy="4876800"/>
          </a:xfrm>
        </p:spPr>
        <p:txBody>
          <a:bodyPr>
            <a:normAutofit/>
          </a:bodyPr>
          <a:lstStyle/>
          <a:p>
            <a:r>
              <a:rPr lang="en-GB" dirty="0"/>
              <a:t>The fundamental purpose of a communications system is the exchange of </a:t>
            </a:r>
            <a:r>
              <a:rPr lang="en-GB" dirty="0" smtClean="0"/>
              <a:t>data between </a:t>
            </a:r>
            <a:r>
              <a:rPr lang="en-GB" dirty="0"/>
              <a:t>two parties. </a:t>
            </a:r>
            <a:endParaRPr lang="en-GB" dirty="0" smtClean="0"/>
          </a:p>
          <a:p>
            <a:r>
              <a:rPr lang="en-GB" dirty="0" smtClean="0"/>
              <a:t>An example is shown in the next slide, </a:t>
            </a:r>
            <a:r>
              <a:rPr lang="en-GB" dirty="0"/>
              <a:t>which is </a:t>
            </a:r>
            <a:r>
              <a:rPr lang="en-GB" dirty="0" smtClean="0"/>
              <a:t>communication between </a:t>
            </a:r>
            <a:r>
              <a:rPr lang="en-GB" dirty="0"/>
              <a:t>a workstation and a server over a public telephone network.</a:t>
            </a:r>
          </a:p>
          <a:p>
            <a:r>
              <a:rPr lang="en-GB" dirty="0"/>
              <a:t>Another example is the exchange of voice signals between two telephones over </a:t>
            </a:r>
            <a:r>
              <a:rPr lang="en-GB" dirty="0" smtClean="0"/>
              <a:t>the same </a:t>
            </a:r>
            <a:r>
              <a:rPr lang="en-GB" dirty="0"/>
              <a:t>network</a:t>
            </a:r>
            <a:r>
              <a:rPr lang="en-GB" dirty="0" smtClean="0"/>
              <a:t>.</a:t>
            </a:r>
            <a:endParaRPr lang="en-GB" dirty="0"/>
          </a:p>
        </p:txBody>
      </p:sp>
      <p:sp>
        <p:nvSpPr>
          <p:cNvPr id="3" name="Title 2"/>
          <p:cNvSpPr>
            <a:spLocks noGrp="1"/>
          </p:cNvSpPr>
          <p:nvPr>
            <p:ph type="title"/>
          </p:nvPr>
        </p:nvSpPr>
        <p:spPr/>
        <p:txBody>
          <a:bodyPr/>
          <a:lstStyle/>
          <a:p>
            <a:r>
              <a:rPr lang="en-GB" dirty="0" smtClean="0"/>
              <a:t>A communication model</a:t>
            </a:r>
            <a:endParaRPr lang="en-GB" dirty="0"/>
          </a:p>
        </p:txBody>
      </p:sp>
    </p:spTree>
    <p:extLst>
      <p:ext uri="{BB962C8B-B14F-4D97-AF65-F5344CB8AC3E}">
        <p14:creationId xmlns:p14="http://schemas.microsoft.com/office/powerpoint/2010/main" xmlns="" val="1008821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Basic communication model</a:t>
            </a:r>
            <a:endParaRPr lang="en-GB" dirty="0"/>
          </a:p>
        </p:txBody>
      </p:sp>
      <p:pic>
        <p:nvPicPr>
          <p:cNvPr id="4" name="Picture 5"/>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b="13544"/>
          <a:stretch>
            <a:fillRect/>
          </a:stretch>
        </p:blipFill>
        <p:spPr bwMode="auto">
          <a:xfrm>
            <a:off x="685800" y="1524000"/>
            <a:ext cx="7990949" cy="4995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67626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458200" cy="4711891"/>
          </a:xfrm>
        </p:spPr>
        <p:txBody>
          <a:bodyPr>
            <a:normAutofit fontScale="92500" lnSpcReduction="20000"/>
          </a:bodyPr>
          <a:lstStyle/>
          <a:p>
            <a:r>
              <a:rPr lang="en-GB" b="1" u="sng" dirty="0" smtClean="0"/>
              <a:t>1. Source</a:t>
            </a:r>
            <a:r>
              <a:rPr lang="en-GB" u="sng" dirty="0"/>
              <a:t>:</a:t>
            </a:r>
            <a:r>
              <a:rPr lang="en-GB" dirty="0" smtClean="0"/>
              <a:t> </a:t>
            </a:r>
            <a:r>
              <a:rPr lang="en-GB" dirty="0"/>
              <a:t>This device generates the data to be transmitted; examples are </a:t>
            </a:r>
            <a:r>
              <a:rPr lang="en-GB" dirty="0" smtClean="0"/>
              <a:t>telephones and </a:t>
            </a:r>
            <a:r>
              <a:rPr lang="en-GB" dirty="0"/>
              <a:t>personal computers</a:t>
            </a:r>
            <a:r>
              <a:rPr lang="en-GB" dirty="0" smtClean="0"/>
              <a:t>.</a:t>
            </a:r>
          </a:p>
          <a:p>
            <a:r>
              <a:rPr lang="en-GB" b="1" u="sng" dirty="0" smtClean="0"/>
              <a:t>2. Transmitter</a:t>
            </a:r>
            <a:r>
              <a:rPr lang="en-GB" u="sng" dirty="0"/>
              <a:t>:</a:t>
            </a:r>
            <a:r>
              <a:rPr lang="en-GB" dirty="0"/>
              <a:t> Usually, the data generated by a source system </a:t>
            </a:r>
            <a:r>
              <a:rPr lang="en-GB" dirty="0" smtClean="0"/>
              <a:t>is </a:t>
            </a:r>
            <a:r>
              <a:rPr lang="en-GB" dirty="0"/>
              <a:t>not </a:t>
            </a:r>
            <a:r>
              <a:rPr lang="en-GB" dirty="0" smtClean="0"/>
              <a:t>transmitted directly </a:t>
            </a:r>
            <a:r>
              <a:rPr lang="en-GB" dirty="0"/>
              <a:t>in the form in which they were generated. </a:t>
            </a:r>
            <a:endParaRPr lang="en-GB" dirty="0" smtClean="0"/>
          </a:p>
          <a:p>
            <a:r>
              <a:rPr lang="en-GB" dirty="0" smtClean="0"/>
              <a:t>Rather</a:t>
            </a:r>
            <a:r>
              <a:rPr lang="en-GB" dirty="0"/>
              <a:t>, a </a:t>
            </a:r>
            <a:r>
              <a:rPr lang="en-GB" dirty="0" smtClean="0"/>
              <a:t>transmitter transforms </a:t>
            </a:r>
            <a:r>
              <a:rPr lang="en-GB" dirty="0"/>
              <a:t>and encodes the </a:t>
            </a:r>
            <a:r>
              <a:rPr lang="en-GB" dirty="0" smtClean="0"/>
              <a:t>information so that it can be </a:t>
            </a:r>
            <a:r>
              <a:rPr lang="en-GB" dirty="0"/>
              <a:t>transmitted across some sort of transmission system.</a:t>
            </a:r>
          </a:p>
          <a:p>
            <a:r>
              <a:rPr lang="en-GB" dirty="0"/>
              <a:t>For example, a modem takes a digital bit stream from an attached </a:t>
            </a:r>
            <a:r>
              <a:rPr lang="en-GB" dirty="0" smtClean="0"/>
              <a:t>device such </a:t>
            </a:r>
            <a:r>
              <a:rPr lang="en-GB" dirty="0"/>
              <a:t>as a personal computer and transforms that bit stream into an analog </a:t>
            </a:r>
            <a:r>
              <a:rPr lang="en-GB" dirty="0" smtClean="0"/>
              <a:t>signal that </a:t>
            </a:r>
            <a:r>
              <a:rPr lang="en-GB" dirty="0"/>
              <a:t>can be handled by the telephone network.</a:t>
            </a:r>
          </a:p>
        </p:txBody>
      </p:sp>
      <p:sp>
        <p:nvSpPr>
          <p:cNvPr id="3" name="Title 2"/>
          <p:cNvSpPr>
            <a:spLocks noGrp="1"/>
          </p:cNvSpPr>
          <p:nvPr>
            <p:ph type="title"/>
          </p:nvPr>
        </p:nvSpPr>
        <p:spPr>
          <a:xfrm>
            <a:off x="0" y="274638"/>
            <a:ext cx="9144000" cy="1143000"/>
          </a:xfrm>
        </p:spPr>
        <p:txBody>
          <a:bodyPr>
            <a:noAutofit/>
          </a:bodyPr>
          <a:lstStyle/>
          <a:p>
            <a:r>
              <a:rPr lang="en-GB" sz="3500" dirty="0" smtClean="0"/>
              <a:t>Key elements of a communication model</a:t>
            </a:r>
            <a:endParaRPr lang="en-GB" sz="3500" dirty="0"/>
          </a:p>
        </p:txBody>
      </p:sp>
    </p:spTree>
    <p:extLst>
      <p:ext uri="{BB962C8B-B14F-4D97-AF65-F5344CB8AC3E}">
        <p14:creationId xmlns:p14="http://schemas.microsoft.com/office/powerpoint/2010/main" xmlns="" val="975065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458200" cy="4711891"/>
          </a:xfrm>
        </p:spPr>
        <p:txBody>
          <a:bodyPr>
            <a:normAutofit/>
          </a:bodyPr>
          <a:lstStyle/>
          <a:p>
            <a:r>
              <a:rPr lang="en-GB" b="1" u="sng" dirty="0" smtClean="0"/>
              <a:t>3. Transmission </a:t>
            </a:r>
            <a:r>
              <a:rPr lang="en-GB" b="1" u="sng" dirty="0"/>
              <a:t>system</a:t>
            </a:r>
            <a:r>
              <a:rPr lang="en-GB" u="sng" dirty="0"/>
              <a:t>:</a:t>
            </a:r>
            <a:r>
              <a:rPr lang="en-GB" dirty="0"/>
              <a:t> This can be a single transmission line or a complex </a:t>
            </a:r>
            <a:r>
              <a:rPr lang="en-GB" dirty="0" smtClean="0"/>
              <a:t>network connecting </a:t>
            </a:r>
            <a:r>
              <a:rPr lang="en-GB" dirty="0"/>
              <a:t>source and destination.</a:t>
            </a:r>
          </a:p>
          <a:p>
            <a:r>
              <a:rPr lang="en-GB" b="1" u="sng" dirty="0" smtClean="0"/>
              <a:t>4. Receiver</a:t>
            </a:r>
            <a:r>
              <a:rPr lang="en-GB" u="sng" dirty="0"/>
              <a:t>:</a:t>
            </a:r>
            <a:r>
              <a:rPr lang="en-GB" dirty="0"/>
              <a:t> The receiver accepts the signal from the transmission system </a:t>
            </a:r>
            <a:r>
              <a:rPr lang="en-GB" dirty="0" smtClean="0"/>
              <a:t>and converts </a:t>
            </a:r>
            <a:r>
              <a:rPr lang="en-GB" dirty="0"/>
              <a:t>it into a form that can be handled by the destination device. </a:t>
            </a:r>
            <a:endParaRPr lang="en-GB" dirty="0" smtClean="0"/>
          </a:p>
          <a:p>
            <a:r>
              <a:rPr lang="en-GB" b="1" u="sng" dirty="0" smtClean="0"/>
              <a:t>5. Destination</a:t>
            </a:r>
            <a:r>
              <a:rPr lang="en-GB" u="sng" dirty="0"/>
              <a:t>:</a:t>
            </a:r>
            <a:r>
              <a:rPr lang="en-GB" dirty="0"/>
              <a:t> Takes the incoming data from the receiver.</a:t>
            </a:r>
          </a:p>
        </p:txBody>
      </p:sp>
      <p:sp>
        <p:nvSpPr>
          <p:cNvPr id="3" name="Title 2"/>
          <p:cNvSpPr>
            <a:spLocks noGrp="1"/>
          </p:cNvSpPr>
          <p:nvPr>
            <p:ph type="title"/>
          </p:nvPr>
        </p:nvSpPr>
        <p:spPr>
          <a:xfrm>
            <a:off x="0" y="274638"/>
            <a:ext cx="9144000" cy="1143000"/>
          </a:xfrm>
        </p:spPr>
        <p:txBody>
          <a:bodyPr>
            <a:noAutofit/>
          </a:bodyPr>
          <a:lstStyle/>
          <a:p>
            <a:r>
              <a:rPr lang="en-GB" sz="3500" dirty="0" smtClean="0"/>
              <a:t>Key elements of a communication model</a:t>
            </a:r>
            <a:endParaRPr lang="en-GB" sz="3500" dirty="0"/>
          </a:p>
        </p:txBody>
      </p:sp>
    </p:spTree>
    <p:extLst>
      <p:ext uri="{BB962C8B-B14F-4D97-AF65-F5344CB8AC3E}">
        <p14:creationId xmlns:p14="http://schemas.microsoft.com/office/powerpoint/2010/main" xmlns="" val="3696668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191</TotalTime>
  <Words>2171</Words>
  <Application>Microsoft Office PowerPoint</Application>
  <PresentationFormat>On-screen Show (4:3)</PresentationFormat>
  <Paragraphs>194</Paragraphs>
  <Slides>37</Slides>
  <Notes>18</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Data Communications &amp; Networks</vt:lpstr>
      <vt:lpstr>Introduction  to  Data communications</vt:lpstr>
      <vt:lpstr>Theory of communication</vt:lpstr>
      <vt:lpstr>Trends in Data communication</vt:lpstr>
      <vt:lpstr>Services vs Data rate</vt:lpstr>
      <vt:lpstr>A communication model</vt:lpstr>
      <vt:lpstr>Basic communication model</vt:lpstr>
      <vt:lpstr>Key elements of a communication model</vt:lpstr>
      <vt:lpstr>Key elements of a communication model</vt:lpstr>
      <vt:lpstr>Communications Tasks</vt:lpstr>
      <vt:lpstr>Communications tasks</vt:lpstr>
      <vt:lpstr>Communications tasks</vt:lpstr>
      <vt:lpstr>Communications tasks</vt:lpstr>
      <vt:lpstr>Communications tasks</vt:lpstr>
      <vt:lpstr>Communication tasks</vt:lpstr>
      <vt:lpstr>Communication tasks</vt:lpstr>
      <vt:lpstr>Communication tasks</vt:lpstr>
      <vt:lpstr>Communication tasks</vt:lpstr>
      <vt:lpstr>Communication tasks</vt:lpstr>
      <vt:lpstr>Data communications model</vt:lpstr>
      <vt:lpstr>Data communications model</vt:lpstr>
      <vt:lpstr>Transmission Medium</vt:lpstr>
      <vt:lpstr>Transmission Medium</vt:lpstr>
      <vt:lpstr>Networking</vt:lpstr>
      <vt:lpstr>Wide Area Networks</vt:lpstr>
      <vt:lpstr>Circuit Switching</vt:lpstr>
      <vt:lpstr>Packet Switching</vt:lpstr>
      <vt:lpstr>Frame Relay</vt:lpstr>
      <vt:lpstr>Asynchronous Transfer Mode</vt:lpstr>
      <vt:lpstr>Asynchronous Transfer Mode</vt:lpstr>
      <vt:lpstr>Local Area Networks</vt:lpstr>
      <vt:lpstr>Local Area Networks</vt:lpstr>
      <vt:lpstr>Metropolitan Area Networks</vt:lpstr>
      <vt:lpstr>The Internet</vt:lpstr>
      <vt:lpstr>Internet Elements</vt:lpstr>
      <vt:lpstr>Internet Elements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Communications</dc:title>
  <cp:lastModifiedBy>ghassan hasnain</cp:lastModifiedBy>
  <cp:revision>19</cp:revision>
  <cp:lastPrinted>2017-03-17T10:01:54Z</cp:lastPrinted>
  <dcterms:created xsi:type="dcterms:W3CDTF">2006-08-16T00:00:00Z</dcterms:created>
  <dcterms:modified xsi:type="dcterms:W3CDTF">2018-02-22T05:12:36Z</dcterms:modified>
</cp:coreProperties>
</file>