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0058400" cy="7772400"/>
  <p:notesSz cx="10058400" cy="7772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7" d="100"/>
          <a:sy n="67" d="100"/>
        </p:scale>
        <p:origin x="-1272" y="18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54380" y="2409444"/>
            <a:ext cx="8549640" cy="16322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508760" y="4352544"/>
            <a:ext cx="7040880" cy="19431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9/21/2020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100" b="0" i="0">
                <a:solidFill>
                  <a:srgbClr val="33339A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9/21/2020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100" b="0" i="0">
                <a:solidFill>
                  <a:srgbClr val="33339A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02920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180076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9/21/2020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100" b="0" i="0">
                <a:solidFill>
                  <a:srgbClr val="33339A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9/21/2020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9/21/2020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518794" y="421406"/>
            <a:ext cx="7020810" cy="3492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100" b="0" i="0">
                <a:solidFill>
                  <a:srgbClr val="33339A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02920" y="1787652"/>
            <a:ext cx="9052560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419856" y="7228332"/>
            <a:ext cx="3218688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02920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9/21/2020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242048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5.png"/><Relationship Id="rId18" Type="http://schemas.openxmlformats.org/officeDocument/2006/relationships/image" Target="../media/image2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12" Type="http://schemas.openxmlformats.org/officeDocument/2006/relationships/image" Target="../media/image14.png"/><Relationship Id="rId17" Type="http://schemas.openxmlformats.org/officeDocument/2006/relationships/image" Target="../media/image19.png"/><Relationship Id="rId2" Type="http://schemas.openxmlformats.org/officeDocument/2006/relationships/image" Target="../media/image4.png"/><Relationship Id="rId16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5" Type="http://schemas.openxmlformats.org/officeDocument/2006/relationships/image" Target="../media/image17.png"/><Relationship Id="rId10" Type="http://schemas.openxmlformats.org/officeDocument/2006/relationships/image" Target="../media/image12.png"/><Relationship Id="rId19" Type="http://schemas.openxmlformats.org/officeDocument/2006/relationships/image" Target="../media/image21.png"/><Relationship Id="rId4" Type="http://schemas.openxmlformats.org/officeDocument/2006/relationships/image" Target="../media/image6.png"/><Relationship Id="rId9" Type="http://schemas.openxmlformats.org/officeDocument/2006/relationships/image" Target="../media/image11.png"/><Relationship Id="rId14" Type="http://schemas.openxmlformats.org/officeDocument/2006/relationships/image" Target="../media/image16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png"/><Relationship Id="rId13" Type="http://schemas.openxmlformats.org/officeDocument/2006/relationships/image" Target="../media/image33.png"/><Relationship Id="rId18" Type="http://schemas.openxmlformats.org/officeDocument/2006/relationships/image" Target="../media/image38.png"/><Relationship Id="rId3" Type="http://schemas.openxmlformats.org/officeDocument/2006/relationships/image" Target="../media/image23.png"/><Relationship Id="rId21" Type="http://schemas.openxmlformats.org/officeDocument/2006/relationships/image" Target="../media/image41.png"/><Relationship Id="rId7" Type="http://schemas.openxmlformats.org/officeDocument/2006/relationships/image" Target="../media/image27.png"/><Relationship Id="rId12" Type="http://schemas.openxmlformats.org/officeDocument/2006/relationships/image" Target="../media/image32.png"/><Relationship Id="rId17" Type="http://schemas.openxmlformats.org/officeDocument/2006/relationships/image" Target="../media/image37.png"/><Relationship Id="rId2" Type="http://schemas.openxmlformats.org/officeDocument/2006/relationships/image" Target="../media/image22.png"/><Relationship Id="rId16" Type="http://schemas.openxmlformats.org/officeDocument/2006/relationships/image" Target="../media/image36.png"/><Relationship Id="rId20" Type="http://schemas.openxmlformats.org/officeDocument/2006/relationships/image" Target="../media/image4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png"/><Relationship Id="rId11" Type="http://schemas.openxmlformats.org/officeDocument/2006/relationships/image" Target="../media/image31.png"/><Relationship Id="rId5" Type="http://schemas.openxmlformats.org/officeDocument/2006/relationships/image" Target="../media/image25.png"/><Relationship Id="rId15" Type="http://schemas.openxmlformats.org/officeDocument/2006/relationships/image" Target="../media/image35.png"/><Relationship Id="rId23" Type="http://schemas.openxmlformats.org/officeDocument/2006/relationships/image" Target="../media/image43.png"/><Relationship Id="rId10" Type="http://schemas.openxmlformats.org/officeDocument/2006/relationships/image" Target="../media/image30.png"/><Relationship Id="rId19" Type="http://schemas.openxmlformats.org/officeDocument/2006/relationships/image" Target="../media/image39.png"/><Relationship Id="rId4" Type="http://schemas.openxmlformats.org/officeDocument/2006/relationships/image" Target="../media/image24.png"/><Relationship Id="rId9" Type="http://schemas.openxmlformats.org/officeDocument/2006/relationships/image" Target="../media/image29.png"/><Relationship Id="rId14" Type="http://schemas.openxmlformats.org/officeDocument/2006/relationships/image" Target="../media/image34.png"/><Relationship Id="rId22" Type="http://schemas.openxmlformats.org/officeDocument/2006/relationships/image" Target="../media/image4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19888" y="3312564"/>
            <a:ext cx="73660" cy="12827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650" spc="10" dirty="0">
                <a:latin typeface="Arial"/>
                <a:cs typeface="Arial"/>
              </a:rPr>
              <a:t>1</a:t>
            </a:r>
            <a:endParaRPr sz="65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32396" y="599849"/>
            <a:ext cx="3011170" cy="34925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lang="en-US" sz="2100" spc="10" dirty="0" smtClean="0">
                <a:solidFill>
                  <a:srgbClr val="33339A"/>
                </a:solidFill>
                <a:latin typeface="Arial"/>
                <a:cs typeface="Arial"/>
              </a:rPr>
              <a:t>Linear</a:t>
            </a:r>
            <a:r>
              <a:rPr sz="2100" spc="10" dirty="0" smtClean="0">
                <a:solidFill>
                  <a:srgbClr val="33339A"/>
                </a:solidFill>
                <a:latin typeface="Arial"/>
                <a:cs typeface="Arial"/>
              </a:rPr>
              <a:t> </a:t>
            </a:r>
            <a:r>
              <a:rPr sz="2100" spc="10" dirty="0">
                <a:solidFill>
                  <a:srgbClr val="33339A"/>
                </a:solidFill>
                <a:latin typeface="Arial"/>
                <a:cs typeface="Arial"/>
              </a:rPr>
              <a:t>Control</a:t>
            </a:r>
            <a:r>
              <a:rPr sz="2100" spc="-50" dirty="0">
                <a:solidFill>
                  <a:srgbClr val="33339A"/>
                </a:solidFill>
                <a:latin typeface="Arial"/>
                <a:cs typeface="Arial"/>
              </a:rPr>
              <a:t> </a:t>
            </a:r>
            <a:r>
              <a:rPr sz="2100" spc="10" dirty="0">
                <a:solidFill>
                  <a:srgbClr val="33339A"/>
                </a:solidFill>
                <a:latin typeface="Arial"/>
                <a:cs typeface="Arial"/>
              </a:rPr>
              <a:t>Systems</a:t>
            </a:r>
            <a:endParaRPr sz="2100" dirty="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461014" y="1357915"/>
            <a:ext cx="2116455" cy="5207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662940">
              <a:lnSpc>
                <a:spcPct val="120400"/>
              </a:lnSpc>
              <a:spcBef>
                <a:spcPts val="95"/>
              </a:spcBef>
            </a:pPr>
            <a:r>
              <a:rPr sz="1350" b="1" dirty="0">
                <a:solidFill>
                  <a:srgbClr val="33339A"/>
                </a:solidFill>
                <a:latin typeface="Arial"/>
                <a:cs typeface="Arial"/>
              </a:rPr>
              <a:t>Lecture 7  </a:t>
            </a:r>
            <a:r>
              <a:rPr sz="1350" b="1" spc="-5" dirty="0">
                <a:solidFill>
                  <a:srgbClr val="33339A"/>
                </a:solidFill>
                <a:latin typeface="Arial"/>
                <a:cs typeface="Arial"/>
              </a:rPr>
              <a:t>Linearization, time</a:t>
            </a:r>
            <a:r>
              <a:rPr sz="1350" b="1" spc="-45" dirty="0">
                <a:solidFill>
                  <a:srgbClr val="33339A"/>
                </a:solidFill>
                <a:latin typeface="Arial"/>
                <a:cs typeface="Arial"/>
              </a:rPr>
              <a:t> </a:t>
            </a:r>
            <a:r>
              <a:rPr sz="1350" b="1" spc="-5" dirty="0">
                <a:solidFill>
                  <a:srgbClr val="33339A"/>
                </a:solidFill>
                <a:latin typeface="Arial"/>
                <a:cs typeface="Arial"/>
              </a:rPr>
              <a:t>delays</a:t>
            </a:r>
            <a:endParaRPr sz="135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45952" y="6350"/>
            <a:ext cx="4984115" cy="3879850"/>
          </a:xfrm>
          <a:custGeom>
            <a:avLst/>
            <a:gdLst/>
            <a:ahLst/>
            <a:cxnLst/>
            <a:rect l="l" t="t" r="r" b="b"/>
            <a:pathLst>
              <a:path w="4984115" h="3879850">
                <a:moveTo>
                  <a:pt x="0" y="3879850"/>
                </a:moveTo>
                <a:lnTo>
                  <a:pt x="0" y="0"/>
                </a:lnTo>
                <a:lnTo>
                  <a:pt x="4983632" y="0"/>
                </a:lnTo>
                <a:lnTo>
                  <a:pt x="4983632" y="3879850"/>
                </a:lnTo>
                <a:lnTo>
                  <a:pt x="0" y="387985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9403516" y="3312564"/>
            <a:ext cx="73660" cy="12827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650" spc="10" dirty="0">
                <a:latin typeface="Arial"/>
                <a:cs typeface="Arial"/>
              </a:rPr>
              <a:t>2</a:t>
            </a:r>
            <a:endParaRPr sz="650">
              <a:latin typeface="Arial"/>
              <a:cs typeface="Arial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5029580" y="6350"/>
            <a:ext cx="4984115" cy="3879850"/>
          </a:xfrm>
          <a:custGeom>
            <a:avLst/>
            <a:gdLst/>
            <a:ahLst/>
            <a:cxnLst/>
            <a:rect l="l" t="t" r="r" b="b"/>
            <a:pathLst>
              <a:path w="4984115" h="3879850">
                <a:moveTo>
                  <a:pt x="0" y="3879850"/>
                </a:moveTo>
                <a:lnTo>
                  <a:pt x="0" y="0"/>
                </a:lnTo>
                <a:lnTo>
                  <a:pt x="4983632" y="0"/>
                </a:lnTo>
                <a:lnTo>
                  <a:pt x="4983632" y="3879849"/>
                </a:lnTo>
                <a:lnTo>
                  <a:pt x="0" y="387985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 txBox="1"/>
          <p:nvPr/>
        </p:nvSpPr>
        <p:spPr>
          <a:xfrm>
            <a:off x="582780" y="4301256"/>
            <a:ext cx="3637915" cy="69469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271780" algn="ctr">
              <a:lnSpc>
                <a:spcPct val="100000"/>
              </a:lnSpc>
              <a:spcBef>
                <a:spcPts val="120"/>
              </a:spcBef>
            </a:pPr>
            <a:r>
              <a:rPr sz="2100" spc="10" dirty="0">
                <a:solidFill>
                  <a:srgbClr val="33339A"/>
                </a:solidFill>
                <a:latin typeface="Arial"/>
                <a:cs typeface="Arial"/>
              </a:rPr>
              <a:t>What </a:t>
            </a:r>
            <a:r>
              <a:rPr sz="2100" spc="5" dirty="0">
                <a:solidFill>
                  <a:srgbClr val="33339A"/>
                </a:solidFill>
                <a:latin typeface="Arial"/>
                <a:cs typeface="Arial"/>
              </a:rPr>
              <a:t>is </a:t>
            </a:r>
            <a:r>
              <a:rPr sz="2100" spc="10" dirty="0">
                <a:solidFill>
                  <a:srgbClr val="33339A"/>
                </a:solidFill>
                <a:latin typeface="Arial"/>
                <a:cs typeface="Arial"/>
              </a:rPr>
              <a:t>a </a:t>
            </a:r>
            <a:r>
              <a:rPr sz="2100" spc="5" dirty="0">
                <a:solidFill>
                  <a:srgbClr val="33339A"/>
                </a:solidFill>
                <a:latin typeface="Arial"/>
                <a:cs typeface="Arial"/>
              </a:rPr>
              <a:t>linear</a:t>
            </a:r>
            <a:r>
              <a:rPr sz="2100" spc="-25" dirty="0">
                <a:solidFill>
                  <a:srgbClr val="33339A"/>
                </a:solidFill>
                <a:latin typeface="Arial"/>
                <a:cs typeface="Arial"/>
              </a:rPr>
              <a:t> </a:t>
            </a:r>
            <a:r>
              <a:rPr sz="2100" spc="10" dirty="0">
                <a:solidFill>
                  <a:srgbClr val="33339A"/>
                </a:solidFill>
                <a:latin typeface="Arial"/>
                <a:cs typeface="Arial"/>
              </a:rPr>
              <a:t>system?</a:t>
            </a:r>
            <a:endParaRPr sz="2100">
              <a:latin typeface="Arial"/>
              <a:cs typeface="Arial"/>
            </a:endParaRPr>
          </a:p>
          <a:p>
            <a:pPr marL="177800" indent="-165735">
              <a:lnSpc>
                <a:spcPct val="100000"/>
              </a:lnSpc>
              <a:spcBef>
                <a:spcPts val="1105"/>
              </a:spcBef>
              <a:buChar char=""/>
              <a:tabLst>
                <a:tab pos="178435" algn="l"/>
              </a:tabLst>
            </a:pPr>
            <a:r>
              <a:rPr sz="1350" dirty="0">
                <a:latin typeface="Arial"/>
                <a:cs typeface="Arial"/>
              </a:rPr>
              <a:t>A system having</a:t>
            </a:r>
            <a:r>
              <a:rPr sz="135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350" b="1" i="1" spc="-5" dirty="0">
                <a:solidFill>
                  <a:srgbClr val="FF0000"/>
                </a:solidFill>
                <a:latin typeface="Arial"/>
                <a:cs typeface="Arial"/>
              </a:rPr>
              <a:t>Principle of</a:t>
            </a:r>
            <a:r>
              <a:rPr sz="1350" b="1" i="1" spc="-3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350" b="1" i="1" spc="-5" dirty="0">
                <a:solidFill>
                  <a:srgbClr val="FF0000"/>
                </a:solidFill>
                <a:latin typeface="Arial"/>
                <a:cs typeface="Arial"/>
              </a:rPr>
              <a:t>Superposition</a:t>
            </a:r>
            <a:endParaRPr sz="1350">
              <a:latin typeface="Arial"/>
              <a:cs typeface="Arial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624547" y="5715749"/>
            <a:ext cx="3863340" cy="809625"/>
          </a:xfrm>
          <a:custGeom>
            <a:avLst/>
            <a:gdLst/>
            <a:ahLst/>
            <a:cxnLst/>
            <a:rect l="l" t="t" r="r" b="b"/>
            <a:pathLst>
              <a:path w="3863340" h="809625">
                <a:moveTo>
                  <a:pt x="0" y="0"/>
                </a:moveTo>
                <a:lnTo>
                  <a:pt x="0" y="809434"/>
                </a:lnTo>
                <a:lnTo>
                  <a:pt x="3863225" y="809434"/>
                </a:lnTo>
                <a:lnTo>
                  <a:pt x="3863225" y="0"/>
                </a:lnTo>
                <a:lnTo>
                  <a:pt x="0" y="0"/>
                </a:lnTo>
                <a:close/>
              </a:path>
            </a:pathLst>
          </a:custGeom>
          <a:ln w="1840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 txBox="1"/>
          <p:nvPr/>
        </p:nvSpPr>
        <p:spPr>
          <a:xfrm>
            <a:off x="1209362" y="6640524"/>
            <a:ext cx="2730500" cy="4381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5745" marR="5080" indent="-233679">
              <a:lnSpc>
                <a:spcPct val="100000"/>
              </a:lnSpc>
              <a:spcBef>
                <a:spcPts val="100"/>
              </a:spcBef>
            </a:pPr>
            <a:r>
              <a:rPr sz="1350" dirty="0">
                <a:solidFill>
                  <a:srgbClr val="FF0000"/>
                </a:solidFill>
                <a:latin typeface="Arial"/>
                <a:cs typeface="Arial"/>
              </a:rPr>
              <a:t>A nonlinear system </a:t>
            </a:r>
            <a:r>
              <a:rPr sz="1350" dirty="0">
                <a:latin typeface="Arial"/>
                <a:cs typeface="Arial"/>
              </a:rPr>
              <a:t>does not</a:t>
            </a:r>
            <a:r>
              <a:rPr sz="1350" spc="-60" dirty="0">
                <a:latin typeface="Arial"/>
                <a:cs typeface="Arial"/>
              </a:rPr>
              <a:t> </a:t>
            </a:r>
            <a:r>
              <a:rPr sz="1350" dirty="0">
                <a:latin typeface="Arial"/>
                <a:cs typeface="Arial"/>
              </a:rPr>
              <a:t>satisfy  the principle of</a:t>
            </a:r>
            <a:r>
              <a:rPr sz="1350" spc="-30" dirty="0">
                <a:latin typeface="Arial"/>
                <a:cs typeface="Arial"/>
              </a:rPr>
              <a:t> </a:t>
            </a:r>
            <a:r>
              <a:rPr sz="1350" dirty="0">
                <a:latin typeface="Arial"/>
                <a:cs typeface="Arial"/>
              </a:rPr>
              <a:t>superposition.</a:t>
            </a:r>
            <a:endParaRPr sz="1350">
              <a:latin typeface="Arial"/>
              <a:cs typeface="Arial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2133053" y="5200650"/>
            <a:ext cx="699135" cy="331470"/>
          </a:xfrm>
          <a:prstGeom prst="rect">
            <a:avLst/>
          </a:prstGeom>
          <a:ln w="18402">
            <a:solidFill>
              <a:srgbClr val="000000"/>
            </a:solidFill>
          </a:ln>
        </p:spPr>
        <p:txBody>
          <a:bodyPr vert="horz" wrap="square" lIns="0" tIns="73660" rIns="0" bIns="0" rtlCol="0">
            <a:spAutoFit/>
          </a:bodyPr>
          <a:lstStyle/>
          <a:p>
            <a:pPr marL="103505">
              <a:lnSpc>
                <a:spcPct val="100000"/>
              </a:lnSpc>
              <a:spcBef>
                <a:spcPts val="580"/>
              </a:spcBef>
            </a:pPr>
            <a:r>
              <a:rPr sz="1150" spc="-5" dirty="0">
                <a:latin typeface="Arial"/>
                <a:cs typeface="Arial"/>
              </a:rPr>
              <a:t>System</a:t>
            </a:r>
            <a:endParaRPr sz="1150">
              <a:latin typeface="Arial"/>
              <a:cs typeface="Arial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1801914" y="5366219"/>
            <a:ext cx="331470" cy="36830"/>
          </a:xfrm>
          <a:custGeom>
            <a:avLst/>
            <a:gdLst/>
            <a:ahLst/>
            <a:cxnLst/>
            <a:rect l="l" t="t" r="r" b="b"/>
            <a:pathLst>
              <a:path w="331469" h="36829">
                <a:moveTo>
                  <a:pt x="300596" y="24650"/>
                </a:moveTo>
                <a:lnTo>
                  <a:pt x="300596" y="12141"/>
                </a:lnTo>
                <a:lnTo>
                  <a:pt x="0" y="12141"/>
                </a:lnTo>
                <a:lnTo>
                  <a:pt x="0" y="24650"/>
                </a:lnTo>
                <a:lnTo>
                  <a:pt x="300596" y="24650"/>
                </a:lnTo>
                <a:close/>
              </a:path>
              <a:path w="331469" h="36829">
                <a:moveTo>
                  <a:pt x="331139" y="18389"/>
                </a:moveTo>
                <a:lnTo>
                  <a:pt x="294335" y="0"/>
                </a:lnTo>
                <a:lnTo>
                  <a:pt x="294335" y="12141"/>
                </a:lnTo>
                <a:lnTo>
                  <a:pt x="300596" y="12141"/>
                </a:lnTo>
                <a:lnTo>
                  <a:pt x="300596" y="33661"/>
                </a:lnTo>
                <a:lnTo>
                  <a:pt x="331139" y="18389"/>
                </a:lnTo>
                <a:close/>
              </a:path>
              <a:path w="331469" h="36829">
                <a:moveTo>
                  <a:pt x="300596" y="33661"/>
                </a:moveTo>
                <a:lnTo>
                  <a:pt x="300596" y="24650"/>
                </a:lnTo>
                <a:lnTo>
                  <a:pt x="294335" y="24650"/>
                </a:lnTo>
                <a:lnTo>
                  <a:pt x="294335" y="36791"/>
                </a:lnTo>
                <a:lnTo>
                  <a:pt x="300596" y="3366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2832112" y="5366219"/>
            <a:ext cx="331470" cy="36830"/>
          </a:xfrm>
          <a:custGeom>
            <a:avLst/>
            <a:gdLst/>
            <a:ahLst/>
            <a:cxnLst/>
            <a:rect l="l" t="t" r="r" b="b"/>
            <a:pathLst>
              <a:path w="331469" h="36829">
                <a:moveTo>
                  <a:pt x="300596" y="24650"/>
                </a:moveTo>
                <a:lnTo>
                  <a:pt x="300596" y="12141"/>
                </a:lnTo>
                <a:lnTo>
                  <a:pt x="0" y="12141"/>
                </a:lnTo>
                <a:lnTo>
                  <a:pt x="0" y="24650"/>
                </a:lnTo>
                <a:lnTo>
                  <a:pt x="300596" y="24650"/>
                </a:lnTo>
                <a:close/>
              </a:path>
              <a:path w="331469" h="36829">
                <a:moveTo>
                  <a:pt x="331127" y="18389"/>
                </a:moveTo>
                <a:lnTo>
                  <a:pt x="294335" y="0"/>
                </a:lnTo>
                <a:lnTo>
                  <a:pt x="294335" y="12141"/>
                </a:lnTo>
                <a:lnTo>
                  <a:pt x="300596" y="12141"/>
                </a:lnTo>
                <a:lnTo>
                  <a:pt x="300596" y="33660"/>
                </a:lnTo>
                <a:lnTo>
                  <a:pt x="331127" y="18389"/>
                </a:lnTo>
                <a:close/>
              </a:path>
              <a:path w="331469" h="36829">
                <a:moveTo>
                  <a:pt x="300596" y="33660"/>
                </a:moveTo>
                <a:lnTo>
                  <a:pt x="300596" y="24650"/>
                </a:lnTo>
                <a:lnTo>
                  <a:pt x="294335" y="24650"/>
                </a:lnTo>
                <a:lnTo>
                  <a:pt x="294335" y="36791"/>
                </a:lnTo>
                <a:lnTo>
                  <a:pt x="300596" y="3366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1654743" y="5203677"/>
            <a:ext cx="241056" cy="1271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3039755" y="5203677"/>
            <a:ext cx="233544" cy="12717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771720" y="5826125"/>
            <a:ext cx="3618312" cy="53054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45952" y="3886200"/>
            <a:ext cx="4984115" cy="3879850"/>
          </a:xfrm>
          <a:custGeom>
            <a:avLst/>
            <a:gdLst/>
            <a:ahLst/>
            <a:cxnLst/>
            <a:rect l="l" t="t" r="r" b="b"/>
            <a:pathLst>
              <a:path w="4984115" h="3879850">
                <a:moveTo>
                  <a:pt x="0" y="3879850"/>
                </a:moveTo>
                <a:lnTo>
                  <a:pt x="0" y="0"/>
                </a:lnTo>
                <a:lnTo>
                  <a:pt x="4983632" y="0"/>
                </a:lnTo>
                <a:lnTo>
                  <a:pt x="4983632" y="3879850"/>
                </a:lnTo>
                <a:lnTo>
                  <a:pt x="0" y="387985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 txBox="1"/>
          <p:nvPr/>
        </p:nvSpPr>
        <p:spPr>
          <a:xfrm>
            <a:off x="5566409" y="4301256"/>
            <a:ext cx="3841750" cy="248412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046480">
              <a:lnSpc>
                <a:spcPct val="100000"/>
              </a:lnSpc>
              <a:spcBef>
                <a:spcPts val="120"/>
              </a:spcBef>
            </a:pPr>
            <a:r>
              <a:rPr sz="2100" spc="10" dirty="0">
                <a:solidFill>
                  <a:srgbClr val="33339A"/>
                </a:solidFill>
                <a:latin typeface="Arial"/>
                <a:cs typeface="Arial"/>
              </a:rPr>
              <a:t>Linear</a:t>
            </a:r>
            <a:r>
              <a:rPr sz="2100" spc="-5" dirty="0">
                <a:solidFill>
                  <a:srgbClr val="33339A"/>
                </a:solidFill>
                <a:latin typeface="Arial"/>
                <a:cs typeface="Arial"/>
              </a:rPr>
              <a:t> </a:t>
            </a:r>
            <a:r>
              <a:rPr sz="2100" spc="10" dirty="0">
                <a:solidFill>
                  <a:srgbClr val="33339A"/>
                </a:solidFill>
                <a:latin typeface="Arial"/>
                <a:cs typeface="Arial"/>
              </a:rPr>
              <a:t>systems</a:t>
            </a:r>
            <a:endParaRPr sz="2100">
              <a:latin typeface="Arial"/>
              <a:cs typeface="Arial"/>
            </a:endParaRPr>
          </a:p>
          <a:p>
            <a:pPr marL="177800" indent="-165735">
              <a:lnSpc>
                <a:spcPct val="100000"/>
              </a:lnSpc>
              <a:spcBef>
                <a:spcPts val="1105"/>
              </a:spcBef>
              <a:buChar char=""/>
              <a:tabLst>
                <a:tab pos="178435" algn="l"/>
              </a:tabLst>
            </a:pPr>
            <a:r>
              <a:rPr sz="1350" dirty="0">
                <a:latin typeface="Arial"/>
                <a:cs typeface="Arial"/>
              </a:rPr>
              <a:t>Easier to understand and obtain</a:t>
            </a:r>
            <a:r>
              <a:rPr sz="1350" spc="-20" dirty="0">
                <a:latin typeface="Arial"/>
                <a:cs typeface="Arial"/>
              </a:rPr>
              <a:t> </a:t>
            </a:r>
            <a:r>
              <a:rPr sz="1350" dirty="0">
                <a:latin typeface="Arial"/>
                <a:cs typeface="Arial"/>
              </a:rPr>
              <a:t>solutions</a:t>
            </a:r>
            <a:endParaRPr sz="1350">
              <a:latin typeface="Arial"/>
              <a:cs typeface="Arial"/>
            </a:endParaRPr>
          </a:p>
          <a:p>
            <a:pPr marL="177800" indent="-165735">
              <a:lnSpc>
                <a:spcPct val="100000"/>
              </a:lnSpc>
              <a:spcBef>
                <a:spcPts val="330"/>
              </a:spcBef>
              <a:buChar char=""/>
              <a:tabLst>
                <a:tab pos="178435" algn="l"/>
              </a:tabLst>
            </a:pPr>
            <a:r>
              <a:rPr sz="1350" dirty="0">
                <a:latin typeface="Arial"/>
                <a:cs typeface="Arial"/>
              </a:rPr>
              <a:t>Linear ordinary differential equations</a:t>
            </a:r>
            <a:r>
              <a:rPr sz="1350" spc="-15" dirty="0">
                <a:latin typeface="Arial"/>
                <a:cs typeface="Arial"/>
              </a:rPr>
              <a:t> </a:t>
            </a:r>
            <a:r>
              <a:rPr sz="1350" spc="-5" dirty="0">
                <a:latin typeface="Arial"/>
                <a:cs typeface="Arial"/>
              </a:rPr>
              <a:t>(ODEs),</a:t>
            </a:r>
            <a:endParaRPr sz="1350">
              <a:latin typeface="Arial"/>
              <a:cs typeface="Arial"/>
            </a:endParaRPr>
          </a:p>
          <a:p>
            <a:pPr marL="370840" lvl="1" indent="-138430">
              <a:lnSpc>
                <a:spcPct val="100000"/>
              </a:lnSpc>
              <a:spcBef>
                <a:spcPts val="285"/>
              </a:spcBef>
              <a:buClr>
                <a:srgbClr val="000000"/>
              </a:buClr>
              <a:buChar char=""/>
              <a:tabLst>
                <a:tab pos="371475" algn="l"/>
              </a:tabLst>
            </a:pPr>
            <a:r>
              <a:rPr sz="1150" spc="5" dirty="0">
                <a:solidFill>
                  <a:srgbClr val="0000FF"/>
                </a:solidFill>
                <a:latin typeface="Arial"/>
                <a:cs typeface="Arial"/>
              </a:rPr>
              <a:t>Homogeneous </a:t>
            </a:r>
            <a:r>
              <a:rPr sz="1150" dirty="0">
                <a:solidFill>
                  <a:srgbClr val="0000FF"/>
                </a:solidFill>
                <a:latin typeface="Arial"/>
                <a:cs typeface="Arial"/>
              </a:rPr>
              <a:t>solution</a:t>
            </a:r>
            <a:r>
              <a:rPr sz="1150" dirty="0">
                <a:latin typeface="Arial"/>
                <a:cs typeface="Arial"/>
              </a:rPr>
              <a:t> and</a:t>
            </a:r>
            <a:r>
              <a:rPr sz="1150" dirty="0">
                <a:solidFill>
                  <a:srgbClr val="FF0000"/>
                </a:solidFill>
                <a:latin typeface="Arial"/>
                <a:cs typeface="Arial"/>
              </a:rPr>
              <a:t> particular</a:t>
            </a:r>
            <a:r>
              <a:rPr sz="1150" spc="-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150" dirty="0">
                <a:solidFill>
                  <a:srgbClr val="FF0000"/>
                </a:solidFill>
                <a:latin typeface="Arial"/>
                <a:cs typeface="Arial"/>
              </a:rPr>
              <a:t>solution</a:t>
            </a:r>
            <a:endParaRPr sz="1150">
              <a:latin typeface="Arial"/>
              <a:cs typeface="Arial"/>
            </a:endParaRPr>
          </a:p>
          <a:p>
            <a:pPr marL="370840" lvl="1" indent="-138430">
              <a:lnSpc>
                <a:spcPct val="100000"/>
              </a:lnSpc>
              <a:spcBef>
                <a:spcPts val="290"/>
              </a:spcBef>
              <a:buClr>
                <a:srgbClr val="000000"/>
              </a:buClr>
              <a:buChar char=""/>
              <a:tabLst>
                <a:tab pos="371475" algn="l"/>
              </a:tabLst>
            </a:pPr>
            <a:r>
              <a:rPr sz="1150" dirty="0">
                <a:solidFill>
                  <a:srgbClr val="0000FF"/>
                </a:solidFill>
                <a:latin typeface="Arial"/>
                <a:cs typeface="Arial"/>
              </a:rPr>
              <a:t>Transient solution</a:t>
            </a:r>
            <a:r>
              <a:rPr sz="1150" dirty="0">
                <a:latin typeface="Arial"/>
                <a:cs typeface="Arial"/>
              </a:rPr>
              <a:t> and</a:t>
            </a:r>
            <a:r>
              <a:rPr sz="1150" dirty="0">
                <a:solidFill>
                  <a:srgbClr val="FF0000"/>
                </a:solidFill>
                <a:latin typeface="Arial"/>
                <a:cs typeface="Arial"/>
              </a:rPr>
              <a:t> steady state</a:t>
            </a:r>
            <a:r>
              <a:rPr sz="1150" spc="1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150" dirty="0">
                <a:solidFill>
                  <a:srgbClr val="FF0000"/>
                </a:solidFill>
                <a:latin typeface="Arial"/>
                <a:cs typeface="Arial"/>
              </a:rPr>
              <a:t>solution</a:t>
            </a:r>
            <a:endParaRPr sz="1150">
              <a:latin typeface="Arial"/>
              <a:cs typeface="Arial"/>
            </a:endParaRPr>
          </a:p>
          <a:p>
            <a:pPr marL="370840" lvl="1" indent="-138430">
              <a:lnSpc>
                <a:spcPct val="100000"/>
              </a:lnSpc>
              <a:spcBef>
                <a:spcPts val="285"/>
              </a:spcBef>
              <a:buClr>
                <a:srgbClr val="000000"/>
              </a:buClr>
              <a:buChar char=""/>
              <a:tabLst>
                <a:tab pos="371475" algn="l"/>
              </a:tabLst>
            </a:pPr>
            <a:r>
              <a:rPr sz="1150" dirty="0">
                <a:solidFill>
                  <a:srgbClr val="0000FF"/>
                </a:solidFill>
                <a:latin typeface="Arial"/>
                <a:cs typeface="Arial"/>
              </a:rPr>
              <a:t>Solution caused by initial values</a:t>
            </a:r>
            <a:r>
              <a:rPr sz="1150" dirty="0">
                <a:latin typeface="Arial"/>
                <a:cs typeface="Arial"/>
              </a:rPr>
              <a:t>, and</a:t>
            </a:r>
            <a:r>
              <a:rPr sz="1150" dirty="0">
                <a:solidFill>
                  <a:srgbClr val="FF0000"/>
                </a:solidFill>
                <a:latin typeface="Arial"/>
                <a:cs typeface="Arial"/>
              </a:rPr>
              <a:t> forced</a:t>
            </a:r>
            <a:r>
              <a:rPr sz="1150" spc="6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150" dirty="0">
                <a:solidFill>
                  <a:srgbClr val="FF0000"/>
                </a:solidFill>
                <a:latin typeface="Arial"/>
                <a:cs typeface="Arial"/>
              </a:rPr>
              <a:t>solution</a:t>
            </a:r>
            <a:endParaRPr sz="1150">
              <a:latin typeface="Arial"/>
              <a:cs typeface="Arial"/>
            </a:endParaRPr>
          </a:p>
          <a:p>
            <a:pPr marL="177800" marR="5080" indent="-165735">
              <a:lnSpc>
                <a:spcPct val="100000"/>
              </a:lnSpc>
              <a:spcBef>
                <a:spcPts val="330"/>
              </a:spcBef>
              <a:buChar char=""/>
              <a:tabLst>
                <a:tab pos="178435" algn="l"/>
              </a:tabLst>
            </a:pPr>
            <a:r>
              <a:rPr sz="1350" dirty="0">
                <a:latin typeface="Arial"/>
                <a:cs typeface="Arial"/>
              </a:rPr>
              <a:t>Add many simple solutions to get more</a:t>
            </a:r>
            <a:r>
              <a:rPr sz="1350" spc="-50" dirty="0">
                <a:latin typeface="Arial"/>
                <a:cs typeface="Arial"/>
              </a:rPr>
              <a:t> </a:t>
            </a:r>
            <a:r>
              <a:rPr sz="1350" dirty="0">
                <a:latin typeface="Arial"/>
                <a:cs typeface="Arial"/>
              </a:rPr>
              <a:t>complex  ones (use</a:t>
            </a:r>
            <a:r>
              <a:rPr sz="1350" spc="-5" dirty="0">
                <a:latin typeface="Arial"/>
                <a:cs typeface="Arial"/>
              </a:rPr>
              <a:t> </a:t>
            </a:r>
            <a:r>
              <a:rPr sz="1350" dirty="0">
                <a:latin typeface="Arial"/>
                <a:cs typeface="Arial"/>
              </a:rPr>
              <a:t>superposition!)</a:t>
            </a:r>
            <a:endParaRPr sz="1350">
              <a:latin typeface="Arial"/>
              <a:cs typeface="Arial"/>
            </a:endParaRPr>
          </a:p>
          <a:p>
            <a:pPr marL="177800" marR="160020" indent="-165735">
              <a:lnSpc>
                <a:spcPct val="100000"/>
              </a:lnSpc>
              <a:spcBef>
                <a:spcPts val="330"/>
              </a:spcBef>
              <a:buChar char=""/>
              <a:tabLst>
                <a:tab pos="178435" algn="l"/>
              </a:tabLst>
            </a:pPr>
            <a:r>
              <a:rPr sz="1350" dirty="0">
                <a:latin typeface="Arial"/>
                <a:cs typeface="Arial"/>
              </a:rPr>
              <a:t>Easy to check the</a:t>
            </a:r>
            <a:r>
              <a:rPr sz="135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350" spc="-5" dirty="0">
                <a:solidFill>
                  <a:srgbClr val="FF0000"/>
                </a:solidFill>
                <a:latin typeface="Arial"/>
                <a:cs typeface="Arial"/>
              </a:rPr>
              <a:t>Stability</a:t>
            </a:r>
            <a:r>
              <a:rPr sz="1350" spc="-5" dirty="0">
                <a:latin typeface="Arial"/>
                <a:cs typeface="Arial"/>
              </a:rPr>
              <a:t> </a:t>
            </a:r>
            <a:r>
              <a:rPr sz="1350" dirty="0">
                <a:latin typeface="Arial"/>
                <a:cs typeface="Arial"/>
              </a:rPr>
              <a:t>of stationary states  (</a:t>
            </a:r>
            <a:r>
              <a:rPr sz="1350" dirty="0">
                <a:solidFill>
                  <a:srgbClr val="0000FF"/>
                </a:solidFill>
                <a:latin typeface="Arial"/>
                <a:cs typeface="Arial"/>
              </a:rPr>
              <a:t>Laplace</a:t>
            </a:r>
            <a:r>
              <a:rPr sz="1350" spc="-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0000FF"/>
                </a:solidFill>
                <a:latin typeface="Arial"/>
                <a:cs typeface="Arial"/>
              </a:rPr>
              <a:t>Transform</a:t>
            </a:r>
            <a:r>
              <a:rPr sz="1350" dirty="0">
                <a:latin typeface="Arial"/>
                <a:cs typeface="Arial"/>
              </a:rPr>
              <a:t>)</a:t>
            </a:r>
            <a:endParaRPr sz="1350">
              <a:latin typeface="Arial"/>
              <a:cs typeface="Arial"/>
            </a:endParaRPr>
          </a:p>
        </p:txBody>
      </p:sp>
      <p:sp>
        <p:nvSpPr>
          <p:cNvPr id="45" name="object 45"/>
          <p:cNvSpPr/>
          <p:nvPr/>
        </p:nvSpPr>
        <p:spPr>
          <a:xfrm>
            <a:off x="5029580" y="3886200"/>
            <a:ext cx="4984115" cy="3879850"/>
          </a:xfrm>
          <a:custGeom>
            <a:avLst/>
            <a:gdLst/>
            <a:ahLst/>
            <a:cxnLst/>
            <a:rect l="l" t="t" r="r" b="b"/>
            <a:pathLst>
              <a:path w="4984115" h="3879850">
                <a:moveTo>
                  <a:pt x="0" y="3879850"/>
                </a:moveTo>
                <a:lnTo>
                  <a:pt x="0" y="0"/>
                </a:lnTo>
                <a:lnTo>
                  <a:pt x="4983632" y="0"/>
                </a:lnTo>
                <a:lnTo>
                  <a:pt x="4983632" y="3879850"/>
                </a:lnTo>
                <a:lnTo>
                  <a:pt x="0" y="387985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 txBox="1"/>
          <p:nvPr/>
        </p:nvSpPr>
        <p:spPr>
          <a:xfrm>
            <a:off x="4419888" y="7200534"/>
            <a:ext cx="73660" cy="121285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650" spc="10" dirty="0">
                <a:latin typeface="Arial"/>
                <a:cs typeface="Arial"/>
              </a:rPr>
              <a:t>3</a:t>
            </a:r>
            <a:endParaRPr sz="650">
              <a:latin typeface="Arial"/>
              <a:cs typeface="Arial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9403516" y="7200534"/>
            <a:ext cx="73660" cy="121285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650" spc="10" dirty="0">
                <a:latin typeface="Arial"/>
                <a:cs typeface="Arial"/>
              </a:rPr>
              <a:t>4</a:t>
            </a:r>
            <a:endParaRPr sz="6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19888" y="3312564"/>
            <a:ext cx="73660" cy="12827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650" spc="10" dirty="0">
                <a:latin typeface="Arial"/>
                <a:cs typeface="Arial"/>
              </a:rPr>
              <a:t>5</a:t>
            </a:r>
            <a:endParaRPr sz="65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422398" y="421406"/>
            <a:ext cx="2230755" cy="34925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pc="15" dirty="0"/>
              <a:t>Why</a:t>
            </a:r>
            <a:r>
              <a:rPr spc="-25" dirty="0"/>
              <a:t> </a:t>
            </a:r>
            <a:r>
              <a:rPr spc="5" dirty="0"/>
              <a:t>linearization?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582746" y="884246"/>
            <a:ext cx="3872865" cy="22529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77800" marR="174625" indent="-165735">
              <a:lnSpc>
                <a:spcPct val="100000"/>
              </a:lnSpc>
              <a:spcBef>
                <a:spcPts val="100"/>
              </a:spcBef>
              <a:buChar char=""/>
              <a:tabLst>
                <a:tab pos="178435" algn="l"/>
              </a:tabLst>
            </a:pPr>
            <a:r>
              <a:rPr sz="1350" dirty="0">
                <a:latin typeface="Arial"/>
                <a:cs typeface="Arial"/>
              </a:rPr>
              <a:t>Real systems are inherently nonlinear. (Linear  systems do not exist!) </a:t>
            </a:r>
            <a:r>
              <a:rPr sz="1350" i="1" spc="-5" dirty="0">
                <a:latin typeface="Arial"/>
                <a:cs typeface="Arial"/>
              </a:rPr>
              <a:t>Ex. </a:t>
            </a:r>
            <a:r>
              <a:rPr sz="1350" spc="-5" dirty="0">
                <a:latin typeface="Arial"/>
                <a:cs typeface="Arial"/>
              </a:rPr>
              <a:t>f(t)=Kx(t),</a:t>
            </a:r>
            <a:r>
              <a:rPr sz="1350" spc="-25" dirty="0">
                <a:latin typeface="Arial"/>
                <a:cs typeface="Arial"/>
              </a:rPr>
              <a:t> </a:t>
            </a:r>
            <a:r>
              <a:rPr sz="1350" dirty="0">
                <a:latin typeface="Arial"/>
                <a:cs typeface="Arial"/>
              </a:rPr>
              <a:t>v(t)=Ri(t)</a:t>
            </a:r>
            <a:endParaRPr sz="1350">
              <a:latin typeface="Arial"/>
              <a:cs typeface="Arial"/>
            </a:endParaRPr>
          </a:p>
          <a:p>
            <a:pPr marL="177800" marR="5080" indent="-165735">
              <a:lnSpc>
                <a:spcPct val="100000"/>
              </a:lnSpc>
              <a:spcBef>
                <a:spcPts val="334"/>
              </a:spcBef>
              <a:buChar char=""/>
              <a:tabLst>
                <a:tab pos="178435" algn="l"/>
              </a:tabLst>
            </a:pPr>
            <a:r>
              <a:rPr sz="1350" dirty="0">
                <a:latin typeface="Arial"/>
                <a:cs typeface="Arial"/>
              </a:rPr>
              <a:t>TF models are only for linear time-invariant (LTI)  systems.</a:t>
            </a:r>
            <a:endParaRPr sz="1350">
              <a:latin typeface="Arial"/>
              <a:cs typeface="Arial"/>
            </a:endParaRPr>
          </a:p>
          <a:p>
            <a:pPr marL="177800" marR="302260" indent="-165735">
              <a:lnSpc>
                <a:spcPct val="100000"/>
              </a:lnSpc>
              <a:spcBef>
                <a:spcPts val="334"/>
              </a:spcBef>
              <a:buChar char=""/>
              <a:tabLst>
                <a:tab pos="178435" algn="l"/>
              </a:tabLst>
            </a:pPr>
            <a:r>
              <a:rPr sz="1350" dirty="0">
                <a:latin typeface="Arial"/>
                <a:cs typeface="Arial"/>
              </a:rPr>
              <a:t>Many control analysis/design techniques</a:t>
            </a:r>
            <a:r>
              <a:rPr sz="1350" spc="-50" dirty="0">
                <a:latin typeface="Arial"/>
                <a:cs typeface="Arial"/>
              </a:rPr>
              <a:t> </a:t>
            </a:r>
            <a:r>
              <a:rPr sz="1350" dirty="0">
                <a:latin typeface="Arial"/>
                <a:cs typeface="Arial"/>
              </a:rPr>
              <a:t>are  available for linear</a:t>
            </a:r>
            <a:r>
              <a:rPr sz="1350" spc="-10" dirty="0">
                <a:latin typeface="Arial"/>
                <a:cs typeface="Arial"/>
              </a:rPr>
              <a:t> </a:t>
            </a:r>
            <a:r>
              <a:rPr sz="1350" dirty="0">
                <a:latin typeface="Arial"/>
                <a:cs typeface="Arial"/>
              </a:rPr>
              <a:t>systems.</a:t>
            </a:r>
            <a:endParaRPr sz="1350">
              <a:latin typeface="Arial"/>
              <a:cs typeface="Arial"/>
            </a:endParaRPr>
          </a:p>
          <a:p>
            <a:pPr marL="177800" marR="474980" indent="-165735">
              <a:lnSpc>
                <a:spcPct val="100000"/>
              </a:lnSpc>
              <a:spcBef>
                <a:spcPts val="330"/>
              </a:spcBef>
              <a:buChar char=""/>
              <a:tabLst>
                <a:tab pos="178435" algn="l"/>
              </a:tabLst>
            </a:pPr>
            <a:r>
              <a:rPr sz="1350" dirty="0">
                <a:latin typeface="Arial"/>
                <a:cs typeface="Arial"/>
              </a:rPr>
              <a:t>Nonlinear systems are difficult to deal</a:t>
            </a:r>
            <a:r>
              <a:rPr sz="1350" spc="-55" dirty="0">
                <a:latin typeface="Arial"/>
                <a:cs typeface="Arial"/>
              </a:rPr>
              <a:t> </a:t>
            </a:r>
            <a:r>
              <a:rPr sz="1350" dirty="0">
                <a:latin typeface="Arial"/>
                <a:cs typeface="Arial"/>
              </a:rPr>
              <a:t>with  mathematically.</a:t>
            </a:r>
            <a:endParaRPr sz="1350">
              <a:latin typeface="Arial"/>
              <a:cs typeface="Arial"/>
            </a:endParaRPr>
          </a:p>
          <a:p>
            <a:pPr marL="177800" marR="340360" indent="-165735">
              <a:lnSpc>
                <a:spcPct val="100000"/>
              </a:lnSpc>
              <a:spcBef>
                <a:spcPts val="330"/>
              </a:spcBef>
              <a:buChar char=""/>
              <a:tabLst>
                <a:tab pos="178435" algn="l"/>
              </a:tabLst>
            </a:pPr>
            <a:r>
              <a:rPr sz="1350" dirty="0">
                <a:latin typeface="Arial"/>
                <a:cs typeface="Arial"/>
              </a:rPr>
              <a:t>Often we linearize nonlinear systems</a:t>
            </a:r>
            <a:r>
              <a:rPr sz="1350" spc="-45" dirty="0">
                <a:latin typeface="Arial"/>
                <a:cs typeface="Arial"/>
              </a:rPr>
              <a:t> </a:t>
            </a:r>
            <a:r>
              <a:rPr sz="1350" dirty="0">
                <a:latin typeface="Arial"/>
                <a:cs typeface="Arial"/>
              </a:rPr>
              <a:t>before  analysis and design.</a:t>
            </a:r>
            <a:r>
              <a:rPr sz="1350" spc="-25" dirty="0">
                <a:latin typeface="Arial"/>
                <a:cs typeface="Arial"/>
              </a:rPr>
              <a:t> </a:t>
            </a:r>
            <a:r>
              <a:rPr sz="1350" dirty="0">
                <a:latin typeface="Arial"/>
                <a:cs typeface="Arial"/>
              </a:rPr>
              <a:t>How?</a:t>
            </a:r>
            <a:endParaRPr sz="135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45952" y="6350"/>
            <a:ext cx="4984115" cy="3879850"/>
          </a:xfrm>
          <a:custGeom>
            <a:avLst/>
            <a:gdLst/>
            <a:ahLst/>
            <a:cxnLst/>
            <a:rect l="l" t="t" r="r" b="b"/>
            <a:pathLst>
              <a:path w="4984115" h="3879850">
                <a:moveTo>
                  <a:pt x="0" y="3879850"/>
                </a:moveTo>
                <a:lnTo>
                  <a:pt x="0" y="0"/>
                </a:lnTo>
                <a:lnTo>
                  <a:pt x="4983632" y="0"/>
                </a:lnTo>
                <a:lnTo>
                  <a:pt x="4983632" y="3879850"/>
                </a:lnTo>
                <a:lnTo>
                  <a:pt x="0" y="387985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9403516" y="3312564"/>
            <a:ext cx="73660" cy="12827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650" spc="10" dirty="0">
                <a:latin typeface="Arial"/>
                <a:cs typeface="Arial"/>
              </a:rPr>
              <a:t>6</a:t>
            </a:r>
            <a:endParaRPr sz="65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7887119" y="2553347"/>
            <a:ext cx="554355" cy="36830"/>
          </a:xfrm>
          <a:custGeom>
            <a:avLst/>
            <a:gdLst/>
            <a:ahLst/>
            <a:cxnLst/>
            <a:rect l="l" t="t" r="r" b="b"/>
            <a:pathLst>
              <a:path w="554354" h="36830">
                <a:moveTo>
                  <a:pt x="525767" y="18402"/>
                </a:moveTo>
                <a:lnTo>
                  <a:pt x="525030" y="16929"/>
                </a:lnTo>
                <a:lnTo>
                  <a:pt x="523557" y="16192"/>
                </a:lnTo>
                <a:lnTo>
                  <a:pt x="2209" y="16192"/>
                </a:lnTo>
                <a:lnTo>
                  <a:pt x="736" y="16929"/>
                </a:lnTo>
                <a:lnTo>
                  <a:pt x="0" y="18402"/>
                </a:lnTo>
                <a:lnTo>
                  <a:pt x="736" y="19875"/>
                </a:lnTo>
                <a:lnTo>
                  <a:pt x="2209" y="20612"/>
                </a:lnTo>
                <a:lnTo>
                  <a:pt x="523557" y="20612"/>
                </a:lnTo>
                <a:lnTo>
                  <a:pt x="525030" y="19875"/>
                </a:lnTo>
                <a:lnTo>
                  <a:pt x="525767" y="18402"/>
                </a:lnTo>
                <a:close/>
              </a:path>
              <a:path w="554354" h="36830">
                <a:moveTo>
                  <a:pt x="554088" y="18402"/>
                </a:moveTo>
                <a:lnTo>
                  <a:pt x="517296" y="0"/>
                </a:lnTo>
                <a:lnTo>
                  <a:pt x="517296" y="16192"/>
                </a:lnTo>
                <a:lnTo>
                  <a:pt x="523557" y="16192"/>
                </a:lnTo>
                <a:lnTo>
                  <a:pt x="525030" y="16929"/>
                </a:lnTo>
                <a:lnTo>
                  <a:pt x="525767" y="18402"/>
                </a:lnTo>
                <a:lnTo>
                  <a:pt x="525767" y="32567"/>
                </a:lnTo>
                <a:lnTo>
                  <a:pt x="554088" y="18402"/>
                </a:lnTo>
                <a:close/>
              </a:path>
              <a:path w="554354" h="36830">
                <a:moveTo>
                  <a:pt x="525767" y="32567"/>
                </a:moveTo>
                <a:lnTo>
                  <a:pt x="525767" y="18402"/>
                </a:lnTo>
                <a:lnTo>
                  <a:pt x="525030" y="19875"/>
                </a:lnTo>
                <a:lnTo>
                  <a:pt x="523557" y="20612"/>
                </a:lnTo>
                <a:lnTo>
                  <a:pt x="517296" y="20612"/>
                </a:lnTo>
                <a:lnTo>
                  <a:pt x="517296" y="36804"/>
                </a:lnTo>
                <a:lnTo>
                  <a:pt x="525767" y="3256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5566409" y="421406"/>
            <a:ext cx="3596640" cy="69469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814069">
              <a:lnSpc>
                <a:spcPct val="100000"/>
              </a:lnSpc>
              <a:spcBef>
                <a:spcPts val="120"/>
              </a:spcBef>
            </a:pPr>
            <a:r>
              <a:rPr sz="2100" spc="15" dirty="0">
                <a:solidFill>
                  <a:srgbClr val="33339A"/>
                </a:solidFill>
                <a:latin typeface="Arial"/>
                <a:cs typeface="Arial"/>
              </a:rPr>
              <a:t>How </a:t>
            </a:r>
            <a:r>
              <a:rPr sz="2100" spc="5" dirty="0">
                <a:solidFill>
                  <a:srgbClr val="33339A"/>
                </a:solidFill>
                <a:latin typeface="Arial"/>
                <a:cs typeface="Arial"/>
              </a:rPr>
              <a:t>to linearize</a:t>
            </a:r>
            <a:r>
              <a:rPr sz="2100" spc="-15" dirty="0">
                <a:solidFill>
                  <a:srgbClr val="33339A"/>
                </a:solidFill>
                <a:latin typeface="Arial"/>
                <a:cs typeface="Arial"/>
              </a:rPr>
              <a:t> </a:t>
            </a:r>
            <a:r>
              <a:rPr sz="2100" spc="5" dirty="0">
                <a:solidFill>
                  <a:srgbClr val="33339A"/>
                </a:solidFill>
                <a:latin typeface="Arial"/>
                <a:cs typeface="Arial"/>
              </a:rPr>
              <a:t>it?</a:t>
            </a:r>
            <a:endParaRPr sz="2100">
              <a:latin typeface="Arial"/>
              <a:cs typeface="Arial"/>
            </a:endParaRPr>
          </a:p>
          <a:p>
            <a:pPr marL="177800" indent="-165735">
              <a:lnSpc>
                <a:spcPct val="100000"/>
              </a:lnSpc>
              <a:spcBef>
                <a:spcPts val="1105"/>
              </a:spcBef>
              <a:buClr>
                <a:srgbClr val="000000"/>
              </a:buClr>
              <a:buChar char=""/>
              <a:tabLst>
                <a:tab pos="178435" algn="l"/>
              </a:tabLst>
            </a:pPr>
            <a:r>
              <a:rPr sz="1350" dirty="0">
                <a:solidFill>
                  <a:srgbClr val="FF0000"/>
                </a:solidFill>
                <a:latin typeface="Arial"/>
                <a:cs typeface="Arial"/>
              </a:rPr>
              <a:t>Nonlinearity</a:t>
            </a:r>
            <a:r>
              <a:rPr sz="1350" dirty="0">
                <a:latin typeface="Arial"/>
                <a:cs typeface="Arial"/>
              </a:rPr>
              <a:t> can be approximated by a</a:t>
            </a:r>
            <a:r>
              <a:rPr sz="1350" spc="-4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FF0000"/>
                </a:solidFill>
                <a:latin typeface="Arial"/>
                <a:cs typeface="Arial"/>
              </a:rPr>
              <a:t>linear</a:t>
            </a:r>
            <a:endParaRPr sz="135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8234961" y="1090277"/>
            <a:ext cx="800100" cy="2317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50" dirty="0">
                <a:solidFill>
                  <a:srgbClr val="0000FF"/>
                </a:solidFill>
                <a:latin typeface="Arial"/>
                <a:cs typeface="Arial"/>
              </a:rPr>
              <a:t>around</a:t>
            </a:r>
            <a:r>
              <a:rPr sz="1350" spc="-70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0000FF"/>
                </a:solidFill>
                <a:latin typeface="Arial"/>
                <a:cs typeface="Arial"/>
              </a:rPr>
              <a:t>an</a:t>
            </a:r>
            <a:endParaRPr sz="135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566374" y="1090277"/>
            <a:ext cx="2504440" cy="685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77800" marR="197485">
              <a:lnSpc>
                <a:spcPct val="100000"/>
              </a:lnSpc>
              <a:spcBef>
                <a:spcPts val="100"/>
              </a:spcBef>
            </a:pPr>
            <a:r>
              <a:rPr sz="1350" dirty="0">
                <a:solidFill>
                  <a:srgbClr val="FF0000"/>
                </a:solidFill>
                <a:latin typeface="Arial"/>
                <a:cs typeface="Arial"/>
              </a:rPr>
              <a:t>function </a:t>
            </a:r>
            <a:r>
              <a:rPr sz="1350" dirty="0">
                <a:latin typeface="Arial"/>
                <a:cs typeface="Arial"/>
              </a:rPr>
              <a:t>for small</a:t>
            </a:r>
            <a:r>
              <a:rPr sz="1350" spc="-70" dirty="0">
                <a:latin typeface="Arial"/>
                <a:cs typeface="Arial"/>
              </a:rPr>
              <a:t> </a:t>
            </a:r>
            <a:r>
              <a:rPr sz="1350" dirty="0">
                <a:latin typeface="Arial"/>
                <a:cs typeface="Arial"/>
              </a:rPr>
              <a:t>deviations  </a:t>
            </a:r>
            <a:r>
              <a:rPr sz="1350" dirty="0">
                <a:solidFill>
                  <a:srgbClr val="0000FF"/>
                </a:solidFill>
                <a:latin typeface="Arial"/>
                <a:cs typeface="Arial"/>
              </a:rPr>
              <a:t>operating</a:t>
            </a:r>
            <a:r>
              <a:rPr sz="1350" spc="-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0000FF"/>
                </a:solidFill>
                <a:latin typeface="Arial"/>
                <a:cs typeface="Arial"/>
              </a:rPr>
              <a:t>point</a:t>
            </a:r>
            <a:endParaRPr sz="1350">
              <a:latin typeface="Arial"/>
              <a:cs typeface="Arial"/>
            </a:endParaRPr>
          </a:p>
          <a:p>
            <a:pPr marL="177800" indent="-165735">
              <a:lnSpc>
                <a:spcPct val="100000"/>
              </a:lnSpc>
              <a:spcBef>
                <a:spcPts val="335"/>
              </a:spcBef>
              <a:buChar char=""/>
              <a:tabLst>
                <a:tab pos="178435" algn="l"/>
              </a:tabLst>
            </a:pPr>
            <a:r>
              <a:rPr sz="1350" dirty="0">
                <a:latin typeface="Arial"/>
                <a:cs typeface="Arial"/>
              </a:rPr>
              <a:t>Use a Taylor series</a:t>
            </a:r>
            <a:r>
              <a:rPr sz="1350" spc="-65" dirty="0">
                <a:latin typeface="Arial"/>
                <a:cs typeface="Arial"/>
              </a:rPr>
              <a:t> </a:t>
            </a:r>
            <a:r>
              <a:rPr sz="1350" dirty="0">
                <a:latin typeface="Arial"/>
                <a:cs typeface="Arial"/>
              </a:rPr>
              <a:t>expansion</a:t>
            </a:r>
            <a:endParaRPr sz="1350">
              <a:latin typeface="Arial"/>
              <a:cs typeface="Arial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6527990" y="2240622"/>
            <a:ext cx="1545590" cy="920115"/>
          </a:xfrm>
          <a:custGeom>
            <a:avLst/>
            <a:gdLst/>
            <a:ahLst/>
            <a:cxnLst/>
            <a:rect l="l" t="t" r="r" b="b"/>
            <a:pathLst>
              <a:path w="1545590" h="920114">
                <a:moveTo>
                  <a:pt x="1545297" y="0"/>
                </a:moveTo>
                <a:lnTo>
                  <a:pt x="1529074" y="73548"/>
                </a:lnTo>
                <a:lnTo>
                  <a:pt x="1518224" y="110344"/>
                </a:lnTo>
                <a:lnTo>
                  <a:pt x="1504072" y="147149"/>
                </a:lnTo>
                <a:lnTo>
                  <a:pt x="1485509" y="183959"/>
                </a:lnTo>
                <a:lnTo>
                  <a:pt x="1461427" y="220769"/>
                </a:lnTo>
                <a:lnTo>
                  <a:pt x="1430717" y="257574"/>
                </a:lnTo>
                <a:lnTo>
                  <a:pt x="1392272" y="294370"/>
                </a:lnTo>
                <a:lnTo>
                  <a:pt x="1344983" y="331153"/>
                </a:lnTo>
                <a:lnTo>
                  <a:pt x="1287741" y="367919"/>
                </a:lnTo>
                <a:lnTo>
                  <a:pt x="1218618" y="403984"/>
                </a:lnTo>
                <a:lnTo>
                  <a:pt x="1177648" y="422686"/>
                </a:lnTo>
                <a:lnTo>
                  <a:pt x="1133058" y="441724"/>
                </a:lnTo>
                <a:lnTo>
                  <a:pt x="1085336" y="461014"/>
                </a:lnTo>
                <a:lnTo>
                  <a:pt x="1034970" y="480473"/>
                </a:lnTo>
                <a:lnTo>
                  <a:pt x="982448" y="500017"/>
                </a:lnTo>
                <a:lnTo>
                  <a:pt x="928260" y="519562"/>
                </a:lnTo>
                <a:lnTo>
                  <a:pt x="872893" y="539026"/>
                </a:lnTo>
                <a:lnTo>
                  <a:pt x="816836" y="558325"/>
                </a:lnTo>
                <a:lnTo>
                  <a:pt x="760577" y="577375"/>
                </a:lnTo>
                <a:lnTo>
                  <a:pt x="704605" y="596093"/>
                </a:lnTo>
                <a:lnTo>
                  <a:pt x="649408" y="614396"/>
                </a:lnTo>
                <a:lnTo>
                  <a:pt x="595475" y="632200"/>
                </a:lnTo>
                <a:lnTo>
                  <a:pt x="543293" y="649421"/>
                </a:lnTo>
                <a:lnTo>
                  <a:pt x="493352" y="665977"/>
                </a:lnTo>
                <a:lnTo>
                  <a:pt x="446140" y="681784"/>
                </a:lnTo>
                <a:lnTo>
                  <a:pt x="402145" y="696758"/>
                </a:lnTo>
                <a:lnTo>
                  <a:pt x="361856" y="710816"/>
                </a:lnTo>
                <a:lnTo>
                  <a:pt x="325760" y="723875"/>
                </a:lnTo>
                <a:lnTo>
                  <a:pt x="211129" y="769625"/>
                </a:lnTo>
                <a:lnTo>
                  <a:pt x="158051" y="793160"/>
                </a:lnTo>
                <a:lnTo>
                  <a:pt x="107603" y="821776"/>
                </a:lnTo>
                <a:lnTo>
                  <a:pt x="92878" y="832988"/>
                </a:lnTo>
                <a:lnTo>
                  <a:pt x="73583" y="846226"/>
                </a:lnTo>
                <a:lnTo>
                  <a:pt x="43150" y="867603"/>
                </a:lnTo>
                <a:lnTo>
                  <a:pt x="22994" y="886466"/>
                </a:lnTo>
                <a:lnTo>
                  <a:pt x="9738" y="903605"/>
                </a:lnTo>
                <a:lnTo>
                  <a:pt x="0" y="919810"/>
                </a:lnTo>
              </a:path>
            </a:pathLst>
          </a:custGeom>
          <a:ln w="919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7521397" y="2314206"/>
            <a:ext cx="699135" cy="515620"/>
          </a:xfrm>
          <a:custGeom>
            <a:avLst/>
            <a:gdLst/>
            <a:ahLst/>
            <a:cxnLst/>
            <a:rect l="l" t="t" r="r" b="b"/>
            <a:pathLst>
              <a:path w="699134" h="515619">
                <a:moveTo>
                  <a:pt x="0" y="515086"/>
                </a:moveTo>
                <a:lnTo>
                  <a:pt x="699058" y="0"/>
                </a:lnTo>
              </a:path>
            </a:pathLst>
          </a:custGeom>
          <a:ln w="7670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7870926" y="1983066"/>
            <a:ext cx="36830" cy="591185"/>
          </a:xfrm>
          <a:custGeom>
            <a:avLst/>
            <a:gdLst/>
            <a:ahLst/>
            <a:cxnLst/>
            <a:rect l="l" t="t" r="r" b="b"/>
            <a:pathLst>
              <a:path w="36829" h="591185">
                <a:moveTo>
                  <a:pt x="36791" y="36791"/>
                </a:moveTo>
                <a:lnTo>
                  <a:pt x="18402" y="0"/>
                </a:lnTo>
                <a:lnTo>
                  <a:pt x="0" y="36791"/>
                </a:lnTo>
                <a:lnTo>
                  <a:pt x="16192" y="36791"/>
                </a:lnTo>
                <a:lnTo>
                  <a:pt x="16192" y="30543"/>
                </a:lnTo>
                <a:lnTo>
                  <a:pt x="16929" y="29070"/>
                </a:lnTo>
                <a:lnTo>
                  <a:pt x="18402" y="28333"/>
                </a:lnTo>
                <a:lnTo>
                  <a:pt x="19862" y="29070"/>
                </a:lnTo>
                <a:lnTo>
                  <a:pt x="20599" y="30543"/>
                </a:lnTo>
                <a:lnTo>
                  <a:pt x="20599" y="36791"/>
                </a:lnTo>
                <a:lnTo>
                  <a:pt x="36791" y="36791"/>
                </a:lnTo>
                <a:close/>
              </a:path>
              <a:path w="36829" h="591185">
                <a:moveTo>
                  <a:pt x="20599" y="36791"/>
                </a:moveTo>
                <a:lnTo>
                  <a:pt x="20599" y="30543"/>
                </a:lnTo>
                <a:lnTo>
                  <a:pt x="19862" y="29070"/>
                </a:lnTo>
                <a:lnTo>
                  <a:pt x="18402" y="28333"/>
                </a:lnTo>
                <a:lnTo>
                  <a:pt x="16929" y="29070"/>
                </a:lnTo>
                <a:lnTo>
                  <a:pt x="16192" y="30543"/>
                </a:lnTo>
                <a:lnTo>
                  <a:pt x="16192" y="36791"/>
                </a:lnTo>
                <a:lnTo>
                  <a:pt x="20599" y="36791"/>
                </a:lnTo>
                <a:close/>
              </a:path>
              <a:path w="36829" h="591185">
                <a:moveTo>
                  <a:pt x="20599" y="588683"/>
                </a:moveTo>
                <a:lnTo>
                  <a:pt x="20599" y="36791"/>
                </a:lnTo>
                <a:lnTo>
                  <a:pt x="16192" y="36791"/>
                </a:lnTo>
                <a:lnTo>
                  <a:pt x="16192" y="588683"/>
                </a:lnTo>
                <a:lnTo>
                  <a:pt x="16929" y="590156"/>
                </a:lnTo>
                <a:lnTo>
                  <a:pt x="18402" y="590892"/>
                </a:lnTo>
                <a:lnTo>
                  <a:pt x="19862" y="590156"/>
                </a:lnTo>
                <a:lnTo>
                  <a:pt x="20599" y="58868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8281341" y="2117538"/>
            <a:ext cx="1056005" cy="15811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850" dirty="0">
                <a:solidFill>
                  <a:srgbClr val="3365FF"/>
                </a:solidFill>
                <a:latin typeface="Arial"/>
                <a:cs typeface="Arial"/>
              </a:rPr>
              <a:t>Linear</a:t>
            </a:r>
            <a:r>
              <a:rPr sz="850" spc="-15" dirty="0">
                <a:solidFill>
                  <a:srgbClr val="3365FF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3365FF"/>
                </a:solidFill>
                <a:latin typeface="Arial"/>
                <a:cs typeface="Arial"/>
              </a:rPr>
              <a:t>approximation</a:t>
            </a:r>
            <a:endParaRPr sz="85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6523015" y="2651769"/>
            <a:ext cx="915035" cy="15811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850" spc="5" dirty="0">
                <a:latin typeface="Arial"/>
                <a:cs typeface="Arial"/>
              </a:rPr>
              <a:t>Nonlinear</a:t>
            </a:r>
            <a:r>
              <a:rPr sz="850" spc="-30" dirty="0">
                <a:latin typeface="Arial"/>
                <a:cs typeface="Arial"/>
              </a:rPr>
              <a:t> </a:t>
            </a:r>
            <a:r>
              <a:rPr sz="850" spc="5" dirty="0">
                <a:latin typeface="Arial"/>
                <a:cs typeface="Arial"/>
              </a:rPr>
              <a:t>function</a:t>
            </a:r>
            <a:endParaRPr sz="850">
              <a:latin typeface="Arial"/>
              <a:cs typeface="Arial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6341821" y="3215627"/>
            <a:ext cx="554355" cy="36830"/>
          </a:xfrm>
          <a:custGeom>
            <a:avLst/>
            <a:gdLst/>
            <a:ahLst/>
            <a:cxnLst/>
            <a:rect l="l" t="t" r="r" b="b"/>
            <a:pathLst>
              <a:path w="554354" h="36829">
                <a:moveTo>
                  <a:pt x="525767" y="18389"/>
                </a:moveTo>
                <a:lnTo>
                  <a:pt x="525030" y="16916"/>
                </a:lnTo>
                <a:lnTo>
                  <a:pt x="523557" y="16179"/>
                </a:lnTo>
                <a:lnTo>
                  <a:pt x="2209" y="16179"/>
                </a:lnTo>
                <a:lnTo>
                  <a:pt x="736" y="16916"/>
                </a:lnTo>
                <a:lnTo>
                  <a:pt x="0" y="18389"/>
                </a:lnTo>
                <a:lnTo>
                  <a:pt x="736" y="19862"/>
                </a:lnTo>
                <a:lnTo>
                  <a:pt x="2209" y="20599"/>
                </a:lnTo>
                <a:lnTo>
                  <a:pt x="523557" y="20599"/>
                </a:lnTo>
                <a:lnTo>
                  <a:pt x="525030" y="19862"/>
                </a:lnTo>
                <a:lnTo>
                  <a:pt x="525767" y="18389"/>
                </a:lnTo>
                <a:close/>
              </a:path>
              <a:path w="554354" h="36829">
                <a:moveTo>
                  <a:pt x="554101" y="18389"/>
                </a:moveTo>
                <a:lnTo>
                  <a:pt x="517309" y="0"/>
                </a:lnTo>
                <a:lnTo>
                  <a:pt x="517309" y="16179"/>
                </a:lnTo>
                <a:lnTo>
                  <a:pt x="523557" y="16179"/>
                </a:lnTo>
                <a:lnTo>
                  <a:pt x="525030" y="16916"/>
                </a:lnTo>
                <a:lnTo>
                  <a:pt x="525767" y="18389"/>
                </a:lnTo>
                <a:lnTo>
                  <a:pt x="525767" y="32561"/>
                </a:lnTo>
                <a:lnTo>
                  <a:pt x="554101" y="18389"/>
                </a:lnTo>
                <a:close/>
              </a:path>
              <a:path w="554354" h="36829">
                <a:moveTo>
                  <a:pt x="525767" y="32561"/>
                </a:moveTo>
                <a:lnTo>
                  <a:pt x="525767" y="18389"/>
                </a:lnTo>
                <a:lnTo>
                  <a:pt x="525030" y="19862"/>
                </a:lnTo>
                <a:lnTo>
                  <a:pt x="523557" y="20599"/>
                </a:lnTo>
                <a:lnTo>
                  <a:pt x="517309" y="20599"/>
                </a:lnTo>
                <a:lnTo>
                  <a:pt x="517309" y="36791"/>
                </a:lnTo>
                <a:lnTo>
                  <a:pt x="525767" y="3256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6325641" y="2645333"/>
            <a:ext cx="36830" cy="591185"/>
          </a:xfrm>
          <a:custGeom>
            <a:avLst/>
            <a:gdLst/>
            <a:ahLst/>
            <a:cxnLst/>
            <a:rect l="l" t="t" r="r" b="b"/>
            <a:pathLst>
              <a:path w="36829" h="591185">
                <a:moveTo>
                  <a:pt x="36791" y="36791"/>
                </a:moveTo>
                <a:lnTo>
                  <a:pt x="18389" y="0"/>
                </a:lnTo>
                <a:lnTo>
                  <a:pt x="0" y="36791"/>
                </a:lnTo>
                <a:lnTo>
                  <a:pt x="16179" y="36791"/>
                </a:lnTo>
                <a:lnTo>
                  <a:pt x="16179" y="30543"/>
                </a:lnTo>
                <a:lnTo>
                  <a:pt x="16916" y="29070"/>
                </a:lnTo>
                <a:lnTo>
                  <a:pt x="18389" y="28333"/>
                </a:lnTo>
                <a:lnTo>
                  <a:pt x="19862" y="29070"/>
                </a:lnTo>
                <a:lnTo>
                  <a:pt x="20599" y="30543"/>
                </a:lnTo>
                <a:lnTo>
                  <a:pt x="20599" y="36791"/>
                </a:lnTo>
                <a:lnTo>
                  <a:pt x="36791" y="36791"/>
                </a:lnTo>
                <a:close/>
              </a:path>
              <a:path w="36829" h="591185">
                <a:moveTo>
                  <a:pt x="20599" y="36791"/>
                </a:moveTo>
                <a:lnTo>
                  <a:pt x="20599" y="30543"/>
                </a:lnTo>
                <a:lnTo>
                  <a:pt x="19862" y="29070"/>
                </a:lnTo>
                <a:lnTo>
                  <a:pt x="18389" y="28333"/>
                </a:lnTo>
                <a:lnTo>
                  <a:pt x="16916" y="29070"/>
                </a:lnTo>
                <a:lnTo>
                  <a:pt x="16179" y="30543"/>
                </a:lnTo>
                <a:lnTo>
                  <a:pt x="16179" y="36791"/>
                </a:lnTo>
                <a:lnTo>
                  <a:pt x="20599" y="36791"/>
                </a:lnTo>
                <a:close/>
              </a:path>
              <a:path w="36829" h="591185">
                <a:moveTo>
                  <a:pt x="20599" y="588683"/>
                </a:moveTo>
                <a:lnTo>
                  <a:pt x="20599" y="36791"/>
                </a:lnTo>
                <a:lnTo>
                  <a:pt x="16179" y="36791"/>
                </a:lnTo>
                <a:lnTo>
                  <a:pt x="16179" y="588683"/>
                </a:lnTo>
                <a:lnTo>
                  <a:pt x="16916" y="590156"/>
                </a:lnTo>
                <a:lnTo>
                  <a:pt x="18389" y="590892"/>
                </a:lnTo>
                <a:lnTo>
                  <a:pt x="19862" y="590156"/>
                </a:lnTo>
                <a:lnTo>
                  <a:pt x="20599" y="58868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7850225" y="2532659"/>
            <a:ext cx="78193" cy="7818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8141897" y="3019694"/>
            <a:ext cx="779145" cy="15811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850" dirty="0">
                <a:solidFill>
                  <a:srgbClr val="FF0000"/>
                </a:solidFill>
                <a:latin typeface="Arial"/>
                <a:cs typeface="Arial"/>
              </a:rPr>
              <a:t>Operating</a:t>
            </a:r>
            <a:r>
              <a:rPr sz="850" spc="-2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FF0000"/>
                </a:solidFill>
                <a:latin typeface="Arial"/>
                <a:cs typeface="Arial"/>
              </a:rPr>
              <a:t>point</a:t>
            </a:r>
            <a:endParaRPr sz="85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6523012" y="3314039"/>
            <a:ext cx="742950" cy="15811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850" spc="5" dirty="0">
                <a:latin typeface="Arial"/>
                <a:cs typeface="Arial"/>
              </a:rPr>
              <a:t>Old</a:t>
            </a:r>
            <a:r>
              <a:rPr sz="850" spc="-35" dirty="0">
                <a:latin typeface="Arial"/>
                <a:cs typeface="Arial"/>
              </a:rPr>
              <a:t> </a:t>
            </a:r>
            <a:r>
              <a:rPr sz="850" dirty="0">
                <a:latin typeface="Arial"/>
                <a:cs typeface="Arial"/>
              </a:rPr>
              <a:t>coordinate</a:t>
            </a:r>
            <a:endParaRPr sz="85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8804167" y="2467803"/>
            <a:ext cx="792480" cy="15811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850" spc="5" dirty="0">
                <a:latin typeface="Arial"/>
                <a:cs typeface="Arial"/>
              </a:rPr>
              <a:t>New</a:t>
            </a:r>
            <a:r>
              <a:rPr sz="850" spc="-30" dirty="0">
                <a:latin typeface="Arial"/>
                <a:cs typeface="Arial"/>
              </a:rPr>
              <a:t> </a:t>
            </a:r>
            <a:r>
              <a:rPr sz="850" dirty="0">
                <a:latin typeface="Arial"/>
                <a:cs typeface="Arial"/>
              </a:rPr>
              <a:t>coordinate</a:t>
            </a:r>
            <a:endParaRPr sz="850">
              <a:latin typeface="Arial"/>
              <a:cs typeface="Arial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7926120" y="2608541"/>
            <a:ext cx="296545" cy="370205"/>
          </a:xfrm>
          <a:custGeom>
            <a:avLst/>
            <a:gdLst/>
            <a:ahLst/>
            <a:cxnLst/>
            <a:rect l="l" t="t" r="r" b="b"/>
            <a:pathLst>
              <a:path w="296545" h="370205">
                <a:moveTo>
                  <a:pt x="296544" y="368300"/>
                </a:moveTo>
                <a:lnTo>
                  <a:pt x="296176" y="366458"/>
                </a:lnTo>
                <a:lnTo>
                  <a:pt x="287350" y="355790"/>
                </a:lnTo>
                <a:lnTo>
                  <a:pt x="285876" y="355053"/>
                </a:lnTo>
                <a:lnTo>
                  <a:pt x="284403" y="355422"/>
                </a:lnTo>
                <a:lnTo>
                  <a:pt x="283298" y="356895"/>
                </a:lnTo>
                <a:lnTo>
                  <a:pt x="284035" y="358724"/>
                </a:lnTo>
                <a:lnTo>
                  <a:pt x="292493" y="369404"/>
                </a:lnTo>
                <a:lnTo>
                  <a:pt x="293966" y="370141"/>
                </a:lnTo>
                <a:lnTo>
                  <a:pt x="295808" y="369773"/>
                </a:lnTo>
                <a:lnTo>
                  <a:pt x="296544" y="368300"/>
                </a:lnTo>
                <a:close/>
              </a:path>
              <a:path w="296545" h="370205">
                <a:moveTo>
                  <a:pt x="276669" y="342912"/>
                </a:moveTo>
                <a:lnTo>
                  <a:pt x="275932" y="341439"/>
                </a:lnTo>
                <a:lnTo>
                  <a:pt x="267474" y="330403"/>
                </a:lnTo>
                <a:lnTo>
                  <a:pt x="266001" y="329666"/>
                </a:lnTo>
                <a:lnTo>
                  <a:pt x="264159" y="330403"/>
                </a:lnTo>
                <a:lnTo>
                  <a:pt x="263423" y="331876"/>
                </a:lnTo>
                <a:lnTo>
                  <a:pt x="263791" y="333336"/>
                </a:lnTo>
                <a:lnTo>
                  <a:pt x="272262" y="344385"/>
                </a:lnTo>
                <a:lnTo>
                  <a:pt x="274104" y="345122"/>
                </a:lnTo>
                <a:lnTo>
                  <a:pt x="275577" y="344754"/>
                </a:lnTo>
                <a:lnTo>
                  <a:pt x="276669" y="342912"/>
                </a:lnTo>
                <a:close/>
              </a:path>
              <a:path w="296545" h="370205">
                <a:moveTo>
                  <a:pt x="256438" y="317893"/>
                </a:moveTo>
                <a:lnTo>
                  <a:pt x="256070" y="316052"/>
                </a:lnTo>
                <a:lnTo>
                  <a:pt x="247243" y="305384"/>
                </a:lnTo>
                <a:lnTo>
                  <a:pt x="245770" y="304647"/>
                </a:lnTo>
                <a:lnTo>
                  <a:pt x="243928" y="305015"/>
                </a:lnTo>
                <a:lnTo>
                  <a:pt x="243192" y="306489"/>
                </a:lnTo>
                <a:lnTo>
                  <a:pt x="243560" y="308317"/>
                </a:lnTo>
                <a:lnTo>
                  <a:pt x="252387" y="318998"/>
                </a:lnTo>
                <a:lnTo>
                  <a:pt x="253860" y="320103"/>
                </a:lnTo>
                <a:lnTo>
                  <a:pt x="255701" y="319366"/>
                </a:lnTo>
                <a:lnTo>
                  <a:pt x="256438" y="317893"/>
                </a:lnTo>
                <a:close/>
              </a:path>
              <a:path w="296545" h="370205">
                <a:moveTo>
                  <a:pt x="236207" y="292874"/>
                </a:moveTo>
                <a:lnTo>
                  <a:pt x="235838" y="291033"/>
                </a:lnTo>
                <a:lnTo>
                  <a:pt x="226999" y="280365"/>
                </a:lnTo>
                <a:lnTo>
                  <a:pt x="225539" y="279628"/>
                </a:lnTo>
                <a:lnTo>
                  <a:pt x="224066" y="279996"/>
                </a:lnTo>
                <a:lnTo>
                  <a:pt x="222961" y="281470"/>
                </a:lnTo>
                <a:lnTo>
                  <a:pt x="223697" y="283298"/>
                </a:lnTo>
                <a:lnTo>
                  <a:pt x="232155" y="293979"/>
                </a:lnTo>
                <a:lnTo>
                  <a:pt x="233629" y="294716"/>
                </a:lnTo>
                <a:lnTo>
                  <a:pt x="235470" y="294347"/>
                </a:lnTo>
                <a:lnTo>
                  <a:pt x="236207" y="292874"/>
                </a:lnTo>
                <a:close/>
              </a:path>
              <a:path w="296545" h="370205">
                <a:moveTo>
                  <a:pt x="216331" y="267487"/>
                </a:moveTo>
                <a:lnTo>
                  <a:pt x="215595" y="266014"/>
                </a:lnTo>
                <a:lnTo>
                  <a:pt x="207136" y="255346"/>
                </a:lnTo>
                <a:lnTo>
                  <a:pt x="205663" y="254241"/>
                </a:lnTo>
                <a:lnTo>
                  <a:pt x="203822" y="254977"/>
                </a:lnTo>
                <a:lnTo>
                  <a:pt x="203085" y="256451"/>
                </a:lnTo>
                <a:lnTo>
                  <a:pt x="203453" y="257911"/>
                </a:lnTo>
                <a:lnTo>
                  <a:pt x="211924" y="268960"/>
                </a:lnTo>
                <a:lnTo>
                  <a:pt x="213753" y="269697"/>
                </a:lnTo>
                <a:lnTo>
                  <a:pt x="215226" y="269328"/>
                </a:lnTo>
                <a:lnTo>
                  <a:pt x="216331" y="267487"/>
                </a:lnTo>
                <a:close/>
              </a:path>
              <a:path w="296545" h="370205">
                <a:moveTo>
                  <a:pt x="196100" y="242468"/>
                </a:moveTo>
                <a:lnTo>
                  <a:pt x="195732" y="240626"/>
                </a:lnTo>
                <a:lnTo>
                  <a:pt x="186905" y="229958"/>
                </a:lnTo>
                <a:lnTo>
                  <a:pt x="185432" y="229222"/>
                </a:lnTo>
                <a:lnTo>
                  <a:pt x="183591" y="229590"/>
                </a:lnTo>
                <a:lnTo>
                  <a:pt x="182854" y="231063"/>
                </a:lnTo>
                <a:lnTo>
                  <a:pt x="183222" y="232892"/>
                </a:lnTo>
                <a:lnTo>
                  <a:pt x="192049" y="243573"/>
                </a:lnTo>
                <a:lnTo>
                  <a:pt x="193522" y="244678"/>
                </a:lnTo>
                <a:lnTo>
                  <a:pt x="195364" y="243941"/>
                </a:lnTo>
                <a:lnTo>
                  <a:pt x="196100" y="242468"/>
                </a:lnTo>
                <a:close/>
              </a:path>
              <a:path w="296545" h="370205">
                <a:moveTo>
                  <a:pt x="175869" y="217449"/>
                </a:moveTo>
                <a:lnTo>
                  <a:pt x="175501" y="215607"/>
                </a:lnTo>
                <a:lnTo>
                  <a:pt x="166662" y="204939"/>
                </a:lnTo>
                <a:lnTo>
                  <a:pt x="165188" y="204203"/>
                </a:lnTo>
                <a:lnTo>
                  <a:pt x="163715" y="204571"/>
                </a:lnTo>
                <a:lnTo>
                  <a:pt x="162623" y="206044"/>
                </a:lnTo>
                <a:lnTo>
                  <a:pt x="163347" y="207873"/>
                </a:lnTo>
                <a:lnTo>
                  <a:pt x="171818" y="218554"/>
                </a:lnTo>
                <a:lnTo>
                  <a:pt x="173291" y="219290"/>
                </a:lnTo>
                <a:lnTo>
                  <a:pt x="175132" y="218922"/>
                </a:lnTo>
                <a:lnTo>
                  <a:pt x="175869" y="217449"/>
                </a:lnTo>
                <a:close/>
              </a:path>
              <a:path w="296545" h="370205">
                <a:moveTo>
                  <a:pt x="155994" y="192062"/>
                </a:moveTo>
                <a:lnTo>
                  <a:pt x="155257" y="190588"/>
                </a:lnTo>
                <a:lnTo>
                  <a:pt x="146799" y="179920"/>
                </a:lnTo>
                <a:lnTo>
                  <a:pt x="145326" y="178816"/>
                </a:lnTo>
                <a:lnTo>
                  <a:pt x="143484" y="179552"/>
                </a:lnTo>
                <a:lnTo>
                  <a:pt x="142748" y="181025"/>
                </a:lnTo>
                <a:lnTo>
                  <a:pt x="143116" y="182499"/>
                </a:lnTo>
                <a:lnTo>
                  <a:pt x="151574" y="193535"/>
                </a:lnTo>
                <a:lnTo>
                  <a:pt x="153415" y="194271"/>
                </a:lnTo>
                <a:lnTo>
                  <a:pt x="154889" y="193903"/>
                </a:lnTo>
                <a:lnTo>
                  <a:pt x="155994" y="192062"/>
                </a:lnTo>
                <a:close/>
              </a:path>
              <a:path w="296545" h="370205">
                <a:moveTo>
                  <a:pt x="135762" y="167043"/>
                </a:moveTo>
                <a:lnTo>
                  <a:pt x="135394" y="165201"/>
                </a:lnTo>
                <a:lnTo>
                  <a:pt x="126555" y="154533"/>
                </a:lnTo>
                <a:lnTo>
                  <a:pt x="125094" y="153797"/>
                </a:lnTo>
                <a:lnTo>
                  <a:pt x="123253" y="154165"/>
                </a:lnTo>
                <a:lnTo>
                  <a:pt x="122516" y="155638"/>
                </a:lnTo>
                <a:lnTo>
                  <a:pt x="122885" y="157467"/>
                </a:lnTo>
                <a:lnTo>
                  <a:pt x="131711" y="168148"/>
                </a:lnTo>
                <a:lnTo>
                  <a:pt x="133184" y="169252"/>
                </a:lnTo>
                <a:lnTo>
                  <a:pt x="135026" y="168516"/>
                </a:lnTo>
                <a:lnTo>
                  <a:pt x="135762" y="167043"/>
                </a:lnTo>
                <a:close/>
              </a:path>
              <a:path w="296545" h="370205">
                <a:moveTo>
                  <a:pt x="115519" y="142024"/>
                </a:moveTo>
                <a:lnTo>
                  <a:pt x="115150" y="140182"/>
                </a:lnTo>
                <a:lnTo>
                  <a:pt x="106324" y="129514"/>
                </a:lnTo>
                <a:lnTo>
                  <a:pt x="104851" y="128778"/>
                </a:lnTo>
                <a:lnTo>
                  <a:pt x="103377" y="129146"/>
                </a:lnTo>
                <a:lnTo>
                  <a:pt x="102273" y="130619"/>
                </a:lnTo>
                <a:lnTo>
                  <a:pt x="103009" y="132461"/>
                </a:lnTo>
                <a:lnTo>
                  <a:pt x="111480" y="143129"/>
                </a:lnTo>
                <a:lnTo>
                  <a:pt x="112953" y="143865"/>
                </a:lnTo>
                <a:lnTo>
                  <a:pt x="114782" y="143497"/>
                </a:lnTo>
                <a:lnTo>
                  <a:pt x="115519" y="142024"/>
                </a:lnTo>
                <a:close/>
              </a:path>
              <a:path w="296545" h="370205">
                <a:moveTo>
                  <a:pt x="95656" y="116636"/>
                </a:moveTo>
                <a:lnTo>
                  <a:pt x="94919" y="115163"/>
                </a:lnTo>
                <a:lnTo>
                  <a:pt x="86461" y="104495"/>
                </a:lnTo>
                <a:lnTo>
                  <a:pt x="84988" y="103390"/>
                </a:lnTo>
                <a:lnTo>
                  <a:pt x="83146" y="104127"/>
                </a:lnTo>
                <a:lnTo>
                  <a:pt x="82410" y="105600"/>
                </a:lnTo>
                <a:lnTo>
                  <a:pt x="82778" y="107073"/>
                </a:lnTo>
                <a:lnTo>
                  <a:pt x="91605" y="118110"/>
                </a:lnTo>
                <a:lnTo>
                  <a:pt x="93078" y="118846"/>
                </a:lnTo>
                <a:lnTo>
                  <a:pt x="94551" y="118478"/>
                </a:lnTo>
                <a:lnTo>
                  <a:pt x="95656" y="116636"/>
                </a:lnTo>
                <a:close/>
              </a:path>
              <a:path w="296545" h="370205">
                <a:moveTo>
                  <a:pt x="75425" y="91617"/>
                </a:moveTo>
                <a:lnTo>
                  <a:pt x="75056" y="89776"/>
                </a:lnTo>
                <a:lnTo>
                  <a:pt x="66217" y="79108"/>
                </a:lnTo>
                <a:lnTo>
                  <a:pt x="64744" y="78371"/>
                </a:lnTo>
                <a:lnTo>
                  <a:pt x="62903" y="78740"/>
                </a:lnTo>
                <a:lnTo>
                  <a:pt x="62179" y="80213"/>
                </a:lnTo>
                <a:lnTo>
                  <a:pt x="62547" y="82054"/>
                </a:lnTo>
                <a:lnTo>
                  <a:pt x="71374" y="92722"/>
                </a:lnTo>
                <a:lnTo>
                  <a:pt x="72847" y="93827"/>
                </a:lnTo>
                <a:lnTo>
                  <a:pt x="74688" y="93091"/>
                </a:lnTo>
                <a:lnTo>
                  <a:pt x="75425" y="91617"/>
                </a:lnTo>
                <a:close/>
              </a:path>
              <a:path w="296545" h="370205">
                <a:moveTo>
                  <a:pt x="55181" y="66598"/>
                </a:moveTo>
                <a:lnTo>
                  <a:pt x="54813" y="64757"/>
                </a:lnTo>
                <a:lnTo>
                  <a:pt x="46354" y="54089"/>
                </a:lnTo>
                <a:lnTo>
                  <a:pt x="44513" y="53352"/>
                </a:lnTo>
                <a:lnTo>
                  <a:pt x="43040" y="53721"/>
                </a:lnTo>
                <a:lnTo>
                  <a:pt x="41935" y="55194"/>
                </a:lnTo>
                <a:lnTo>
                  <a:pt x="42672" y="57035"/>
                </a:lnTo>
                <a:lnTo>
                  <a:pt x="51130" y="67703"/>
                </a:lnTo>
                <a:lnTo>
                  <a:pt x="52603" y="68440"/>
                </a:lnTo>
                <a:lnTo>
                  <a:pt x="54444" y="68072"/>
                </a:lnTo>
                <a:lnTo>
                  <a:pt x="55181" y="66598"/>
                </a:lnTo>
                <a:close/>
              </a:path>
              <a:path w="296545" h="370205">
                <a:moveTo>
                  <a:pt x="37528" y="17297"/>
                </a:moveTo>
                <a:lnTo>
                  <a:pt x="0" y="0"/>
                </a:lnTo>
                <a:lnTo>
                  <a:pt x="8458" y="40106"/>
                </a:lnTo>
                <a:lnTo>
                  <a:pt x="22690" y="28939"/>
                </a:lnTo>
                <a:lnTo>
                  <a:pt x="22809" y="28702"/>
                </a:lnTo>
                <a:lnTo>
                  <a:pt x="23184" y="28551"/>
                </a:lnTo>
                <a:lnTo>
                  <a:pt x="37528" y="17297"/>
                </a:lnTo>
                <a:close/>
              </a:path>
              <a:path w="296545" h="370205">
                <a:moveTo>
                  <a:pt x="35318" y="41211"/>
                </a:moveTo>
                <a:lnTo>
                  <a:pt x="34582" y="39738"/>
                </a:lnTo>
                <a:lnTo>
                  <a:pt x="26111" y="29070"/>
                </a:lnTo>
                <a:lnTo>
                  <a:pt x="24650" y="27965"/>
                </a:lnTo>
                <a:lnTo>
                  <a:pt x="23184" y="28551"/>
                </a:lnTo>
                <a:lnTo>
                  <a:pt x="22690" y="28939"/>
                </a:lnTo>
                <a:lnTo>
                  <a:pt x="22072" y="30175"/>
                </a:lnTo>
                <a:lnTo>
                  <a:pt x="22440" y="31648"/>
                </a:lnTo>
                <a:lnTo>
                  <a:pt x="31267" y="42684"/>
                </a:lnTo>
                <a:lnTo>
                  <a:pt x="32740" y="43421"/>
                </a:lnTo>
                <a:lnTo>
                  <a:pt x="34213" y="43053"/>
                </a:lnTo>
                <a:lnTo>
                  <a:pt x="35318" y="41211"/>
                </a:lnTo>
                <a:close/>
              </a:path>
              <a:path w="296545" h="370205">
                <a:moveTo>
                  <a:pt x="23184" y="28551"/>
                </a:moveTo>
                <a:lnTo>
                  <a:pt x="22809" y="28702"/>
                </a:lnTo>
                <a:lnTo>
                  <a:pt x="22690" y="28939"/>
                </a:lnTo>
                <a:lnTo>
                  <a:pt x="23184" y="2855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7971186" y="1144029"/>
            <a:ext cx="184331" cy="13278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6971713" y="1385187"/>
            <a:ext cx="189298" cy="12141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8544415" y="2486961"/>
            <a:ext cx="184331" cy="13278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8958516" y="3050054"/>
            <a:ext cx="189298" cy="12141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6975588" y="3208085"/>
            <a:ext cx="95097" cy="82561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6138730" y="2428446"/>
            <a:ext cx="370498" cy="177886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6974850" y="1913280"/>
            <a:ext cx="799247" cy="153437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5029580" y="6350"/>
            <a:ext cx="4984115" cy="3879850"/>
          </a:xfrm>
          <a:custGeom>
            <a:avLst/>
            <a:gdLst/>
            <a:ahLst/>
            <a:cxnLst/>
            <a:rect l="l" t="t" r="r" b="b"/>
            <a:pathLst>
              <a:path w="4984115" h="3879850">
                <a:moveTo>
                  <a:pt x="0" y="3879850"/>
                </a:moveTo>
                <a:lnTo>
                  <a:pt x="0" y="0"/>
                </a:lnTo>
                <a:lnTo>
                  <a:pt x="4983632" y="0"/>
                </a:lnTo>
                <a:lnTo>
                  <a:pt x="4983632" y="3879849"/>
                </a:lnTo>
                <a:lnTo>
                  <a:pt x="0" y="387985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 txBox="1"/>
          <p:nvPr/>
        </p:nvSpPr>
        <p:spPr>
          <a:xfrm>
            <a:off x="544680" y="4301256"/>
            <a:ext cx="3814445" cy="189103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26820">
              <a:lnSpc>
                <a:spcPct val="100000"/>
              </a:lnSpc>
              <a:spcBef>
                <a:spcPts val="120"/>
              </a:spcBef>
            </a:pPr>
            <a:r>
              <a:rPr sz="2100" spc="10" dirty="0">
                <a:solidFill>
                  <a:srgbClr val="33339A"/>
                </a:solidFill>
                <a:latin typeface="Arial"/>
                <a:cs typeface="Arial"/>
              </a:rPr>
              <a:t>Linearization</a:t>
            </a:r>
            <a:endParaRPr sz="2100">
              <a:latin typeface="Arial"/>
              <a:cs typeface="Arial"/>
            </a:endParaRPr>
          </a:p>
          <a:p>
            <a:pPr marL="307975" indent="-257810">
              <a:lnSpc>
                <a:spcPct val="100000"/>
              </a:lnSpc>
              <a:spcBef>
                <a:spcPts val="1105"/>
              </a:spcBef>
              <a:buChar char=""/>
              <a:tabLst>
                <a:tab pos="307975" algn="l"/>
                <a:tab pos="308610" algn="l"/>
              </a:tabLst>
            </a:pPr>
            <a:r>
              <a:rPr sz="1350" dirty="0">
                <a:latin typeface="Arial"/>
                <a:cs typeface="Arial"/>
              </a:rPr>
              <a:t>Nonlinear</a:t>
            </a:r>
            <a:r>
              <a:rPr sz="1350" spc="-5" dirty="0">
                <a:latin typeface="Arial"/>
                <a:cs typeface="Arial"/>
              </a:rPr>
              <a:t> </a:t>
            </a:r>
            <a:r>
              <a:rPr sz="1350" dirty="0">
                <a:latin typeface="Arial"/>
                <a:cs typeface="Arial"/>
              </a:rPr>
              <a:t>system:</a:t>
            </a:r>
            <a:endParaRPr sz="1350">
              <a:latin typeface="Arial"/>
              <a:cs typeface="Arial"/>
            </a:endParaRPr>
          </a:p>
          <a:p>
            <a:pPr marL="307975" marR="55880" indent="-257810">
              <a:lnSpc>
                <a:spcPct val="100000"/>
              </a:lnSpc>
              <a:spcBef>
                <a:spcPts val="330"/>
              </a:spcBef>
              <a:buChar char=""/>
              <a:tabLst>
                <a:tab pos="307975" algn="l"/>
                <a:tab pos="308610" algn="l"/>
              </a:tabLst>
            </a:pPr>
            <a:r>
              <a:rPr sz="1350" dirty="0">
                <a:latin typeface="Arial"/>
                <a:cs typeface="Arial"/>
              </a:rPr>
              <a:t>Let </a:t>
            </a:r>
            <a:r>
              <a:rPr sz="1350" i="1" dirty="0">
                <a:latin typeface="Times New Roman"/>
                <a:cs typeface="Times New Roman"/>
              </a:rPr>
              <a:t>u</a:t>
            </a:r>
            <a:r>
              <a:rPr sz="1350" i="1" baseline="-21604" dirty="0">
                <a:latin typeface="Times New Roman"/>
                <a:cs typeface="Times New Roman"/>
              </a:rPr>
              <a:t>0</a:t>
            </a:r>
            <a:r>
              <a:rPr sz="900" i="1" dirty="0">
                <a:latin typeface="Times New Roman"/>
                <a:cs typeface="Times New Roman"/>
              </a:rPr>
              <a:t> </a:t>
            </a:r>
            <a:r>
              <a:rPr sz="1350" dirty="0">
                <a:latin typeface="Arial"/>
                <a:cs typeface="Arial"/>
              </a:rPr>
              <a:t>be a nominal input and let the resultant  state be</a:t>
            </a:r>
            <a:r>
              <a:rPr sz="1350" spc="-10" dirty="0">
                <a:latin typeface="Arial"/>
                <a:cs typeface="Arial"/>
              </a:rPr>
              <a:t> </a:t>
            </a:r>
            <a:r>
              <a:rPr sz="1350" i="1" dirty="0">
                <a:latin typeface="Times New Roman"/>
                <a:cs typeface="Times New Roman"/>
              </a:rPr>
              <a:t>x</a:t>
            </a:r>
            <a:r>
              <a:rPr sz="1350" i="1" baseline="-21604" dirty="0">
                <a:latin typeface="Times New Roman"/>
                <a:cs typeface="Times New Roman"/>
              </a:rPr>
              <a:t>0</a:t>
            </a:r>
            <a:endParaRPr sz="1350" baseline="-21604">
              <a:latin typeface="Times New Roman"/>
              <a:cs typeface="Times New Roman"/>
            </a:endParaRPr>
          </a:p>
          <a:p>
            <a:pPr marL="307975" indent="-257810">
              <a:lnSpc>
                <a:spcPct val="100000"/>
              </a:lnSpc>
              <a:spcBef>
                <a:spcPts val="334"/>
              </a:spcBef>
              <a:buChar char=""/>
              <a:tabLst>
                <a:tab pos="307975" algn="l"/>
                <a:tab pos="308610" algn="l"/>
              </a:tabLst>
            </a:pPr>
            <a:r>
              <a:rPr sz="1350" dirty="0">
                <a:latin typeface="Arial"/>
                <a:cs typeface="Arial"/>
              </a:rPr>
              <a:t>Perturbation:</a:t>
            </a:r>
            <a:endParaRPr sz="1350">
              <a:latin typeface="Arial"/>
              <a:cs typeface="Arial"/>
            </a:endParaRPr>
          </a:p>
          <a:p>
            <a:pPr marL="307975" indent="-257810">
              <a:lnSpc>
                <a:spcPct val="100000"/>
              </a:lnSpc>
              <a:spcBef>
                <a:spcPts val="325"/>
              </a:spcBef>
              <a:buChar char=""/>
              <a:tabLst>
                <a:tab pos="307975" algn="l"/>
                <a:tab pos="308610" algn="l"/>
              </a:tabLst>
            </a:pPr>
            <a:r>
              <a:rPr sz="1350" dirty="0">
                <a:latin typeface="Arial"/>
                <a:cs typeface="Arial"/>
              </a:rPr>
              <a:t>Resultant</a:t>
            </a:r>
            <a:r>
              <a:rPr sz="1350" spc="-5" dirty="0">
                <a:latin typeface="Arial"/>
                <a:cs typeface="Arial"/>
              </a:rPr>
              <a:t> </a:t>
            </a:r>
            <a:r>
              <a:rPr sz="1350" dirty="0">
                <a:latin typeface="Arial"/>
                <a:cs typeface="Arial"/>
              </a:rPr>
              <a:t>perturb:</a:t>
            </a:r>
            <a:endParaRPr sz="1350">
              <a:latin typeface="Arial"/>
              <a:cs typeface="Arial"/>
            </a:endParaRPr>
          </a:p>
          <a:p>
            <a:pPr marL="307975" indent="-257810">
              <a:lnSpc>
                <a:spcPct val="100000"/>
              </a:lnSpc>
              <a:spcBef>
                <a:spcPts val="330"/>
              </a:spcBef>
              <a:buChar char=""/>
              <a:tabLst>
                <a:tab pos="307975" algn="l"/>
                <a:tab pos="308610" algn="l"/>
              </a:tabLst>
            </a:pPr>
            <a:r>
              <a:rPr sz="1350" dirty="0">
                <a:latin typeface="Arial"/>
                <a:cs typeface="Arial"/>
              </a:rPr>
              <a:t>Taylor series</a:t>
            </a:r>
            <a:r>
              <a:rPr sz="1350" spc="-5" dirty="0">
                <a:latin typeface="Arial"/>
                <a:cs typeface="Arial"/>
              </a:rPr>
              <a:t> </a:t>
            </a:r>
            <a:r>
              <a:rPr sz="1350" dirty="0">
                <a:latin typeface="Arial"/>
                <a:cs typeface="Arial"/>
              </a:rPr>
              <a:t>expansion:</a:t>
            </a:r>
            <a:endParaRPr sz="1350">
              <a:latin typeface="Arial"/>
              <a:cs typeface="Arial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2359877" y="4806052"/>
            <a:ext cx="967275" cy="177886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2390596" y="5494991"/>
            <a:ext cx="1738452" cy="183963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2397219" y="5756406"/>
            <a:ext cx="1719871" cy="177886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918890" y="6302221"/>
            <a:ext cx="2867181" cy="377861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1723913" y="6798186"/>
            <a:ext cx="2248030" cy="423115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45952" y="3886200"/>
            <a:ext cx="4984115" cy="3879850"/>
          </a:xfrm>
          <a:custGeom>
            <a:avLst/>
            <a:gdLst/>
            <a:ahLst/>
            <a:cxnLst/>
            <a:rect l="l" t="t" r="r" b="b"/>
            <a:pathLst>
              <a:path w="4984115" h="3879850">
                <a:moveTo>
                  <a:pt x="0" y="3879850"/>
                </a:moveTo>
                <a:lnTo>
                  <a:pt x="0" y="0"/>
                </a:lnTo>
                <a:lnTo>
                  <a:pt x="4983632" y="0"/>
                </a:lnTo>
                <a:lnTo>
                  <a:pt x="4983632" y="3879850"/>
                </a:lnTo>
                <a:lnTo>
                  <a:pt x="0" y="387985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 txBox="1"/>
          <p:nvPr/>
        </p:nvSpPr>
        <p:spPr>
          <a:xfrm>
            <a:off x="6322876" y="4301256"/>
            <a:ext cx="2397125" cy="34925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2100" spc="10" dirty="0">
                <a:solidFill>
                  <a:srgbClr val="33339A"/>
                </a:solidFill>
                <a:latin typeface="Arial"/>
                <a:cs typeface="Arial"/>
              </a:rPr>
              <a:t>Linearization</a:t>
            </a:r>
            <a:r>
              <a:rPr sz="2100" spc="-50" dirty="0">
                <a:solidFill>
                  <a:srgbClr val="33339A"/>
                </a:solidFill>
                <a:latin typeface="Arial"/>
                <a:cs typeface="Arial"/>
              </a:rPr>
              <a:t> </a:t>
            </a:r>
            <a:r>
              <a:rPr sz="2100" spc="5" dirty="0">
                <a:solidFill>
                  <a:srgbClr val="33339A"/>
                </a:solidFill>
                <a:latin typeface="Arial"/>
                <a:cs typeface="Arial"/>
              </a:rPr>
              <a:t>(cont.)</a:t>
            </a:r>
            <a:endParaRPr sz="2100">
              <a:latin typeface="Arial"/>
              <a:cs typeface="Arial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5566409" y="5259324"/>
            <a:ext cx="819150" cy="2317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50" dirty="0">
                <a:latin typeface="Arial"/>
                <a:cs typeface="Arial"/>
              </a:rPr>
              <a:t>notice</a:t>
            </a:r>
            <a:r>
              <a:rPr sz="1350" spc="-70" dirty="0">
                <a:latin typeface="Arial"/>
                <a:cs typeface="Arial"/>
              </a:rPr>
              <a:t> </a:t>
            </a:r>
            <a:r>
              <a:rPr sz="1350" dirty="0">
                <a:latin typeface="Arial"/>
                <a:cs typeface="Arial"/>
              </a:rPr>
              <a:t>that</a:t>
            </a:r>
            <a:endParaRPr sz="1350">
              <a:latin typeface="Arial"/>
              <a:cs typeface="Arial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7821437" y="5259324"/>
            <a:ext cx="589915" cy="2317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50" dirty="0">
                <a:latin typeface="Arial"/>
                <a:cs typeface="Arial"/>
              </a:rPr>
              <a:t>;</a:t>
            </a:r>
            <a:r>
              <a:rPr sz="1350" spc="-75" dirty="0">
                <a:latin typeface="Arial"/>
                <a:cs typeface="Arial"/>
              </a:rPr>
              <a:t> </a:t>
            </a:r>
            <a:r>
              <a:rPr sz="1350" dirty="0">
                <a:latin typeface="Arial"/>
                <a:cs typeface="Arial"/>
              </a:rPr>
              <a:t>hence</a:t>
            </a:r>
            <a:endParaRPr sz="1350">
              <a:latin typeface="Arial"/>
              <a:cs typeface="Arial"/>
            </a:endParaRPr>
          </a:p>
        </p:txBody>
      </p:sp>
      <p:sp>
        <p:nvSpPr>
          <p:cNvPr id="41" name="object 41"/>
          <p:cNvSpPr/>
          <p:nvPr/>
        </p:nvSpPr>
        <p:spPr>
          <a:xfrm>
            <a:off x="6523849" y="5319033"/>
            <a:ext cx="1173833" cy="167749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5792139" y="5605373"/>
            <a:ext cx="3458845" cy="809625"/>
          </a:xfrm>
          <a:custGeom>
            <a:avLst/>
            <a:gdLst/>
            <a:ahLst/>
            <a:cxnLst/>
            <a:rect l="l" t="t" r="r" b="b"/>
            <a:pathLst>
              <a:path w="3458845" h="809625">
                <a:moveTo>
                  <a:pt x="0" y="0"/>
                </a:moveTo>
                <a:lnTo>
                  <a:pt x="0" y="809434"/>
                </a:lnTo>
                <a:lnTo>
                  <a:pt x="3458514" y="809434"/>
                </a:lnTo>
                <a:lnTo>
                  <a:pt x="3458514" y="0"/>
                </a:lnTo>
                <a:lnTo>
                  <a:pt x="0" y="0"/>
                </a:lnTo>
                <a:close/>
              </a:path>
            </a:pathLst>
          </a:custGeom>
          <a:ln w="1840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 txBox="1"/>
          <p:nvPr/>
        </p:nvSpPr>
        <p:spPr>
          <a:xfrm>
            <a:off x="8393010" y="6819531"/>
            <a:ext cx="699135" cy="331470"/>
          </a:xfrm>
          <a:prstGeom prst="rect">
            <a:avLst/>
          </a:prstGeom>
          <a:ln w="18402">
            <a:solidFill>
              <a:srgbClr val="000000"/>
            </a:solidFill>
          </a:ln>
        </p:spPr>
        <p:txBody>
          <a:bodyPr vert="horz" wrap="square" lIns="0" tIns="73660" rIns="0" bIns="0" rtlCol="0">
            <a:spAutoFit/>
          </a:bodyPr>
          <a:lstStyle/>
          <a:p>
            <a:pPr marL="137160">
              <a:lnSpc>
                <a:spcPct val="100000"/>
              </a:lnSpc>
              <a:spcBef>
                <a:spcPts val="580"/>
              </a:spcBef>
            </a:pPr>
            <a:r>
              <a:rPr sz="1150" dirty="0">
                <a:latin typeface="Arial"/>
                <a:cs typeface="Arial"/>
              </a:rPr>
              <a:t>L.</a:t>
            </a:r>
            <a:r>
              <a:rPr sz="1150" spc="-20" dirty="0">
                <a:latin typeface="Arial"/>
                <a:cs typeface="Arial"/>
              </a:rPr>
              <a:t> </a:t>
            </a:r>
            <a:r>
              <a:rPr sz="1150" spc="-5" dirty="0">
                <a:latin typeface="Arial"/>
                <a:cs typeface="Arial"/>
              </a:rPr>
              <a:t>sys.</a:t>
            </a:r>
            <a:endParaRPr sz="1150">
              <a:latin typeface="Arial"/>
              <a:cs typeface="Arial"/>
            </a:endParaRPr>
          </a:p>
        </p:txBody>
      </p:sp>
      <p:sp>
        <p:nvSpPr>
          <p:cNvPr id="44" name="object 44"/>
          <p:cNvSpPr/>
          <p:nvPr/>
        </p:nvSpPr>
        <p:spPr>
          <a:xfrm>
            <a:off x="8061883" y="6985089"/>
            <a:ext cx="331470" cy="36830"/>
          </a:xfrm>
          <a:custGeom>
            <a:avLst/>
            <a:gdLst/>
            <a:ahLst/>
            <a:cxnLst/>
            <a:rect l="l" t="t" r="r" b="b"/>
            <a:pathLst>
              <a:path w="331470" h="36829">
                <a:moveTo>
                  <a:pt x="300227" y="24650"/>
                </a:moveTo>
                <a:lnTo>
                  <a:pt x="300227" y="12141"/>
                </a:lnTo>
                <a:lnTo>
                  <a:pt x="0" y="12141"/>
                </a:lnTo>
                <a:lnTo>
                  <a:pt x="0" y="24650"/>
                </a:lnTo>
                <a:lnTo>
                  <a:pt x="300227" y="24650"/>
                </a:lnTo>
                <a:close/>
              </a:path>
              <a:path w="331470" h="36829">
                <a:moveTo>
                  <a:pt x="331127" y="18402"/>
                </a:moveTo>
                <a:lnTo>
                  <a:pt x="294335" y="0"/>
                </a:lnTo>
                <a:lnTo>
                  <a:pt x="294335" y="12141"/>
                </a:lnTo>
                <a:lnTo>
                  <a:pt x="300227" y="12141"/>
                </a:lnTo>
                <a:lnTo>
                  <a:pt x="300227" y="33846"/>
                </a:lnTo>
                <a:lnTo>
                  <a:pt x="331127" y="18402"/>
                </a:lnTo>
                <a:close/>
              </a:path>
              <a:path w="331470" h="36829">
                <a:moveTo>
                  <a:pt x="300227" y="33846"/>
                </a:moveTo>
                <a:lnTo>
                  <a:pt x="300227" y="24650"/>
                </a:lnTo>
                <a:lnTo>
                  <a:pt x="294335" y="24650"/>
                </a:lnTo>
                <a:lnTo>
                  <a:pt x="294335" y="36791"/>
                </a:lnTo>
                <a:lnTo>
                  <a:pt x="300227" y="3384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9092069" y="6985089"/>
            <a:ext cx="331470" cy="36830"/>
          </a:xfrm>
          <a:custGeom>
            <a:avLst/>
            <a:gdLst/>
            <a:ahLst/>
            <a:cxnLst/>
            <a:rect l="l" t="t" r="r" b="b"/>
            <a:pathLst>
              <a:path w="331470" h="36829">
                <a:moveTo>
                  <a:pt x="300227" y="24650"/>
                </a:moveTo>
                <a:lnTo>
                  <a:pt x="300227" y="12141"/>
                </a:lnTo>
                <a:lnTo>
                  <a:pt x="0" y="12141"/>
                </a:lnTo>
                <a:lnTo>
                  <a:pt x="0" y="24650"/>
                </a:lnTo>
                <a:lnTo>
                  <a:pt x="300227" y="24650"/>
                </a:lnTo>
                <a:close/>
              </a:path>
              <a:path w="331470" h="36829">
                <a:moveTo>
                  <a:pt x="331139" y="18402"/>
                </a:moveTo>
                <a:lnTo>
                  <a:pt x="294347" y="0"/>
                </a:lnTo>
                <a:lnTo>
                  <a:pt x="294347" y="12141"/>
                </a:lnTo>
                <a:lnTo>
                  <a:pt x="300227" y="12141"/>
                </a:lnTo>
                <a:lnTo>
                  <a:pt x="300227" y="33852"/>
                </a:lnTo>
                <a:lnTo>
                  <a:pt x="331139" y="18402"/>
                </a:lnTo>
                <a:close/>
              </a:path>
              <a:path w="331470" h="36829">
                <a:moveTo>
                  <a:pt x="300227" y="33852"/>
                </a:moveTo>
                <a:lnTo>
                  <a:pt x="300227" y="24650"/>
                </a:lnTo>
                <a:lnTo>
                  <a:pt x="294347" y="24650"/>
                </a:lnTo>
                <a:lnTo>
                  <a:pt x="294347" y="36791"/>
                </a:lnTo>
                <a:lnTo>
                  <a:pt x="300227" y="3385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7967475" y="6841051"/>
            <a:ext cx="137801" cy="95290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9282100" y="6824862"/>
            <a:ext cx="132639" cy="95290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 txBox="1"/>
          <p:nvPr/>
        </p:nvSpPr>
        <p:spPr>
          <a:xfrm>
            <a:off x="6049695" y="6819531"/>
            <a:ext cx="699135" cy="331470"/>
          </a:xfrm>
          <a:prstGeom prst="rect">
            <a:avLst/>
          </a:prstGeom>
          <a:ln w="18402">
            <a:solidFill>
              <a:srgbClr val="000000"/>
            </a:solidFill>
          </a:ln>
        </p:spPr>
        <p:txBody>
          <a:bodyPr vert="horz" wrap="square" lIns="0" tIns="73660" rIns="0" bIns="0" rtlCol="0">
            <a:spAutoFit/>
          </a:bodyPr>
          <a:lstStyle/>
          <a:p>
            <a:pPr marL="144780">
              <a:lnSpc>
                <a:spcPct val="100000"/>
              </a:lnSpc>
              <a:spcBef>
                <a:spcPts val="580"/>
              </a:spcBef>
            </a:pPr>
            <a:r>
              <a:rPr sz="1150" dirty="0">
                <a:latin typeface="Arial"/>
                <a:cs typeface="Arial"/>
              </a:rPr>
              <a:t>N.</a:t>
            </a:r>
            <a:r>
              <a:rPr sz="1150" spc="-20" dirty="0">
                <a:latin typeface="Arial"/>
                <a:cs typeface="Arial"/>
              </a:rPr>
              <a:t> </a:t>
            </a:r>
            <a:r>
              <a:rPr sz="1150" spc="-5" dirty="0">
                <a:latin typeface="Arial"/>
                <a:cs typeface="Arial"/>
              </a:rPr>
              <a:t>sys</a:t>
            </a:r>
            <a:endParaRPr sz="1150">
              <a:latin typeface="Arial"/>
              <a:cs typeface="Arial"/>
            </a:endParaRPr>
          </a:p>
        </p:txBody>
      </p:sp>
      <p:sp>
        <p:nvSpPr>
          <p:cNvPr id="49" name="object 49"/>
          <p:cNvSpPr/>
          <p:nvPr/>
        </p:nvSpPr>
        <p:spPr>
          <a:xfrm>
            <a:off x="5718555" y="6985089"/>
            <a:ext cx="331470" cy="36830"/>
          </a:xfrm>
          <a:custGeom>
            <a:avLst/>
            <a:gdLst/>
            <a:ahLst/>
            <a:cxnLst/>
            <a:rect l="l" t="t" r="r" b="b"/>
            <a:pathLst>
              <a:path w="331470" h="36829">
                <a:moveTo>
                  <a:pt x="300596" y="24650"/>
                </a:moveTo>
                <a:lnTo>
                  <a:pt x="300596" y="12141"/>
                </a:lnTo>
                <a:lnTo>
                  <a:pt x="0" y="12141"/>
                </a:lnTo>
                <a:lnTo>
                  <a:pt x="0" y="24650"/>
                </a:lnTo>
                <a:lnTo>
                  <a:pt x="300596" y="24650"/>
                </a:lnTo>
                <a:close/>
              </a:path>
              <a:path w="331470" h="36829">
                <a:moveTo>
                  <a:pt x="331139" y="18402"/>
                </a:moveTo>
                <a:lnTo>
                  <a:pt x="294347" y="0"/>
                </a:lnTo>
                <a:lnTo>
                  <a:pt x="294347" y="12141"/>
                </a:lnTo>
                <a:lnTo>
                  <a:pt x="300596" y="12141"/>
                </a:lnTo>
                <a:lnTo>
                  <a:pt x="300596" y="33668"/>
                </a:lnTo>
                <a:lnTo>
                  <a:pt x="331139" y="18402"/>
                </a:lnTo>
                <a:close/>
              </a:path>
              <a:path w="331470" h="36829">
                <a:moveTo>
                  <a:pt x="300596" y="33668"/>
                </a:moveTo>
                <a:lnTo>
                  <a:pt x="300596" y="24650"/>
                </a:lnTo>
                <a:lnTo>
                  <a:pt x="294347" y="24650"/>
                </a:lnTo>
                <a:lnTo>
                  <a:pt x="294347" y="36791"/>
                </a:lnTo>
                <a:lnTo>
                  <a:pt x="300596" y="3366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6748754" y="6985089"/>
            <a:ext cx="331470" cy="36830"/>
          </a:xfrm>
          <a:custGeom>
            <a:avLst/>
            <a:gdLst/>
            <a:ahLst/>
            <a:cxnLst/>
            <a:rect l="l" t="t" r="r" b="b"/>
            <a:pathLst>
              <a:path w="331470" h="36829">
                <a:moveTo>
                  <a:pt x="300596" y="24650"/>
                </a:moveTo>
                <a:lnTo>
                  <a:pt x="300596" y="12141"/>
                </a:lnTo>
                <a:lnTo>
                  <a:pt x="0" y="12141"/>
                </a:lnTo>
                <a:lnTo>
                  <a:pt x="0" y="24650"/>
                </a:lnTo>
                <a:lnTo>
                  <a:pt x="300596" y="24650"/>
                </a:lnTo>
                <a:close/>
              </a:path>
              <a:path w="331470" h="36829">
                <a:moveTo>
                  <a:pt x="331127" y="18402"/>
                </a:moveTo>
                <a:lnTo>
                  <a:pt x="294335" y="0"/>
                </a:lnTo>
                <a:lnTo>
                  <a:pt x="294335" y="12141"/>
                </a:lnTo>
                <a:lnTo>
                  <a:pt x="300596" y="12141"/>
                </a:lnTo>
                <a:lnTo>
                  <a:pt x="300596" y="33662"/>
                </a:lnTo>
                <a:lnTo>
                  <a:pt x="331127" y="18402"/>
                </a:lnTo>
                <a:close/>
              </a:path>
              <a:path w="331470" h="36829">
                <a:moveTo>
                  <a:pt x="300596" y="33662"/>
                </a:moveTo>
                <a:lnTo>
                  <a:pt x="300596" y="24650"/>
                </a:lnTo>
                <a:lnTo>
                  <a:pt x="294335" y="24650"/>
                </a:lnTo>
                <a:lnTo>
                  <a:pt x="294335" y="36791"/>
                </a:lnTo>
                <a:lnTo>
                  <a:pt x="300596" y="3366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6974830" y="6865559"/>
            <a:ext cx="68818" cy="59045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5657944" y="6855625"/>
            <a:ext cx="72934" cy="59045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7263853" y="6893115"/>
            <a:ext cx="515620" cy="220979"/>
          </a:xfrm>
          <a:custGeom>
            <a:avLst/>
            <a:gdLst/>
            <a:ahLst/>
            <a:cxnLst/>
            <a:rect l="l" t="t" r="r" b="b"/>
            <a:pathLst>
              <a:path w="515620" h="220979">
                <a:moveTo>
                  <a:pt x="386321" y="165557"/>
                </a:moveTo>
                <a:lnTo>
                  <a:pt x="386321" y="55181"/>
                </a:lnTo>
                <a:lnTo>
                  <a:pt x="0" y="55181"/>
                </a:lnTo>
                <a:lnTo>
                  <a:pt x="0" y="165557"/>
                </a:lnTo>
                <a:lnTo>
                  <a:pt x="386321" y="165557"/>
                </a:lnTo>
                <a:close/>
              </a:path>
              <a:path w="515620" h="220979">
                <a:moveTo>
                  <a:pt x="515086" y="110375"/>
                </a:moveTo>
                <a:lnTo>
                  <a:pt x="386321" y="0"/>
                </a:lnTo>
                <a:lnTo>
                  <a:pt x="386321" y="220751"/>
                </a:lnTo>
                <a:lnTo>
                  <a:pt x="515086" y="110375"/>
                </a:lnTo>
                <a:close/>
              </a:path>
            </a:pathLst>
          </a:custGeom>
          <a:solidFill>
            <a:srgbClr val="BBE0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7263853" y="6893115"/>
            <a:ext cx="515620" cy="220979"/>
          </a:xfrm>
          <a:custGeom>
            <a:avLst/>
            <a:gdLst/>
            <a:ahLst/>
            <a:cxnLst/>
            <a:rect l="l" t="t" r="r" b="b"/>
            <a:pathLst>
              <a:path w="515620" h="220979">
                <a:moveTo>
                  <a:pt x="386321" y="0"/>
                </a:moveTo>
                <a:lnTo>
                  <a:pt x="386321" y="55181"/>
                </a:lnTo>
                <a:lnTo>
                  <a:pt x="0" y="55181"/>
                </a:lnTo>
                <a:lnTo>
                  <a:pt x="0" y="165557"/>
                </a:lnTo>
                <a:lnTo>
                  <a:pt x="386321" y="165557"/>
                </a:lnTo>
                <a:lnTo>
                  <a:pt x="386321" y="220751"/>
                </a:lnTo>
                <a:lnTo>
                  <a:pt x="515086" y="110375"/>
                </a:lnTo>
                <a:lnTo>
                  <a:pt x="386321" y="0"/>
                </a:lnTo>
                <a:close/>
              </a:path>
            </a:pathLst>
          </a:custGeom>
          <a:ln w="459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5569914" y="4824261"/>
            <a:ext cx="3351579" cy="304275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6111133" y="5848200"/>
            <a:ext cx="2789876" cy="345114"/>
          </a:xfrm>
          <a:prstGeom prst="rect">
            <a:avLst/>
          </a:prstGeom>
          <a:blipFill>
            <a:blip r:embed="rId1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5029580" y="3886200"/>
            <a:ext cx="4984115" cy="3879850"/>
          </a:xfrm>
          <a:custGeom>
            <a:avLst/>
            <a:gdLst/>
            <a:ahLst/>
            <a:cxnLst/>
            <a:rect l="l" t="t" r="r" b="b"/>
            <a:pathLst>
              <a:path w="4984115" h="3879850">
                <a:moveTo>
                  <a:pt x="0" y="3879850"/>
                </a:moveTo>
                <a:lnTo>
                  <a:pt x="0" y="0"/>
                </a:lnTo>
                <a:lnTo>
                  <a:pt x="4983632" y="0"/>
                </a:lnTo>
                <a:lnTo>
                  <a:pt x="4983632" y="3879850"/>
                </a:lnTo>
                <a:lnTo>
                  <a:pt x="0" y="387985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 txBox="1"/>
          <p:nvPr/>
        </p:nvSpPr>
        <p:spPr>
          <a:xfrm>
            <a:off x="4419888" y="7200534"/>
            <a:ext cx="73660" cy="121285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650" spc="10" dirty="0">
                <a:latin typeface="Arial"/>
                <a:cs typeface="Arial"/>
              </a:rPr>
              <a:t>7</a:t>
            </a:r>
            <a:endParaRPr sz="650">
              <a:latin typeface="Arial"/>
              <a:cs typeface="Arial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9403516" y="7200534"/>
            <a:ext cx="73660" cy="121285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650" spc="10" dirty="0">
                <a:latin typeface="Arial"/>
                <a:cs typeface="Arial"/>
              </a:rPr>
              <a:t>8</a:t>
            </a:r>
            <a:endParaRPr sz="6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19888" y="3312564"/>
            <a:ext cx="73660" cy="12827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650" spc="10" dirty="0">
                <a:latin typeface="Arial"/>
                <a:cs typeface="Arial"/>
              </a:rPr>
              <a:t>9</a:t>
            </a:r>
            <a:endParaRPr sz="65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82780" y="884246"/>
            <a:ext cx="2080895" cy="2317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69875" indent="-257810">
              <a:lnSpc>
                <a:spcPct val="100000"/>
              </a:lnSpc>
              <a:spcBef>
                <a:spcPts val="100"/>
              </a:spcBef>
              <a:buClr>
                <a:srgbClr val="000000"/>
              </a:buClr>
              <a:buChar char=""/>
              <a:tabLst>
                <a:tab pos="269875" algn="l"/>
                <a:tab pos="270510" algn="l"/>
              </a:tabLst>
            </a:pPr>
            <a:r>
              <a:rPr sz="1350" dirty="0">
                <a:solidFill>
                  <a:srgbClr val="FF0000"/>
                </a:solidFill>
                <a:latin typeface="Arial"/>
                <a:cs typeface="Arial"/>
              </a:rPr>
              <a:t>Motion of the</a:t>
            </a:r>
            <a:r>
              <a:rPr sz="1350" spc="-7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FF0000"/>
                </a:solidFill>
                <a:latin typeface="Arial"/>
                <a:cs typeface="Arial"/>
              </a:rPr>
              <a:t>pendulum</a:t>
            </a:r>
            <a:endParaRPr sz="135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57380" y="2328135"/>
            <a:ext cx="1676400" cy="768350"/>
          </a:xfrm>
          <a:prstGeom prst="rect">
            <a:avLst/>
          </a:prstGeom>
        </p:spPr>
        <p:txBody>
          <a:bodyPr vert="horz" wrap="square" lIns="0" tIns="54610" rIns="0" bIns="0" rtlCol="0">
            <a:spAutoFit/>
          </a:bodyPr>
          <a:lstStyle/>
          <a:p>
            <a:pPr marL="295275" indent="-257810">
              <a:lnSpc>
                <a:spcPct val="100000"/>
              </a:lnSpc>
              <a:spcBef>
                <a:spcPts val="430"/>
              </a:spcBef>
              <a:buClr>
                <a:srgbClr val="000000"/>
              </a:buClr>
              <a:buChar char=""/>
              <a:tabLst>
                <a:tab pos="295275" algn="l"/>
                <a:tab pos="295910" algn="l"/>
              </a:tabLst>
            </a:pPr>
            <a:r>
              <a:rPr sz="1350" dirty="0">
                <a:solidFill>
                  <a:srgbClr val="FF0000"/>
                </a:solidFill>
                <a:latin typeface="Arial"/>
                <a:cs typeface="Arial"/>
              </a:rPr>
              <a:t>Linearize </a:t>
            </a:r>
            <a:r>
              <a:rPr sz="1350" spc="-5" dirty="0">
                <a:solidFill>
                  <a:srgbClr val="FF0000"/>
                </a:solidFill>
                <a:latin typeface="Arial"/>
                <a:cs typeface="Arial"/>
              </a:rPr>
              <a:t>it</a:t>
            </a:r>
            <a:r>
              <a:rPr sz="1350" spc="-1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350" spc="-5" dirty="0">
                <a:solidFill>
                  <a:srgbClr val="FF0000"/>
                </a:solidFill>
                <a:latin typeface="Arial"/>
                <a:cs typeface="Arial"/>
              </a:rPr>
              <a:t>at</a:t>
            </a:r>
            <a:endParaRPr sz="1350">
              <a:latin typeface="Arial"/>
              <a:cs typeface="Arial"/>
            </a:endParaRPr>
          </a:p>
          <a:p>
            <a:pPr marL="295275" indent="-257810">
              <a:lnSpc>
                <a:spcPct val="100000"/>
              </a:lnSpc>
              <a:spcBef>
                <a:spcPts val="325"/>
              </a:spcBef>
              <a:buClr>
                <a:srgbClr val="000000"/>
              </a:buClr>
              <a:buChar char=""/>
              <a:tabLst>
                <a:tab pos="295275" algn="l"/>
                <a:tab pos="295910" algn="l"/>
              </a:tabLst>
            </a:pPr>
            <a:r>
              <a:rPr sz="1350" dirty="0">
                <a:solidFill>
                  <a:srgbClr val="FF0000"/>
                </a:solidFill>
                <a:latin typeface="Arial"/>
                <a:cs typeface="Arial"/>
              </a:rPr>
              <a:t>Find</a:t>
            </a:r>
            <a:r>
              <a:rPr sz="1350" spc="-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350" i="1" dirty="0">
                <a:solidFill>
                  <a:srgbClr val="FF0000"/>
                </a:solidFill>
                <a:latin typeface="Times New Roman"/>
                <a:cs typeface="Times New Roman"/>
              </a:rPr>
              <a:t>u</a:t>
            </a:r>
            <a:r>
              <a:rPr sz="1350" i="1" baseline="-21604" dirty="0">
                <a:solidFill>
                  <a:srgbClr val="FF0000"/>
                </a:solidFill>
                <a:latin typeface="Times New Roman"/>
                <a:cs typeface="Times New Roman"/>
              </a:rPr>
              <a:t>0</a:t>
            </a:r>
            <a:endParaRPr sz="1350" baseline="-21604">
              <a:latin typeface="Times New Roman"/>
              <a:cs typeface="Times New Roman"/>
            </a:endParaRPr>
          </a:p>
          <a:p>
            <a:pPr marL="295275" indent="-257810">
              <a:lnSpc>
                <a:spcPct val="100000"/>
              </a:lnSpc>
              <a:spcBef>
                <a:spcPts val="330"/>
              </a:spcBef>
              <a:buClr>
                <a:srgbClr val="000000"/>
              </a:buClr>
              <a:buChar char=""/>
              <a:tabLst>
                <a:tab pos="295275" algn="l"/>
                <a:tab pos="295910" algn="l"/>
              </a:tabLst>
            </a:pPr>
            <a:r>
              <a:rPr sz="1350" dirty="0">
                <a:solidFill>
                  <a:srgbClr val="FF0000"/>
                </a:solidFill>
                <a:latin typeface="Arial"/>
                <a:cs typeface="Arial"/>
              </a:rPr>
              <a:t>New</a:t>
            </a:r>
            <a:r>
              <a:rPr sz="1350" spc="-4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FF0000"/>
                </a:solidFill>
                <a:latin typeface="Arial"/>
                <a:cs typeface="Arial"/>
              </a:rPr>
              <a:t>coordinates:</a:t>
            </a:r>
            <a:endParaRPr sz="135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460638" y="421406"/>
            <a:ext cx="4153535" cy="34925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pc="10" dirty="0"/>
              <a:t>Linearization </a:t>
            </a:r>
            <a:r>
              <a:rPr spc="5" dirty="0"/>
              <a:t>of </a:t>
            </a:r>
            <a:r>
              <a:rPr spc="10" dirty="0"/>
              <a:t>a pendulum</a:t>
            </a:r>
            <a:r>
              <a:rPr spc="-55" dirty="0"/>
              <a:t> </a:t>
            </a:r>
            <a:r>
              <a:rPr spc="10" dirty="0"/>
              <a:t>model</a:t>
            </a:r>
          </a:p>
        </p:txBody>
      </p:sp>
      <p:sp>
        <p:nvSpPr>
          <p:cNvPr id="6" name="object 6"/>
          <p:cNvSpPr/>
          <p:nvPr/>
        </p:nvSpPr>
        <p:spPr>
          <a:xfrm>
            <a:off x="1404833" y="2019705"/>
            <a:ext cx="237550" cy="10826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330927" y="1353818"/>
            <a:ext cx="98052" cy="11066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066063" y="1136840"/>
            <a:ext cx="0" cy="735965"/>
          </a:xfrm>
          <a:custGeom>
            <a:avLst/>
            <a:gdLst/>
            <a:ahLst/>
            <a:cxnLst/>
            <a:rect l="l" t="t" r="r" b="b"/>
            <a:pathLst>
              <a:path h="735964">
                <a:moveTo>
                  <a:pt x="0" y="0"/>
                </a:moveTo>
                <a:lnTo>
                  <a:pt x="0" y="735850"/>
                </a:lnTo>
              </a:path>
            </a:pathLst>
          </a:custGeom>
          <a:ln w="18402">
            <a:solidFill>
              <a:srgbClr val="000000"/>
            </a:solidFill>
            <a:prstDash val="sys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066063" y="1250899"/>
            <a:ext cx="412115" cy="437515"/>
          </a:xfrm>
          <a:custGeom>
            <a:avLst/>
            <a:gdLst/>
            <a:ahLst/>
            <a:cxnLst/>
            <a:rect l="l" t="t" r="r" b="b"/>
            <a:pathLst>
              <a:path w="412115" h="437514">
                <a:moveTo>
                  <a:pt x="0" y="0"/>
                </a:moveTo>
                <a:lnTo>
                  <a:pt x="411708" y="437095"/>
                </a:lnTo>
              </a:path>
            </a:pathLst>
          </a:custGeom>
          <a:ln w="1840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426991" y="1644935"/>
            <a:ext cx="224078" cy="34806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063853" y="1383715"/>
            <a:ext cx="121920" cy="109220"/>
          </a:xfrm>
          <a:custGeom>
            <a:avLst/>
            <a:gdLst/>
            <a:ahLst/>
            <a:cxnLst/>
            <a:rect l="l" t="t" r="r" b="b"/>
            <a:pathLst>
              <a:path w="121919" h="109219">
                <a:moveTo>
                  <a:pt x="106314" y="36435"/>
                </a:moveTo>
                <a:lnTo>
                  <a:pt x="101813" y="35367"/>
                </a:lnTo>
                <a:lnTo>
                  <a:pt x="99707" y="43421"/>
                </a:lnTo>
                <a:lnTo>
                  <a:pt x="97497" y="50406"/>
                </a:lnTo>
                <a:lnTo>
                  <a:pt x="95288" y="57022"/>
                </a:lnTo>
                <a:lnTo>
                  <a:pt x="93459" y="63284"/>
                </a:lnTo>
                <a:lnTo>
                  <a:pt x="89783" y="71928"/>
                </a:lnTo>
                <a:lnTo>
                  <a:pt x="58467" y="103247"/>
                </a:lnTo>
                <a:lnTo>
                  <a:pt x="39528" y="103700"/>
                </a:lnTo>
                <a:lnTo>
                  <a:pt x="20142" y="99854"/>
                </a:lnTo>
                <a:lnTo>
                  <a:pt x="2946" y="94919"/>
                </a:lnTo>
                <a:lnTo>
                  <a:pt x="1104" y="95288"/>
                </a:lnTo>
                <a:lnTo>
                  <a:pt x="0" y="96392"/>
                </a:lnTo>
                <a:lnTo>
                  <a:pt x="368" y="98234"/>
                </a:lnTo>
                <a:lnTo>
                  <a:pt x="1473" y="99339"/>
                </a:lnTo>
                <a:lnTo>
                  <a:pt x="22072" y="105232"/>
                </a:lnTo>
                <a:lnTo>
                  <a:pt x="32372" y="107429"/>
                </a:lnTo>
                <a:lnTo>
                  <a:pt x="37160" y="108165"/>
                </a:lnTo>
                <a:lnTo>
                  <a:pt x="46992" y="108868"/>
                </a:lnTo>
                <a:lnTo>
                  <a:pt x="55938" y="108356"/>
                </a:lnTo>
                <a:lnTo>
                  <a:pt x="89271" y="83508"/>
                </a:lnTo>
                <a:lnTo>
                  <a:pt x="104127" y="44881"/>
                </a:lnTo>
                <a:lnTo>
                  <a:pt x="105968" y="37896"/>
                </a:lnTo>
                <a:lnTo>
                  <a:pt x="106314" y="36435"/>
                </a:lnTo>
                <a:close/>
              </a:path>
              <a:path w="121919" h="109219">
                <a:moveTo>
                  <a:pt x="121780" y="40106"/>
                </a:moveTo>
                <a:lnTo>
                  <a:pt x="112585" y="0"/>
                </a:lnTo>
                <a:lnTo>
                  <a:pt x="86093" y="31635"/>
                </a:lnTo>
                <a:lnTo>
                  <a:pt x="101813" y="35367"/>
                </a:lnTo>
                <a:lnTo>
                  <a:pt x="103390" y="29070"/>
                </a:lnTo>
                <a:lnTo>
                  <a:pt x="104127" y="27965"/>
                </a:lnTo>
                <a:lnTo>
                  <a:pt x="105968" y="27597"/>
                </a:lnTo>
                <a:lnTo>
                  <a:pt x="107429" y="28701"/>
                </a:lnTo>
                <a:lnTo>
                  <a:pt x="107797" y="30175"/>
                </a:lnTo>
                <a:lnTo>
                  <a:pt x="107797" y="36787"/>
                </a:lnTo>
                <a:lnTo>
                  <a:pt x="121780" y="40106"/>
                </a:lnTo>
                <a:close/>
              </a:path>
              <a:path w="121919" h="109219">
                <a:moveTo>
                  <a:pt x="107797" y="30175"/>
                </a:moveTo>
                <a:lnTo>
                  <a:pt x="107429" y="28701"/>
                </a:lnTo>
                <a:lnTo>
                  <a:pt x="105968" y="27597"/>
                </a:lnTo>
                <a:lnTo>
                  <a:pt x="104127" y="27965"/>
                </a:lnTo>
                <a:lnTo>
                  <a:pt x="103390" y="29070"/>
                </a:lnTo>
                <a:lnTo>
                  <a:pt x="101813" y="35367"/>
                </a:lnTo>
                <a:lnTo>
                  <a:pt x="106314" y="36435"/>
                </a:lnTo>
                <a:lnTo>
                  <a:pt x="107797" y="30175"/>
                </a:lnTo>
                <a:close/>
              </a:path>
              <a:path w="121919" h="109219">
                <a:moveTo>
                  <a:pt x="107797" y="36787"/>
                </a:moveTo>
                <a:lnTo>
                  <a:pt x="107797" y="30175"/>
                </a:lnTo>
                <a:lnTo>
                  <a:pt x="106314" y="36435"/>
                </a:lnTo>
                <a:lnTo>
                  <a:pt x="107797" y="3678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2075651" y="1144563"/>
            <a:ext cx="2028134" cy="165566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139646" y="1570622"/>
            <a:ext cx="94189" cy="141651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027061" y="1239494"/>
            <a:ext cx="124460" cy="129539"/>
          </a:xfrm>
          <a:custGeom>
            <a:avLst/>
            <a:gdLst/>
            <a:ahLst/>
            <a:cxnLst/>
            <a:rect l="l" t="t" r="r" b="b"/>
            <a:pathLst>
              <a:path w="124459" h="129540">
                <a:moveTo>
                  <a:pt x="110425" y="41970"/>
                </a:moveTo>
                <a:lnTo>
                  <a:pt x="97143" y="39194"/>
                </a:lnTo>
                <a:lnTo>
                  <a:pt x="87537" y="75042"/>
                </a:lnTo>
                <a:lnTo>
                  <a:pt x="73517" y="104100"/>
                </a:lnTo>
                <a:lnTo>
                  <a:pt x="48586" y="115505"/>
                </a:lnTo>
                <a:lnTo>
                  <a:pt x="4419" y="105219"/>
                </a:lnTo>
                <a:lnTo>
                  <a:pt x="0" y="118465"/>
                </a:lnTo>
                <a:lnTo>
                  <a:pt x="50193" y="129201"/>
                </a:lnTo>
                <a:lnTo>
                  <a:pt x="80830" y="116487"/>
                </a:lnTo>
                <a:lnTo>
                  <a:pt x="99107" y="83975"/>
                </a:lnTo>
                <a:lnTo>
                  <a:pt x="110425" y="41970"/>
                </a:lnTo>
                <a:close/>
              </a:path>
              <a:path w="124459" h="129540">
                <a:moveTo>
                  <a:pt x="124358" y="44881"/>
                </a:moveTo>
                <a:lnTo>
                  <a:pt x="112585" y="0"/>
                </a:lnTo>
                <a:lnTo>
                  <a:pt x="83883" y="36423"/>
                </a:lnTo>
                <a:lnTo>
                  <a:pt x="97143" y="39194"/>
                </a:lnTo>
                <a:lnTo>
                  <a:pt x="98971" y="32372"/>
                </a:lnTo>
                <a:lnTo>
                  <a:pt x="112217" y="35318"/>
                </a:lnTo>
                <a:lnTo>
                  <a:pt x="112217" y="42344"/>
                </a:lnTo>
                <a:lnTo>
                  <a:pt x="124358" y="44881"/>
                </a:lnTo>
                <a:close/>
              </a:path>
              <a:path w="124459" h="129540">
                <a:moveTo>
                  <a:pt x="112217" y="35318"/>
                </a:moveTo>
                <a:lnTo>
                  <a:pt x="98971" y="32372"/>
                </a:lnTo>
                <a:lnTo>
                  <a:pt x="97143" y="39194"/>
                </a:lnTo>
                <a:lnTo>
                  <a:pt x="110425" y="41970"/>
                </a:lnTo>
                <a:lnTo>
                  <a:pt x="112217" y="35318"/>
                </a:lnTo>
                <a:close/>
              </a:path>
              <a:path w="124459" h="129540">
                <a:moveTo>
                  <a:pt x="112217" y="42344"/>
                </a:moveTo>
                <a:lnTo>
                  <a:pt x="112217" y="35318"/>
                </a:lnTo>
                <a:lnTo>
                  <a:pt x="110425" y="41970"/>
                </a:lnTo>
                <a:lnTo>
                  <a:pt x="112217" y="42344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740106" y="1197293"/>
            <a:ext cx="284839" cy="15105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2084113" y="1523895"/>
            <a:ext cx="1828611" cy="31053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2064026" y="2429151"/>
            <a:ext cx="471584" cy="138683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2537764" y="1797634"/>
            <a:ext cx="1104265" cy="220979"/>
          </a:xfrm>
          <a:custGeom>
            <a:avLst/>
            <a:gdLst/>
            <a:ahLst/>
            <a:cxnLst/>
            <a:rect l="l" t="t" r="r" b="b"/>
            <a:pathLst>
              <a:path w="1104264" h="220980">
                <a:moveTo>
                  <a:pt x="0" y="0"/>
                </a:moveTo>
                <a:lnTo>
                  <a:pt x="7232" y="42856"/>
                </a:lnTo>
                <a:lnTo>
                  <a:pt x="26952" y="77952"/>
                </a:lnTo>
                <a:lnTo>
                  <a:pt x="56192" y="101666"/>
                </a:lnTo>
                <a:lnTo>
                  <a:pt x="91986" y="110375"/>
                </a:lnTo>
                <a:lnTo>
                  <a:pt x="459905" y="110375"/>
                </a:lnTo>
                <a:lnTo>
                  <a:pt x="495698" y="119033"/>
                </a:lnTo>
                <a:lnTo>
                  <a:pt x="524938" y="142660"/>
                </a:lnTo>
                <a:lnTo>
                  <a:pt x="544658" y="177739"/>
                </a:lnTo>
                <a:lnTo>
                  <a:pt x="551891" y="220751"/>
                </a:lnTo>
                <a:lnTo>
                  <a:pt x="559123" y="177739"/>
                </a:lnTo>
                <a:lnTo>
                  <a:pt x="578843" y="142660"/>
                </a:lnTo>
                <a:lnTo>
                  <a:pt x="608083" y="119033"/>
                </a:lnTo>
                <a:lnTo>
                  <a:pt x="643877" y="110375"/>
                </a:lnTo>
                <a:lnTo>
                  <a:pt x="1011796" y="110375"/>
                </a:lnTo>
                <a:lnTo>
                  <a:pt x="1047589" y="101666"/>
                </a:lnTo>
                <a:lnTo>
                  <a:pt x="1076829" y="77952"/>
                </a:lnTo>
                <a:lnTo>
                  <a:pt x="1096549" y="42856"/>
                </a:lnTo>
                <a:lnTo>
                  <a:pt x="1103782" y="0"/>
                </a:lnTo>
              </a:path>
            </a:pathLst>
          </a:custGeom>
          <a:ln w="459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3173911" y="1980124"/>
            <a:ext cx="458322" cy="150113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818102" y="2599344"/>
            <a:ext cx="2228757" cy="303539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2353804" y="3013262"/>
            <a:ext cx="1529250" cy="150114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2317011" y="3197225"/>
            <a:ext cx="1589576" cy="150114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45952" y="6350"/>
            <a:ext cx="4984115" cy="3879850"/>
          </a:xfrm>
          <a:custGeom>
            <a:avLst/>
            <a:gdLst/>
            <a:ahLst/>
            <a:cxnLst/>
            <a:rect l="l" t="t" r="r" b="b"/>
            <a:pathLst>
              <a:path w="4984115" h="3879850">
                <a:moveTo>
                  <a:pt x="0" y="3879850"/>
                </a:moveTo>
                <a:lnTo>
                  <a:pt x="0" y="0"/>
                </a:lnTo>
                <a:lnTo>
                  <a:pt x="4983632" y="0"/>
                </a:lnTo>
                <a:lnTo>
                  <a:pt x="4983632" y="3879850"/>
                </a:lnTo>
                <a:lnTo>
                  <a:pt x="0" y="387985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 txBox="1"/>
          <p:nvPr/>
        </p:nvSpPr>
        <p:spPr>
          <a:xfrm>
            <a:off x="9356056" y="3312564"/>
            <a:ext cx="120650" cy="12827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650" spc="5" dirty="0">
                <a:latin typeface="Arial"/>
                <a:cs typeface="Arial"/>
              </a:rPr>
              <a:t>10</a:t>
            </a:r>
            <a:endParaRPr sz="65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5485092" y="488352"/>
            <a:ext cx="4072890" cy="29083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700" spc="10" dirty="0">
                <a:solidFill>
                  <a:srgbClr val="33339A"/>
                </a:solidFill>
                <a:latin typeface="Arial"/>
                <a:cs typeface="Arial"/>
              </a:rPr>
              <a:t>Linearization of </a:t>
            </a:r>
            <a:r>
              <a:rPr sz="1700" spc="20" dirty="0">
                <a:solidFill>
                  <a:srgbClr val="33339A"/>
                </a:solidFill>
                <a:latin typeface="Arial"/>
                <a:cs typeface="Arial"/>
              </a:rPr>
              <a:t>a </a:t>
            </a:r>
            <a:r>
              <a:rPr sz="1700" spc="15" dirty="0">
                <a:solidFill>
                  <a:srgbClr val="33339A"/>
                </a:solidFill>
                <a:latin typeface="Arial"/>
                <a:cs typeface="Arial"/>
              </a:rPr>
              <a:t>pendulum model</a:t>
            </a:r>
            <a:r>
              <a:rPr sz="1700" spc="-40" dirty="0">
                <a:solidFill>
                  <a:srgbClr val="33339A"/>
                </a:solidFill>
                <a:latin typeface="Arial"/>
                <a:cs typeface="Arial"/>
              </a:rPr>
              <a:t> </a:t>
            </a:r>
            <a:r>
              <a:rPr sz="1700" spc="10" dirty="0">
                <a:solidFill>
                  <a:srgbClr val="33339A"/>
                </a:solidFill>
                <a:latin typeface="Arial"/>
                <a:cs typeface="Arial"/>
              </a:rPr>
              <a:t>(cont’)</a:t>
            </a:r>
            <a:endParaRPr sz="170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5566409" y="994623"/>
            <a:ext cx="2199005" cy="2317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77800" indent="-165735">
              <a:lnSpc>
                <a:spcPct val="100000"/>
              </a:lnSpc>
              <a:spcBef>
                <a:spcPts val="100"/>
              </a:spcBef>
              <a:buClr>
                <a:srgbClr val="000000"/>
              </a:buClr>
              <a:buChar char=""/>
              <a:tabLst>
                <a:tab pos="178435" algn="l"/>
              </a:tabLst>
            </a:pPr>
            <a:r>
              <a:rPr sz="1350" dirty="0">
                <a:solidFill>
                  <a:srgbClr val="FF0000"/>
                </a:solidFill>
                <a:latin typeface="Arial"/>
                <a:cs typeface="Arial"/>
              </a:rPr>
              <a:t>Taylor series expansion</a:t>
            </a:r>
            <a:r>
              <a:rPr sz="1350" spc="-65" dirty="0">
                <a:latin typeface="Arial"/>
                <a:cs typeface="Arial"/>
              </a:rPr>
              <a:t> </a:t>
            </a:r>
            <a:r>
              <a:rPr sz="1350" spc="-5" dirty="0">
                <a:latin typeface="Arial"/>
                <a:cs typeface="Arial"/>
              </a:rPr>
              <a:t>of</a:t>
            </a:r>
            <a:endParaRPr sz="1350">
              <a:latin typeface="Arial"/>
              <a:cs typeface="Arial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6049690" y="1357592"/>
            <a:ext cx="1945930" cy="298020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6049690" y="1725519"/>
            <a:ext cx="1300661" cy="298020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6012897" y="2246871"/>
            <a:ext cx="3017663" cy="365718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6454406" y="2792501"/>
            <a:ext cx="2244725" cy="589280"/>
          </a:xfrm>
          <a:custGeom>
            <a:avLst/>
            <a:gdLst/>
            <a:ahLst/>
            <a:cxnLst/>
            <a:rect l="l" t="t" r="r" b="b"/>
            <a:pathLst>
              <a:path w="2244725" h="589279">
                <a:moveTo>
                  <a:pt x="0" y="0"/>
                </a:moveTo>
                <a:lnTo>
                  <a:pt x="0" y="588683"/>
                </a:lnTo>
                <a:lnTo>
                  <a:pt x="2244356" y="588683"/>
                </a:lnTo>
                <a:lnTo>
                  <a:pt x="2244356" y="0"/>
                </a:lnTo>
                <a:lnTo>
                  <a:pt x="0" y="0"/>
                </a:lnTo>
                <a:close/>
              </a:path>
            </a:pathLst>
          </a:custGeom>
          <a:ln w="1840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6720420" y="2904355"/>
            <a:ext cx="1639274" cy="328190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7815737" y="1038600"/>
            <a:ext cx="1655669" cy="171821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5029580" y="6350"/>
            <a:ext cx="4984115" cy="3879850"/>
          </a:xfrm>
          <a:custGeom>
            <a:avLst/>
            <a:gdLst/>
            <a:ahLst/>
            <a:cxnLst/>
            <a:rect l="l" t="t" r="r" b="b"/>
            <a:pathLst>
              <a:path w="4984115" h="3879850">
                <a:moveTo>
                  <a:pt x="0" y="3879850"/>
                </a:moveTo>
                <a:lnTo>
                  <a:pt x="0" y="0"/>
                </a:lnTo>
                <a:lnTo>
                  <a:pt x="4983632" y="0"/>
                </a:lnTo>
                <a:lnTo>
                  <a:pt x="4983632" y="3879849"/>
                </a:lnTo>
                <a:lnTo>
                  <a:pt x="0" y="387985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 txBox="1"/>
          <p:nvPr/>
        </p:nvSpPr>
        <p:spPr>
          <a:xfrm>
            <a:off x="582780" y="4301256"/>
            <a:ext cx="3633470" cy="69469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288925">
              <a:lnSpc>
                <a:spcPct val="100000"/>
              </a:lnSpc>
              <a:spcBef>
                <a:spcPts val="120"/>
              </a:spcBef>
            </a:pPr>
            <a:r>
              <a:rPr sz="2100" spc="10" dirty="0">
                <a:solidFill>
                  <a:srgbClr val="33339A"/>
                </a:solidFill>
                <a:latin typeface="Arial"/>
                <a:cs typeface="Arial"/>
              </a:rPr>
              <a:t>Time delay </a:t>
            </a:r>
            <a:r>
              <a:rPr sz="2100" spc="5" dirty="0">
                <a:solidFill>
                  <a:srgbClr val="33339A"/>
                </a:solidFill>
                <a:latin typeface="Arial"/>
                <a:cs typeface="Arial"/>
              </a:rPr>
              <a:t>transfer</a:t>
            </a:r>
            <a:r>
              <a:rPr sz="2100" spc="-45" dirty="0">
                <a:solidFill>
                  <a:srgbClr val="33339A"/>
                </a:solidFill>
                <a:latin typeface="Arial"/>
                <a:cs typeface="Arial"/>
              </a:rPr>
              <a:t> </a:t>
            </a:r>
            <a:r>
              <a:rPr sz="2100" spc="10" dirty="0">
                <a:solidFill>
                  <a:srgbClr val="33339A"/>
                </a:solidFill>
                <a:latin typeface="Arial"/>
                <a:cs typeface="Arial"/>
              </a:rPr>
              <a:t>function</a:t>
            </a:r>
            <a:endParaRPr sz="2100">
              <a:latin typeface="Arial"/>
              <a:cs typeface="Arial"/>
            </a:endParaRPr>
          </a:p>
          <a:p>
            <a:pPr marL="177800" indent="-165735">
              <a:lnSpc>
                <a:spcPct val="100000"/>
              </a:lnSpc>
              <a:spcBef>
                <a:spcPts val="1105"/>
              </a:spcBef>
              <a:buChar char=""/>
              <a:tabLst>
                <a:tab pos="178435" algn="l"/>
              </a:tabLst>
            </a:pPr>
            <a:r>
              <a:rPr sz="1350" dirty="0">
                <a:latin typeface="Arial"/>
                <a:cs typeface="Arial"/>
              </a:rPr>
              <a:t>TF</a:t>
            </a:r>
            <a:r>
              <a:rPr sz="1350" spc="-5" dirty="0">
                <a:latin typeface="Arial"/>
                <a:cs typeface="Arial"/>
              </a:rPr>
              <a:t> </a:t>
            </a:r>
            <a:r>
              <a:rPr sz="1350" dirty="0">
                <a:latin typeface="Arial"/>
                <a:cs typeface="Arial"/>
              </a:rPr>
              <a:t>derivation</a:t>
            </a:r>
            <a:endParaRPr sz="1350">
              <a:latin typeface="Arial"/>
              <a:cs typeface="Arial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1247724" y="5492686"/>
            <a:ext cx="188556" cy="151777"/>
          </a:xfrm>
          <a:prstGeom prst="rect">
            <a:avLst/>
          </a:prstGeom>
          <a:blipFill>
            <a:blip r:embed="rId1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1253064" y="5347820"/>
            <a:ext cx="96519" cy="105835"/>
          </a:xfrm>
          <a:prstGeom prst="rect">
            <a:avLst/>
          </a:prstGeom>
          <a:blipFill>
            <a:blip r:embed="rId2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2940189" y="5492686"/>
            <a:ext cx="188556" cy="151777"/>
          </a:xfrm>
          <a:prstGeom prst="rect">
            <a:avLst/>
          </a:prstGeom>
          <a:blipFill>
            <a:blip r:embed="rId1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 txBox="1"/>
          <p:nvPr/>
        </p:nvSpPr>
        <p:spPr>
          <a:xfrm>
            <a:off x="582780" y="5690658"/>
            <a:ext cx="3981450" cy="1162050"/>
          </a:xfrm>
          <a:prstGeom prst="rect">
            <a:avLst/>
          </a:prstGeom>
        </p:spPr>
        <p:txBody>
          <a:bodyPr vert="horz" wrap="square" lIns="0" tIns="82550" rIns="0" bIns="0" rtlCol="0">
            <a:spAutoFit/>
          </a:bodyPr>
          <a:lstStyle/>
          <a:p>
            <a:pPr marR="5080" algn="r">
              <a:lnSpc>
                <a:spcPct val="100000"/>
              </a:lnSpc>
              <a:spcBef>
                <a:spcPts val="650"/>
              </a:spcBef>
            </a:pPr>
            <a:r>
              <a:rPr sz="950" b="1" i="1" dirty="0">
                <a:solidFill>
                  <a:srgbClr val="FF0000"/>
                </a:solidFill>
                <a:latin typeface="Arial"/>
                <a:cs typeface="Arial"/>
              </a:rPr>
              <a:t>(Memorize</a:t>
            </a:r>
            <a:r>
              <a:rPr sz="950" b="1" i="1" spc="-7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950" b="1" i="1" dirty="0">
                <a:solidFill>
                  <a:srgbClr val="FF0000"/>
                </a:solidFill>
                <a:latin typeface="Arial"/>
                <a:cs typeface="Arial"/>
              </a:rPr>
              <a:t>this!)</a:t>
            </a:r>
            <a:endParaRPr sz="950">
              <a:latin typeface="Arial"/>
              <a:cs typeface="Arial"/>
            </a:endParaRPr>
          </a:p>
          <a:p>
            <a:pPr marL="177800" marR="449580" indent="-165735" algn="just">
              <a:lnSpc>
                <a:spcPct val="100000"/>
              </a:lnSpc>
              <a:spcBef>
                <a:spcPts val="760"/>
              </a:spcBef>
              <a:buChar char=""/>
              <a:tabLst>
                <a:tab pos="178435" algn="l"/>
              </a:tabLst>
            </a:pPr>
            <a:r>
              <a:rPr sz="1350" dirty="0">
                <a:latin typeface="Arial"/>
                <a:cs typeface="Arial"/>
              </a:rPr>
              <a:t>The more time delay is, the more difficult to  control (Imagine that you are controlling the  temperature of your shower with a very</a:t>
            </a:r>
            <a:r>
              <a:rPr sz="1350" spc="-55" dirty="0">
                <a:latin typeface="Arial"/>
                <a:cs typeface="Arial"/>
              </a:rPr>
              <a:t> </a:t>
            </a:r>
            <a:r>
              <a:rPr sz="1350" dirty="0">
                <a:latin typeface="Arial"/>
                <a:cs typeface="Arial"/>
              </a:rPr>
              <a:t>long  hose. You will either get burned or</a:t>
            </a:r>
            <a:r>
              <a:rPr sz="1350" spc="-45" dirty="0">
                <a:latin typeface="Arial"/>
                <a:cs typeface="Arial"/>
              </a:rPr>
              <a:t> </a:t>
            </a:r>
            <a:r>
              <a:rPr sz="1350" dirty="0">
                <a:latin typeface="Arial"/>
                <a:cs typeface="Arial"/>
              </a:rPr>
              <a:t>frozen!)</a:t>
            </a:r>
            <a:endParaRPr sz="1350">
              <a:latin typeface="Arial"/>
              <a:cs typeface="Arial"/>
            </a:endParaRPr>
          </a:p>
        </p:txBody>
      </p:sp>
      <p:sp>
        <p:nvSpPr>
          <p:cNvPr id="39" name="object 39"/>
          <p:cNvSpPr/>
          <p:nvPr/>
        </p:nvSpPr>
        <p:spPr>
          <a:xfrm>
            <a:off x="1569016" y="5085121"/>
            <a:ext cx="1888908" cy="121784"/>
          </a:xfrm>
          <a:prstGeom prst="rect">
            <a:avLst/>
          </a:prstGeom>
          <a:blipFill>
            <a:blip r:embed="rId2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1570488" y="5462981"/>
            <a:ext cx="1260312" cy="174765"/>
          </a:xfrm>
          <a:prstGeom prst="rect">
            <a:avLst/>
          </a:prstGeom>
          <a:blipFill>
            <a:blip r:embed="rId2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3229836" y="5420670"/>
            <a:ext cx="947418" cy="357256"/>
          </a:xfrm>
          <a:prstGeom prst="rect">
            <a:avLst/>
          </a:prstGeom>
          <a:blipFill>
            <a:blip r:embed="rId2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45952" y="3886200"/>
            <a:ext cx="4984115" cy="3879850"/>
          </a:xfrm>
          <a:custGeom>
            <a:avLst/>
            <a:gdLst/>
            <a:ahLst/>
            <a:cxnLst/>
            <a:rect l="l" t="t" r="r" b="b"/>
            <a:pathLst>
              <a:path w="4984115" h="3879850">
                <a:moveTo>
                  <a:pt x="0" y="3879850"/>
                </a:moveTo>
                <a:lnTo>
                  <a:pt x="0" y="0"/>
                </a:lnTo>
                <a:lnTo>
                  <a:pt x="4983632" y="0"/>
                </a:lnTo>
                <a:lnTo>
                  <a:pt x="4983632" y="3879850"/>
                </a:lnTo>
                <a:lnTo>
                  <a:pt x="0" y="387985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5029580" y="3886200"/>
            <a:ext cx="4984115" cy="3879850"/>
          </a:xfrm>
          <a:custGeom>
            <a:avLst/>
            <a:gdLst/>
            <a:ahLst/>
            <a:cxnLst/>
            <a:rect l="l" t="t" r="r" b="b"/>
            <a:pathLst>
              <a:path w="4984115" h="3879850">
                <a:moveTo>
                  <a:pt x="0" y="3879850"/>
                </a:moveTo>
                <a:lnTo>
                  <a:pt x="0" y="0"/>
                </a:lnTo>
                <a:lnTo>
                  <a:pt x="4983632" y="0"/>
                </a:lnTo>
                <a:lnTo>
                  <a:pt x="4983632" y="3879850"/>
                </a:lnTo>
                <a:lnTo>
                  <a:pt x="0" y="387985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 txBox="1"/>
          <p:nvPr/>
        </p:nvSpPr>
        <p:spPr>
          <a:xfrm>
            <a:off x="4372425" y="7200534"/>
            <a:ext cx="120650" cy="121285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650" spc="5" dirty="0">
                <a:latin typeface="Arial"/>
                <a:cs typeface="Arial"/>
              </a:rPr>
              <a:t>11</a:t>
            </a:r>
            <a:endParaRPr sz="650">
              <a:latin typeface="Arial"/>
              <a:cs typeface="Arial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9356056" y="7200534"/>
            <a:ext cx="120650" cy="121285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650" spc="5" dirty="0">
                <a:latin typeface="Arial"/>
                <a:cs typeface="Arial"/>
              </a:rPr>
              <a:t>12</a:t>
            </a:r>
            <a:endParaRPr sz="6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</TotalTime>
  <Words>325</Words>
  <Application>Microsoft Office PowerPoint</Application>
  <PresentationFormat>Custom</PresentationFormat>
  <Paragraphs>64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Why linearization?</vt:lpstr>
      <vt:lpstr>Linearization of a pendulum model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Microsoft PowerPoint - ME451_L7_Linearization</dc:title>
  <dc:creator>jchoi</dc:creator>
  <cp:lastModifiedBy>''''</cp:lastModifiedBy>
  <cp:revision>1</cp:revision>
  <dcterms:created xsi:type="dcterms:W3CDTF">2020-09-21T06:46:01Z</dcterms:created>
  <dcterms:modified xsi:type="dcterms:W3CDTF">2020-09-21T06:58:53Z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2010-01-08T00:00:00Z</vt:filetime>
  </property>
  <property fmtid="{D5CDD505-2E9C-101B-9397-08002B2CF9AE}" pid="3" name="Creator">
    <vt:lpwstr>PScript5.dll Version 5.2.2</vt:lpwstr>
  </property>
  <property fmtid="{D5CDD505-2E9C-101B-9397-08002B2CF9AE}" pid="4" name="LastSaved">
    <vt:filetime>2020-09-21T00:00:00Z</vt:filetime>
  </property>
</Properties>
</file>