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27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rgbClr val="33339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rgbClr val="33339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rgbClr val="33339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18794" y="421406"/>
            <a:ext cx="7020810" cy="349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rgbClr val="33339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26" Type="http://schemas.openxmlformats.org/officeDocument/2006/relationships/image" Target="../media/image35.png"/><Relationship Id="rId3" Type="http://schemas.openxmlformats.org/officeDocument/2006/relationships/image" Target="../media/image12.png"/><Relationship Id="rId21" Type="http://schemas.openxmlformats.org/officeDocument/2006/relationships/image" Target="../media/image30.png"/><Relationship Id="rId34" Type="http://schemas.openxmlformats.org/officeDocument/2006/relationships/image" Target="../media/image43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5" Type="http://schemas.openxmlformats.org/officeDocument/2006/relationships/image" Target="../media/image34.png"/><Relationship Id="rId33" Type="http://schemas.openxmlformats.org/officeDocument/2006/relationships/image" Target="../media/image42.png"/><Relationship Id="rId2" Type="http://schemas.openxmlformats.org/officeDocument/2006/relationships/image" Target="../media/image11.png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29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24" Type="http://schemas.openxmlformats.org/officeDocument/2006/relationships/image" Target="../media/image33.png"/><Relationship Id="rId32" Type="http://schemas.openxmlformats.org/officeDocument/2006/relationships/image" Target="../media/image41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23" Type="http://schemas.openxmlformats.org/officeDocument/2006/relationships/image" Target="../media/image32.png"/><Relationship Id="rId28" Type="http://schemas.openxmlformats.org/officeDocument/2006/relationships/image" Target="../media/image37.png"/><Relationship Id="rId10" Type="http://schemas.openxmlformats.org/officeDocument/2006/relationships/image" Target="../media/image19.png"/><Relationship Id="rId19" Type="http://schemas.openxmlformats.org/officeDocument/2006/relationships/image" Target="../media/image28.png"/><Relationship Id="rId31" Type="http://schemas.openxmlformats.org/officeDocument/2006/relationships/image" Target="../media/image40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Relationship Id="rId22" Type="http://schemas.openxmlformats.org/officeDocument/2006/relationships/image" Target="../media/image31.png"/><Relationship Id="rId27" Type="http://schemas.openxmlformats.org/officeDocument/2006/relationships/image" Target="../media/image36.png"/><Relationship Id="rId30" Type="http://schemas.openxmlformats.org/officeDocument/2006/relationships/image" Target="../media/image39.png"/><Relationship Id="rId35" Type="http://schemas.openxmlformats.org/officeDocument/2006/relationships/image" Target="../media/image4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0.png"/><Relationship Id="rId18" Type="http://schemas.openxmlformats.org/officeDocument/2006/relationships/image" Target="../media/image55.png"/><Relationship Id="rId3" Type="http://schemas.openxmlformats.org/officeDocument/2006/relationships/image" Target="../media/image35.png"/><Relationship Id="rId21" Type="http://schemas.openxmlformats.org/officeDocument/2006/relationships/image" Target="../media/image43.png"/><Relationship Id="rId7" Type="http://schemas.openxmlformats.org/officeDocument/2006/relationships/image" Target="../media/image11.png"/><Relationship Id="rId12" Type="http://schemas.openxmlformats.org/officeDocument/2006/relationships/image" Target="../media/image44.png"/><Relationship Id="rId17" Type="http://schemas.openxmlformats.org/officeDocument/2006/relationships/image" Target="../media/image54.png"/><Relationship Id="rId2" Type="http://schemas.openxmlformats.org/officeDocument/2006/relationships/image" Target="../media/image45.png"/><Relationship Id="rId16" Type="http://schemas.openxmlformats.org/officeDocument/2006/relationships/image" Target="../media/image53.png"/><Relationship Id="rId20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9.png"/><Relationship Id="rId5" Type="http://schemas.openxmlformats.org/officeDocument/2006/relationships/image" Target="../media/image12.png"/><Relationship Id="rId15" Type="http://schemas.openxmlformats.org/officeDocument/2006/relationships/image" Target="../media/image52.png"/><Relationship Id="rId23" Type="http://schemas.openxmlformats.org/officeDocument/2006/relationships/image" Target="../media/image59.png"/><Relationship Id="rId10" Type="http://schemas.openxmlformats.org/officeDocument/2006/relationships/image" Target="../media/image48.png"/><Relationship Id="rId19" Type="http://schemas.openxmlformats.org/officeDocument/2006/relationships/image" Target="../media/image56.png"/><Relationship Id="rId4" Type="http://schemas.openxmlformats.org/officeDocument/2006/relationships/image" Target="../media/image46.png"/><Relationship Id="rId9" Type="http://schemas.openxmlformats.org/officeDocument/2006/relationships/image" Target="../media/image26.png"/><Relationship Id="rId14" Type="http://schemas.openxmlformats.org/officeDocument/2006/relationships/image" Target="../media/image51.png"/><Relationship Id="rId22" Type="http://schemas.openxmlformats.org/officeDocument/2006/relationships/image" Target="../media/image5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19888" y="3312564"/>
            <a:ext cx="73660" cy="1282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spc="10" dirty="0">
                <a:latin typeface="Arial"/>
                <a:cs typeface="Arial"/>
              </a:rPr>
              <a:t>1</a:t>
            </a:r>
            <a:endParaRPr sz="6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2396" y="599849"/>
            <a:ext cx="3011170" cy="3492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2100" spc="10" smtClean="0">
                <a:solidFill>
                  <a:srgbClr val="33339A"/>
                </a:solidFill>
                <a:latin typeface="Arial"/>
                <a:cs typeface="Arial"/>
              </a:rPr>
              <a:t>Linear </a:t>
            </a:r>
            <a:r>
              <a:rPr sz="2100" spc="10" smtClean="0">
                <a:solidFill>
                  <a:srgbClr val="33339A"/>
                </a:solidFill>
                <a:latin typeface="Arial"/>
                <a:cs typeface="Arial"/>
              </a:rPr>
              <a:t>Control</a:t>
            </a:r>
            <a:r>
              <a:rPr sz="2100" spc="-50" smtClean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100" spc="10" dirty="0">
                <a:solidFill>
                  <a:srgbClr val="33339A"/>
                </a:solidFill>
                <a:latin typeface="Arial"/>
                <a:cs typeface="Arial"/>
              </a:rPr>
              <a:t>Systems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66479" y="1371902"/>
            <a:ext cx="1939183" cy="506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57175">
              <a:lnSpc>
                <a:spcPct val="117000"/>
              </a:lnSpc>
              <a:spcBef>
                <a:spcPts val="95"/>
              </a:spcBef>
            </a:pPr>
            <a:r>
              <a:rPr sz="2025" b="1" spc="-82" baseline="2057" dirty="0" err="1" smtClean="0">
                <a:solidFill>
                  <a:srgbClr val="33339A"/>
                </a:solidFill>
                <a:latin typeface="Arial"/>
                <a:cs typeface="Arial"/>
              </a:rPr>
              <a:t>Lecture</a:t>
            </a:r>
            <a:r>
              <a:rPr sz="1350" b="1" spc="-55" dirty="0" err="1" smtClean="0">
                <a:solidFill>
                  <a:srgbClr val="C0C0C0"/>
                </a:solidFill>
                <a:latin typeface="Arial"/>
                <a:cs typeface="Arial"/>
              </a:rPr>
              <a:t>Lecture</a:t>
            </a:r>
            <a:r>
              <a:rPr sz="1350" b="1" spc="-105" dirty="0" smtClean="0">
                <a:solidFill>
                  <a:srgbClr val="C0C0C0"/>
                </a:solidFill>
                <a:latin typeface="Arial"/>
                <a:cs typeface="Arial"/>
              </a:rPr>
              <a:t> </a:t>
            </a:r>
            <a:r>
              <a:rPr sz="2025" b="1" spc="-607" baseline="2057" dirty="0" smtClean="0">
                <a:solidFill>
                  <a:srgbClr val="33339A"/>
                </a:solidFill>
                <a:latin typeface="Arial"/>
                <a:cs typeface="Arial"/>
              </a:rPr>
              <a:t>6</a:t>
            </a:r>
            <a:r>
              <a:rPr sz="1350" b="1" spc="-405" dirty="0" smtClean="0">
                <a:solidFill>
                  <a:srgbClr val="C0C0C0"/>
                </a:solidFill>
                <a:latin typeface="Arial"/>
                <a:cs typeface="Arial"/>
              </a:rPr>
              <a:t>6 </a:t>
            </a:r>
            <a:r>
              <a:rPr sz="1350" b="1" spc="-365" dirty="0" smtClean="0">
                <a:solidFill>
                  <a:srgbClr val="C0C0C0"/>
                </a:solidFill>
                <a:latin typeface="Arial"/>
                <a:cs typeface="Arial"/>
              </a:rPr>
              <a:t> </a:t>
            </a:r>
            <a:r>
              <a:rPr sz="1350" b="1" dirty="0" smtClean="0">
                <a:solidFill>
                  <a:srgbClr val="33339A"/>
                </a:solidFill>
                <a:latin typeface="Arial"/>
                <a:cs typeface="Arial"/>
              </a:rPr>
              <a:t>Block</a:t>
            </a:r>
            <a:r>
              <a:rPr sz="1350" b="1" spc="-80" dirty="0" smtClean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1350" b="1" dirty="0" smtClean="0">
                <a:solidFill>
                  <a:srgbClr val="33339A"/>
                </a:solidFill>
                <a:latin typeface="Arial"/>
                <a:cs typeface="Arial"/>
              </a:rPr>
              <a:t>diagrams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952" y="6350"/>
            <a:ext cx="4984115" cy="3879850"/>
          </a:xfrm>
          <a:custGeom>
            <a:avLst/>
            <a:gdLst/>
            <a:ahLst/>
            <a:cxnLst/>
            <a:rect l="l" t="t" r="r" b="b"/>
            <a:pathLst>
              <a:path w="4984115" h="3879850">
                <a:moveTo>
                  <a:pt x="0" y="3879850"/>
                </a:moveTo>
                <a:lnTo>
                  <a:pt x="0" y="0"/>
                </a:lnTo>
                <a:lnTo>
                  <a:pt x="4983632" y="0"/>
                </a:lnTo>
                <a:lnTo>
                  <a:pt x="4983632" y="3879850"/>
                </a:lnTo>
                <a:lnTo>
                  <a:pt x="0" y="38798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403516" y="3312564"/>
            <a:ext cx="73660" cy="1282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spc="10" dirty="0">
                <a:latin typeface="Arial"/>
                <a:cs typeface="Arial"/>
              </a:rPr>
              <a:t>2</a:t>
            </a:r>
            <a:endParaRPr sz="65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029580" y="6350"/>
            <a:ext cx="4984115" cy="3879850"/>
          </a:xfrm>
          <a:custGeom>
            <a:avLst/>
            <a:gdLst/>
            <a:ahLst/>
            <a:cxnLst/>
            <a:rect l="l" t="t" r="r" b="b"/>
            <a:pathLst>
              <a:path w="4984115" h="3879850">
                <a:moveTo>
                  <a:pt x="0" y="3879850"/>
                </a:moveTo>
                <a:lnTo>
                  <a:pt x="0" y="0"/>
                </a:lnTo>
                <a:lnTo>
                  <a:pt x="4983632" y="0"/>
                </a:lnTo>
                <a:lnTo>
                  <a:pt x="4983632" y="3879849"/>
                </a:lnTo>
                <a:lnTo>
                  <a:pt x="0" y="38798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582780" y="4301256"/>
            <a:ext cx="3498215" cy="6946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24180">
              <a:lnSpc>
                <a:spcPct val="100000"/>
              </a:lnSpc>
              <a:spcBef>
                <a:spcPts val="120"/>
              </a:spcBef>
            </a:pPr>
            <a:r>
              <a:rPr sz="2100" spc="10" dirty="0">
                <a:solidFill>
                  <a:srgbClr val="33339A"/>
                </a:solidFill>
                <a:latin typeface="Arial"/>
                <a:cs typeface="Arial"/>
              </a:rPr>
              <a:t>Transfer function</a:t>
            </a:r>
            <a:r>
              <a:rPr sz="2100" spc="-8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100" spc="10" dirty="0">
                <a:solidFill>
                  <a:srgbClr val="33339A"/>
                </a:solidFill>
                <a:latin typeface="Arial"/>
                <a:cs typeface="Arial"/>
              </a:rPr>
              <a:t>(review)</a:t>
            </a:r>
            <a:endParaRPr sz="2100">
              <a:latin typeface="Arial"/>
              <a:cs typeface="Arial"/>
            </a:endParaRPr>
          </a:p>
          <a:p>
            <a:pPr marL="177800" indent="-165735">
              <a:lnSpc>
                <a:spcPct val="100000"/>
              </a:lnSpc>
              <a:spcBef>
                <a:spcPts val="1105"/>
              </a:spcBef>
              <a:buChar char=""/>
              <a:tabLst>
                <a:tab pos="178435" algn="l"/>
              </a:tabLst>
            </a:pPr>
            <a:r>
              <a:rPr sz="1350" dirty="0">
                <a:latin typeface="Arial"/>
                <a:cs typeface="Arial"/>
              </a:rPr>
              <a:t>A transfer function is defined</a:t>
            </a:r>
            <a:r>
              <a:rPr sz="1350" spc="-1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by</a:t>
            </a:r>
            <a:endParaRPr sz="13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82780" y="6497024"/>
            <a:ext cx="3716020" cy="438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0" marR="5080" indent="-165735">
              <a:lnSpc>
                <a:spcPct val="100000"/>
              </a:lnSpc>
              <a:spcBef>
                <a:spcPts val="100"/>
              </a:spcBef>
              <a:buChar char=""/>
              <a:tabLst>
                <a:tab pos="178435" algn="l"/>
              </a:tabLst>
            </a:pPr>
            <a:r>
              <a:rPr sz="1350" dirty="0">
                <a:latin typeface="Arial"/>
                <a:cs typeface="Arial"/>
              </a:rPr>
              <a:t>A system is assumed to be at rest. (Zero</a:t>
            </a:r>
            <a:r>
              <a:rPr sz="1350" spc="-5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initial  condition)</a:t>
            </a:r>
            <a:endParaRPr sz="135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066061" y="5314707"/>
            <a:ext cx="1150506" cy="3274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496005" y="5170294"/>
            <a:ext cx="2110105" cy="1727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50" b="1" i="1" spc="5" dirty="0">
                <a:solidFill>
                  <a:srgbClr val="33339A"/>
                </a:solidFill>
                <a:latin typeface="Arial"/>
                <a:cs typeface="Arial"/>
              </a:rPr>
              <a:t>Laplace transform of system</a:t>
            </a:r>
            <a:r>
              <a:rPr sz="950" b="1" i="1" spc="-1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950" b="1" i="1" spc="5" dirty="0">
                <a:solidFill>
                  <a:srgbClr val="33339A"/>
                </a:solidFill>
                <a:latin typeface="Arial"/>
                <a:cs typeface="Arial"/>
              </a:rPr>
              <a:t>output</a:t>
            </a:r>
            <a:endParaRPr sz="9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496005" y="5530868"/>
            <a:ext cx="2026920" cy="1727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50" b="1" i="1" dirty="0">
                <a:solidFill>
                  <a:srgbClr val="33339A"/>
                </a:solidFill>
                <a:latin typeface="Arial"/>
                <a:cs typeface="Arial"/>
              </a:rPr>
              <a:t>Laplace transform of system</a:t>
            </a:r>
            <a:r>
              <a:rPr sz="950" b="1" i="1" spc="-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950" b="1" i="1" dirty="0">
                <a:solidFill>
                  <a:srgbClr val="33339A"/>
                </a:solidFill>
                <a:latin typeface="Arial"/>
                <a:cs typeface="Arial"/>
              </a:rPr>
              <a:t>input</a:t>
            </a:r>
            <a:endParaRPr sz="95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243429" y="5550547"/>
            <a:ext cx="222224" cy="640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243429" y="5302199"/>
            <a:ext cx="223697" cy="912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06637" y="5936500"/>
            <a:ext cx="552450" cy="331470"/>
          </a:xfrm>
          <a:custGeom>
            <a:avLst/>
            <a:gdLst/>
            <a:ahLst/>
            <a:cxnLst/>
            <a:rect l="l" t="t" r="r" b="b"/>
            <a:pathLst>
              <a:path w="552450" h="331470">
                <a:moveTo>
                  <a:pt x="0" y="0"/>
                </a:moveTo>
                <a:lnTo>
                  <a:pt x="0" y="331139"/>
                </a:lnTo>
                <a:lnTo>
                  <a:pt x="551891" y="331139"/>
                </a:lnTo>
                <a:lnTo>
                  <a:pt x="551891" y="0"/>
                </a:lnTo>
                <a:lnTo>
                  <a:pt x="0" y="0"/>
                </a:lnTo>
                <a:close/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283591" y="6011772"/>
            <a:ext cx="396327" cy="1807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765122" y="6092875"/>
            <a:ext cx="441959" cy="55244"/>
          </a:xfrm>
          <a:custGeom>
            <a:avLst/>
            <a:gdLst/>
            <a:ahLst/>
            <a:cxnLst/>
            <a:rect l="l" t="t" r="r" b="b"/>
            <a:pathLst>
              <a:path w="441960" h="55245">
                <a:moveTo>
                  <a:pt x="395516" y="36791"/>
                </a:moveTo>
                <a:lnTo>
                  <a:pt x="395516" y="18395"/>
                </a:lnTo>
                <a:lnTo>
                  <a:pt x="0" y="18395"/>
                </a:lnTo>
                <a:lnTo>
                  <a:pt x="0" y="36791"/>
                </a:lnTo>
                <a:lnTo>
                  <a:pt x="395516" y="36791"/>
                </a:lnTo>
                <a:close/>
              </a:path>
              <a:path w="441960" h="55245">
                <a:moveTo>
                  <a:pt x="441515" y="27584"/>
                </a:moveTo>
                <a:lnTo>
                  <a:pt x="386321" y="0"/>
                </a:lnTo>
                <a:lnTo>
                  <a:pt x="386321" y="18395"/>
                </a:lnTo>
                <a:lnTo>
                  <a:pt x="395516" y="18395"/>
                </a:lnTo>
                <a:lnTo>
                  <a:pt x="395516" y="50584"/>
                </a:lnTo>
                <a:lnTo>
                  <a:pt x="441515" y="27584"/>
                </a:lnTo>
                <a:close/>
              </a:path>
              <a:path w="441960" h="55245">
                <a:moveTo>
                  <a:pt x="395516" y="50584"/>
                </a:moveTo>
                <a:lnTo>
                  <a:pt x="395516" y="36791"/>
                </a:lnTo>
                <a:lnTo>
                  <a:pt x="386321" y="36791"/>
                </a:lnTo>
                <a:lnTo>
                  <a:pt x="386321" y="55181"/>
                </a:lnTo>
                <a:lnTo>
                  <a:pt x="395516" y="505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758528" y="6092875"/>
            <a:ext cx="441959" cy="55244"/>
          </a:xfrm>
          <a:custGeom>
            <a:avLst/>
            <a:gdLst/>
            <a:ahLst/>
            <a:cxnLst/>
            <a:rect l="l" t="t" r="r" b="b"/>
            <a:pathLst>
              <a:path w="441960" h="55245">
                <a:moveTo>
                  <a:pt x="395516" y="36791"/>
                </a:moveTo>
                <a:lnTo>
                  <a:pt x="395516" y="18395"/>
                </a:lnTo>
                <a:lnTo>
                  <a:pt x="0" y="18395"/>
                </a:lnTo>
                <a:lnTo>
                  <a:pt x="0" y="36791"/>
                </a:lnTo>
                <a:lnTo>
                  <a:pt x="395516" y="36791"/>
                </a:lnTo>
                <a:close/>
              </a:path>
              <a:path w="441960" h="55245">
                <a:moveTo>
                  <a:pt x="441502" y="27584"/>
                </a:moveTo>
                <a:lnTo>
                  <a:pt x="386321" y="0"/>
                </a:lnTo>
                <a:lnTo>
                  <a:pt x="386321" y="18395"/>
                </a:lnTo>
                <a:lnTo>
                  <a:pt x="395516" y="18395"/>
                </a:lnTo>
                <a:lnTo>
                  <a:pt x="395516" y="50583"/>
                </a:lnTo>
                <a:lnTo>
                  <a:pt x="441502" y="27584"/>
                </a:lnTo>
                <a:close/>
              </a:path>
              <a:path w="441960" h="55245">
                <a:moveTo>
                  <a:pt x="395516" y="50583"/>
                </a:moveTo>
                <a:lnTo>
                  <a:pt x="395516" y="36791"/>
                </a:lnTo>
                <a:lnTo>
                  <a:pt x="386321" y="36791"/>
                </a:lnTo>
                <a:lnTo>
                  <a:pt x="386321" y="55181"/>
                </a:lnTo>
                <a:lnTo>
                  <a:pt x="395516" y="505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295596" y="6010300"/>
            <a:ext cx="391830" cy="18073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237776" y="6010300"/>
            <a:ext cx="402161" cy="1807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5952" y="3886200"/>
            <a:ext cx="4984115" cy="3879850"/>
          </a:xfrm>
          <a:custGeom>
            <a:avLst/>
            <a:gdLst/>
            <a:ahLst/>
            <a:cxnLst/>
            <a:rect l="l" t="t" r="r" b="b"/>
            <a:pathLst>
              <a:path w="4984115" h="3879850">
                <a:moveTo>
                  <a:pt x="0" y="3879850"/>
                </a:moveTo>
                <a:lnTo>
                  <a:pt x="0" y="0"/>
                </a:lnTo>
                <a:lnTo>
                  <a:pt x="4983632" y="0"/>
                </a:lnTo>
                <a:lnTo>
                  <a:pt x="4983632" y="3879850"/>
                </a:lnTo>
                <a:lnTo>
                  <a:pt x="0" y="38798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5566409" y="4301256"/>
            <a:ext cx="3583940" cy="9010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72110">
              <a:lnSpc>
                <a:spcPct val="100000"/>
              </a:lnSpc>
              <a:spcBef>
                <a:spcPts val="120"/>
              </a:spcBef>
            </a:pPr>
            <a:r>
              <a:rPr sz="2100" spc="10" dirty="0">
                <a:solidFill>
                  <a:srgbClr val="33339A"/>
                </a:solidFill>
                <a:latin typeface="Arial"/>
                <a:cs typeface="Arial"/>
              </a:rPr>
              <a:t>Impulse response</a:t>
            </a:r>
            <a:r>
              <a:rPr sz="2100" spc="-5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100" spc="10" dirty="0">
                <a:solidFill>
                  <a:srgbClr val="33339A"/>
                </a:solidFill>
                <a:latin typeface="Arial"/>
                <a:cs typeface="Arial"/>
              </a:rPr>
              <a:t>(review)</a:t>
            </a:r>
            <a:endParaRPr sz="2100">
              <a:latin typeface="Arial"/>
              <a:cs typeface="Arial"/>
            </a:endParaRPr>
          </a:p>
          <a:p>
            <a:pPr marL="177800" marR="5080" indent="-165735">
              <a:lnSpc>
                <a:spcPct val="100000"/>
              </a:lnSpc>
              <a:spcBef>
                <a:spcPts val="1105"/>
              </a:spcBef>
              <a:buChar char=""/>
              <a:tabLst>
                <a:tab pos="178435" algn="l"/>
              </a:tabLst>
            </a:pPr>
            <a:r>
              <a:rPr sz="1350" dirty="0">
                <a:latin typeface="Arial"/>
                <a:cs typeface="Arial"/>
              </a:rPr>
              <a:t>Suppose that u(t) is the unit impulse</a:t>
            </a:r>
            <a:r>
              <a:rPr sz="1350" spc="-6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function  and system is at</a:t>
            </a:r>
            <a:r>
              <a:rPr sz="1350" spc="-1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rest.</a:t>
            </a:r>
            <a:endParaRPr sz="13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566374" y="5960579"/>
            <a:ext cx="3909060" cy="1097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0" indent="-165735">
              <a:lnSpc>
                <a:spcPct val="100000"/>
              </a:lnSpc>
              <a:spcBef>
                <a:spcPts val="100"/>
              </a:spcBef>
              <a:buChar char=""/>
              <a:tabLst>
                <a:tab pos="178435" algn="l"/>
              </a:tabLst>
            </a:pPr>
            <a:r>
              <a:rPr sz="1350" dirty="0">
                <a:latin typeface="Arial"/>
                <a:cs typeface="Arial"/>
              </a:rPr>
              <a:t>The output </a:t>
            </a:r>
            <a:r>
              <a:rPr sz="1350" spc="-5" dirty="0">
                <a:latin typeface="Arial"/>
                <a:cs typeface="Arial"/>
              </a:rPr>
              <a:t>g(t) </a:t>
            </a:r>
            <a:r>
              <a:rPr sz="1350" dirty="0">
                <a:latin typeface="Arial"/>
                <a:cs typeface="Arial"/>
              </a:rPr>
              <a:t>for the unit impulse input is</a:t>
            </a:r>
            <a:r>
              <a:rPr sz="1350" spc="-3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called</a:t>
            </a:r>
            <a:endParaRPr sz="1350">
              <a:latin typeface="Arial"/>
              <a:cs typeface="Arial"/>
            </a:endParaRPr>
          </a:p>
          <a:p>
            <a:pPr marL="177800">
              <a:lnSpc>
                <a:spcPct val="100000"/>
              </a:lnSpc>
              <a:spcBef>
                <a:spcPts val="5"/>
              </a:spcBef>
            </a:pPr>
            <a:r>
              <a:rPr sz="1350" b="1" i="1" dirty="0">
                <a:solidFill>
                  <a:srgbClr val="FF0000"/>
                </a:solidFill>
                <a:latin typeface="Arial"/>
                <a:cs typeface="Arial"/>
              </a:rPr>
              <a:t>impulse</a:t>
            </a:r>
            <a:r>
              <a:rPr sz="1350" b="1" i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350" b="1" i="1" dirty="0">
                <a:solidFill>
                  <a:srgbClr val="FF0000"/>
                </a:solidFill>
                <a:latin typeface="Arial"/>
                <a:cs typeface="Arial"/>
              </a:rPr>
              <a:t>response</a:t>
            </a:r>
            <a:r>
              <a:rPr sz="1350" dirty="0">
                <a:latin typeface="Arial"/>
                <a:cs typeface="Arial"/>
              </a:rPr>
              <a:t>.</a:t>
            </a:r>
            <a:endParaRPr sz="1350">
              <a:latin typeface="Arial"/>
              <a:cs typeface="Arial"/>
            </a:endParaRPr>
          </a:p>
          <a:p>
            <a:pPr marL="177800" marR="182245" indent="-165735">
              <a:lnSpc>
                <a:spcPct val="100000"/>
              </a:lnSpc>
              <a:spcBef>
                <a:spcPts val="330"/>
              </a:spcBef>
              <a:buChar char=""/>
              <a:tabLst>
                <a:tab pos="178435" algn="l"/>
              </a:tabLst>
            </a:pPr>
            <a:r>
              <a:rPr sz="1350" dirty="0">
                <a:latin typeface="Arial"/>
                <a:cs typeface="Arial"/>
              </a:rPr>
              <a:t>Since U(s)=1, the transfer function can also</a:t>
            </a:r>
            <a:r>
              <a:rPr sz="1350" spc="-5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be  defined as the</a:t>
            </a:r>
            <a:r>
              <a:rPr sz="1350" dirty="0">
                <a:solidFill>
                  <a:srgbClr val="FF0000"/>
                </a:solidFill>
                <a:latin typeface="Arial"/>
                <a:cs typeface="Arial"/>
              </a:rPr>
              <a:t> Laplace transform of impulse  response</a:t>
            </a:r>
            <a:r>
              <a:rPr sz="1350" dirty="0">
                <a:latin typeface="Arial"/>
                <a:cs typeface="Arial"/>
              </a:rPr>
              <a:t>:</a:t>
            </a:r>
            <a:endParaRPr sz="135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932714" y="5538038"/>
            <a:ext cx="441959" cy="55244"/>
          </a:xfrm>
          <a:custGeom>
            <a:avLst/>
            <a:gdLst/>
            <a:ahLst/>
            <a:cxnLst/>
            <a:rect l="l" t="t" r="r" b="b"/>
            <a:pathLst>
              <a:path w="441959" h="55245">
                <a:moveTo>
                  <a:pt x="395516" y="36791"/>
                </a:moveTo>
                <a:lnTo>
                  <a:pt x="395516" y="18395"/>
                </a:lnTo>
                <a:lnTo>
                  <a:pt x="0" y="18395"/>
                </a:lnTo>
                <a:lnTo>
                  <a:pt x="0" y="36791"/>
                </a:lnTo>
                <a:lnTo>
                  <a:pt x="395516" y="36791"/>
                </a:lnTo>
                <a:close/>
              </a:path>
              <a:path w="441959" h="55245">
                <a:moveTo>
                  <a:pt x="441515" y="27597"/>
                </a:moveTo>
                <a:lnTo>
                  <a:pt x="386321" y="0"/>
                </a:lnTo>
                <a:lnTo>
                  <a:pt x="386321" y="18395"/>
                </a:lnTo>
                <a:lnTo>
                  <a:pt x="395516" y="18395"/>
                </a:lnTo>
                <a:lnTo>
                  <a:pt x="395516" y="50596"/>
                </a:lnTo>
                <a:lnTo>
                  <a:pt x="441515" y="27597"/>
                </a:lnTo>
                <a:close/>
              </a:path>
              <a:path w="441959" h="55245">
                <a:moveTo>
                  <a:pt x="395516" y="50596"/>
                </a:moveTo>
                <a:lnTo>
                  <a:pt x="395516" y="36791"/>
                </a:lnTo>
                <a:lnTo>
                  <a:pt x="386321" y="36791"/>
                </a:lnTo>
                <a:lnTo>
                  <a:pt x="386321" y="55194"/>
                </a:lnTo>
                <a:lnTo>
                  <a:pt x="395516" y="50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7926120" y="5538038"/>
            <a:ext cx="441959" cy="55244"/>
          </a:xfrm>
          <a:custGeom>
            <a:avLst/>
            <a:gdLst/>
            <a:ahLst/>
            <a:cxnLst/>
            <a:rect l="l" t="t" r="r" b="b"/>
            <a:pathLst>
              <a:path w="441959" h="55245">
                <a:moveTo>
                  <a:pt x="395516" y="36791"/>
                </a:moveTo>
                <a:lnTo>
                  <a:pt x="395516" y="18395"/>
                </a:lnTo>
                <a:lnTo>
                  <a:pt x="0" y="18395"/>
                </a:lnTo>
                <a:lnTo>
                  <a:pt x="0" y="36791"/>
                </a:lnTo>
                <a:lnTo>
                  <a:pt x="395516" y="36791"/>
                </a:lnTo>
                <a:close/>
              </a:path>
              <a:path w="441959" h="55245">
                <a:moveTo>
                  <a:pt x="441502" y="27597"/>
                </a:moveTo>
                <a:lnTo>
                  <a:pt x="386321" y="0"/>
                </a:lnTo>
                <a:lnTo>
                  <a:pt x="386321" y="18395"/>
                </a:lnTo>
                <a:lnTo>
                  <a:pt x="395516" y="18395"/>
                </a:lnTo>
                <a:lnTo>
                  <a:pt x="395516" y="50595"/>
                </a:lnTo>
                <a:lnTo>
                  <a:pt x="441502" y="27597"/>
                </a:lnTo>
                <a:close/>
              </a:path>
              <a:path w="441959" h="55245">
                <a:moveTo>
                  <a:pt x="395516" y="50595"/>
                </a:moveTo>
                <a:lnTo>
                  <a:pt x="395516" y="36791"/>
                </a:lnTo>
                <a:lnTo>
                  <a:pt x="386321" y="36791"/>
                </a:lnTo>
                <a:lnTo>
                  <a:pt x="386321" y="55194"/>
                </a:lnTo>
                <a:lnTo>
                  <a:pt x="395516" y="505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879129" y="5346561"/>
            <a:ext cx="976202" cy="18073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836230" y="5643845"/>
            <a:ext cx="798137" cy="1807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558900" y="5459882"/>
            <a:ext cx="328953" cy="18073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7374229" y="5381675"/>
            <a:ext cx="552450" cy="331470"/>
          </a:xfrm>
          <a:prstGeom prst="rect">
            <a:avLst/>
          </a:prstGeom>
          <a:ln w="18402">
            <a:solidFill>
              <a:srgbClr val="000000"/>
            </a:solidFill>
          </a:ln>
        </p:spPr>
        <p:txBody>
          <a:bodyPr vert="horz" wrap="square" lIns="0" tIns="85090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670"/>
              </a:spcBef>
            </a:pPr>
            <a:r>
              <a:rPr sz="950" b="1" i="1" spc="5" dirty="0">
                <a:latin typeface="Arial"/>
                <a:cs typeface="Arial"/>
              </a:rPr>
              <a:t>System</a:t>
            </a:r>
            <a:endParaRPr sz="95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752118" y="6916417"/>
            <a:ext cx="1474031" cy="18847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029580" y="3886200"/>
            <a:ext cx="4984115" cy="3879850"/>
          </a:xfrm>
          <a:custGeom>
            <a:avLst/>
            <a:gdLst/>
            <a:ahLst/>
            <a:cxnLst/>
            <a:rect l="l" t="t" r="r" b="b"/>
            <a:pathLst>
              <a:path w="4984115" h="3879850">
                <a:moveTo>
                  <a:pt x="0" y="3879850"/>
                </a:moveTo>
                <a:lnTo>
                  <a:pt x="0" y="0"/>
                </a:lnTo>
                <a:lnTo>
                  <a:pt x="4983632" y="0"/>
                </a:lnTo>
                <a:lnTo>
                  <a:pt x="4983632" y="3879850"/>
                </a:lnTo>
                <a:lnTo>
                  <a:pt x="0" y="38798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4419888" y="7200534"/>
            <a:ext cx="73660" cy="12128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50" spc="10" dirty="0">
                <a:latin typeface="Arial"/>
                <a:cs typeface="Arial"/>
              </a:rPr>
              <a:t>3</a:t>
            </a:r>
            <a:endParaRPr sz="6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9403516" y="7200534"/>
            <a:ext cx="73660" cy="12128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50" spc="10" dirty="0">
                <a:latin typeface="Arial"/>
                <a:cs typeface="Arial"/>
              </a:rPr>
              <a:t>4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19888" y="3312564"/>
            <a:ext cx="73660" cy="1282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spc="10" dirty="0">
                <a:latin typeface="Arial"/>
                <a:cs typeface="Arial"/>
              </a:rPr>
              <a:t>5</a:t>
            </a:r>
            <a:endParaRPr sz="6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4640" y="421406"/>
            <a:ext cx="3686175" cy="3492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pc="10" dirty="0"/>
              <a:t>Elementary TF block</a:t>
            </a:r>
            <a:r>
              <a:rPr spc="-55" dirty="0"/>
              <a:t> </a:t>
            </a:r>
            <a:r>
              <a:rPr spc="10" dirty="0"/>
              <a:t>diagrams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82780" y="884246"/>
            <a:ext cx="1558290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7800" indent="-165735">
              <a:lnSpc>
                <a:spcPct val="100000"/>
              </a:lnSpc>
              <a:spcBef>
                <a:spcPts val="100"/>
              </a:spcBef>
              <a:buChar char=""/>
              <a:tabLst>
                <a:tab pos="178435" algn="l"/>
              </a:tabLst>
            </a:pPr>
            <a:r>
              <a:rPr sz="1350" dirty="0">
                <a:latin typeface="Arial"/>
                <a:cs typeface="Arial"/>
              </a:rPr>
              <a:t>Series</a:t>
            </a:r>
            <a:r>
              <a:rPr sz="1350" spc="-6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connection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48140" y="1320800"/>
            <a:ext cx="368300" cy="257810"/>
          </a:xfrm>
          <a:custGeom>
            <a:avLst/>
            <a:gdLst/>
            <a:ahLst/>
            <a:cxnLst/>
            <a:rect l="l" t="t" r="r" b="b"/>
            <a:pathLst>
              <a:path w="368300" h="257809">
                <a:moveTo>
                  <a:pt x="0" y="0"/>
                </a:moveTo>
                <a:lnTo>
                  <a:pt x="0" y="257543"/>
                </a:lnTo>
                <a:lnTo>
                  <a:pt x="367931" y="257543"/>
                </a:lnTo>
                <a:lnTo>
                  <a:pt x="367931" y="0"/>
                </a:lnTo>
                <a:lnTo>
                  <a:pt x="0" y="0"/>
                </a:lnTo>
                <a:close/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44370" y="1320800"/>
            <a:ext cx="368300" cy="257810"/>
          </a:xfrm>
          <a:custGeom>
            <a:avLst/>
            <a:gdLst/>
            <a:ahLst/>
            <a:cxnLst/>
            <a:rect l="l" t="t" r="r" b="b"/>
            <a:pathLst>
              <a:path w="368300" h="257809">
                <a:moveTo>
                  <a:pt x="0" y="0"/>
                </a:moveTo>
                <a:lnTo>
                  <a:pt x="0" y="257543"/>
                </a:lnTo>
                <a:lnTo>
                  <a:pt x="367931" y="257543"/>
                </a:lnTo>
                <a:lnTo>
                  <a:pt x="367931" y="0"/>
                </a:lnTo>
                <a:lnTo>
                  <a:pt x="0" y="0"/>
                </a:lnTo>
                <a:close/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90714" y="1403578"/>
            <a:ext cx="454025" cy="55244"/>
          </a:xfrm>
          <a:custGeom>
            <a:avLst/>
            <a:gdLst/>
            <a:ahLst/>
            <a:cxnLst/>
            <a:rect l="l" t="t" r="r" b="b"/>
            <a:pathLst>
              <a:path w="454025" h="55244">
                <a:moveTo>
                  <a:pt x="407657" y="36791"/>
                </a:moveTo>
                <a:lnTo>
                  <a:pt x="407657" y="18395"/>
                </a:lnTo>
                <a:lnTo>
                  <a:pt x="0" y="18395"/>
                </a:lnTo>
                <a:lnTo>
                  <a:pt x="0" y="36791"/>
                </a:lnTo>
                <a:lnTo>
                  <a:pt x="407657" y="36791"/>
                </a:lnTo>
                <a:close/>
              </a:path>
              <a:path w="454025" h="55244">
                <a:moveTo>
                  <a:pt x="453656" y="27597"/>
                </a:moveTo>
                <a:lnTo>
                  <a:pt x="398462" y="0"/>
                </a:lnTo>
                <a:lnTo>
                  <a:pt x="398462" y="18395"/>
                </a:lnTo>
                <a:lnTo>
                  <a:pt x="407657" y="18395"/>
                </a:lnTo>
                <a:lnTo>
                  <a:pt x="407657" y="50596"/>
                </a:lnTo>
                <a:lnTo>
                  <a:pt x="453656" y="27597"/>
                </a:lnTo>
                <a:close/>
              </a:path>
              <a:path w="454025" h="55244">
                <a:moveTo>
                  <a:pt x="407657" y="50596"/>
                </a:moveTo>
                <a:lnTo>
                  <a:pt x="407657" y="36791"/>
                </a:lnTo>
                <a:lnTo>
                  <a:pt x="398462" y="36791"/>
                </a:lnTo>
                <a:lnTo>
                  <a:pt x="398462" y="55194"/>
                </a:lnTo>
                <a:lnTo>
                  <a:pt x="407657" y="50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22320" y="1411312"/>
            <a:ext cx="617855" cy="55244"/>
          </a:xfrm>
          <a:custGeom>
            <a:avLst/>
            <a:gdLst/>
            <a:ahLst/>
            <a:cxnLst/>
            <a:rect l="l" t="t" r="r" b="b"/>
            <a:pathLst>
              <a:path w="617854" h="55244">
                <a:moveTo>
                  <a:pt x="571766" y="36791"/>
                </a:moveTo>
                <a:lnTo>
                  <a:pt x="571766" y="18389"/>
                </a:lnTo>
                <a:lnTo>
                  <a:pt x="0" y="19126"/>
                </a:lnTo>
                <a:lnTo>
                  <a:pt x="0" y="37528"/>
                </a:lnTo>
                <a:lnTo>
                  <a:pt x="571766" y="36791"/>
                </a:lnTo>
                <a:close/>
              </a:path>
              <a:path w="617854" h="55244">
                <a:moveTo>
                  <a:pt x="617753" y="27597"/>
                </a:moveTo>
                <a:lnTo>
                  <a:pt x="562559" y="0"/>
                </a:lnTo>
                <a:lnTo>
                  <a:pt x="562559" y="18401"/>
                </a:lnTo>
                <a:lnTo>
                  <a:pt x="571766" y="18389"/>
                </a:lnTo>
                <a:lnTo>
                  <a:pt x="571766" y="50579"/>
                </a:lnTo>
                <a:lnTo>
                  <a:pt x="617753" y="27597"/>
                </a:lnTo>
                <a:close/>
              </a:path>
              <a:path w="617854" h="55244">
                <a:moveTo>
                  <a:pt x="571766" y="50579"/>
                </a:moveTo>
                <a:lnTo>
                  <a:pt x="571766" y="36791"/>
                </a:lnTo>
                <a:lnTo>
                  <a:pt x="562559" y="36803"/>
                </a:lnTo>
                <a:lnTo>
                  <a:pt x="562559" y="55181"/>
                </a:lnTo>
                <a:lnTo>
                  <a:pt x="571766" y="505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912289" y="1403578"/>
            <a:ext cx="735965" cy="55244"/>
          </a:xfrm>
          <a:custGeom>
            <a:avLst/>
            <a:gdLst/>
            <a:ahLst/>
            <a:cxnLst/>
            <a:rect l="l" t="t" r="r" b="b"/>
            <a:pathLst>
              <a:path w="735964" h="55244">
                <a:moveTo>
                  <a:pt x="689863" y="36791"/>
                </a:moveTo>
                <a:lnTo>
                  <a:pt x="689863" y="18395"/>
                </a:lnTo>
                <a:lnTo>
                  <a:pt x="0" y="18395"/>
                </a:lnTo>
                <a:lnTo>
                  <a:pt x="0" y="36791"/>
                </a:lnTo>
                <a:lnTo>
                  <a:pt x="689863" y="36791"/>
                </a:lnTo>
                <a:close/>
              </a:path>
              <a:path w="735964" h="55244">
                <a:moveTo>
                  <a:pt x="735850" y="27597"/>
                </a:moveTo>
                <a:lnTo>
                  <a:pt x="680669" y="0"/>
                </a:lnTo>
                <a:lnTo>
                  <a:pt x="680669" y="18395"/>
                </a:lnTo>
                <a:lnTo>
                  <a:pt x="689863" y="18395"/>
                </a:lnTo>
                <a:lnTo>
                  <a:pt x="689863" y="50595"/>
                </a:lnTo>
                <a:lnTo>
                  <a:pt x="735850" y="27597"/>
                </a:lnTo>
                <a:close/>
              </a:path>
              <a:path w="735964" h="55244">
                <a:moveTo>
                  <a:pt x="689863" y="50595"/>
                </a:moveTo>
                <a:lnTo>
                  <a:pt x="689863" y="36791"/>
                </a:lnTo>
                <a:lnTo>
                  <a:pt x="680669" y="36791"/>
                </a:lnTo>
                <a:lnTo>
                  <a:pt x="680669" y="55194"/>
                </a:lnTo>
                <a:lnTo>
                  <a:pt x="689863" y="505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69573" y="1254931"/>
            <a:ext cx="276042" cy="137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95582" y="1266450"/>
            <a:ext cx="281748" cy="126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55687" y="2417584"/>
            <a:ext cx="213029" cy="1839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90162" y="1396668"/>
            <a:ext cx="295173" cy="1073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88055" y="1396668"/>
            <a:ext cx="295173" cy="1073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13751" y="1251732"/>
            <a:ext cx="271799" cy="12714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102855" y="1725523"/>
            <a:ext cx="1104265" cy="147320"/>
          </a:xfrm>
          <a:custGeom>
            <a:avLst/>
            <a:gdLst/>
            <a:ahLst/>
            <a:cxnLst/>
            <a:rect l="l" t="t" r="r" b="b"/>
            <a:pathLst>
              <a:path w="1104264" h="147319">
                <a:moveTo>
                  <a:pt x="0" y="0"/>
                </a:moveTo>
                <a:lnTo>
                  <a:pt x="7232" y="28567"/>
                </a:lnTo>
                <a:lnTo>
                  <a:pt x="26952" y="51965"/>
                </a:lnTo>
                <a:lnTo>
                  <a:pt x="56192" y="67776"/>
                </a:lnTo>
                <a:lnTo>
                  <a:pt x="91986" y="73583"/>
                </a:lnTo>
                <a:lnTo>
                  <a:pt x="459905" y="73583"/>
                </a:lnTo>
                <a:lnTo>
                  <a:pt x="495698" y="79389"/>
                </a:lnTo>
                <a:lnTo>
                  <a:pt x="524938" y="95197"/>
                </a:lnTo>
                <a:lnTo>
                  <a:pt x="544658" y="118594"/>
                </a:lnTo>
                <a:lnTo>
                  <a:pt x="551891" y="147167"/>
                </a:lnTo>
                <a:lnTo>
                  <a:pt x="559121" y="118594"/>
                </a:lnTo>
                <a:lnTo>
                  <a:pt x="578837" y="95197"/>
                </a:lnTo>
                <a:lnTo>
                  <a:pt x="608073" y="79389"/>
                </a:lnTo>
                <a:lnTo>
                  <a:pt x="643864" y="73583"/>
                </a:lnTo>
                <a:lnTo>
                  <a:pt x="1011796" y="73583"/>
                </a:lnTo>
                <a:lnTo>
                  <a:pt x="1047589" y="67776"/>
                </a:lnTo>
                <a:lnTo>
                  <a:pt x="1076829" y="51965"/>
                </a:lnTo>
                <a:lnTo>
                  <a:pt x="1096549" y="28567"/>
                </a:lnTo>
                <a:lnTo>
                  <a:pt x="1103782" y="0"/>
                </a:lnTo>
              </a:path>
            </a:pathLst>
          </a:custGeom>
          <a:ln w="45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53805" y="1725523"/>
            <a:ext cx="1104265" cy="147320"/>
          </a:xfrm>
          <a:custGeom>
            <a:avLst/>
            <a:gdLst/>
            <a:ahLst/>
            <a:cxnLst/>
            <a:rect l="l" t="t" r="r" b="b"/>
            <a:pathLst>
              <a:path w="1104264" h="147319">
                <a:moveTo>
                  <a:pt x="0" y="0"/>
                </a:moveTo>
                <a:lnTo>
                  <a:pt x="7232" y="28567"/>
                </a:lnTo>
                <a:lnTo>
                  <a:pt x="26952" y="51965"/>
                </a:lnTo>
                <a:lnTo>
                  <a:pt x="56192" y="67776"/>
                </a:lnTo>
                <a:lnTo>
                  <a:pt x="91986" y="73583"/>
                </a:lnTo>
                <a:lnTo>
                  <a:pt x="459905" y="73583"/>
                </a:lnTo>
                <a:lnTo>
                  <a:pt x="495698" y="79389"/>
                </a:lnTo>
                <a:lnTo>
                  <a:pt x="524938" y="95197"/>
                </a:lnTo>
                <a:lnTo>
                  <a:pt x="544658" y="118594"/>
                </a:lnTo>
                <a:lnTo>
                  <a:pt x="551891" y="147167"/>
                </a:lnTo>
                <a:lnTo>
                  <a:pt x="559121" y="118594"/>
                </a:lnTo>
                <a:lnTo>
                  <a:pt x="578837" y="95197"/>
                </a:lnTo>
                <a:lnTo>
                  <a:pt x="608073" y="79389"/>
                </a:lnTo>
                <a:lnTo>
                  <a:pt x="643864" y="73583"/>
                </a:lnTo>
                <a:lnTo>
                  <a:pt x="1011796" y="73583"/>
                </a:lnTo>
                <a:lnTo>
                  <a:pt x="1047589" y="67776"/>
                </a:lnTo>
                <a:lnTo>
                  <a:pt x="1076829" y="51965"/>
                </a:lnTo>
                <a:lnTo>
                  <a:pt x="1096549" y="28567"/>
                </a:lnTo>
                <a:lnTo>
                  <a:pt x="1103782" y="0"/>
                </a:lnTo>
              </a:path>
            </a:pathLst>
          </a:custGeom>
          <a:ln w="45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86817" y="1872690"/>
            <a:ext cx="715520" cy="2638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36295" y="1872690"/>
            <a:ext cx="715520" cy="2638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443185" y="2352466"/>
            <a:ext cx="1389451" cy="35946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34182" y="3168891"/>
            <a:ext cx="617855" cy="55244"/>
          </a:xfrm>
          <a:custGeom>
            <a:avLst/>
            <a:gdLst/>
            <a:ahLst/>
            <a:cxnLst/>
            <a:rect l="l" t="t" r="r" b="b"/>
            <a:pathLst>
              <a:path w="617854" h="55244">
                <a:moveTo>
                  <a:pt x="571753" y="36791"/>
                </a:moveTo>
                <a:lnTo>
                  <a:pt x="571753" y="18402"/>
                </a:lnTo>
                <a:lnTo>
                  <a:pt x="0" y="19138"/>
                </a:lnTo>
                <a:lnTo>
                  <a:pt x="0" y="37528"/>
                </a:lnTo>
                <a:lnTo>
                  <a:pt x="571753" y="36791"/>
                </a:lnTo>
                <a:close/>
              </a:path>
              <a:path w="617854" h="55244">
                <a:moveTo>
                  <a:pt x="617740" y="27597"/>
                </a:moveTo>
                <a:lnTo>
                  <a:pt x="562559" y="0"/>
                </a:lnTo>
                <a:lnTo>
                  <a:pt x="562559" y="18414"/>
                </a:lnTo>
                <a:lnTo>
                  <a:pt x="571753" y="18402"/>
                </a:lnTo>
                <a:lnTo>
                  <a:pt x="571753" y="50595"/>
                </a:lnTo>
                <a:lnTo>
                  <a:pt x="617740" y="27597"/>
                </a:lnTo>
                <a:close/>
              </a:path>
              <a:path w="617854" h="55244">
                <a:moveTo>
                  <a:pt x="571753" y="50595"/>
                </a:moveTo>
                <a:lnTo>
                  <a:pt x="571753" y="36791"/>
                </a:lnTo>
                <a:lnTo>
                  <a:pt x="562559" y="36803"/>
                </a:lnTo>
                <a:lnTo>
                  <a:pt x="562559" y="55194"/>
                </a:lnTo>
                <a:lnTo>
                  <a:pt x="571753" y="505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847164" y="3168891"/>
            <a:ext cx="552450" cy="55244"/>
          </a:xfrm>
          <a:custGeom>
            <a:avLst/>
            <a:gdLst/>
            <a:ahLst/>
            <a:cxnLst/>
            <a:rect l="l" t="t" r="r" b="b"/>
            <a:pathLst>
              <a:path w="552450" h="55244">
                <a:moveTo>
                  <a:pt x="505904" y="36791"/>
                </a:moveTo>
                <a:lnTo>
                  <a:pt x="505904" y="18395"/>
                </a:lnTo>
                <a:lnTo>
                  <a:pt x="0" y="18395"/>
                </a:lnTo>
                <a:lnTo>
                  <a:pt x="0" y="36791"/>
                </a:lnTo>
                <a:lnTo>
                  <a:pt x="505904" y="36791"/>
                </a:lnTo>
                <a:close/>
              </a:path>
              <a:path w="552450" h="55244">
                <a:moveTo>
                  <a:pt x="551891" y="27597"/>
                </a:moveTo>
                <a:lnTo>
                  <a:pt x="496709" y="0"/>
                </a:lnTo>
                <a:lnTo>
                  <a:pt x="496709" y="18395"/>
                </a:lnTo>
                <a:lnTo>
                  <a:pt x="505904" y="18395"/>
                </a:lnTo>
                <a:lnTo>
                  <a:pt x="505904" y="50595"/>
                </a:lnTo>
                <a:lnTo>
                  <a:pt x="551891" y="27597"/>
                </a:lnTo>
                <a:close/>
              </a:path>
              <a:path w="552450" h="55244">
                <a:moveTo>
                  <a:pt x="505904" y="50595"/>
                </a:moveTo>
                <a:lnTo>
                  <a:pt x="505904" y="36791"/>
                </a:lnTo>
                <a:lnTo>
                  <a:pt x="496709" y="36791"/>
                </a:lnTo>
                <a:lnTo>
                  <a:pt x="496709" y="55194"/>
                </a:lnTo>
                <a:lnTo>
                  <a:pt x="505904" y="505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73291" y="2984298"/>
            <a:ext cx="281748" cy="126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390597" y="3050057"/>
            <a:ext cx="735965" cy="257810"/>
          </a:xfrm>
          <a:custGeom>
            <a:avLst/>
            <a:gdLst/>
            <a:ahLst/>
            <a:cxnLst/>
            <a:rect l="l" t="t" r="r" b="b"/>
            <a:pathLst>
              <a:path w="735964" h="257810">
                <a:moveTo>
                  <a:pt x="0" y="0"/>
                </a:moveTo>
                <a:lnTo>
                  <a:pt x="0" y="257543"/>
                </a:lnTo>
                <a:lnTo>
                  <a:pt x="735850" y="257543"/>
                </a:lnTo>
                <a:lnTo>
                  <a:pt x="735850" y="0"/>
                </a:lnTo>
                <a:lnTo>
                  <a:pt x="0" y="0"/>
                </a:lnTo>
                <a:close/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06453" y="2984185"/>
            <a:ext cx="276042" cy="137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477182" y="3125923"/>
            <a:ext cx="607743" cy="10730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952" y="6350"/>
            <a:ext cx="4984115" cy="3879850"/>
          </a:xfrm>
          <a:custGeom>
            <a:avLst/>
            <a:gdLst/>
            <a:ahLst/>
            <a:cxnLst/>
            <a:rect l="l" t="t" r="r" b="b"/>
            <a:pathLst>
              <a:path w="4984115" h="3879850">
                <a:moveTo>
                  <a:pt x="0" y="3879850"/>
                </a:moveTo>
                <a:lnTo>
                  <a:pt x="0" y="0"/>
                </a:lnTo>
                <a:lnTo>
                  <a:pt x="4983632" y="0"/>
                </a:lnTo>
                <a:lnTo>
                  <a:pt x="4983632" y="3879850"/>
                </a:lnTo>
                <a:lnTo>
                  <a:pt x="0" y="38798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9403516" y="3312564"/>
            <a:ext cx="73660" cy="1282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spc="10" dirty="0">
                <a:latin typeface="Arial"/>
                <a:cs typeface="Arial"/>
              </a:rPr>
              <a:t>6</a:t>
            </a:r>
            <a:endParaRPr sz="6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566409" y="421406"/>
            <a:ext cx="3797935" cy="6946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120"/>
              </a:spcBef>
            </a:pPr>
            <a:r>
              <a:rPr sz="2100" spc="10" dirty="0">
                <a:solidFill>
                  <a:srgbClr val="33339A"/>
                </a:solidFill>
                <a:latin typeface="Arial"/>
                <a:cs typeface="Arial"/>
              </a:rPr>
              <a:t>Elementary TF block</a:t>
            </a:r>
            <a:r>
              <a:rPr sz="2100" spc="-5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100" spc="10" dirty="0">
                <a:solidFill>
                  <a:srgbClr val="33339A"/>
                </a:solidFill>
                <a:latin typeface="Arial"/>
                <a:cs typeface="Arial"/>
              </a:rPr>
              <a:t>diagrams</a:t>
            </a:r>
            <a:endParaRPr sz="2100">
              <a:latin typeface="Arial"/>
              <a:cs typeface="Arial"/>
            </a:endParaRPr>
          </a:p>
          <a:p>
            <a:pPr marL="177800" indent="-165735">
              <a:lnSpc>
                <a:spcPct val="100000"/>
              </a:lnSpc>
              <a:spcBef>
                <a:spcPts val="1105"/>
              </a:spcBef>
              <a:buChar char=""/>
              <a:tabLst>
                <a:tab pos="178435" algn="l"/>
              </a:tabLst>
            </a:pPr>
            <a:r>
              <a:rPr sz="1350" dirty="0">
                <a:latin typeface="Arial"/>
                <a:cs typeface="Arial"/>
              </a:rPr>
              <a:t>Summing</a:t>
            </a:r>
            <a:r>
              <a:rPr sz="1350" spc="-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Junction</a:t>
            </a:r>
            <a:endParaRPr sz="135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747482" y="1618187"/>
            <a:ext cx="281748" cy="126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939307" y="2417584"/>
            <a:ext cx="213029" cy="1839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217847" y="1431175"/>
            <a:ext cx="165582" cy="47830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374229" y="1661134"/>
            <a:ext cx="331470" cy="55244"/>
          </a:xfrm>
          <a:custGeom>
            <a:avLst/>
            <a:gdLst/>
            <a:ahLst/>
            <a:cxnLst/>
            <a:rect l="l" t="t" r="r" b="b"/>
            <a:pathLst>
              <a:path w="331470" h="55244">
                <a:moveTo>
                  <a:pt x="285140" y="36791"/>
                </a:moveTo>
                <a:lnTo>
                  <a:pt x="285140" y="18395"/>
                </a:lnTo>
                <a:lnTo>
                  <a:pt x="0" y="18395"/>
                </a:lnTo>
                <a:lnTo>
                  <a:pt x="0" y="36791"/>
                </a:lnTo>
                <a:lnTo>
                  <a:pt x="285140" y="36791"/>
                </a:lnTo>
                <a:close/>
              </a:path>
              <a:path w="331470" h="55244">
                <a:moveTo>
                  <a:pt x="331127" y="27597"/>
                </a:moveTo>
                <a:lnTo>
                  <a:pt x="275945" y="0"/>
                </a:lnTo>
                <a:lnTo>
                  <a:pt x="275945" y="18395"/>
                </a:lnTo>
                <a:lnTo>
                  <a:pt x="285140" y="18395"/>
                </a:lnTo>
                <a:lnTo>
                  <a:pt x="285140" y="50585"/>
                </a:lnTo>
                <a:lnTo>
                  <a:pt x="331127" y="27597"/>
                </a:lnTo>
                <a:close/>
              </a:path>
              <a:path w="331470" h="55244">
                <a:moveTo>
                  <a:pt x="285140" y="50585"/>
                </a:moveTo>
                <a:lnTo>
                  <a:pt x="285140" y="36791"/>
                </a:lnTo>
                <a:lnTo>
                  <a:pt x="275945" y="36791"/>
                </a:lnTo>
                <a:lnTo>
                  <a:pt x="275945" y="55181"/>
                </a:lnTo>
                <a:lnTo>
                  <a:pt x="285140" y="505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451515" y="1376091"/>
            <a:ext cx="333893" cy="12714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455930" y="1838942"/>
            <a:ext cx="333893" cy="12714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895922" y="1431175"/>
            <a:ext cx="405130" cy="0"/>
          </a:xfrm>
          <a:custGeom>
            <a:avLst/>
            <a:gdLst/>
            <a:ahLst/>
            <a:cxnLst/>
            <a:rect l="l" t="t" r="r" b="b"/>
            <a:pathLst>
              <a:path w="405129">
                <a:moveTo>
                  <a:pt x="0" y="0"/>
                </a:moveTo>
                <a:lnTo>
                  <a:pt x="404723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883222" y="1418478"/>
            <a:ext cx="573405" cy="508634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20"/>
              </a:spcBef>
            </a:pPr>
            <a:r>
              <a:rPr sz="850" spc="10" dirty="0">
                <a:latin typeface="Arial"/>
                <a:cs typeface="Arial"/>
              </a:rPr>
              <a:t>+</a:t>
            </a:r>
            <a:endParaRPr sz="8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 marR="15875" algn="r">
              <a:lnSpc>
                <a:spcPct val="100000"/>
              </a:lnSpc>
              <a:spcBef>
                <a:spcPts val="700"/>
              </a:spcBef>
              <a:tabLst>
                <a:tab pos="404495" algn="l"/>
              </a:tabLst>
            </a:pPr>
            <a:r>
              <a:rPr sz="850" u="heavy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sz="850" spc="5" dirty="0">
                <a:latin typeface="Arial"/>
                <a:cs typeface="Arial"/>
              </a:rPr>
              <a:t>  </a:t>
            </a:r>
            <a:r>
              <a:rPr sz="850" spc="35" dirty="0">
                <a:latin typeface="Arial"/>
                <a:cs typeface="Arial"/>
              </a:rPr>
              <a:t> </a:t>
            </a:r>
            <a:r>
              <a:rPr sz="850" spc="5" dirty="0">
                <a:latin typeface="Arial"/>
                <a:cs typeface="Arial"/>
              </a:rPr>
              <a:t>-</a:t>
            </a:r>
            <a:endParaRPr sz="8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470598" y="2423108"/>
            <a:ext cx="2213077" cy="21155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5029580" y="6350"/>
            <a:ext cx="4984115" cy="3879850"/>
          </a:xfrm>
          <a:custGeom>
            <a:avLst/>
            <a:gdLst/>
            <a:ahLst/>
            <a:cxnLst/>
            <a:rect l="l" t="t" r="r" b="b"/>
            <a:pathLst>
              <a:path w="4984115" h="3879850">
                <a:moveTo>
                  <a:pt x="0" y="3879850"/>
                </a:moveTo>
                <a:lnTo>
                  <a:pt x="0" y="0"/>
                </a:lnTo>
                <a:lnTo>
                  <a:pt x="4983632" y="0"/>
                </a:lnTo>
                <a:lnTo>
                  <a:pt x="4983632" y="3879849"/>
                </a:lnTo>
                <a:lnTo>
                  <a:pt x="0" y="38798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582780" y="4301256"/>
            <a:ext cx="3797935" cy="6946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4460">
              <a:lnSpc>
                <a:spcPct val="100000"/>
              </a:lnSpc>
              <a:spcBef>
                <a:spcPts val="120"/>
              </a:spcBef>
            </a:pPr>
            <a:r>
              <a:rPr sz="2100" spc="10" dirty="0">
                <a:solidFill>
                  <a:srgbClr val="33339A"/>
                </a:solidFill>
                <a:latin typeface="Arial"/>
                <a:cs typeface="Arial"/>
              </a:rPr>
              <a:t>Elementary TF block</a:t>
            </a:r>
            <a:r>
              <a:rPr sz="2100" spc="-5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100" spc="10" dirty="0">
                <a:solidFill>
                  <a:srgbClr val="33339A"/>
                </a:solidFill>
                <a:latin typeface="Arial"/>
                <a:cs typeface="Arial"/>
              </a:rPr>
              <a:t>diagrams</a:t>
            </a:r>
            <a:endParaRPr sz="2100">
              <a:latin typeface="Arial"/>
              <a:cs typeface="Arial"/>
            </a:endParaRPr>
          </a:p>
          <a:p>
            <a:pPr marL="177800" indent="-165735">
              <a:lnSpc>
                <a:spcPct val="100000"/>
              </a:lnSpc>
              <a:spcBef>
                <a:spcPts val="1105"/>
              </a:spcBef>
              <a:buChar char=""/>
              <a:tabLst>
                <a:tab pos="178435" algn="l"/>
              </a:tabLst>
            </a:pPr>
            <a:r>
              <a:rPr sz="1350" dirty="0">
                <a:latin typeface="Arial"/>
                <a:cs typeface="Arial"/>
              </a:rPr>
              <a:t>Parallel</a:t>
            </a:r>
            <a:r>
              <a:rPr sz="1350" spc="-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connection</a:t>
            </a:r>
            <a:endParaRPr sz="135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1544370" y="5678957"/>
            <a:ext cx="368300" cy="257810"/>
          </a:xfrm>
          <a:custGeom>
            <a:avLst/>
            <a:gdLst/>
            <a:ahLst/>
            <a:cxnLst/>
            <a:rect l="l" t="t" r="r" b="b"/>
            <a:pathLst>
              <a:path w="368300" h="257810">
                <a:moveTo>
                  <a:pt x="0" y="0"/>
                </a:moveTo>
                <a:lnTo>
                  <a:pt x="0" y="257543"/>
                </a:lnTo>
                <a:lnTo>
                  <a:pt x="367931" y="257543"/>
                </a:lnTo>
                <a:lnTo>
                  <a:pt x="367931" y="0"/>
                </a:lnTo>
                <a:lnTo>
                  <a:pt x="0" y="0"/>
                </a:lnTo>
                <a:close/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544370" y="5200650"/>
            <a:ext cx="368300" cy="257810"/>
          </a:xfrm>
          <a:custGeom>
            <a:avLst/>
            <a:gdLst/>
            <a:ahLst/>
            <a:cxnLst/>
            <a:rect l="l" t="t" r="r" b="b"/>
            <a:pathLst>
              <a:path w="368300" h="257810">
                <a:moveTo>
                  <a:pt x="0" y="0"/>
                </a:moveTo>
                <a:lnTo>
                  <a:pt x="0" y="257543"/>
                </a:lnTo>
                <a:lnTo>
                  <a:pt x="367931" y="257543"/>
                </a:lnTo>
                <a:lnTo>
                  <a:pt x="367931" y="0"/>
                </a:lnTo>
                <a:lnTo>
                  <a:pt x="0" y="0"/>
                </a:lnTo>
                <a:close/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90714" y="5283428"/>
            <a:ext cx="454025" cy="55244"/>
          </a:xfrm>
          <a:custGeom>
            <a:avLst/>
            <a:gdLst/>
            <a:ahLst/>
            <a:cxnLst/>
            <a:rect l="l" t="t" r="r" b="b"/>
            <a:pathLst>
              <a:path w="454025" h="55245">
                <a:moveTo>
                  <a:pt x="407657" y="36791"/>
                </a:moveTo>
                <a:lnTo>
                  <a:pt x="407657" y="18395"/>
                </a:lnTo>
                <a:lnTo>
                  <a:pt x="0" y="18395"/>
                </a:lnTo>
                <a:lnTo>
                  <a:pt x="0" y="36791"/>
                </a:lnTo>
                <a:lnTo>
                  <a:pt x="407657" y="36791"/>
                </a:lnTo>
                <a:close/>
              </a:path>
              <a:path w="454025" h="55245">
                <a:moveTo>
                  <a:pt x="453656" y="27597"/>
                </a:moveTo>
                <a:lnTo>
                  <a:pt x="398462" y="0"/>
                </a:lnTo>
                <a:lnTo>
                  <a:pt x="398462" y="18395"/>
                </a:lnTo>
                <a:lnTo>
                  <a:pt x="407657" y="18395"/>
                </a:lnTo>
                <a:lnTo>
                  <a:pt x="407657" y="50596"/>
                </a:lnTo>
                <a:lnTo>
                  <a:pt x="453656" y="27597"/>
                </a:lnTo>
                <a:close/>
              </a:path>
              <a:path w="454025" h="55245">
                <a:moveTo>
                  <a:pt x="407657" y="50596"/>
                </a:moveTo>
                <a:lnTo>
                  <a:pt x="407657" y="36791"/>
                </a:lnTo>
                <a:lnTo>
                  <a:pt x="398462" y="36791"/>
                </a:lnTo>
                <a:lnTo>
                  <a:pt x="398462" y="55194"/>
                </a:lnTo>
                <a:lnTo>
                  <a:pt x="407657" y="50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763853" y="5498037"/>
            <a:ext cx="281748" cy="126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55687" y="6453073"/>
            <a:ext cx="213029" cy="18395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590162" y="5276518"/>
            <a:ext cx="295173" cy="1073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584275" y="5754822"/>
            <a:ext cx="295173" cy="1073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134182" y="7048741"/>
            <a:ext cx="617855" cy="55244"/>
          </a:xfrm>
          <a:custGeom>
            <a:avLst/>
            <a:gdLst/>
            <a:ahLst/>
            <a:cxnLst/>
            <a:rect l="l" t="t" r="r" b="b"/>
            <a:pathLst>
              <a:path w="617854" h="55245">
                <a:moveTo>
                  <a:pt x="571754" y="36791"/>
                </a:moveTo>
                <a:lnTo>
                  <a:pt x="571754" y="18402"/>
                </a:lnTo>
                <a:lnTo>
                  <a:pt x="0" y="19138"/>
                </a:lnTo>
                <a:lnTo>
                  <a:pt x="0" y="37528"/>
                </a:lnTo>
                <a:lnTo>
                  <a:pt x="571754" y="36791"/>
                </a:lnTo>
                <a:close/>
              </a:path>
              <a:path w="617854" h="55245">
                <a:moveTo>
                  <a:pt x="617740" y="27597"/>
                </a:moveTo>
                <a:lnTo>
                  <a:pt x="562559" y="0"/>
                </a:lnTo>
                <a:lnTo>
                  <a:pt x="562559" y="18414"/>
                </a:lnTo>
                <a:lnTo>
                  <a:pt x="571754" y="18402"/>
                </a:lnTo>
                <a:lnTo>
                  <a:pt x="571754" y="50595"/>
                </a:lnTo>
                <a:lnTo>
                  <a:pt x="617740" y="27597"/>
                </a:lnTo>
                <a:close/>
              </a:path>
              <a:path w="617854" h="55245">
                <a:moveTo>
                  <a:pt x="571754" y="50595"/>
                </a:moveTo>
                <a:lnTo>
                  <a:pt x="571754" y="36791"/>
                </a:lnTo>
                <a:lnTo>
                  <a:pt x="562559" y="36803"/>
                </a:lnTo>
                <a:lnTo>
                  <a:pt x="562559" y="55194"/>
                </a:lnTo>
                <a:lnTo>
                  <a:pt x="571754" y="505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691538" y="7048741"/>
            <a:ext cx="552450" cy="55244"/>
          </a:xfrm>
          <a:custGeom>
            <a:avLst/>
            <a:gdLst/>
            <a:ahLst/>
            <a:cxnLst/>
            <a:rect l="l" t="t" r="r" b="b"/>
            <a:pathLst>
              <a:path w="552450" h="55245">
                <a:moveTo>
                  <a:pt x="505904" y="36791"/>
                </a:moveTo>
                <a:lnTo>
                  <a:pt x="505904" y="18395"/>
                </a:lnTo>
                <a:lnTo>
                  <a:pt x="0" y="18395"/>
                </a:lnTo>
                <a:lnTo>
                  <a:pt x="0" y="36791"/>
                </a:lnTo>
                <a:lnTo>
                  <a:pt x="505904" y="36791"/>
                </a:lnTo>
                <a:close/>
              </a:path>
              <a:path w="552450" h="55245">
                <a:moveTo>
                  <a:pt x="551891" y="27597"/>
                </a:moveTo>
                <a:lnTo>
                  <a:pt x="496696" y="0"/>
                </a:lnTo>
                <a:lnTo>
                  <a:pt x="496696" y="18395"/>
                </a:lnTo>
                <a:lnTo>
                  <a:pt x="505904" y="18395"/>
                </a:lnTo>
                <a:lnTo>
                  <a:pt x="505904" y="50590"/>
                </a:lnTo>
                <a:lnTo>
                  <a:pt x="551891" y="27597"/>
                </a:lnTo>
                <a:close/>
              </a:path>
              <a:path w="552450" h="55245">
                <a:moveTo>
                  <a:pt x="505904" y="50590"/>
                </a:moveTo>
                <a:lnTo>
                  <a:pt x="505904" y="36791"/>
                </a:lnTo>
                <a:lnTo>
                  <a:pt x="496696" y="36791"/>
                </a:lnTo>
                <a:lnTo>
                  <a:pt x="496696" y="55194"/>
                </a:lnTo>
                <a:lnTo>
                  <a:pt x="505904" y="505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573291" y="6864148"/>
            <a:ext cx="281748" cy="126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243429" y="6929907"/>
            <a:ext cx="883285" cy="257810"/>
          </a:xfrm>
          <a:custGeom>
            <a:avLst/>
            <a:gdLst/>
            <a:ahLst/>
            <a:cxnLst/>
            <a:rect l="l" t="t" r="r" b="b"/>
            <a:pathLst>
              <a:path w="883285" h="257809">
                <a:moveTo>
                  <a:pt x="0" y="0"/>
                </a:moveTo>
                <a:lnTo>
                  <a:pt x="0" y="257543"/>
                </a:lnTo>
                <a:lnTo>
                  <a:pt x="883018" y="257543"/>
                </a:lnTo>
                <a:lnTo>
                  <a:pt x="883018" y="0"/>
                </a:lnTo>
                <a:lnTo>
                  <a:pt x="0" y="0"/>
                </a:lnTo>
                <a:close/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912289" y="5311025"/>
            <a:ext cx="405130" cy="0"/>
          </a:xfrm>
          <a:custGeom>
            <a:avLst/>
            <a:gdLst/>
            <a:ahLst/>
            <a:cxnLst/>
            <a:rect l="l" t="t" r="r" b="b"/>
            <a:pathLst>
              <a:path w="405130">
                <a:moveTo>
                  <a:pt x="0" y="0"/>
                </a:moveTo>
                <a:lnTo>
                  <a:pt x="404723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912289" y="5789333"/>
            <a:ext cx="405130" cy="0"/>
          </a:xfrm>
          <a:custGeom>
            <a:avLst/>
            <a:gdLst/>
            <a:ahLst/>
            <a:cxnLst/>
            <a:rect l="l" t="t" r="r" b="b"/>
            <a:pathLst>
              <a:path w="405130">
                <a:moveTo>
                  <a:pt x="0" y="0"/>
                </a:moveTo>
                <a:lnTo>
                  <a:pt x="404723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090714" y="5761735"/>
            <a:ext cx="454025" cy="55244"/>
          </a:xfrm>
          <a:custGeom>
            <a:avLst/>
            <a:gdLst/>
            <a:ahLst/>
            <a:cxnLst/>
            <a:rect l="l" t="t" r="r" b="b"/>
            <a:pathLst>
              <a:path w="454025" h="55245">
                <a:moveTo>
                  <a:pt x="407657" y="36791"/>
                </a:moveTo>
                <a:lnTo>
                  <a:pt x="407657" y="18395"/>
                </a:lnTo>
                <a:lnTo>
                  <a:pt x="0" y="18395"/>
                </a:lnTo>
                <a:lnTo>
                  <a:pt x="0" y="36791"/>
                </a:lnTo>
                <a:lnTo>
                  <a:pt x="407657" y="36791"/>
                </a:lnTo>
                <a:close/>
              </a:path>
              <a:path w="454025" h="55245">
                <a:moveTo>
                  <a:pt x="453656" y="27597"/>
                </a:moveTo>
                <a:lnTo>
                  <a:pt x="398462" y="0"/>
                </a:lnTo>
                <a:lnTo>
                  <a:pt x="398462" y="18395"/>
                </a:lnTo>
                <a:lnTo>
                  <a:pt x="407657" y="18395"/>
                </a:lnTo>
                <a:lnTo>
                  <a:pt x="407657" y="50596"/>
                </a:lnTo>
                <a:lnTo>
                  <a:pt x="453656" y="27597"/>
                </a:lnTo>
                <a:close/>
              </a:path>
              <a:path w="454025" h="55245">
                <a:moveTo>
                  <a:pt x="407657" y="50596"/>
                </a:moveTo>
                <a:lnTo>
                  <a:pt x="407657" y="36791"/>
                </a:lnTo>
                <a:lnTo>
                  <a:pt x="398462" y="36791"/>
                </a:lnTo>
                <a:lnTo>
                  <a:pt x="398462" y="55194"/>
                </a:lnTo>
                <a:lnTo>
                  <a:pt x="407657" y="50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234228" y="5311025"/>
            <a:ext cx="165569" cy="478307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390597" y="5540984"/>
            <a:ext cx="331470" cy="55244"/>
          </a:xfrm>
          <a:custGeom>
            <a:avLst/>
            <a:gdLst/>
            <a:ahLst/>
            <a:cxnLst/>
            <a:rect l="l" t="t" r="r" b="b"/>
            <a:pathLst>
              <a:path w="331469" h="55245">
                <a:moveTo>
                  <a:pt x="285140" y="36791"/>
                </a:moveTo>
                <a:lnTo>
                  <a:pt x="285140" y="18395"/>
                </a:lnTo>
                <a:lnTo>
                  <a:pt x="0" y="18395"/>
                </a:lnTo>
                <a:lnTo>
                  <a:pt x="0" y="36791"/>
                </a:lnTo>
                <a:lnTo>
                  <a:pt x="285140" y="36791"/>
                </a:lnTo>
                <a:close/>
              </a:path>
              <a:path w="331469" h="55245">
                <a:moveTo>
                  <a:pt x="331127" y="27597"/>
                </a:moveTo>
                <a:lnTo>
                  <a:pt x="275945" y="0"/>
                </a:lnTo>
                <a:lnTo>
                  <a:pt x="275945" y="18395"/>
                </a:lnTo>
                <a:lnTo>
                  <a:pt x="285140" y="18395"/>
                </a:lnTo>
                <a:lnTo>
                  <a:pt x="285140" y="50585"/>
                </a:lnTo>
                <a:lnTo>
                  <a:pt x="331127" y="27597"/>
                </a:lnTo>
                <a:close/>
              </a:path>
              <a:path w="331469" h="55245">
                <a:moveTo>
                  <a:pt x="285140" y="50585"/>
                </a:moveTo>
                <a:lnTo>
                  <a:pt x="285140" y="36791"/>
                </a:lnTo>
                <a:lnTo>
                  <a:pt x="275945" y="36791"/>
                </a:lnTo>
                <a:lnTo>
                  <a:pt x="275945" y="55181"/>
                </a:lnTo>
                <a:lnTo>
                  <a:pt x="285140" y="505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254881" y="5131581"/>
            <a:ext cx="333893" cy="12714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242739" y="5830641"/>
            <a:ext cx="333893" cy="12714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02855" y="5311025"/>
            <a:ext cx="0" cy="478790"/>
          </a:xfrm>
          <a:custGeom>
            <a:avLst/>
            <a:gdLst/>
            <a:ahLst/>
            <a:cxnLst/>
            <a:rect l="l" t="t" r="r" b="b"/>
            <a:pathLst>
              <a:path h="478789">
                <a:moveTo>
                  <a:pt x="0" y="478307"/>
                </a:moveTo>
                <a:lnTo>
                  <a:pt x="0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845299" y="5568581"/>
            <a:ext cx="257810" cy="0"/>
          </a:xfrm>
          <a:custGeom>
            <a:avLst/>
            <a:gdLst/>
            <a:ahLst/>
            <a:cxnLst/>
            <a:rect l="l" t="t" r="r" b="b"/>
            <a:pathLst>
              <a:path w="257809">
                <a:moveTo>
                  <a:pt x="0" y="0"/>
                </a:moveTo>
                <a:lnTo>
                  <a:pt x="257556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83024" y="5352337"/>
            <a:ext cx="279413" cy="12714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577895" y="5231188"/>
            <a:ext cx="758244" cy="26380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567961" y="5562321"/>
            <a:ext cx="758244" cy="26380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45305" y="6120466"/>
            <a:ext cx="2414040" cy="107434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1331336" y="6385741"/>
            <a:ext cx="1610428" cy="3602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19294" y="7005773"/>
            <a:ext cx="767871" cy="10730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704464" y="6865619"/>
            <a:ext cx="279413" cy="12714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5952" y="3886200"/>
            <a:ext cx="4984115" cy="3879850"/>
          </a:xfrm>
          <a:custGeom>
            <a:avLst/>
            <a:gdLst/>
            <a:ahLst/>
            <a:cxnLst/>
            <a:rect l="l" t="t" r="r" b="b"/>
            <a:pathLst>
              <a:path w="4984115" h="3879850">
                <a:moveTo>
                  <a:pt x="0" y="3879850"/>
                </a:moveTo>
                <a:lnTo>
                  <a:pt x="0" y="0"/>
                </a:lnTo>
                <a:lnTo>
                  <a:pt x="4983632" y="0"/>
                </a:lnTo>
                <a:lnTo>
                  <a:pt x="4983632" y="3879850"/>
                </a:lnTo>
                <a:lnTo>
                  <a:pt x="0" y="38798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5566409" y="4301256"/>
            <a:ext cx="3251200" cy="6946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671195">
              <a:lnSpc>
                <a:spcPct val="100000"/>
              </a:lnSpc>
              <a:spcBef>
                <a:spcPts val="120"/>
              </a:spcBef>
            </a:pPr>
            <a:r>
              <a:rPr sz="2100" spc="10" dirty="0">
                <a:solidFill>
                  <a:srgbClr val="FF0000"/>
                </a:solidFill>
                <a:latin typeface="Arial"/>
                <a:cs typeface="Arial"/>
              </a:rPr>
              <a:t>Feedback</a:t>
            </a:r>
            <a:r>
              <a:rPr sz="2100" spc="-5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100" spc="10" dirty="0">
                <a:solidFill>
                  <a:srgbClr val="FF0000"/>
                </a:solidFill>
                <a:latin typeface="Arial"/>
                <a:cs typeface="Arial"/>
              </a:rPr>
              <a:t>connection</a:t>
            </a:r>
            <a:endParaRPr sz="2100">
              <a:latin typeface="Arial"/>
              <a:cs typeface="Arial"/>
            </a:endParaRPr>
          </a:p>
          <a:p>
            <a:pPr marL="177800" indent="-165735">
              <a:lnSpc>
                <a:spcPct val="100000"/>
              </a:lnSpc>
              <a:spcBef>
                <a:spcPts val="1105"/>
              </a:spcBef>
              <a:buClr>
                <a:srgbClr val="000000"/>
              </a:buClr>
              <a:buChar char=""/>
              <a:tabLst>
                <a:tab pos="178435" algn="l"/>
              </a:tabLst>
            </a:pPr>
            <a:r>
              <a:rPr sz="1350" dirty="0">
                <a:solidFill>
                  <a:srgbClr val="FF0000"/>
                </a:solidFill>
                <a:latin typeface="Arial"/>
                <a:cs typeface="Arial"/>
              </a:rPr>
              <a:t>Negative</a:t>
            </a:r>
            <a:r>
              <a:rPr sz="1350" dirty="0">
                <a:latin typeface="Arial"/>
                <a:cs typeface="Arial"/>
              </a:rPr>
              <a:t> feedback</a:t>
            </a:r>
            <a:r>
              <a:rPr sz="1350" spc="-2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system</a:t>
            </a:r>
            <a:endParaRPr sz="135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7454062" y="5237441"/>
            <a:ext cx="368300" cy="220979"/>
          </a:xfrm>
          <a:custGeom>
            <a:avLst/>
            <a:gdLst/>
            <a:ahLst/>
            <a:cxnLst/>
            <a:rect l="l" t="t" r="r" b="b"/>
            <a:pathLst>
              <a:path w="368300" h="220979">
                <a:moveTo>
                  <a:pt x="0" y="0"/>
                </a:moveTo>
                <a:lnTo>
                  <a:pt x="0" y="220751"/>
                </a:lnTo>
                <a:lnTo>
                  <a:pt x="367931" y="220751"/>
                </a:lnTo>
                <a:lnTo>
                  <a:pt x="367931" y="0"/>
                </a:lnTo>
                <a:lnTo>
                  <a:pt x="0" y="0"/>
                </a:lnTo>
                <a:close/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454062" y="5605373"/>
            <a:ext cx="368300" cy="220979"/>
          </a:xfrm>
          <a:custGeom>
            <a:avLst/>
            <a:gdLst/>
            <a:ahLst/>
            <a:cxnLst/>
            <a:rect l="l" t="t" r="r" b="b"/>
            <a:pathLst>
              <a:path w="368300" h="220979">
                <a:moveTo>
                  <a:pt x="0" y="0"/>
                </a:moveTo>
                <a:lnTo>
                  <a:pt x="0" y="220751"/>
                </a:lnTo>
                <a:lnTo>
                  <a:pt x="367931" y="220751"/>
                </a:lnTo>
                <a:lnTo>
                  <a:pt x="367931" y="0"/>
                </a:lnTo>
                <a:lnTo>
                  <a:pt x="0" y="0"/>
                </a:lnTo>
                <a:close/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788486" y="5287841"/>
            <a:ext cx="128778" cy="12877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894448" y="5494985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>
                <a:moveTo>
                  <a:pt x="0" y="0"/>
                </a:moveTo>
                <a:lnTo>
                  <a:pt x="73583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344030" y="5320220"/>
            <a:ext cx="454025" cy="55244"/>
          </a:xfrm>
          <a:custGeom>
            <a:avLst/>
            <a:gdLst/>
            <a:ahLst/>
            <a:cxnLst/>
            <a:rect l="l" t="t" r="r" b="b"/>
            <a:pathLst>
              <a:path w="454025" h="55245">
                <a:moveTo>
                  <a:pt x="407657" y="36804"/>
                </a:moveTo>
                <a:lnTo>
                  <a:pt x="407657" y="18408"/>
                </a:lnTo>
                <a:lnTo>
                  <a:pt x="0" y="18408"/>
                </a:lnTo>
                <a:lnTo>
                  <a:pt x="0" y="36804"/>
                </a:lnTo>
                <a:lnTo>
                  <a:pt x="407657" y="36804"/>
                </a:lnTo>
                <a:close/>
              </a:path>
              <a:path w="454025" h="55245">
                <a:moveTo>
                  <a:pt x="453656" y="27597"/>
                </a:moveTo>
                <a:lnTo>
                  <a:pt x="398462" y="0"/>
                </a:lnTo>
                <a:lnTo>
                  <a:pt x="398462" y="18408"/>
                </a:lnTo>
                <a:lnTo>
                  <a:pt x="407657" y="18408"/>
                </a:lnTo>
                <a:lnTo>
                  <a:pt x="407657" y="50596"/>
                </a:lnTo>
                <a:lnTo>
                  <a:pt x="453656" y="27597"/>
                </a:lnTo>
                <a:close/>
              </a:path>
              <a:path w="454025" h="55245">
                <a:moveTo>
                  <a:pt x="407657" y="50596"/>
                </a:moveTo>
                <a:lnTo>
                  <a:pt x="407657" y="36804"/>
                </a:lnTo>
                <a:lnTo>
                  <a:pt x="398462" y="36804"/>
                </a:lnTo>
                <a:lnTo>
                  <a:pt x="398462" y="55194"/>
                </a:lnTo>
                <a:lnTo>
                  <a:pt x="407657" y="50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821993" y="5327954"/>
            <a:ext cx="617855" cy="55244"/>
          </a:xfrm>
          <a:custGeom>
            <a:avLst/>
            <a:gdLst/>
            <a:ahLst/>
            <a:cxnLst/>
            <a:rect l="l" t="t" r="r" b="b"/>
            <a:pathLst>
              <a:path w="617854" h="55245">
                <a:moveTo>
                  <a:pt x="571753" y="36791"/>
                </a:moveTo>
                <a:lnTo>
                  <a:pt x="571753" y="18389"/>
                </a:lnTo>
                <a:lnTo>
                  <a:pt x="0" y="19126"/>
                </a:lnTo>
                <a:lnTo>
                  <a:pt x="0" y="37528"/>
                </a:lnTo>
                <a:lnTo>
                  <a:pt x="571753" y="36791"/>
                </a:lnTo>
                <a:close/>
              </a:path>
              <a:path w="617854" h="55245">
                <a:moveTo>
                  <a:pt x="617753" y="27597"/>
                </a:moveTo>
                <a:lnTo>
                  <a:pt x="562559" y="0"/>
                </a:lnTo>
                <a:lnTo>
                  <a:pt x="562559" y="18401"/>
                </a:lnTo>
                <a:lnTo>
                  <a:pt x="571753" y="18389"/>
                </a:lnTo>
                <a:lnTo>
                  <a:pt x="571753" y="50586"/>
                </a:lnTo>
                <a:lnTo>
                  <a:pt x="617753" y="27597"/>
                </a:lnTo>
                <a:close/>
              </a:path>
              <a:path w="617854" h="55245">
                <a:moveTo>
                  <a:pt x="571753" y="50586"/>
                </a:moveTo>
                <a:lnTo>
                  <a:pt x="571753" y="36791"/>
                </a:lnTo>
                <a:lnTo>
                  <a:pt x="562559" y="36803"/>
                </a:lnTo>
                <a:lnTo>
                  <a:pt x="562559" y="55181"/>
                </a:lnTo>
                <a:lnTo>
                  <a:pt x="571753" y="505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255774" y="5347817"/>
            <a:ext cx="0" cy="368300"/>
          </a:xfrm>
          <a:custGeom>
            <a:avLst/>
            <a:gdLst/>
            <a:ahLst/>
            <a:cxnLst/>
            <a:rect l="l" t="t" r="r" b="b"/>
            <a:pathLst>
              <a:path h="368300">
                <a:moveTo>
                  <a:pt x="0" y="0"/>
                </a:moveTo>
                <a:lnTo>
                  <a:pt x="0" y="367931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857657" y="5715749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596404" y="0"/>
                </a:moveTo>
                <a:lnTo>
                  <a:pt x="0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830059" y="5407418"/>
            <a:ext cx="55244" cy="331470"/>
          </a:xfrm>
          <a:custGeom>
            <a:avLst/>
            <a:gdLst/>
            <a:ahLst/>
            <a:cxnLst/>
            <a:rect l="l" t="t" r="r" b="b"/>
            <a:pathLst>
              <a:path w="55245" h="331470">
                <a:moveTo>
                  <a:pt x="55194" y="55194"/>
                </a:moveTo>
                <a:lnTo>
                  <a:pt x="27597" y="0"/>
                </a:lnTo>
                <a:lnTo>
                  <a:pt x="0" y="55194"/>
                </a:lnTo>
                <a:lnTo>
                  <a:pt x="18395" y="55194"/>
                </a:lnTo>
                <a:lnTo>
                  <a:pt x="18395" y="45999"/>
                </a:lnTo>
                <a:lnTo>
                  <a:pt x="36791" y="45999"/>
                </a:lnTo>
                <a:lnTo>
                  <a:pt x="36791" y="55194"/>
                </a:lnTo>
                <a:lnTo>
                  <a:pt x="55194" y="55194"/>
                </a:lnTo>
                <a:close/>
              </a:path>
              <a:path w="55245" h="331470">
                <a:moveTo>
                  <a:pt x="36791" y="55194"/>
                </a:moveTo>
                <a:lnTo>
                  <a:pt x="36791" y="45999"/>
                </a:lnTo>
                <a:lnTo>
                  <a:pt x="18395" y="45999"/>
                </a:lnTo>
                <a:lnTo>
                  <a:pt x="18395" y="55194"/>
                </a:lnTo>
                <a:lnTo>
                  <a:pt x="36791" y="55194"/>
                </a:lnTo>
                <a:close/>
              </a:path>
              <a:path w="55245" h="331470">
                <a:moveTo>
                  <a:pt x="36791" y="331139"/>
                </a:moveTo>
                <a:lnTo>
                  <a:pt x="36791" y="55194"/>
                </a:lnTo>
                <a:lnTo>
                  <a:pt x="18395" y="55194"/>
                </a:lnTo>
                <a:lnTo>
                  <a:pt x="18395" y="331139"/>
                </a:lnTo>
                <a:lnTo>
                  <a:pt x="36791" y="3311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902170" y="5327954"/>
            <a:ext cx="552450" cy="55244"/>
          </a:xfrm>
          <a:custGeom>
            <a:avLst/>
            <a:gdLst/>
            <a:ahLst/>
            <a:cxnLst/>
            <a:rect l="l" t="t" r="r" b="b"/>
            <a:pathLst>
              <a:path w="552450" h="55245">
                <a:moveTo>
                  <a:pt x="505904" y="36791"/>
                </a:moveTo>
                <a:lnTo>
                  <a:pt x="505904" y="18395"/>
                </a:lnTo>
                <a:lnTo>
                  <a:pt x="0" y="18395"/>
                </a:lnTo>
                <a:lnTo>
                  <a:pt x="0" y="36791"/>
                </a:lnTo>
                <a:lnTo>
                  <a:pt x="505904" y="36791"/>
                </a:lnTo>
                <a:close/>
              </a:path>
              <a:path w="552450" h="55245">
                <a:moveTo>
                  <a:pt x="551891" y="27597"/>
                </a:moveTo>
                <a:lnTo>
                  <a:pt x="496709" y="0"/>
                </a:lnTo>
                <a:lnTo>
                  <a:pt x="496709" y="18395"/>
                </a:lnTo>
                <a:lnTo>
                  <a:pt x="505904" y="18395"/>
                </a:lnTo>
                <a:lnTo>
                  <a:pt x="505904" y="50585"/>
                </a:lnTo>
                <a:lnTo>
                  <a:pt x="551891" y="27597"/>
                </a:lnTo>
                <a:close/>
              </a:path>
              <a:path w="552450" h="55245">
                <a:moveTo>
                  <a:pt x="505904" y="50585"/>
                </a:moveTo>
                <a:lnTo>
                  <a:pt x="505904" y="36791"/>
                </a:lnTo>
                <a:lnTo>
                  <a:pt x="496709" y="36791"/>
                </a:lnTo>
                <a:lnTo>
                  <a:pt x="496709" y="55181"/>
                </a:lnTo>
                <a:lnTo>
                  <a:pt x="505904" y="505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821993" y="5688152"/>
            <a:ext cx="434340" cy="55244"/>
          </a:xfrm>
          <a:custGeom>
            <a:avLst/>
            <a:gdLst/>
            <a:ahLst/>
            <a:cxnLst/>
            <a:rect l="l" t="t" r="r" b="b"/>
            <a:pathLst>
              <a:path w="434340" h="55245">
                <a:moveTo>
                  <a:pt x="55181" y="18402"/>
                </a:moveTo>
                <a:lnTo>
                  <a:pt x="55181" y="0"/>
                </a:lnTo>
                <a:lnTo>
                  <a:pt x="0" y="27597"/>
                </a:lnTo>
                <a:lnTo>
                  <a:pt x="45986" y="50595"/>
                </a:lnTo>
                <a:lnTo>
                  <a:pt x="45986" y="18402"/>
                </a:lnTo>
                <a:lnTo>
                  <a:pt x="55181" y="18402"/>
                </a:lnTo>
                <a:close/>
              </a:path>
              <a:path w="434340" h="55245">
                <a:moveTo>
                  <a:pt x="433781" y="36798"/>
                </a:moveTo>
                <a:lnTo>
                  <a:pt x="433781" y="18402"/>
                </a:lnTo>
                <a:lnTo>
                  <a:pt x="45986" y="18402"/>
                </a:lnTo>
                <a:lnTo>
                  <a:pt x="45986" y="36798"/>
                </a:lnTo>
                <a:lnTo>
                  <a:pt x="433781" y="36798"/>
                </a:lnTo>
                <a:close/>
              </a:path>
              <a:path w="434340" h="55245">
                <a:moveTo>
                  <a:pt x="55181" y="55194"/>
                </a:moveTo>
                <a:lnTo>
                  <a:pt x="55181" y="36798"/>
                </a:lnTo>
                <a:lnTo>
                  <a:pt x="45986" y="36798"/>
                </a:lnTo>
                <a:lnTo>
                  <a:pt x="45986" y="50595"/>
                </a:lnTo>
                <a:lnTo>
                  <a:pt x="55181" y="551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6534254" y="5157808"/>
            <a:ext cx="140335" cy="142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sz="1425" b="1" spc="-907" baseline="2923" dirty="0">
                <a:latin typeface="Arial"/>
                <a:cs typeface="Arial"/>
              </a:rPr>
              <a:t>E</a:t>
            </a:r>
            <a:r>
              <a:rPr sz="950" b="1" spc="-35" dirty="0">
                <a:solidFill>
                  <a:srgbClr val="C0C0C0"/>
                </a:solidFill>
                <a:latin typeface="Arial"/>
                <a:cs typeface="Arial"/>
              </a:rPr>
              <a:t>E</a:t>
            </a:r>
            <a:r>
              <a:rPr sz="1125" b="1" spc="-585" baseline="3703" dirty="0">
                <a:latin typeface="Arial"/>
                <a:cs typeface="Arial"/>
              </a:rPr>
              <a:t>a</a:t>
            </a:r>
            <a:r>
              <a:rPr sz="750" b="1" spc="10" dirty="0">
                <a:solidFill>
                  <a:srgbClr val="C0C0C0"/>
                </a:solidFill>
                <a:latin typeface="Arial"/>
                <a:cs typeface="Arial"/>
              </a:rPr>
              <a:t>a</a:t>
            </a:r>
            <a:endParaRPr sz="75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7491678" y="5290881"/>
            <a:ext cx="291839" cy="132687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435277" y="5127064"/>
            <a:ext cx="283066" cy="142755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8195249" y="5146299"/>
            <a:ext cx="281748" cy="1264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044614" y="5130110"/>
            <a:ext cx="279413" cy="127149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849929" y="5412200"/>
            <a:ext cx="165569" cy="165582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676298" y="6451600"/>
            <a:ext cx="213029" cy="183959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7676298" y="6856323"/>
            <a:ext cx="213029" cy="183959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5898279" y="5904667"/>
            <a:ext cx="3466465" cy="438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8470" marR="5080" indent="-446405">
              <a:lnSpc>
                <a:spcPct val="100000"/>
              </a:lnSpc>
              <a:spcBef>
                <a:spcPts val="100"/>
              </a:spcBef>
            </a:pPr>
            <a:r>
              <a:rPr sz="1350" i="1" dirty="0">
                <a:solidFill>
                  <a:srgbClr val="33339A"/>
                </a:solidFill>
                <a:latin typeface="Arial"/>
                <a:cs typeface="Arial"/>
              </a:rPr>
              <a:t>Be careful when computing transfer</a:t>
            </a:r>
            <a:r>
              <a:rPr sz="1350" i="1" spc="-5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1350" i="1" dirty="0">
                <a:solidFill>
                  <a:srgbClr val="33339A"/>
                </a:solidFill>
                <a:latin typeface="Arial"/>
                <a:cs typeface="Arial"/>
              </a:rPr>
              <a:t>functions  from outside to inside the</a:t>
            </a:r>
            <a:r>
              <a:rPr sz="1350" i="1" spc="-30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1350" i="1" dirty="0">
                <a:solidFill>
                  <a:srgbClr val="33339A"/>
                </a:solidFill>
                <a:latin typeface="Arial"/>
                <a:cs typeface="Arial"/>
              </a:rPr>
              <a:t>feedback!</a:t>
            </a:r>
            <a:endParaRPr sz="135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7489920" y="5652936"/>
            <a:ext cx="288635" cy="123465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681763" y="6506053"/>
            <a:ext cx="1848627" cy="129510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695537" y="6889172"/>
            <a:ext cx="1028781" cy="120518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8003379" y="6421797"/>
            <a:ext cx="1230232" cy="281464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8003379" y="6820998"/>
            <a:ext cx="1230232" cy="281463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029580" y="3886200"/>
            <a:ext cx="4984115" cy="3879850"/>
          </a:xfrm>
          <a:custGeom>
            <a:avLst/>
            <a:gdLst/>
            <a:ahLst/>
            <a:cxnLst/>
            <a:rect l="l" t="t" r="r" b="b"/>
            <a:pathLst>
              <a:path w="4984115" h="3879850">
                <a:moveTo>
                  <a:pt x="0" y="3879850"/>
                </a:moveTo>
                <a:lnTo>
                  <a:pt x="0" y="0"/>
                </a:lnTo>
                <a:lnTo>
                  <a:pt x="4983632" y="0"/>
                </a:lnTo>
                <a:lnTo>
                  <a:pt x="4983632" y="3879850"/>
                </a:lnTo>
                <a:lnTo>
                  <a:pt x="0" y="38798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4419888" y="7200534"/>
            <a:ext cx="73660" cy="12128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50" spc="10" dirty="0">
                <a:latin typeface="Arial"/>
                <a:cs typeface="Arial"/>
              </a:rPr>
              <a:t>7</a:t>
            </a:r>
            <a:endParaRPr sz="65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9403516" y="7200534"/>
            <a:ext cx="73660" cy="12128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50" spc="10" dirty="0">
                <a:latin typeface="Arial"/>
                <a:cs typeface="Arial"/>
              </a:rPr>
              <a:t>8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19888" y="3312564"/>
            <a:ext cx="73660" cy="1282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spc="10" dirty="0">
                <a:latin typeface="Arial"/>
                <a:cs typeface="Arial"/>
              </a:rPr>
              <a:t>9</a:t>
            </a:r>
            <a:endParaRPr sz="6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11919" y="421406"/>
            <a:ext cx="3651885" cy="3492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pc="10" dirty="0"/>
              <a:t>Feedback loop</a:t>
            </a:r>
            <a:r>
              <a:rPr spc="-35" dirty="0"/>
              <a:t> </a:t>
            </a:r>
            <a:r>
              <a:rPr spc="5" dirty="0"/>
              <a:t>formula,TF</a:t>
            </a:r>
            <a:r>
              <a:rPr sz="2100" spc="7" baseline="-21825" dirty="0"/>
              <a:t>R→Y</a:t>
            </a:r>
            <a:endParaRPr sz="2100" baseline="-21825"/>
          </a:p>
        </p:txBody>
      </p:sp>
      <p:sp>
        <p:nvSpPr>
          <p:cNvPr id="4" name="object 4"/>
          <p:cNvSpPr txBox="1"/>
          <p:nvPr/>
        </p:nvSpPr>
        <p:spPr>
          <a:xfrm>
            <a:off x="3816127" y="1874703"/>
            <a:ext cx="359410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spc="-5" dirty="0">
                <a:latin typeface="Arial"/>
                <a:cs typeface="Arial"/>
              </a:rPr>
              <a:t>G(</a:t>
            </a:r>
            <a:r>
              <a:rPr sz="1350" dirty="0">
                <a:latin typeface="Arial"/>
                <a:cs typeface="Arial"/>
              </a:rPr>
              <a:t>s)</a:t>
            </a:r>
            <a:endParaRPr sz="1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1978" y="1833638"/>
            <a:ext cx="2867660" cy="52006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28600" indent="-165735">
              <a:lnSpc>
                <a:spcPct val="100000"/>
              </a:lnSpc>
              <a:spcBef>
                <a:spcPts val="425"/>
              </a:spcBef>
              <a:buChar char=""/>
              <a:tabLst>
                <a:tab pos="229235" algn="l"/>
              </a:tabLst>
            </a:pPr>
            <a:r>
              <a:rPr sz="1350" dirty="0">
                <a:latin typeface="Arial"/>
                <a:cs typeface="Arial"/>
              </a:rPr>
              <a:t>F</a:t>
            </a:r>
            <a:r>
              <a:rPr sz="1350" baseline="-21604" dirty="0">
                <a:latin typeface="Arial"/>
                <a:cs typeface="Arial"/>
              </a:rPr>
              <a:t>g</a:t>
            </a:r>
            <a:r>
              <a:rPr sz="1350" dirty="0">
                <a:latin typeface="Arial"/>
                <a:cs typeface="Arial"/>
              </a:rPr>
              <a:t>: Forward gain from R(s) to</a:t>
            </a:r>
            <a:r>
              <a:rPr sz="1350" spc="-50" dirty="0">
                <a:latin typeface="Arial"/>
                <a:cs typeface="Arial"/>
              </a:rPr>
              <a:t> </a:t>
            </a:r>
            <a:r>
              <a:rPr sz="1350" spc="-5" dirty="0">
                <a:latin typeface="Arial"/>
                <a:cs typeface="Arial"/>
              </a:rPr>
              <a:t>Y(s)</a:t>
            </a:r>
            <a:endParaRPr sz="1350">
              <a:latin typeface="Arial"/>
              <a:cs typeface="Arial"/>
            </a:endParaRPr>
          </a:p>
          <a:p>
            <a:pPr marL="228600" indent="-165735">
              <a:lnSpc>
                <a:spcPct val="100000"/>
              </a:lnSpc>
              <a:spcBef>
                <a:spcPts val="325"/>
              </a:spcBef>
              <a:buChar char=""/>
              <a:tabLst>
                <a:tab pos="229235" algn="l"/>
                <a:tab pos="1877060" algn="l"/>
              </a:tabLst>
            </a:pPr>
            <a:r>
              <a:rPr sz="1350" dirty="0">
                <a:latin typeface="Arial"/>
                <a:cs typeface="Arial"/>
              </a:rPr>
              <a:t>L</a:t>
            </a:r>
            <a:r>
              <a:rPr sz="1350" baseline="-21604" dirty="0">
                <a:latin typeface="Arial"/>
                <a:cs typeface="Arial"/>
              </a:rPr>
              <a:t>g</a:t>
            </a:r>
            <a:r>
              <a:rPr sz="1350" dirty="0">
                <a:latin typeface="Arial"/>
                <a:cs typeface="Arial"/>
              </a:rPr>
              <a:t>:</a:t>
            </a:r>
            <a:r>
              <a:rPr sz="1350" spc="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Loop</a:t>
            </a:r>
            <a:r>
              <a:rPr sz="1350" spc="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gain:	G(s)K(s)(-1)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66595" y="952868"/>
            <a:ext cx="368300" cy="220979"/>
          </a:xfrm>
          <a:custGeom>
            <a:avLst/>
            <a:gdLst/>
            <a:ahLst/>
            <a:cxnLst/>
            <a:rect l="l" t="t" r="r" b="b"/>
            <a:pathLst>
              <a:path w="368300" h="220980">
                <a:moveTo>
                  <a:pt x="0" y="0"/>
                </a:moveTo>
                <a:lnTo>
                  <a:pt x="0" y="220751"/>
                </a:lnTo>
                <a:lnTo>
                  <a:pt x="367931" y="220751"/>
                </a:lnTo>
                <a:lnTo>
                  <a:pt x="367931" y="0"/>
                </a:lnTo>
                <a:lnTo>
                  <a:pt x="0" y="0"/>
                </a:lnTo>
                <a:close/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01375" y="1003280"/>
            <a:ext cx="128778" cy="1287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06982" y="1210424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>
                <a:moveTo>
                  <a:pt x="0" y="0"/>
                </a:moveTo>
                <a:lnTo>
                  <a:pt x="73583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56564" y="1035659"/>
            <a:ext cx="454025" cy="55244"/>
          </a:xfrm>
          <a:custGeom>
            <a:avLst/>
            <a:gdLst/>
            <a:ahLst/>
            <a:cxnLst/>
            <a:rect l="l" t="t" r="r" b="b"/>
            <a:pathLst>
              <a:path w="454025" h="55244">
                <a:moveTo>
                  <a:pt x="408025" y="36791"/>
                </a:moveTo>
                <a:lnTo>
                  <a:pt x="408025" y="18395"/>
                </a:lnTo>
                <a:lnTo>
                  <a:pt x="0" y="18395"/>
                </a:lnTo>
                <a:lnTo>
                  <a:pt x="0" y="36791"/>
                </a:lnTo>
                <a:lnTo>
                  <a:pt x="408025" y="36791"/>
                </a:lnTo>
                <a:close/>
              </a:path>
              <a:path w="454025" h="55244">
                <a:moveTo>
                  <a:pt x="454012" y="27597"/>
                </a:moveTo>
                <a:lnTo>
                  <a:pt x="398830" y="0"/>
                </a:lnTo>
                <a:lnTo>
                  <a:pt x="398830" y="18395"/>
                </a:lnTo>
                <a:lnTo>
                  <a:pt x="408025" y="18395"/>
                </a:lnTo>
                <a:lnTo>
                  <a:pt x="408025" y="50585"/>
                </a:lnTo>
                <a:lnTo>
                  <a:pt x="454012" y="27597"/>
                </a:lnTo>
                <a:close/>
              </a:path>
              <a:path w="454025" h="55244">
                <a:moveTo>
                  <a:pt x="408025" y="50585"/>
                </a:moveTo>
                <a:lnTo>
                  <a:pt x="408025" y="36791"/>
                </a:lnTo>
                <a:lnTo>
                  <a:pt x="398830" y="36791"/>
                </a:lnTo>
                <a:lnTo>
                  <a:pt x="398830" y="55181"/>
                </a:lnTo>
                <a:lnTo>
                  <a:pt x="408025" y="505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134514" y="1043381"/>
            <a:ext cx="617855" cy="55244"/>
          </a:xfrm>
          <a:custGeom>
            <a:avLst/>
            <a:gdLst/>
            <a:ahLst/>
            <a:cxnLst/>
            <a:rect l="l" t="t" r="r" b="b"/>
            <a:pathLst>
              <a:path w="617855" h="55244">
                <a:moveTo>
                  <a:pt x="571766" y="36791"/>
                </a:moveTo>
                <a:lnTo>
                  <a:pt x="571766" y="18402"/>
                </a:lnTo>
                <a:lnTo>
                  <a:pt x="0" y="19138"/>
                </a:lnTo>
                <a:lnTo>
                  <a:pt x="0" y="37528"/>
                </a:lnTo>
                <a:lnTo>
                  <a:pt x="571766" y="36791"/>
                </a:lnTo>
                <a:close/>
              </a:path>
              <a:path w="617855" h="55244">
                <a:moveTo>
                  <a:pt x="617753" y="27597"/>
                </a:moveTo>
                <a:lnTo>
                  <a:pt x="562559" y="0"/>
                </a:lnTo>
                <a:lnTo>
                  <a:pt x="562559" y="18414"/>
                </a:lnTo>
                <a:lnTo>
                  <a:pt x="571766" y="18402"/>
                </a:lnTo>
                <a:lnTo>
                  <a:pt x="571766" y="50590"/>
                </a:lnTo>
                <a:lnTo>
                  <a:pt x="617753" y="27597"/>
                </a:lnTo>
                <a:close/>
              </a:path>
              <a:path w="617855" h="55244">
                <a:moveTo>
                  <a:pt x="571766" y="50590"/>
                </a:moveTo>
                <a:lnTo>
                  <a:pt x="571766" y="36791"/>
                </a:lnTo>
                <a:lnTo>
                  <a:pt x="562559" y="36803"/>
                </a:lnTo>
                <a:lnTo>
                  <a:pt x="562559" y="55194"/>
                </a:lnTo>
                <a:lnTo>
                  <a:pt x="571766" y="505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568308" y="1063256"/>
            <a:ext cx="6350" cy="625475"/>
          </a:xfrm>
          <a:custGeom>
            <a:avLst/>
            <a:gdLst/>
            <a:ahLst/>
            <a:cxnLst/>
            <a:rect l="l" t="t" r="r" b="b"/>
            <a:pathLst>
              <a:path w="6350" h="625475">
                <a:moveTo>
                  <a:pt x="0" y="0"/>
                </a:moveTo>
                <a:lnTo>
                  <a:pt x="6248" y="625475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70190" y="1688731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596404" y="0"/>
                </a:moveTo>
                <a:lnTo>
                  <a:pt x="0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43330" y="1122857"/>
            <a:ext cx="55244" cy="566420"/>
          </a:xfrm>
          <a:custGeom>
            <a:avLst/>
            <a:gdLst/>
            <a:ahLst/>
            <a:cxnLst/>
            <a:rect l="l" t="t" r="r" b="b"/>
            <a:pathLst>
              <a:path w="55244" h="566419">
                <a:moveTo>
                  <a:pt x="55181" y="55181"/>
                </a:moveTo>
                <a:lnTo>
                  <a:pt x="26860" y="0"/>
                </a:lnTo>
                <a:lnTo>
                  <a:pt x="0" y="55549"/>
                </a:lnTo>
                <a:lnTo>
                  <a:pt x="18389" y="55427"/>
                </a:lnTo>
                <a:lnTo>
                  <a:pt x="18389" y="46355"/>
                </a:lnTo>
                <a:lnTo>
                  <a:pt x="36791" y="45986"/>
                </a:lnTo>
                <a:lnTo>
                  <a:pt x="36890" y="55303"/>
                </a:lnTo>
                <a:lnTo>
                  <a:pt x="55181" y="55181"/>
                </a:lnTo>
                <a:close/>
              </a:path>
              <a:path w="55244" h="566419">
                <a:moveTo>
                  <a:pt x="36890" y="55303"/>
                </a:moveTo>
                <a:lnTo>
                  <a:pt x="36791" y="45986"/>
                </a:lnTo>
                <a:lnTo>
                  <a:pt x="18389" y="46355"/>
                </a:lnTo>
                <a:lnTo>
                  <a:pt x="18486" y="55426"/>
                </a:lnTo>
                <a:lnTo>
                  <a:pt x="36890" y="55303"/>
                </a:lnTo>
                <a:close/>
              </a:path>
              <a:path w="55244" h="566419">
                <a:moveTo>
                  <a:pt x="18486" y="55426"/>
                </a:moveTo>
                <a:lnTo>
                  <a:pt x="18389" y="46355"/>
                </a:lnTo>
                <a:lnTo>
                  <a:pt x="18389" y="55427"/>
                </a:lnTo>
                <a:close/>
              </a:path>
              <a:path w="55244" h="566419">
                <a:moveTo>
                  <a:pt x="42303" y="565873"/>
                </a:moveTo>
                <a:lnTo>
                  <a:pt x="36890" y="55303"/>
                </a:lnTo>
                <a:lnTo>
                  <a:pt x="18486" y="55426"/>
                </a:lnTo>
                <a:lnTo>
                  <a:pt x="23914" y="565873"/>
                </a:lnTo>
                <a:lnTo>
                  <a:pt x="42303" y="5658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14704" y="1043381"/>
            <a:ext cx="552450" cy="55244"/>
          </a:xfrm>
          <a:custGeom>
            <a:avLst/>
            <a:gdLst/>
            <a:ahLst/>
            <a:cxnLst/>
            <a:rect l="l" t="t" r="r" b="b"/>
            <a:pathLst>
              <a:path w="552450" h="55244">
                <a:moveTo>
                  <a:pt x="505904" y="36791"/>
                </a:moveTo>
                <a:lnTo>
                  <a:pt x="505904" y="18395"/>
                </a:lnTo>
                <a:lnTo>
                  <a:pt x="0" y="18395"/>
                </a:lnTo>
                <a:lnTo>
                  <a:pt x="0" y="36791"/>
                </a:lnTo>
                <a:lnTo>
                  <a:pt x="505904" y="36791"/>
                </a:lnTo>
                <a:close/>
              </a:path>
              <a:path w="552450" h="55244">
                <a:moveTo>
                  <a:pt x="551891" y="27597"/>
                </a:moveTo>
                <a:lnTo>
                  <a:pt x="496697" y="0"/>
                </a:lnTo>
                <a:lnTo>
                  <a:pt x="496697" y="18395"/>
                </a:lnTo>
                <a:lnTo>
                  <a:pt x="505904" y="18395"/>
                </a:lnTo>
                <a:lnTo>
                  <a:pt x="505904" y="50590"/>
                </a:lnTo>
                <a:lnTo>
                  <a:pt x="551891" y="27597"/>
                </a:lnTo>
                <a:close/>
              </a:path>
              <a:path w="552450" h="55244">
                <a:moveTo>
                  <a:pt x="505904" y="50590"/>
                </a:moveTo>
                <a:lnTo>
                  <a:pt x="505904" y="36791"/>
                </a:lnTo>
                <a:lnTo>
                  <a:pt x="496697" y="36791"/>
                </a:lnTo>
                <a:lnTo>
                  <a:pt x="496697" y="55194"/>
                </a:lnTo>
                <a:lnTo>
                  <a:pt x="505904" y="505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34514" y="1661134"/>
            <a:ext cx="434340" cy="55244"/>
          </a:xfrm>
          <a:custGeom>
            <a:avLst/>
            <a:gdLst/>
            <a:ahLst/>
            <a:cxnLst/>
            <a:rect l="l" t="t" r="r" b="b"/>
            <a:pathLst>
              <a:path w="434339" h="55244">
                <a:moveTo>
                  <a:pt x="55194" y="18389"/>
                </a:moveTo>
                <a:lnTo>
                  <a:pt x="55194" y="0"/>
                </a:lnTo>
                <a:lnTo>
                  <a:pt x="0" y="27597"/>
                </a:lnTo>
                <a:lnTo>
                  <a:pt x="45999" y="50586"/>
                </a:lnTo>
                <a:lnTo>
                  <a:pt x="45999" y="18389"/>
                </a:lnTo>
                <a:lnTo>
                  <a:pt x="55194" y="18389"/>
                </a:lnTo>
                <a:close/>
              </a:path>
              <a:path w="434339" h="55244">
                <a:moveTo>
                  <a:pt x="433793" y="36785"/>
                </a:moveTo>
                <a:lnTo>
                  <a:pt x="433793" y="18389"/>
                </a:lnTo>
                <a:lnTo>
                  <a:pt x="45999" y="18389"/>
                </a:lnTo>
                <a:lnTo>
                  <a:pt x="45999" y="36785"/>
                </a:lnTo>
                <a:lnTo>
                  <a:pt x="433793" y="36785"/>
                </a:lnTo>
                <a:close/>
              </a:path>
              <a:path w="434339" h="55244">
                <a:moveTo>
                  <a:pt x="55194" y="55181"/>
                </a:moveTo>
                <a:lnTo>
                  <a:pt x="55194" y="36785"/>
                </a:lnTo>
                <a:lnTo>
                  <a:pt x="45999" y="36785"/>
                </a:lnTo>
                <a:lnTo>
                  <a:pt x="45999" y="50586"/>
                </a:lnTo>
                <a:lnTo>
                  <a:pt x="55194" y="551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46782" y="873239"/>
            <a:ext cx="140335" cy="142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sz="1425" b="1" spc="-907" baseline="2923" dirty="0">
                <a:latin typeface="Arial"/>
                <a:cs typeface="Arial"/>
              </a:rPr>
              <a:t>E</a:t>
            </a:r>
            <a:r>
              <a:rPr sz="950" b="1" spc="-35" dirty="0">
                <a:solidFill>
                  <a:srgbClr val="C0C0C0"/>
                </a:solidFill>
                <a:latin typeface="Arial"/>
                <a:cs typeface="Arial"/>
              </a:rPr>
              <a:t>E</a:t>
            </a:r>
            <a:r>
              <a:rPr sz="1125" b="1" spc="-585" baseline="3703" dirty="0">
                <a:latin typeface="Arial"/>
                <a:cs typeface="Arial"/>
              </a:rPr>
              <a:t>a</a:t>
            </a:r>
            <a:r>
              <a:rPr sz="750" b="1" spc="10" dirty="0">
                <a:solidFill>
                  <a:srgbClr val="C0C0C0"/>
                </a:solidFill>
                <a:latin typeface="Arial"/>
                <a:cs typeface="Arial"/>
              </a:rPr>
              <a:t>a</a:t>
            </a:r>
            <a:endParaRPr sz="75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804206" y="1006312"/>
            <a:ext cx="291839" cy="1326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47804" y="842495"/>
            <a:ext cx="283066" cy="1427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07776" y="861730"/>
            <a:ext cx="281748" cy="1264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57142" y="845541"/>
            <a:ext cx="279413" cy="1271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765122" y="1578343"/>
            <a:ext cx="368300" cy="220979"/>
          </a:xfrm>
          <a:custGeom>
            <a:avLst/>
            <a:gdLst/>
            <a:ahLst/>
            <a:cxnLst/>
            <a:rect l="l" t="t" r="r" b="b"/>
            <a:pathLst>
              <a:path w="368300" h="220980">
                <a:moveTo>
                  <a:pt x="0" y="0"/>
                </a:moveTo>
                <a:lnTo>
                  <a:pt x="0" y="220751"/>
                </a:lnTo>
                <a:lnTo>
                  <a:pt x="367931" y="220751"/>
                </a:lnTo>
                <a:lnTo>
                  <a:pt x="367931" y="0"/>
                </a:lnTo>
                <a:lnTo>
                  <a:pt x="0" y="0"/>
                </a:lnTo>
                <a:close/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77035" y="2718917"/>
            <a:ext cx="809625" cy="478790"/>
          </a:xfrm>
          <a:custGeom>
            <a:avLst/>
            <a:gdLst/>
            <a:ahLst/>
            <a:cxnLst/>
            <a:rect l="l" t="t" r="r" b="b"/>
            <a:pathLst>
              <a:path w="809625" h="478789">
                <a:moveTo>
                  <a:pt x="0" y="0"/>
                </a:moveTo>
                <a:lnTo>
                  <a:pt x="0" y="478307"/>
                </a:lnTo>
                <a:lnTo>
                  <a:pt x="809434" y="478307"/>
                </a:lnTo>
                <a:lnTo>
                  <a:pt x="809434" y="0"/>
                </a:lnTo>
                <a:lnTo>
                  <a:pt x="0" y="0"/>
                </a:lnTo>
                <a:close/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286469" y="2919806"/>
            <a:ext cx="617855" cy="55244"/>
          </a:xfrm>
          <a:custGeom>
            <a:avLst/>
            <a:gdLst/>
            <a:ahLst/>
            <a:cxnLst/>
            <a:rect l="l" t="t" r="r" b="b"/>
            <a:pathLst>
              <a:path w="617855" h="55244">
                <a:moveTo>
                  <a:pt x="571766" y="36791"/>
                </a:moveTo>
                <a:lnTo>
                  <a:pt x="571766" y="18402"/>
                </a:lnTo>
                <a:lnTo>
                  <a:pt x="0" y="19138"/>
                </a:lnTo>
                <a:lnTo>
                  <a:pt x="0" y="37528"/>
                </a:lnTo>
                <a:lnTo>
                  <a:pt x="571766" y="36791"/>
                </a:lnTo>
                <a:close/>
              </a:path>
              <a:path w="617855" h="55244">
                <a:moveTo>
                  <a:pt x="617753" y="27597"/>
                </a:moveTo>
                <a:lnTo>
                  <a:pt x="562559" y="0"/>
                </a:lnTo>
                <a:lnTo>
                  <a:pt x="562559" y="18414"/>
                </a:lnTo>
                <a:lnTo>
                  <a:pt x="571766" y="18402"/>
                </a:lnTo>
                <a:lnTo>
                  <a:pt x="571766" y="50590"/>
                </a:lnTo>
                <a:lnTo>
                  <a:pt x="617753" y="27597"/>
                </a:lnTo>
                <a:close/>
              </a:path>
              <a:path w="617855" h="55244">
                <a:moveTo>
                  <a:pt x="571766" y="50590"/>
                </a:moveTo>
                <a:lnTo>
                  <a:pt x="571766" y="36791"/>
                </a:lnTo>
                <a:lnTo>
                  <a:pt x="562559" y="36803"/>
                </a:lnTo>
                <a:lnTo>
                  <a:pt x="562559" y="55194"/>
                </a:lnTo>
                <a:lnTo>
                  <a:pt x="571766" y="505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25144" y="2919806"/>
            <a:ext cx="552450" cy="55244"/>
          </a:xfrm>
          <a:custGeom>
            <a:avLst/>
            <a:gdLst/>
            <a:ahLst/>
            <a:cxnLst/>
            <a:rect l="l" t="t" r="r" b="b"/>
            <a:pathLst>
              <a:path w="552450" h="55244">
                <a:moveTo>
                  <a:pt x="505904" y="36791"/>
                </a:moveTo>
                <a:lnTo>
                  <a:pt x="505904" y="18395"/>
                </a:lnTo>
                <a:lnTo>
                  <a:pt x="0" y="18395"/>
                </a:lnTo>
                <a:lnTo>
                  <a:pt x="0" y="36791"/>
                </a:lnTo>
                <a:lnTo>
                  <a:pt x="505904" y="36791"/>
                </a:lnTo>
                <a:close/>
              </a:path>
              <a:path w="552450" h="55244">
                <a:moveTo>
                  <a:pt x="551891" y="27597"/>
                </a:moveTo>
                <a:lnTo>
                  <a:pt x="496697" y="0"/>
                </a:lnTo>
                <a:lnTo>
                  <a:pt x="496697" y="18395"/>
                </a:lnTo>
                <a:lnTo>
                  <a:pt x="505904" y="18395"/>
                </a:lnTo>
                <a:lnTo>
                  <a:pt x="505904" y="50590"/>
                </a:lnTo>
                <a:lnTo>
                  <a:pt x="551891" y="27597"/>
                </a:lnTo>
                <a:close/>
              </a:path>
              <a:path w="552450" h="55244">
                <a:moveTo>
                  <a:pt x="505904" y="50590"/>
                </a:moveTo>
                <a:lnTo>
                  <a:pt x="505904" y="36791"/>
                </a:lnTo>
                <a:lnTo>
                  <a:pt x="496697" y="36791"/>
                </a:lnTo>
                <a:lnTo>
                  <a:pt x="496697" y="55194"/>
                </a:lnTo>
                <a:lnTo>
                  <a:pt x="505904" y="505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903270" y="2722221"/>
            <a:ext cx="276042" cy="1378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659730" y="2738155"/>
            <a:ext cx="281748" cy="1264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669486" y="2791582"/>
            <a:ext cx="426459" cy="3312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494379" y="1909483"/>
            <a:ext cx="213029" cy="1839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022665" y="2167026"/>
            <a:ext cx="213029" cy="1839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07237" y="1628126"/>
            <a:ext cx="283625" cy="12125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8507" y="2498166"/>
            <a:ext cx="2171065" cy="809625"/>
          </a:xfrm>
          <a:custGeom>
            <a:avLst/>
            <a:gdLst/>
            <a:ahLst/>
            <a:cxnLst/>
            <a:rect l="l" t="t" r="r" b="b"/>
            <a:pathLst>
              <a:path w="2171065" h="809625">
                <a:moveTo>
                  <a:pt x="0" y="0"/>
                </a:moveTo>
                <a:lnTo>
                  <a:pt x="0" y="809434"/>
                </a:lnTo>
                <a:lnTo>
                  <a:pt x="2170760" y="809434"/>
                </a:lnTo>
                <a:lnTo>
                  <a:pt x="2170760" y="0"/>
                </a:lnTo>
                <a:lnTo>
                  <a:pt x="0" y="0"/>
                </a:lnTo>
                <a:close/>
              </a:path>
            </a:pathLst>
          </a:custGeom>
          <a:ln w="184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89655" y="2829293"/>
            <a:ext cx="213029" cy="1839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420790" y="2792506"/>
            <a:ext cx="1230232" cy="28146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323606" y="1210424"/>
            <a:ext cx="1177925" cy="331470"/>
          </a:xfrm>
          <a:custGeom>
            <a:avLst/>
            <a:gdLst/>
            <a:ahLst/>
            <a:cxnLst/>
            <a:rect l="l" t="t" r="r" b="b"/>
            <a:pathLst>
              <a:path w="1177925" h="331469">
                <a:moveTo>
                  <a:pt x="588683" y="0"/>
                </a:moveTo>
                <a:lnTo>
                  <a:pt x="520006" y="1111"/>
                </a:lnTo>
                <a:lnTo>
                  <a:pt x="453663" y="4363"/>
                </a:lnTo>
                <a:lnTo>
                  <a:pt x="390094" y="9633"/>
                </a:lnTo>
                <a:lnTo>
                  <a:pt x="329739" y="16797"/>
                </a:lnTo>
                <a:lnTo>
                  <a:pt x="273041" y="25733"/>
                </a:lnTo>
                <a:lnTo>
                  <a:pt x="220438" y="36318"/>
                </a:lnTo>
                <a:lnTo>
                  <a:pt x="172373" y="48428"/>
                </a:lnTo>
                <a:lnTo>
                  <a:pt x="129287" y="61940"/>
                </a:lnTo>
                <a:lnTo>
                  <a:pt x="91619" y="76731"/>
                </a:lnTo>
                <a:lnTo>
                  <a:pt x="34305" y="109660"/>
                </a:lnTo>
                <a:lnTo>
                  <a:pt x="3958" y="146228"/>
                </a:lnTo>
                <a:lnTo>
                  <a:pt x="0" y="165569"/>
                </a:lnTo>
                <a:lnTo>
                  <a:pt x="3958" y="184908"/>
                </a:lnTo>
                <a:lnTo>
                  <a:pt x="34305" y="221473"/>
                </a:lnTo>
                <a:lnTo>
                  <a:pt x="91619" y="254398"/>
                </a:lnTo>
                <a:lnTo>
                  <a:pt x="129287" y="269189"/>
                </a:lnTo>
                <a:lnTo>
                  <a:pt x="172373" y="282700"/>
                </a:lnTo>
                <a:lnTo>
                  <a:pt x="220438" y="294809"/>
                </a:lnTo>
                <a:lnTo>
                  <a:pt x="273041" y="305393"/>
                </a:lnTo>
                <a:lnTo>
                  <a:pt x="329739" y="314329"/>
                </a:lnTo>
                <a:lnTo>
                  <a:pt x="390094" y="321493"/>
                </a:lnTo>
                <a:lnTo>
                  <a:pt x="453663" y="326763"/>
                </a:lnTo>
                <a:lnTo>
                  <a:pt x="520006" y="330015"/>
                </a:lnTo>
                <a:lnTo>
                  <a:pt x="588683" y="331127"/>
                </a:lnTo>
                <a:lnTo>
                  <a:pt x="657359" y="330015"/>
                </a:lnTo>
                <a:lnTo>
                  <a:pt x="723702" y="326763"/>
                </a:lnTo>
                <a:lnTo>
                  <a:pt x="787271" y="321493"/>
                </a:lnTo>
                <a:lnTo>
                  <a:pt x="847626" y="314329"/>
                </a:lnTo>
                <a:lnTo>
                  <a:pt x="904325" y="305393"/>
                </a:lnTo>
                <a:lnTo>
                  <a:pt x="956927" y="294809"/>
                </a:lnTo>
                <a:lnTo>
                  <a:pt x="1004992" y="282700"/>
                </a:lnTo>
                <a:lnTo>
                  <a:pt x="1048078" y="269189"/>
                </a:lnTo>
                <a:lnTo>
                  <a:pt x="1085746" y="254398"/>
                </a:lnTo>
                <a:lnTo>
                  <a:pt x="1143060" y="221473"/>
                </a:lnTo>
                <a:lnTo>
                  <a:pt x="1173407" y="184908"/>
                </a:lnTo>
                <a:lnTo>
                  <a:pt x="1177366" y="165569"/>
                </a:lnTo>
                <a:lnTo>
                  <a:pt x="1173407" y="146228"/>
                </a:lnTo>
                <a:lnTo>
                  <a:pt x="1143060" y="109660"/>
                </a:lnTo>
                <a:lnTo>
                  <a:pt x="1085746" y="76731"/>
                </a:lnTo>
                <a:lnTo>
                  <a:pt x="1048078" y="61940"/>
                </a:lnTo>
                <a:lnTo>
                  <a:pt x="1004992" y="48428"/>
                </a:lnTo>
                <a:lnTo>
                  <a:pt x="956927" y="36318"/>
                </a:lnTo>
                <a:lnTo>
                  <a:pt x="904325" y="25733"/>
                </a:lnTo>
                <a:lnTo>
                  <a:pt x="847626" y="16797"/>
                </a:lnTo>
                <a:lnTo>
                  <a:pt x="787271" y="9633"/>
                </a:lnTo>
                <a:lnTo>
                  <a:pt x="723702" y="4363"/>
                </a:lnTo>
                <a:lnTo>
                  <a:pt x="657359" y="1111"/>
                </a:lnTo>
                <a:lnTo>
                  <a:pt x="588683" y="0"/>
                </a:lnTo>
                <a:close/>
              </a:path>
            </a:pathLst>
          </a:custGeom>
          <a:ln w="45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542072" y="1186141"/>
            <a:ext cx="223050" cy="10016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206637" y="1448104"/>
            <a:ext cx="186537" cy="8093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2611348" y="1210424"/>
            <a:ext cx="2134235" cy="30988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21590" rIns="0" bIns="0" rtlCol="0">
            <a:spAutoFit/>
          </a:bodyPr>
          <a:lstStyle/>
          <a:p>
            <a:pPr marL="36195" algn="ctr">
              <a:lnSpc>
                <a:spcPct val="100000"/>
              </a:lnSpc>
              <a:spcBef>
                <a:spcPts val="170"/>
              </a:spcBef>
            </a:pPr>
            <a:r>
              <a:rPr sz="850" b="1" spc="10" dirty="0">
                <a:latin typeface="Arial"/>
                <a:cs typeface="Arial"/>
              </a:rPr>
              <a:t>The loop </a:t>
            </a:r>
            <a:r>
              <a:rPr sz="850" b="1" spc="5" dirty="0">
                <a:latin typeface="Arial"/>
                <a:cs typeface="Arial"/>
              </a:rPr>
              <a:t>gain is the </a:t>
            </a:r>
            <a:r>
              <a:rPr sz="850" b="1" spc="10" dirty="0">
                <a:latin typeface="Arial"/>
                <a:cs typeface="Arial"/>
              </a:rPr>
              <a:t>product</a:t>
            </a:r>
            <a:r>
              <a:rPr sz="850" b="1" spc="-55" dirty="0">
                <a:latin typeface="Arial"/>
                <a:cs typeface="Arial"/>
              </a:rPr>
              <a:t> </a:t>
            </a:r>
            <a:r>
              <a:rPr sz="850" b="1" spc="5" dirty="0">
                <a:latin typeface="Arial"/>
                <a:cs typeface="Arial"/>
              </a:rPr>
              <a:t>of</a:t>
            </a:r>
            <a:endParaRPr sz="850">
              <a:latin typeface="Arial"/>
              <a:cs typeface="Arial"/>
            </a:endParaRPr>
          </a:p>
          <a:p>
            <a:pPr marL="36195" algn="ctr">
              <a:lnSpc>
                <a:spcPct val="100000"/>
              </a:lnSpc>
              <a:spcBef>
                <a:spcPts val="20"/>
              </a:spcBef>
            </a:pPr>
            <a:r>
              <a:rPr sz="850" b="1" dirty="0">
                <a:latin typeface="Arial"/>
                <a:cs typeface="Arial"/>
              </a:rPr>
              <a:t>all transfer </a:t>
            </a:r>
            <a:r>
              <a:rPr sz="850" b="1" spc="5" dirty="0">
                <a:latin typeface="Arial"/>
                <a:cs typeface="Arial"/>
              </a:rPr>
              <a:t>functions that form the</a:t>
            </a:r>
            <a:r>
              <a:rPr sz="850" b="1" spc="-50" dirty="0">
                <a:latin typeface="Arial"/>
                <a:cs typeface="Arial"/>
              </a:rPr>
              <a:t> </a:t>
            </a:r>
            <a:r>
              <a:rPr sz="850" b="1" spc="5" dirty="0">
                <a:latin typeface="Arial"/>
                <a:cs typeface="Arial"/>
              </a:rPr>
              <a:t>loop</a:t>
            </a:r>
            <a:endParaRPr sz="85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5952" y="6350"/>
            <a:ext cx="4984115" cy="3879850"/>
          </a:xfrm>
          <a:custGeom>
            <a:avLst/>
            <a:gdLst/>
            <a:ahLst/>
            <a:cxnLst/>
            <a:rect l="l" t="t" r="r" b="b"/>
            <a:pathLst>
              <a:path w="4984115" h="3879850">
                <a:moveTo>
                  <a:pt x="0" y="3879850"/>
                </a:moveTo>
                <a:lnTo>
                  <a:pt x="0" y="0"/>
                </a:lnTo>
                <a:lnTo>
                  <a:pt x="4983632" y="0"/>
                </a:lnTo>
                <a:lnTo>
                  <a:pt x="4983632" y="3879850"/>
                </a:lnTo>
                <a:lnTo>
                  <a:pt x="0" y="38798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9356056" y="3312564"/>
            <a:ext cx="120650" cy="1282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50" spc="5" dirty="0">
                <a:latin typeface="Arial"/>
                <a:cs typeface="Arial"/>
              </a:rPr>
              <a:t>10</a:t>
            </a:r>
            <a:endParaRPr sz="6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695548" y="421406"/>
            <a:ext cx="3651885" cy="3492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100" spc="10" dirty="0">
                <a:solidFill>
                  <a:srgbClr val="33339A"/>
                </a:solidFill>
                <a:latin typeface="Arial"/>
                <a:cs typeface="Arial"/>
              </a:rPr>
              <a:t>Feedback loop</a:t>
            </a:r>
            <a:r>
              <a:rPr sz="2100" spc="-35" dirty="0">
                <a:solidFill>
                  <a:srgbClr val="33339A"/>
                </a:solidFill>
                <a:latin typeface="Arial"/>
                <a:cs typeface="Arial"/>
              </a:rPr>
              <a:t> </a:t>
            </a:r>
            <a:r>
              <a:rPr sz="2100" spc="5" dirty="0">
                <a:solidFill>
                  <a:srgbClr val="33339A"/>
                </a:solidFill>
                <a:latin typeface="Arial"/>
                <a:cs typeface="Arial"/>
              </a:rPr>
              <a:t>formula,TF</a:t>
            </a:r>
            <a:r>
              <a:rPr sz="2100" spc="7" baseline="-21825" dirty="0">
                <a:solidFill>
                  <a:srgbClr val="33339A"/>
                </a:solidFill>
                <a:latin typeface="Arial"/>
                <a:cs typeface="Arial"/>
              </a:rPr>
              <a:t>R→E</a:t>
            </a:r>
            <a:endParaRPr sz="2100" baseline="-21825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800116" y="1874703"/>
            <a:ext cx="121285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latin typeface="Arial"/>
                <a:cs typeface="Arial"/>
              </a:rPr>
              <a:t>1</a:t>
            </a:r>
            <a:endParaRPr sz="13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515607" y="1833638"/>
            <a:ext cx="2867660" cy="52006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28600" indent="-165735">
              <a:lnSpc>
                <a:spcPct val="100000"/>
              </a:lnSpc>
              <a:spcBef>
                <a:spcPts val="425"/>
              </a:spcBef>
              <a:buChar char=""/>
              <a:tabLst>
                <a:tab pos="229235" algn="l"/>
              </a:tabLst>
            </a:pPr>
            <a:r>
              <a:rPr sz="1350" dirty="0">
                <a:latin typeface="Arial"/>
                <a:cs typeface="Arial"/>
              </a:rPr>
              <a:t>F</a:t>
            </a:r>
            <a:r>
              <a:rPr sz="1350" baseline="-21604" dirty="0">
                <a:latin typeface="Arial"/>
                <a:cs typeface="Arial"/>
              </a:rPr>
              <a:t>g</a:t>
            </a:r>
            <a:r>
              <a:rPr sz="1350" dirty="0">
                <a:latin typeface="Arial"/>
                <a:cs typeface="Arial"/>
              </a:rPr>
              <a:t>: Forward gain from R(s) to</a:t>
            </a:r>
            <a:r>
              <a:rPr sz="1350" spc="-50" dirty="0">
                <a:latin typeface="Arial"/>
                <a:cs typeface="Arial"/>
              </a:rPr>
              <a:t> </a:t>
            </a:r>
            <a:r>
              <a:rPr sz="1350" spc="-5" dirty="0">
                <a:latin typeface="Arial"/>
                <a:cs typeface="Arial"/>
              </a:rPr>
              <a:t>E(s)</a:t>
            </a:r>
            <a:endParaRPr sz="1350">
              <a:latin typeface="Arial"/>
              <a:cs typeface="Arial"/>
            </a:endParaRPr>
          </a:p>
          <a:p>
            <a:pPr marL="228600" indent="-165735">
              <a:lnSpc>
                <a:spcPct val="100000"/>
              </a:lnSpc>
              <a:spcBef>
                <a:spcPts val="325"/>
              </a:spcBef>
              <a:buChar char=""/>
              <a:tabLst>
                <a:tab pos="229235" algn="l"/>
                <a:tab pos="1877060" algn="l"/>
              </a:tabLst>
            </a:pPr>
            <a:r>
              <a:rPr sz="1350" dirty="0">
                <a:latin typeface="Arial"/>
                <a:cs typeface="Arial"/>
              </a:rPr>
              <a:t>L</a:t>
            </a:r>
            <a:r>
              <a:rPr sz="1350" baseline="-21604" dirty="0">
                <a:latin typeface="Arial"/>
                <a:cs typeface="Arial"/>
              </a:rPr>
              <a:t>g</a:t>
            </a:r>
            <a:r>
              <a:rPr sz="1350" dirty="0">
                <a:latin typeface="Arial"/>
                <a:cs typeface="Arial"/>
              </a:rPr>
              <a:t>:</a:t>
            </a:r>
            <a:r>
              <a:rPr sz="1350" spc="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Loop</a:t>
            </a:r>
            <a:r>
              <a:rPr sz="1350" spc="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gain:	G(s)K(s)(-1)</a:t>
            </a:r>
            <a:endParaRPr sz="135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750227" y="952868"/>
            <a:ext cx="368300" cy="220979"/>
          </a:xfrm>
          <a:custGeom>
            <a:avLst/>
            <a:gdLst/>
            <a:ahLst/>
            <a:cxnLst/>
            <a:rect l="l" t="t" r="r" b="b"/>
            <a:pathLst>
              <a:path w="368300" h="220980">
                <a:moveTo>
                  <a:pt x="0" y="0"/>
                </a:moveTo>
                <a:lnTo>
                  <a:pt x="0" y="220751"/>
                </a:lnTo>
                <a:lnTo>
                  <a:pt x="367931" y="220751"/>
                </a:lnTo>
                <a:lnTo>
                  <a:pt x="367931" y="0"/>
                </a:lnTo>
                <a:lnTo>
                  <a:pt x="0" y="0"/>
                </a:lnTo>
                <a:close/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085008" y="1003280"/>
            <a:ext cx="128777" cy="1287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190602" y="1210424"/>
            <a:ext cx="73660" cy="0"/>
          </a:xfrm>
          <a:custGeom>
            <a:avLst/>
            <a:gdLst/>
            <a:ahLst/>
            <a:cxnLst/>
            <a:rect l="l" t="t" r="r" b="b"/>
            <a:pathLst>
              <a:path w="73660">
                <a:moveTo>
                  <a:pt x="0" y="0"/>
                </a:moveTo>
                <a:lnTo>
                  <a:pt x="73583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640184" y="1035659"/>
            <a:ext cx="454025" cy="55244"/>
          </a:xfrm>
          <a:custGeom>
            <a:avLst/>
            <a:gdLst/>
            <a:ahLst/>
            <a:cxnLst/>
            <a:rect l="l" t="t" r="r" b="b"/>
            <a:pathLst>
              <a:path w="454025" h="55244">
                <a:moveTo>
                  <a:pt x="408025" y="36791"/>
                </a:moveTo>
                <a:lnTo>
                  <a:pt x="408025" y="18395"/>
                </a:lnTo>
                <a:lnTo>
                  <a:pt x="0" y="18395"/>
                </a:lnTo>
                <a:lnTo>
                  <a:pt x="0" y="36791"/>
                </a:lnTo>
                <a:lnTo>
                  <a:pt x="408025" y="36791"/>
                </a:lnTo>
                <a:close/>
              </a:path>
              <a:path w="454025" h="55244">
                <a:moveTo>
                  <a:pt x="454025" y="27597"/>
                </a:moveTo>
                <a:lnTo>
                  <a:pt x="398830" y="0"/>
                </a:lnTo>
                <a:lnTo>
                  <a:pt x="398830" y="18395"/>
                </a:lnTo>
                <a:lnTo>
                  <a:pt x="408025" y="18395"/>
                </a:lnTo>
                <a:lnTo>
                  <a:pt x="408025" y="50586"/>
                </a:lnTo>
                <a:lnTo>
                  <a:pt x="454025" y="27597"/>
                </a:lnTo>
                <a:close/>
              </a:path>
              <a:path w="454025" h="55244">
                <a:moveTo>
                  <a:pt x="408025" y="50586"/>
                </a:moveTo>
                <a:lnTo>
                  <a:pt x="408025" y="36791"/>
                </a:lnTo>
                <a:lnTo>
                  <a:pt x="398830" y="36791"/>
                </a:lnTo>
                <a:lnTo>
                  <a:pt x="398830" y="55181"/>
                </a:lnTo>
                <a:lnTo>
                  <a:pt x="408025" y="505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7118146" y="1043381"/>
            <a:ext cx="617855" cy="55244"/>
          </a:xfrm>
          <a:custGeom>
            <a:avLst/>
            <a:gdLst/>
            <a:ahLst/>
            <a:cxnLst/>
            <a:rect l="l" t="t" r="r" b="b"/>
            <a:pathLst>
              <a:path w="617854" h="55244">
                <a:moveTo>
                  <a:pt x="571753" y="36791"/>
                </a:moveTo>
                <a:lnTo>
                  <a:pt x="571753" y="18402"/>
                </a:lnTo>
                <a:lnTo>
                  <a:pt x="0" y="19138"/>
                </a:lnTo>
                <a:lnTo>
                  <a:pt x="0" y="37528"/>
                </a:lnTo>
                <a:lnTo>
                  <a:pt x="571753" y="36791"/>
                </a:lnTo>
                <a:close/>
              </a:path>
              <a:path w="617854" h="55244">
                <a:moveTo>
                  <a:pt x="617753" y="27597"/>
                </a:moveTo>
                <a:lnTo>
                  <a:pt x="562559" y="0"/>
                </a:lnTo>
                <a:lnTo>
                  <a:pt x="562559" y="18414"/>
                </a:lnTo>
                <a:lnTo>
                  <a:pt x="571753" y="18402"/>
                </a:lnTo>
                <a:lnTo>
                  <a:pt x="571753" y="50596"/>
                </a:lnTo>
                <a:lnTo>
                  <a:pt x="617753" y="27597"/>
                </a:lnTo>
                <a:close/>
              </a:path>
              <a:path w="617854" h="55244">
                <a:moveTo>
                  <a:pt x="571753" y="50596"/>
                </a:moveTo>
                <a:lnTo>
                  <a:pt x="571753" y="36791"/>
                </a:lnTo>
                <a:lnTo>
                  <a:pt x="562559" y="36803"/>
                </a:lnTo>
                <a:lnTo>
                  <a:pt x="562559" y="55194"/>
                </a:lnTo>
                <a:lnTo>
                  <a:pt x="571753" y="50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551940" y="1063256"/>
            <a:ext cx="6350" cy="625475"/>
          </a:xfrm>
          <a:custGeom>
            <a:avLst/>
            <a:gdLst/>
            <a:ahLst/>
            <a:cxnLst/>
            <a:rect l="l" t="t" r="r" b="b"/>
            <a:pathLst>
              <a:path w="6350" h="625475">
                <a:moveTo>
                  <a:pt x="0" y="0"/>
                </a:moveTo>
                <a:lnTo>
                  <a:pt x="6248" y="625474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153810" y="1688731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596417" y="0"/>
                </a:moveTo>
                <a:lnTo>
                  <a:pt x="0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126950" y="1122857"/>
            <a:ext cx="55244" cy="566420"/>
          </a:xfrm>
          <a:custGeom>
            <a:avLst/>
            <a:gdLst/>
            <a:ahLst/>
            <a:cxnLst/>
            <a:rect l="l" t="t" r="r" b="b"/>
            <a:pathLst>
              <a:path w="55245" h="566419">
                <a:moveTo>
                  <a:pt x="55194" y="55181"/>
                </a:moveTo>
                <a:lnTo>
                  <a:pt x="26860" y="0"/>
                </a:lnTo>
                <a:lnTo>
                  <a:pt x="0" y="55549"/>
                </a:lnTo>
                <a:lnTo>
                  <a:pt x="18402" y="55427"/>
                </a:lnTo>
                <a:lnTo>
                  <a:pt x="18402" y="46354"/>
                </a:lnTo>
                <a:lnTo>
                  <a:pt x="36791" y="45986"/>
                </a:lnTo>
                <a:lnTo>
                  <a:pt x="36890" y="55303"/>
                </a:lnTo>
                <a:lnTo>
                  <a:pt x="55194" y="55181"/>
                </a:lnTo>
                <a:close/>
              </a:path>
              <a:path w="55245" h="566419">
                <a:moveTo>
                  <a:pt x="36890" y="55303"/>
                </a:moveTo>
                <a:lnTo>
                  <a:pt x="36791" y="45986"/>
                </a:lnTo>
                <a:lnTo>
                  <a:pt x="18402" y="46354"/>
                </a:lnTo>
                <a:lnTo>
                  <a:pt x="18498" y="55426"/>
                </a:lnTo>
                <a:lnTo>
                  <a:pt x="36890" y="55303"/>
                </a:lnTo>
                <a:close/>
              </a:path>
              <a:path w="55245" h="566419">
                <a:moveTo>
                  <a:pt x="18498" y="55426"/>
                </a:moveTo>
                <a:lnTo>
                  <a:pt x="18402" y="46354"/>
                </a:lnTo>
                <a:lnTo>
                  <a:pt x="18402" y="55427"/>
                </a:lnTo>
                <a:close/>
              </a:path>
              <a:path w="55245" h="566419">
                <a:moveTo>
                  <a:pt x="42316" y="565873"/>
                </a:moveTo>
                <a:lnTo>
                  <a:pt x="36890" y="55303"/>
                </a:lnTo>
                <a:lnTo>
                  <a:pt x="18498" y="55426"/>
                </a:lnTo>
                <a:lnTo>
                  <a:pt x="23914" y="565873"/>
                </a:lnTo>
                <a:lnTo>
                  <a:pt x="42316" y="56587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198336" y="1043381"/>
            <a:ext cx="552450" cy="55244"/>
          </a:xfrm>
          <a:custGeom>
            <a:avLst/>
            <a:gdLst/>
            <a:ahLst/>
            <a:cxnLst/>
            <a:rect l="l" t="t" r="r" b="b"/>
            <a:pathLst>
              <a:path w="552450" h="55244">
                <a:moveTo>
                  <a:pt x="505904" y="36791"/>
                </a:moveTo>
                <a:lnTo>
                  <a:pt x="505904" y="18395"/>
                </a:lnTo>
                <a:lnTo>
                  <a:pt x="0" y="18395"/>
                </a:lnTo>
                <a:lnTo>
                  <a:pt x="0" y="36791"/>
                </a:lnTo>
                <a:lnTo>
                  <a:pt x="505904" y="36791"/>
                </a:lnTo>
                <a:close/>
              </a:path>
              <a:path w="552450" h="55244">
                <a:moveTo>
                  <a:pt x="551891" y="27597"/>
                </a:moveTo>
                <a:lnTo>
                  <a:pt x="496697" y="0"/>
                </a:lnTo>
                <a:lnTo>
                  <a:pt x="496697" y="18395"/>
                </a:lnTo>
                <a:lnTo>
                  <a:pt x="505904" y="18395"/>
                </a:lnTo>
                <a:lnTo>
                  <a:pt x="505904" y="50590"/>
                </a:lnTo>
                <a:lnTo>
                  <a:pt x="551891" y="27597"/>
                </a:lnTo>
                <a:close/>
              </a:path>
              <a:path w="552450" h="55244">
                <a:moveTo>
                  <a:pt x="505904" y="50590"/>
                </a:moveTo>
                <a:lnTo>
                  <a:pt x="505904" y="36791"/>
                </a:lnTo>
                <a:lnTo>
                  <a:pt x="496697" y="36791"/>
                </a:lnTo>
                <a:lnTo>
                  <a:pt x="496697" y="55194"/>
                </a:lnTo>
                <a:lnTo>
                  <a:pt x="505904" y="505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7118146" y="1661134"/>
            <a:ext cx="434340" cy="55244"/>
          </a:xfrm>
          <a:custGeom>
            <a:avLst/>
            <a:gdLst/>
            <a:ahLst/>
            <a:cxnLst/>
            <a:rect l="l" t="t" r="r" b="b"/>
            <a:pathLst>
              <a:path w="434340" h="55244">
                <a:moveTo>
                  <a:pt x="55194" y="18389"/>
                </a:moveTo>
                <a:lnTo>
                  <a:pt x="55194" y="0"/>
                </a:lnTo>
                <a:lnTo>
                  <a:pt x="0" y="27597"/>
                </a:lnTo>
                <a:lnTo>
                  <a:pt x="45999" y="50586"/>
                </a:lnTo>
                <a:lnTo>
                  <a:pt x="45999" y="18389"/>
                </a:lnTo>
                <a:lnTo>
                  <a:pt x="55194" y="18389"/>
                </a:lnTo>
                <a:close/>
              </a:path>
              <a:path w="434340" h="55244">
                <a:moveTo>
                  <a:pt x="433793" y="36785"/>
                </a:moveTo>
                <a:lnTo>
                  <a:pt x="433793" y="18389"/>
                </a:lnTo>
                <a:lnTo>
                  <a:pt x="45999" y="18389"/>
                </a:lnTo>
                <a:lnTo>
                  <a:pt x="45999" y="36785"/>
                </a:lnTo>
                <a:lnTo>
                  <a:pt x="433793" y="36785"/>
                </a:lnTo>
                <a:close/>
              </a:path>
              <a:path w="434340" h="55244">
                <a:moveTo>
                  <a:pt x="55194" y="55181"/>
                </a:moveTo>
                <a:lnTo>
                  <a:pt x="55194" y="36785"/>
                </a:lnTo>
                <a:lnTo>
                  <a:pt x="45999" y="36785"/>
                </a:lnTo>
                <a:lnTo>
                  <a:pt x="45999" y="50586"/>
                </a:lnTo>
                <a:lnTo>
                  <a:pt x="55194" y="551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5830410" y="873239"/>
            <a:ext cx="140335" cy="142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100"/>
              </a:lnSpc>
            </a:pPr>
            <a:r>
              <a:rPr sz="1425" b="1" spc="-907" baseline="2923" dirty="0">
                <a:latin typeface="Arial"/>
                <a:cs typeface="Arial"/>
              </a:rPr>
              <a:t>E</a:t>
            </a:r>
            <a:r>
              <a:rPr sz="950" b="1" spc="-35" dirty="0">
                <a:solidFill>
                  <a:srgbClr val="C0C0C0"/>
                </a:solidFill>
                <a:latin typeface="Arial"/>
                <a:cs typeface="Arial"/>
              </a:rPr>
              <a:t>E</a:t>
            </a:r>
            <a:r>
              <a:rPr sz="1125" b="1" spc="-585" baseline="3703" dirty="0">
                <a:latin typeface="Arial"/>
                <a:cs typeface="Arial"/>
              </a:rPr>
              <a:t>a</a:t>
            </a:r>
            <a:r>
              <a:rPr sz="750" b="1" spc="10" dirty="0">
                <a:solidFill>
                  <a:srgbClr val="C0C0C0"/>
                </a:solidFill>
                <a:latin typeface="Arial"/>
                <a:cs typeface="Arial"/>
              </a:rPr>
              <a:t>a</a:t>
            </a:r>
            <a:endParaRPr sz="75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787835" y="1006312"/>
            <a:ext cx="291839" cy="1326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731433" y="842495"/>
            <a:ext cx="283066" cy="14275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7491406" y="861730"/>
            <a:ext cx="281748" cy="1264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340771" y="845541"/>
            <a:ext cx="279413" cy="1271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748754" y="1578343"/>
            <a:ext cx="368300" cy="220979"/>
          </a:xfrm>
          <a:custGeom>
            <a:avLst/>
            <a:gdLst/>
            <a:ahLst/>
            <a:cxnLst/>
            <a:rect l="l" t="t" r="r" b="b"/>
            <a:pathLst>
              <a:path w="368300" h="220980">
                <a:moveTo>
                  <a:pt x="0" y="0"/>
                </a:moveTo>
                <a:lnTo>
                  <a:pt x="0" y="220751"/>
                </a:lnTo>
                <a:lnTo>
                  <a:pt x="367931" y="220751"/>
                </a:lnTo>
                <a:lnTo>
                  <a:pt x="367931" y="0"/>
                </a:lnTo>
                <a:lnTo>
                  <a:pt x="0" y="0"/>
                </a:lnTo>
                <a:close/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460667" y="2718917"/>
            <a:ext cx="809625" cy="478790"/>
          </a:xfrm>
          <a:custGeom>
            <a:avLst/>
            <a:gdLst/>
            <a:ahLst/>
            <a:cxnLst/>
            <a:rect l="l" t="t" r="r" b="b"/>
            <a:pathLst>
              <a:path w="809625" h="478789">
                <a:moveTo>
                  <a:pt x="0" y="0"/>
                </a:moveTo>
                <a:lnTo>
                  <a:pt x="0" y="478307"/>
                </a:lnTo>
                <a:lnTo>
                  <a:pt x="809434" y="478307"/>
                </a:lnTo>
                <a:lnTo>
                  <a:pt x="809434" y="0"/>
                </a:lnTo>
                <a:lnTo>
                  <a:pt x="0" y="0"/>
                </a:lnTo>
                <a:close/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7270101" y="2919806"/>
            <a:ext cx="617855" cy="55244"/>
          </a:xfrm>
          <a:custGeom>
            <a:avLst/>
            <a:gdLst/>
            <a:ahLst/>
            <a:cxnLst/>
            <a:rect l="l" t="t" r="r" b="b"/>
            <a:pathLst>
              <a:path w="617854" h="55244">
                <a:moveTo>
                  <a:pt x="571754" y="36791"/>
                </a:moveTo>
                <a:lnTo>
                  <a:pt x="571754" y="18402"/>
                </a:lnTo>
                <a:lnTo>
                  <a:pt x="0" y="19138"/>
                </a:lnTo>
                <a:lnTo>
                  <a:pt x="0" y="37528"/>
                </a:lnTo>
                <a:lnTo>
                  <a:pt x="571754" y="36791"/>
                </a:lnTo>
                <a:close/>
              </a:path>
              <a:path w="617854" h="55244">
                <a:moveTo>
                  <a:pt x="617753" y="27597"/>
                </a:moveTo>
                <a:lnTo>
                  <a:pt x="562559" y="0"/>
                </a:lnTo>
                <a:lnTo>
                  <a:pt x="562559" y="18414"/>
                </a:lnTo>
                <a:lnTo>
                  <a:pt x="571754" y="18402"/>
                </a:lnTo>
                <a:lnTo>
                  <a:pt x="571754" y="50596"/>
                </a:lnTo>
                <a:lnTo>
                  <a:pt x="617753" y="27597"/>
                </a:lnTo>
                <a:close/>
              </a:path>
              <a:path w="617854" h="55244">
                <a:moveTo>
                  <a:pt x="571754" y="50596"/>
                </a:moveTo>
                <a:lnTo>
                  <a:pt x="571754" y="36791"/>
                </a:lnTo>
                <a:lnTo>
                  <a:pt x="562559" y="36803"/>
                </a:lnTo>
                <a:lnTo>
                  <a:pt x="562559" y="55194"/>
                </a:lnTo>
                <a:lnTo>
                  <a:pt x="571754" y="50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908776" y="2919806"/>
            <a:ext cx="552450" cy="55244"/>
          </a:xfrm>
          <a:custGeom>
            <a:avLst/>
            <a:gdLst/>
            <a:ahLst/>
            <a:cxnLst/>
            <a:rect l="l" t="t" r="r" b="b"/>
            <a:pathLst>
              <a:path w="552450" h="55244">
                <a:moveTo>
                  <a:pt x="505904" y="36791"/>
                </a:moveTo>
                <a:lnTo>
                  <a:pt x="505904" y="18395"/>
                </a:lnTo>
                <a:lnTo>
                  <a:pt x="0" y="18395"/>
                </a:lnTo>
                <a:lnTo>
                  <a:pt x="0" y="36791"/>
                </a:lnTo>
                <a:lnTo>
                  <a:pt x="505904" y="36791"/>
                </a:lnTo>
                <a:close/>
              </a:path>
              <a:path w="552450" h="55244">
                <a:moveTo>
                  <a:pt x="551891" y="27597"/>
                </a:moveTo>
                <a:lnTo>
                  <a:pt x="496697" y="0"/>
                </a:lnTo>
                <a:lnTo>
                  <a:pt x="496697" y="18395"/>
                </a:lnTo>
                <a:lnTo>
                  <a:pt x="505904" y="18395"/>
                </a:lnTo>
                <a:lnTo>
                  <a:pt x="505904" y="50590"/>
                </a:lnTo>
                <a:lnTo>
                  <a:pt x="551891" y="27597"/>
                </a:lnTo>
                <a:close/>
              </a:path>
              <a:path w="552450" h="55244">
                <a:moveTo>
                  <a:pt x="505904" y="50590"/>
                </a:moveTo>
                <a:lnTo>
                  <a:pt x="505904" y="36791"/>
                </a:lnTo>
                <a:lnTo>
                  <a:pt x="496697" y="36791"/>
                </a:lnTo>
                <a:lnTo>
                  <a:pt x="496697" y="55194"/>
                </a:lnTo>
                <a:lnTo>
                  <a:pt x="505904" y="505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5886899" y="2722221"/>
            <a:ext cx="276042" cy="1378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653114" y="2791582"/>
            <a:ext cx="426459" cy="3312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477999" y="1909483"/>
            <a:ext cx="213029" cy="18395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7006297" y="2167026"/>
            <a:ext cx="213029" cy="18397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790866" y="1628126"/>
            <a:ext cx="283625" cy="12125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792139" y="2498166"/>
            <a:ext cx="2171065" cy="809625"/>
          </a:xfrm>
          <a:custGeom>
            <a:avLst/>
            <a:gdLst/>
            <a:ahLst/>
            <a:cxnLst/>
            <a:rect l="l" t="t" r="r" b="b"/>
            <a:pathLst>
              <a:path w="2171065" h="809625">
                <a:moveTo>
                  <a:pt x="0" y="0"/>
                </a:moveTo>
                <a:lnTo>
                  <a:pt x="0" y="809434"/>
                </a:lnTo>
                <a:lnTo>
                  <a:pt x="2170760" y="809434"/>
                </a:lnTo>
                <a:lnTo>
                  <a:pt x="2170760" y="0"/>
                </a:lnTo>
                <a:lnTo>
                  <a:pt x="0" y="0"/>
                </a:lnTo>
                <a:close/>
              </a:path>
            </a:pathLst>
          </a:custGeom>
          <a:ln w="184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073288" y="2829293"/>
            <a:ext cx="213029" cy="18397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307239" y="1210424"/>
            <a:ext cx="1177925" cy="331470"/>
          </a:xfrm>
          <a:custGeom>
            <a:avLst/>
            <a:gdLst/>
            <a:ahLst/>
            <a:cxnLst/>
            <a:rect l="l" t="t" r="r" b="b"/>
            <a:pathLst>
              <a:path w="1177925" h="331469">
                <a:moveTo>
                  <a:pt x="588683" y="0"/>
                </a:moveTo>
                <a:lnTo>
                  <a:pt x="520006" y="1111"/>
                </a:lnTo>
                <a:lnTo>
                  <a:pt x="453663" y="4363"/>
                </a:lnTo>
                <a:lnTo>
                  <a:pt x="390094" y="9633"/>
                </a:lnTo>
                <a:lnTo>
                  <a:pt x="329739" y="16797"/>
                </a:lnTo>
                <a:lnTo>
                  <a:pt x="273041" y="25733"/>
                </a:lnTo>
                <a:lnTo>
                  <a:pt x="220438" y="36318"/>
                </a:lnTo>
                <a:lnTo>
                  <a:pt x="172373" y="48428"/>
                </a:lnTo>
                <a:lnTo>
                  <a:pt x="129287" y="61940"/>
                </a:lnTo>
                <a:lnTo>
                  <a:pt x="91619" y="76731"/>
                </a:lnTo>
                <a:lnTo>
                  <a:pt x="34305" y="109660"/>
                </a:lnTo>
                <a:lnTo>
                  <a:pt x="3958" y="146228"/>
                </a:lnTo>
                <a:lnTo>
                  <a:pt x="0" y="165569"/>
                </a:lnTo>
                <a:lnTo>
                  <a:pt x="3958" y="184908"/>
                </a:lnTo>
                <a:lnTo>
                  <a:pt x="34305" y="221473"/>
                </a:lnTo>
                <a:lnTo>
                  <a:pt x="91619" y="254398"/>
                </a:lnTo>
                <a:lnTo>
                  <a:pt x="129287" y="269189"/>
                </a:lnTo>
                <a:lnTo>
                  <a:pt x="172373" y="282700"/>
                </a:lnTo>
                <a:lnTo>
                  <a:pt x="220438" y="294809"/>
                </a:lnTo>
                <a:lnTo>
                  <a:pt x="273041" y="305393"/>
                </a:lnTo>
                <a:lnTo>
                  <a:pt x="329739" y="314329"/>
                </a:lnTo>
                <a:lnTo>
                  <a:pt x="390094" y="321493"/>
                </a:lnTo>
                <a:lnTo>
                  <a:pt x="453663" y="326763"/>
                </a:lnTo>
                <a:lnTo>
                  <a:pt x="520006" y="330015"/>
                </a:lnTo>
                <a:lnTo>
                  <a:pt x="588683" y="331127"/>
                </a:lnTo>
                <a:lnTo>
                  <a:pt x="657359" y="330015"/>
                </a:lnTo>
                <a:lnTo>
                  <a:pt x="723702" y="326763"/>
                </a:lnTo>
                <a:lnTo>
                  <a:pt x="787271" y="321493"/>
                </a:lnTo>
                <a:lnTo>
                  <a:pt x="847626" y="314329"/>
                </a:lnTo>
                <a:lnTo>
                  <a:pt x="904325" y="305393"/>
                </a:lnTo>
                <a:lnTo>
                  <a:pt x="956927" y="294809"/>
                </a:lnTo>
                <a:lnTo>
                  <a:pt x="1004992" y="282700"/>
                </a:lnTo>
                <a:lnTo>
                  <a:pt x="1048078" y="269189"/>
                </a:lnTo>
                <a:lnTo>
                  <a:pt x="1085746" y="254398"/>
                </a:lnTo>
                <a:lnTo>
                  <a:pt x="1143060" y="221473"/>
                </a:lnTo>
                <a:lnTo>
                  <a:pt x="1173407" y="184908"/>
                </a:lnTo>
                <a:lnTo>
                  <a:pt x="1177366" y="165569"/>
                </a:lnTo>
                <a:lnTo>
                  <a:pt x="1173407" y="146228"/>
                </a:lnTo>
                <a:lnTo>
                  <a:pt x="1143060" y="109660"/>
                </a:lnTo>
                <a:lnTo>
                  <a:pt x="1085746" y="76731"/>
                </a:lnTo>
                <a:lnTo>
                  <a:pt x="1048078" y="61940"/>
                </a:lnTo>
                <a:lnTo>
                  <a:pt x="1004992" y="48428"/>
                </a:lnTo>
                <a:lnTo>
                  <a:pt x="956927" y="36318"/>
                </a:lnTo>
                <a:lnTo>
                  <a:pt x="904325" y="25733"/>
                </a:lnTo>
                <a:lnTo>
                  <a:pt x="847626" y="16797"/>
                </a:lnTo>
                <a:lnTo>
                  <a:pt x="787271" y="9633"/>
                </a:lnTo>
                <a:lnTo>
                  <a:pt x="723702" y="4363"/>
                </a:lnTo>
                <a:lnTo>
                  <a:pt x="657359" y="1111"/>
                </a:lnTo>
                <a:lnTo>
                  <a:pt x="588683" y="0"/>
                </a:lnTo>
                <a:close/>
              </a:path>
            </a:pathLst>
          </a:custGeom>
          <a:ln w="45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525691" y="1186141"/>
            <a:ext cx="223062" cy="10016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7190257" y="1448104"/>
            <a:ext cx="186537" cy="8093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7640287" y="2734108"/>
            <a:ext cx="277999" cy="12641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367627" y="2768590"/>
            <a:ext cx="1230232" cy="28146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029580" y="6350"/>
            <a:ext cx="4984115" cy="3879850"/>
          </a:xfrm>
          <a:custGeom>
            <a:avLst/>
            <a:gdLst/>
            <a:ahLst/>
            <a:cxnLst/>
            <a:rect l="l" t="t" r="r" b="b"/>
            <a:pathLst>
              <a:path w="4984115" h="3879850">
                <a:moveTo>
                  <a:pt x="0" y="3879850"/>
                </a:moveTo>
                <a:lnTo>
                  <a:pt x="0" y="0"/>
                </a:lnTo>
                <a:lnTo>
                  <a:pt x="4983632" y="0"/>
                </a:lnTo>
                <a:lnTo>
                  <a:pt x="4983632" y="3879849"/>
                </a:lnTo>
                <a:lnTo>
                  <a:pt x="0" y="38798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1940071" y="4301256"/>
            <a:ext cx="1195705" cy="3492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100" spc="10" dirty="0">
                <a:solidFill>
                  <a:srgbClr val="33339A"/>
                </a:solidFill>
                <a:latin typeface="Arial"/>
                <a:cs typeface="Arial"/>
              </a:rPr>
              <a:t>Exercises</a:t>
            </a:r>
            <a:endParaRPr sz="2100">
              <a:latin typeface="Arial"/>
              <a:cs typeface="Arial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1881758" y="4943106"/>
            <a:ext cx="368300" cy="220979"/>
          </a:xfrm>
          <a:custGeom>
            <a:avLst/>
            <a:gdLst/>
            <a:ahLst/>
            <a:cxnLst/>
            <a:rect l="l" t="t" r="r" b="b"/>
            <a:pathLst>
              <a:path w="368300" h="220979">
                <a:moveTo>
                  <a:pt x="0" y="0"/>
                </a:moveTo>
                <a:lnTo>
                  <a:pt x="0" y="220751"/>
                </a:lnTo>
                <a:lnTo>
                  <a:pt x="367931" y="220751"/>
                </a:lnTo>
                <a:lnTo>
                  <a:pt x="367931" y="0"/>
                </a:lnTo>
                <a:lnTo>
                  <a:pt x="0" y="0"/>
                </a:lnTo>
                <a:close/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1216171" y="4993506"/>
            <a:ext cx="128778" cy="1287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955687" y="5025885"/>
            <a:ext cx="269875" cy="55244"/>
          </a:xfrm>
          <a:custGeom>
            <a:avLst/>
            <a:gdLst/>
            <a:ahLst/>
            <a:cxnLst/>
            <a:rect l="l" t="t" r="r" b="b"/>
            <a:pathLst>
              <a:path w="269875" h="55245">
                <a:moveTo>
                  <a:pt x="223697" y="36791"/>
                </a:moveTo>
                <a:lnTo>
                  <a:pt x="223697" y="18395"/>
                </a:lnTo>
                <a:lnTo>
                  <a:pt x="0" y="18395"/>
                </a:lnTo>
                <a:lnTo>
                  <a:pt x="0" y="36791"/>
                </a:lnTo>
                <a:lnTo>
                  <a:pt x="223697" y="36791"/>
                </a:lnTo>
                <a:close/>
              </a:path>
              <a:path w="269875" h="55245">
                <a:moveTo>
                  <a:pt x="269684" y="27597"/>
                </a:moveTo>
                <a:lnTo>
                  <a:pt x="214503" y="0"/>
                </a:lnTo>
                <a:lnTo>
                  <a:pt x="214503" y="18395"/>
                </a:lnTo>
                <a:lnTo>
                  <a:pt x="223697" y="18395"/>
                </a:lnTo>
                <a:lnTo>
                  <a:pt x="223697" y="50595"/>
                </a:lnTo>
                <a:lnTo>
                  <a:pt x="269684" y="27597"/>
                </a:lnTo>
                <a:close/>
              </a:path>
              <a:path w="269875" h="55245">
                <a:moveTo>
                  <a:pt x="223697" y="50595"/>
                </a:moveTo>
                <a:lnTo>
                  <a:pt x="223697" y="36791"/>
                </a:lnTo>
                <a:lnTo>
                  <a:pt x="214503" y="36791"/>
                </a:lnTo>
                <a:lnTo>
                  <a:pt x="214503" y="55194"/>
                </a:lnTo>
                <a:lnTo>
                  <a:pt x="223697" y="505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249677" y="5033606"/>
            <a:ext cx="617855" cy="55244"/>
          </a:xfrm>
          <a:custGeom>
            <a:avLst/>
            <a:gdLst/>
            <a:ahLst/>
            <a:cxnLst/>
            <a:rect l="l" t="t" r="r" b="b"/>
            <a:pathLst>
              <a:path w="617855" h="55245">
                <a:moveTo>
                  <a:pt x="571754" y="36791"/>
                </a:moveTo>
                <a:lnTo>
                  <a:pt x="571754" y="18402"/>
                </a:lnTo>
                <a:lnTo>
                  <a:pt x="0" y="19138"/>
                </a:lnTo>
                <a:lnTo>
                  <a:pt x="0" y="37528"/>
                </a:lnTo>
                <a:lnTo>
                  <a:pt x="571754" y="36791"/>
                </a:lnTo>
                <a:close/>
              </a:path>
              <a:path w="617855" h="55245">
                <a:moveTo>
                  <a:pt x="617753" y="27597"/>
                </a:moveTo>
                <a:lnTo>
                  <a:pt x="562559" y="0"/>
                </a:lnTo>
                <a:lnTo>
                  <a:pt x="562559" y="18414"/>
                </a:lnTo>
                <a:lnTo>
                  <a:pt x="571754" y="18402"/>
                </a:lnTo>
                <a:lnTo>
                  <a:pt x="571754" y="50596"/>
                </a:lnTo>
                <a:lnTo>
                  <a:pt x="617753" y="27597"/>
                </a:lnTo>
                <a:close/>
              </a:path>
              <a:path w="617855" h="55245">
                <a:moveTo>
                  <a:pt x="571754" y="50596"/>
                </a:moveTo>
                <a:lnTo>
                  <a:pt x="571754" y="36791"/>
                </a:lnTo>
                <a:lnTo>
                  <a:pt x="562559" y="36803"/>
                </a:lnTo>
                <a:lnTo>
                  <a:pt x="562559" y="55194"/>
                </a:lnTo>
                <a:lnTo>
                  <a:pt x="571754" y="50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285341" y="5421401"/>
            <a:ext cx="596900" cy="0"/>
          </a:xfrm>
          <a:custGeom>
            <a:avLst/>
            <a:gdLst/>
            <a:ahLst/>
            <a:cxnLst/>
            <a:rect l="l" t="t" r="r" b="b"/>
            <a:pathLst>
              <a:path w="596900">
                <a:moveTo>
                  <a:pt x="596417" y="0"/>
                </a:moveTo>
                <a:lnTo>
                  <a:pt x="0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329867" y="5033606"/>
            <a:ext cx="552450" cy="55244"/>
          </a:xfrm>
          <a:custGeom>
            <a:avLst/>
            <a:gdLst/>
            <a:ahLst/>
            <a:cxnLst/>
            <a:rect l="l" t="t" r="r" b="b"/>
            <a:pathLst>
              <a:path w="552450" h="55245">
                <a:moveTo>
                  <a:pt x="505904" y="36791"/>
                </a:moveTo>
                <a:lnTo>
                  <a:pt x="505904" y="18395"/>
                </a:lnTo>
                <a:lnTo>
                  <a:pt x="0" y="18395"/>
                </a:lnTo>
                <a:lnTo>
                  <a:pt x="0" y="36791"/>
                </a:lnTo>
                <a:lnTo>
                  <a:pt x="505904" y="36791"/>
                </a:lnTo>
                <a:close/>
              </a:path>
              <a:path w="552450" h="55245">
                <a:moveTo>
                  <a:pt x="551891" y="27597"/>
                </a:moveTo>
                <a:lnTo>
                  <a:pt x="496697" y="0"/>
                </a:lnTo>
                <a:lnTo>
                  <a:pt x="496697" y="18395"/>
                </a:lnTo>
                <a:lnTo>
                  <a:pt x="505904" y="18395"/>
                </a:lnTo>
                <a:lnTo>
                  <a:pt x="505904" y="50590"/>
                </a:lnTo>
                <a:lnTo>
                  <a:pt x="551891" y="27597"/>
                </a:lnTo>
                <a:close/>
              </a:path>
              <a:path w="552450" h="55245">
                <a:moveTo>
                  <a:pt x="505904" y="50590"/>
                </a:moveTo>
                <a:lnTo>
                  <a:pt x="505904" y="36791"/>
                </a:lnTo>
                <a:lnTo>
                  <a:pt x="496697" y="36791"/>
                </a:lnTo>
                <a:lnTo>
                  <a:pt x="496697" y="55194"/>
                </a:lnTo>
                <a:lnTo>
                  <a:pt x="505904" y="5059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249677" y="5393816"/>
            <a:ext cx="434340" cy="55244"/>
          </a:xfrm>
          <a:custGeom>
            <a:avLst/>
            <a:gdLst/>
            <a:ahLst/>
            <a:cxnLst/>
            <a:rect l="l" t="t" r="r" b="b"/>
            <a:pathLst>
              <a:path w="434339" h="55245">
                <a:moveTo>
                  <a:pt x="55194" y="18389"/>
                </a:moveTo>
                <a:lnTo>
                  <a:pt x="55194" y="0"/>
                </a:lnTo>
                <a:lnTo>
                  <a:pt x="0" y="27584"/>
                </a:lnTo>
                <a:lnTo>
                  <a:pt x="45999" y="50584"/>
                </a:lnTo>
                <a:lnTo>
                  <a:pt x="45999" y="18389"/>
                </a:lnTo>
                <a:lnTo>
                  <a:pt x="55194" y="18389"/>
                </a:lnTo>
                <a:close/>
              </a:path>
              <a:path w="434339" h="55245">
                <a:moveTo>
                  <a:pt x="433793" y="36785"/>
                </a:moveTo>
                <a:lnTo>
                  <a:pt x="433793" y="18389"/>
                </a:lnTo>
                <a:lnTo>
                  <a:pt x="45999" y="18389"/>
                </a:lnTo>
                <a:lnTo>
                  <a:pt x="45999" y="36785"/>
                </a:lnTo>
                <a:lnTo>
                  <a:pt x="433793" y="36785"/>
                </a:lnTo>
                <a:close/>
              </a:path>
              <a:path w="434339" h="55245">
                <a:moveTo>
                  <a:pt x="55194" y="55181"/>
                </a:moveTo>
                <a:lnTo>
                  <a:pt x="55194" y="36785"/>
                </a:lnTo>
                <a:lnTo>
                  <a:pt x="45999" y="36785"/>
                </a:lnTo>
                <a:lnTo>
                  <a:pt x="45999" y="50584"/>
                </a:lnTo>
                <a:lnTo>
                  <a:pt x="55194" y="551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919367" y="4996540"/>
            <a:ext cx="291839" cy="1326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91268" y="4987610"/>
            <a:ext cx="276042" cy="1378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917278" y="4982940"/>
            <a:ext cx="281748" cy="1264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879917" y="5311025"/>
            <a:ext cx="368300" cy="220979"/>
          </a:xfrm>
          <a:custGeom>
            <a:avLst/>
            <a:gdLst/>
            <a:ahLst/>
            <a:cxnLst/>
            <a:rect l="l" t="t" r="r" b="b"/>
            <a:pathLst>
              <a:path w="368300" h="220979">
                <a:moveTo>
                  <a:pt x="0" y="0"/>
                </a:moveTo>
                <a:lnTo>
                  <a:pt x="0" y="220751"/>
                </a:lnTo>
                <a:lnTo>
                  <a:pt x="367931" y="220751"/>
                </a:lnTo>
                <a:lnTo>
                  <a:pt x="367931" y="0"/>
                </a:lnTo>
                <a:lnTo>
                  <a:pt x="0" y="0"/>
                </a:lnTo>
                <a:close/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922397" y="5360804"/>
            <a:ext cx="283625" cy="12125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2691193" y="5053482"/>
            <a:ext cx="0" cy="368300"/>
          </a:xfrm>
          <a:custGeom>
            <a:avLst/>
            <a:gdLst/>
            <a:ahLst/>
            <a:cxnLst/>
            <a:rect l="l" t="t" r="r" b="b"/>
            <a:pathLst>
              <a:path h="368300">
                <a:moveTo>
                  <a:pt x="0" y="0"/>
                </a:moveTo>
                <a:lnTo>
                  <a:pt x="0" y="367919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265478" y="5113083"/>
            <a:ext cx="55244" cy="331470"/>
          </a:xfrm>
          <a:custGeom>
            <a:avLst/>
            <a:gdLst/>
            <a:ahLst/>
            <a:cxnLst/>
            <a:rect l="l" t="t" r="r" b="b"/>
            <a:pathLst>
              <a:path w="55244" h="331470">
                <a:moveTo>
                  <a:pt x="55181" y="55194"/>
                </a:moveTo>
                <a:lnTo>
                  <a:pt x="27597" y="0"/>
                </a:lnTo>
                <a:lnTo>
                  <a:pt x="0" y="55194"/>
                </a:lnTo>
                <a:lnTo>
                  <a:pt x="18395" y="55194"/>
                </a:lnTo>
                <a:lnTo>
                  <a:pt x="18395" y="45986"/>
                </a:lnTo>
                <a:lnTo>
                  <a:pt x="36791" y="45986"/>
                </a:lnTo>
                <a:lnTo>
                  <a:pt x="36791" y="55194"/>
                </a:lnTo>
                <a:lnTo>
                  <a:pt x="55181" y="55194"/>
                </a:lnTo>
                <a:close/>
              </a:path>
              <a:path w="55244" h="331470">
                <a:moveTo>
                  <a:pt x="36791" y="55194"/>
                </a:moveTo>
                <a:lnTo>
                  <a:pt x="36791" y="45986"/>
                </a:lnTo>
                <a:lnTo>
                  <a:pt x="18395" y="45986"/>
                </a:lnTo>
                <a:lnTo>
                  <a:pt x="18395" y="55194"/>
                </a:lnTo>
                <a:lnTo>
                  <a:pt x="36791" y="55194"/>
                </a:lnTo>
                <a:close/>
              </a:path>
              <a:path w="55244" h="331470">
                <a:moveTo>
                  <a:pt x="36791" y="331127"/>
                </a:moveTo>
                <a:lnTo>
                  <a:pt x="36791" y="55194"/>
                </a:lnTo>
                <a:lnTo>
                  <a:pt x="18395" y="55194"/>
                </a:lnTo>
                <a:lnTo>
                  <a:pt x="18395" y="331127"/>
                </a:lnTo>
                <a:lnTo>
                  <a:pt x="36791" y="3311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889112" y="5789333"/>
            <a:ext cx="368300" cy="220979"/>
          </a:xfrm>
          <a:custGeom>
            <a:avLst/>
            <a:gdLst/>
            <a:ahLst/>
            <a:cxnLst/>
            <a:rect l="l" t="t" r="r" b="b"/>
            <a:pathLst>
              <a:path w="368300" h="220979">
                <a:moveTo>
                  <a:pt x="0" y="0"/>
                </a:moveTo>
                <a:lnTo>
                  <a:pt x="0" y="220751"/>
                </a:lnTo>
                <a:lnTo>
                  <a:pt x="367931" y="220751"/>
                </a:lnTo>
                <a:lnTo>
                  <a:pt x="367931" y="0"/>
                </a:lnTo>
                <a:lnTo>
                  <a:pt x="0" y="0"/>
                </a:lnTo>
                <a:close/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1223892" y="5839733"/>
            <a:ext cx="128790" cy="12877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2257044" y="5879846"/>
            <a:ext cx="618490" cy="55244"/>
          </a:xfrm>
          <a:custGeom>
            <a:avLst/>
            <a:gdLst/>
            <a:ahLst/>
            <a:cxnLst/>
            <a:rect l="l" t="t" r="r" b="b"/>
            <a:pathLst>
              <a:path w="618489" h="55245">
                <a:moveTo>
                  <a:pt x="572122" y="36791"/>
                </a:moveTo>
                <a:lnTo>
                  <a:pt x="572122" y="18389"/>
                </a:lnTo>
                <a:lnTo>
                  <a:pt x="0" y="19126"/>
                </a:lnTo>
                <a:lnTo>
                  <a:pt x="0" y="37528"/>
                </a:lnTo>
                <a:lnTo>
                  <a:pt x="572122" y="36791"/>
                </a:lnTo>
                <a:close/>
              </a:path>
              <a:path w="618489" h="55245">
                <a:moveTo>
                  <a:pt x="618108" y="27597"/>
                </a:moveTo>
                <a:lnTo>
                  <a:pt x="562927" y="0"/>
                </a:lnTo>
                <a:lnTo>
                  <a:pt x="562927" y="18401"/>
                </a:lnTo>
                <a:lnTo>
                  <a:pt x="572122" y="18389"/>
                </a:lnTo>
                <a:lnTo>
                  <a:pt x="572122" y="50585"/>
                </a:lnTo>
                <a:lnTo>
                  <a:pt x="618108" y="27597"/>
                </a:lnTo>
                <a:close/>
              </a:path>
              <a:path w="618489" h="55245">
                <a:moveTo>
                  <a:pt x="572122" y="50585"/>
                </a:moveTo>
                <a:lnTo>
                  <a:pt x="572122" y="36791"/>
                </a:lnTo>
                <a:lnTo>
                  <a:pt x="562927" y="36803"/>
                </a:lnTo>
                <a:lnTo>
                  <a:pt x="562927" y="55181"/>
                </a:lnTo>
                <a:lnTo>
                  <a:pt x="572122" y="5058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337221" y="5879846"/>
            <a:ext cx="552450" cy="55244"/>
          </a:xfrm>
          <a:custGeom>
            <a:avLst/>
            <a:gdLst/>
            <a:ahLst/>
            <a:cxnLst/>
            <a:rect l="l" t="t" r="r" b="b"/>
            <a:pathLst>
              <a:path w="552450" h="55245">
                <a:moveTo>
                  <a:pt x="505904" y="36791"/>
                </a:moveTo>
                <a:lnTo>
                  <a:pt x="505904" y="18395"/>
                </a:lnTo>
                <a:lnTo>
                  <a:pt x="0" y="18395"/>
                </a:lnTo>
                <a:lnTo>
                  <a:pt x="0" y="36791"/>
                </a:lnTo>
                <a:lnTo>
                  <a:pt x="505904" y="36791"/>
                </a:lnTo>
                <a:close/>
              </a:path>
              <a:path w="552450" h="55245">
                <a:moveTo>
                  <a:pt x="551891" y="27597"/>
                </a:moveTo>
                <a:lnTo>
                  <a:pt x="496696" y="0"/>
                </a:lnTo>
                <a:lnTo>
                  <a:pt x="496696" y="18395"/>
                </a:lnTo>
                <a:lnTo>
                  <a:pt x="505904" y="18395"/>
                </a:lnTo>
                <a:lnTo>
                  <a:pt x="505904" y="50579"/>
                </a:lnTo>
                <a:lnTo>
                  <a:pt x="551891" y="27597"/>
                </a:lnTo>
                <a:close/>
              </a:path>
              <a:path w="552450" h="55245">
                <a:moveTo>
                  <a:pt x="505904" y="50579"/>
                </a:moveTo>
                <a:lnTo>
                  <a:pt x="505904" y="36791"/>
                </a:lnTo>
                <a:lnTo>
                  <a:pt x="496696" y="36791"/>
                </a:lnTo>
                <a:lnTo>
                  <a:pt x="496696" y="55181"/>
                </a:lnTo>
                <a:lnTo>
                  <a:pt x="505904" y="5057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926725" y="5842771"/>
            <a:ext cx="291839" cy="1326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28061" y="5833841"/>
            <a:ext cx="276042" cy="1378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2997118" y="5843152"/>
            <a:ext cx="281748" cy="1264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2698546" y="5899708"/>
            <a:ext cx="0" cy="368300"/>
          </a:xfrm>
          <a:custGeom>
            <a:avLst/>
            <a:gdLst/>
            <a:ahLst/>
            <a:cxnLst/>
            <a:rect l="l" t="t" r="r" b="b"/>
            <a:pathLst>
              <a:path h="368300">
                <a:moveTo>
                  <a:pt x="0" y="0"/>
                </a:moveTo>
                <a:lnTo>
                  <a:pt x="0" y="367931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272832" y="5959309"/>
            <a:ext cx="55244" cy="331470"/>
          </a:xfrm>
          <a:custGeom>
            <a:avLst/>
            <a:gdLst/>
            <a:ahLst/>
            <a:cxnLst/>
            <a:rect l="l" t="t" r="r" b="b"/>
            <a:pathLst>
              <a:path w="55244" h="331470">
                <a:moveTo>
                  <a:pt x="55194" y="55194"/>
                </a:moveTo>
                <a:lnTo>
                  <a:pt x="27597" y="0"/>
                </a:lnTo>
                <a:lnTo>
                  <a:pt x="0" y="55194"/>
                </a:lnTo>
                <a:lnTo>
                  <a:pt x="18395" y="55194"/>
                </a:lnTo>
                <a:lnTo>
                  <a:pt x="18395" y="45999"/>
                </a:lnTo>
                <a:lnTo>
                  <a:pt x="36791" y="45999"/>
                </a:lnTo>
                <a:lnTo>
                  <a:pt x="36791" y="55194"/>
                </a:lnTo>
                <a:lnTo>
                  <a:pt x="55194" y="55194"/>
                </a:lnTo>
                <a:close/>
              </a:path>
              <a:path w="55244" h="331470">
                <a:moveTo>
                  <a:pt x="36791" y="55194"/>
                </a:moveTo>
                <a:lnTo>
                  <a:pt x="36791" y="45999"/>
                </a:lnTo>
                <a:lnTo>
                  <a:pt x="18395" y="45999"/>
                </a:lnTo>
                <a:lnTo>
                  <a:pt x="18395" y="55194"/>
                </a:lnTo>
                <a:lnTo>
                  <a:pt x="36791" y="55194"/>
                </a:lnTo>
                <a:close/>
              </a:path>
              <a:path w="55244" h="331470">
                <a:moveTo>
                  <a:pt x="36791" y="331139"/>
                </a:moveTo>
                <a:lnTo>
                  <a:pt x="36791" y="55194"/>
                </a:lnTo>
                <a:lnTo>
                  <a:pt x="18395" y="55194"/>
                </a:lnTo>
                <a:lnTo>
                  <a:pt x="18395" y="331139"/>
                </a:lnTo>
                <a:lnTo>
                  <a:pt x="36791" y="33113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298955" y="6281254"/>
            <a:ext cx="1398270" cy="0"/>
          </a:xfrm>
          <a:custGeom>
            <a:avLst/>
            <a:gdLst/>
            <a:ahLst/>
            <a:cxnLst/>
            <a:rect l="l" t="t" r="r" b="b"/>
            <a:pathLst>
              <a:path w="1398270">
                <a:moveTo>
                  <a:pt x="1398117" y="0"/>
                </a:moveTo>
                <a:lnTo>
                  <a:pt x="0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223892" y="6649167"/>
            <a:ext cx="128790" cy="12879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335747" y="6689280"/>
            <a:ext cx="1503045" cy="55244"/>
          </a:xfrm>
          <a:custGeom>
            <a:avLst/>
            <a:gdLst/>
            <a:ahLst/>
            <a:cxnLst/>
            <a:rect l="l" t="t" r="r" b="b"/>
            <a:pathLst>
              <a:path w="1503045" h="55245">
                <a:moveTo>
                  <a:pt x="1447309" y="36829"/>
                </a:moveTo>
                <a:lnTo>
                  <a:pt x="1447186" y="18440"/>
                </a:lnTo>
                <a:lnTo>
                  <a:pt x="0" y="24282"/>
                </a:lnTo>
                <a:lnTo>
                  <a:pt x="0" y="42684"/>
                </a:lnTo>
                <a:lnTo>
                  <a:pt x="1447309" y="36829"/>
                </a:lnTo>
                <a:close/>
              </a:path>
              <a:path w="1503045" h="55245">
                <a:moveTo>
                  <a:pt x="1502613" y="27597"/>
                </a:moveTo>
                <a:lnTo>
                  <a:pt x="1447063" y="0"/>
                </a:lnTo>
                <a:lnTo>
                  <a:pt x="1447186" y="18440"/>
                </a:lnTo>
                <a:lnTo>
                  <a:pt x="1456626" y="18402"/>
                </a:lnTo>
                <a:lnTo>
                  <a:pt x="1456626" y="50595"/>
                </a:lnTo>
                <a:lnTo>
                  <a:pt x="1502613" y="27597"/>
                </a:lnTo>
                <a:close/>
              </a:path>
              <a:path w="1503045" h="55245">
                <a:moveTo>
                  <a:pt x="1456626" y="36791"/>
                </a:moveTo>
                <a:lnTo>
                  <a:pt x="1456626" y="18402"/>
                </a:lnTo>
                <a:lnTo>
                  <a:pt x="1447186" y="18440"/>
                </a:lnTo>
                <a:lnTo>
                  <a:pt x="1447309" y="36829"/>
                </a:lnTo>
                <a:lnTo>
                  <a:pt x="1456626" y="36791"/>
                </a:lnTo>
                <a:close/>
              </a:path>
              <a:path w="1503045" h="55245">
                <a:moveTo>
                  <a:pt x="1456626" y="50595"/>
                </a:moveTo>
                <a:lnTo>
                  <a:pt x="1456626" y="36791"/>
                </a:lnTo>
                <a:lnTo>
                  <a:pt x="1447309" y="36829"/>
                </a:lnTo>
                <a:lnTo>
                  <a:pt x="1447431" y="55194"/>
                </a:lnTo>
                <a:lnTo>
                  <a:pt x="1456626" y="505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293075" y="7077075"/>
            <a:ext cx="596265" cy="0"/>
          </a:xfrm>
          <a:custGeom>
            <a:avLst/>
            <a:gdLst/>
            <a:ahLst/>
            <a:cxnLst/>
            <a:rect l="l" t="t" r="r" b="b"/>
            <a:pathLst>
              <a:path w="596264">
                <a:moveTo>
                  <a:pt x="596036" y="0"/>
                </a:moveTo>
                <a:lnTo>
                  <a:pt x="0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257044" y="7049478"/>
            <a:ext cx="434340" cy="55244"/>
          </a:xfrm>
          <a:custGeom>
            <a:avLst/>
            <a:gdLst/>
            <a:ahLst/>
            <a:cxnLst/>
            <a:rect l="l" t="t" r="r" b="b"/>
            <a:pathLst>
              <a:path w="434339" h="55245">
                <a:moveTo>
                  <a:pt x="55181" y="18402"/>
                </a:moveTo>
                <a:lnTo>
                  <a:pt x="55181" y="0"/>
                </a:lnTo>
                <a:lnTo>
                  <a:pt x="0" y="27597"/>
                </a:lnTo>
                <a:lnTo>
                  <a:pt x="45986" y="50595"/>
                </a:lnTo>
                <a:lnTo>
                  <a:pt x="45986" y="18402"/>
                </a:lnTo>
                <a:lnTo>
                  <a:pt x="55181" y="18402"/>
                </a:lnTo>
                <a:close/>
              </a:path>
              <a:path w="434339" h="55245">
                <a:moveTo>
                  <a:pt x="434149" y="36798"/>
                </a:moveTo>
                <a:lnTo>
                  <a:pt x="434149" y="18402"/>
                </a:lnTo>
                <a:lnTo>
                  <a:pt x="45986" y="18402"/>
                </a:lnTo>
                <a:lnTo>
                  <a:pt x="45986" y="36798"/>
                </a:lnTo>
                <a:lnTo>
                  <a:pt x="434149" y="36798"/>
                </a:lnTo>
                <a:close/>
              </a:path>
              <a:path w="434339" h="55245">
                <a:moveTo>
                  <a:pt x="55181" y="55194"/>
                </a:moveTo>
                <a:lnTo>
                  <a:pt x="55181" y="36798"/>
                </a:lnTo>
                <a:lnTo>
                  <a:pt x="45986" y="36798"/>
                </a:lnTo>
                <a:lnTo>
                  <a:pt x="45986" y="50595"/>
                </a:lnTo>
                <a:lnTo>
                  <a:pt x="55181" y="551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91268" y="6643278"/>
            <a:ext cx="276042" cy="1378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2997118" y="6615798"/>
            <a:ext cx="281748" cy="12641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887639" y="6966699"/>
            <a:ext cx="368300" cy="220979"/>
          </a:xfrm>
          <a:custGeom>
            <a:avLst/>
            <a:gdLst/>
            <a:ahLst/>
            <a:cxnLst/>
            <a:rect l="l" t="t" r="r" b="b"/>
            <a:pathLst>
              <a:path w="368300" h="220979">
                <a:moveTo>
                  <a:pt x="0" y="0"/>
                </a:moveTo>
                <a:lnTo>
                  <a:pt x="0" y="220751"/>
                </a:lnTo>
                <a:lnTo>
                  <a:pt x="367931" y="220751"/>
                </a:lnTo>
                <a:lnTo>
                  <a:pt x="367931" y="0"/>
                </a:lnTo>
                <a:lnTo>
                  <a:pt x="0" y="0"/>
                </a:lnTo>
                <a:close/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698546" y="6709143"/>
            <a:ext cx="0" cy="368300"/>
          </a:xfrm>
          <a:custGeom>
            <a:avLst/>
            <a:gdLst/>
            <a:ahLst/>
            <a:cxnLst/>
            <a:rect l="l" t="t" r="r" b="b"/>
            <a:pathLst>
              <a:path h="368300">
                <a:moveTo>
                  <a:pt x="0" y="0"/>
                </a:moveTo>
                <a:lnTo>
                  <a:pt x="0" y="367931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272832" y="6768757"/>
            <a:ext cx="55244" cy="331470"/>
          </a:xfrm>
          <a:custGeom>
            <a:avLst/>
            <a:gdLst/>
            <a:ahLst/>
            <a:cxnLst/>
            <a:rect l="l" t="t" r="r" b="b"/>
            <a:pathLst>
              <a:path w="55244" h="331470">
                <a:moveTo>
                  <a:pt x="55194" y="55181"/>
                </a:moveTo>
                <a:lnTo>
                  <a:pt x="27597" y="0"/>
                </a:lnTo>
                <a:lnTo>
                  <a:pt x="0" y="55181"/>
                </a:lnTo>
                <a:lnTo>
                  <a:pt x="18395" y="55181"/>
                </a:lnTo>
                <a:lnTo>
                  <a:pt x="18395" y="45986"/>
                </a:lnTo>
                <a:lnTo>
                  <a:pt x="36791" y="45986"/>
                </a:lnTo>
                <a:lnTo>
                  <a:pt x="36791" y="55181"/>
                </a:lnTo>
                <a:lnTo>
                  <a:pt x="55194" y="55181"/>
                </a:lnTo>
                <a:close/>
              </a:path>
              <a:path w="55244" h="331470">
                <a:moveTo>
                  <a:pt x="36791" y="55181"/>
                </a:moveTo>
                <a:lnTo>
                  <a:pt x="36791" y="45986"/>
                </a:lnTo>
                <a:lnTo>
                  <a:pt x="18395" y="45986"/>
                </a:lnTo>
                <a:lnTo>
                  <a:pt x="18395" y="55181"/>
                </a:lnTo>
                <a:lnTo>
                  <a:pt x="36791" y="55181"/>
                </a:lnTo>
                <a:close/>
              </a:path>
              <a:path w="55244" h="331470">
                <a:moveTo>
                  <a:pt x="36791" y="331127"/>
                </a:moveTo>
                <a:lnTo>
                  <a:pt x="36791" y="55181"/>
                </a:lnTo>
                <a:lnTo>
                  <a:pt x="18395" y="55181"/>
                </a:lnTo>
                <a:lnTo>
                  <a:pt x="18395" y="331127"/>
                </a:lnTo>
                <a:lnTo>
                  <a:pt x="36791" y="3311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926725" y="7020135"/>
            <a:ext cx="291839" cy="1326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1188580" y="6833133"/>
            <a:ext cx="73660" cy="0"/>
          </a:xfrm>
          <a:custGeom>
            <a:avLst/>
            <a:gdLst/>
            <a:ahLst/>
            <a:cxnLst/>
            <a:rect l="l" t="t" r="r" b="b"/>
            <a:pathLst>
              <a:path w="73659">
                <a:moveTo>
                  <a:pt x="0" y="0"/>
                </a:moveTo>
                <a:lnTo>
                  <a:pt x="73583" y="0"/>
                </a:lnTo>
              </a:path>
            </a:pathLst>
          </a:custGeom>
          <a:ln w="18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955687" y="5872111"/>
            <a:ext cx="269875" cy="55244"/>
          </a:xfrm>
          <a:custGeom>
            <a:avLst/>
            <a:gdLst/>
            <a:ahLst/>
            <a:cxnLst/>
            <a:rect l="l" t="t" r="r" b="b"/>
            <a:pathLst>
              <a:path w="269875" h="55245">
                <a:moveTo>
                  <a:pt x="223697" y="36791"/>
                </a:moveTo>
                <a:lnTo>
                  <a:pt x="223697" y="18395"/>
                </a:lnTo>
                <a:lnTo>
                  <a:pt x="0" y="18395"/>
                </a:lnTo>
                <a:lnTo>
                  <a:pt x="0" y="36791"/>
                </a:lnTo>
                <a:lnTo>
                  <a:pt x="223697" y="36791"/>
                </a:lnTo>
                <a:close/>
              </a:path>
              <a:path w="269875" h="55245">
                <a:moveTo>
                  <a:pt x="269684" y="27597"/>
                </a:moveTo>
                <a:lnTo>
                  <a:pt x="214503" y="0"/>
                </a:lnTo>
                <a:lnTo>
                  <a:pt x="214503" y="18395"/>
                </a:lnTo>
                <a:lnTo>
                  <a:pt x="223697" y="18395"/>
                </a:lnTo>
                <a:lnTo>
                  <a:pt x="223697" y="50595"/>
                </a:lnTo>
                <a:lnTo>
                  <a:pt x="269684" y="27597"/>
                </a:lnTo>
                <a:close/>
              </a:path>
              <a:path w="269875" h="55245">
                <a:moveTo>
                  <a:pt x="223697" y="50595"/>
                </a:moveTo>
                <a:lnTo>
                  <a:pt x="223697" y="36791"/>
                </a:lnTo>
                <a:lnTo>
                  <a:pt x="214503" y="36791"/>
                </a:lnTo>
                <a:lnTo>
                  <a:pt x="214503" y="55194"/>
                </a:lnTo>
                <a:lnTo>
                  <a:pt x="223697" y="505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955687" y="6681558"/>
            <a:ext cx="269875" cy="55244"/>
          </a:xfrm>
          <a:custGeom>
            <a:avLst/>
            <a:gdLst/>
            <a:ahLst/>
            <a:cxnLst/>
            <a:rect l="l" t="t" r="r" b="b"/>
            <a:pathLst>
              <a:path w="269875" h="55245">
                <a:moveTo>
                  <a:pt x="223697" y="36791"/>
                </a:moveTo>
                <a:lnTo>
                  <a:pt x="223697" y="18395"/>
                </a:lnTo>
                <a:lnTo>
                  <a:pt x="0" y="18395"/>
                </a:lnTo>
                <a:lnTo>
                  <a:pt x="0" y="36791"/>
                </a:lnTo>
                <a:lnTo>
                  <a:pt x="223697" y="36791"/>
                </a:lnTo>
                <a:close/>
              </a:path>
              <a:path w="269875" h="55245">
                <a:moveTo>
                  <a:pt x="269684" y="27584"/>
                </a:moveTo>
                <a:lnTo>
                  <a:pt x="214503" y="0"/>
                </a:lnTo>
                <a:lnTo>
                  <a:pt x="214503" y="18395"/>
                </a:lnTo>
                <a:lnTo>
                  <a:pt x="223697" y="18395"/>
                </a:lnTo>
                <a:lnTo>
                  <a:pt x="223697" y="50583"/>
                </a:lnTo>
                <a:lnTo>
                  <a:pt x="269684" y="27584"/>
                </a:lnTo>
                <a:close/>
              </a:path>
              <a:path w="269875" h="55245">
                <a:moveTo>
                  <a:pt x="223697" y="50583"/>
                </a:moveTo>
                <a:lnTo>
                  <a:pt x="223697" y="36791"/>
                </a:lnTo>
                <a:lnTo>
                  <a:pt x="214503" y="36791"/>
                </a:lnTo>
                <a:lnTo>
                  <a:pt x="214503" y="55181"/>
                </a:lnTo>
                <a:lnTo>
                  <a:pt x="223697" y="505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5952" y="3886200"/>
            <a:ext cx="4984115" cy="3879850"/>
          </a:xfrm>
          <a:custGeom>
            <a:avLst/>
            <a:gdLst/>
            <a:ahLst/>
            <a:cxnLst/>
            <a:rect l="l" t="t" r="r" b="b"/>
            <a:pathLst>
              <a:path w="4984115" h="3879850">
                <a:moveTo>
                  <a:pt x="0" y="3879850"/>
                </a:moveTo>
                <a:lnTo>
                  <a:pt x="0" y="0"/>
                </a:lnTo>
                <a:lnTo>
                  <a:pt x="4983632" y="0"/>
                </a:lnTo>
                <a:lnTo>
                  <a:pt x="4983632" y="3879850"/>
                </a:lnTo>
                <a:lnTo>
                  <a:pt x="0" y="38798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029580" y="3886200"/>
            <a:ext cx="4984115" cy="3879850"/>
          </a:xfrm>
          <a:custGeom>
            <a:avLst/>
            <a:gdLst/>
            <a:ahLst/>
            <a:cxnLst/>
            <a:rect l="l" t="t" r="r" b="b"/>
            <a:pathLst>
              <a:path w="4984115" h="3879850">
                <a:moveTo>
                  <a:pt x="0" y="3879850"/>
                </a:moveTo>
                <a:lnTo>
                  <a:pt x="0" y="0"/>
                </a:lnTo>
                <a:lnTo>
                  <a:pt x="4983632" y="0"/>
                </a:lnTo>
                <a:lnTo>
                  <a:pt x="4983632" y="3879850"/>
                </a:lnTo>
                <a:lnTo>
                  <a:pt x="0" y="38798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4372425" y="7200534"/>
            <a:ext cx="120650" cy="12128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50" spc="5" dirty="0">
                <a:latin typeface="Arial"/>
                <a:cs typeface="Arial"/>
              </a:rPr>
              <a:t>11</a:t>
            </a:r>
            <a:endParaRPr sz="65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9356056" y="7200534"/>
            <a:ext cx="120650" cy="12128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650" spc="5" dirty="0">
                <a:latin typeface="Arial"/>
                <a:cs typeface="Arial"/>
              </a:rPr>
              <a:t>12</a:t>
            </a:r>
            <a:endParaRPr sz="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208</Words>
  <Application>Microsoft Office PowerPoint</Application>
  <PresentationFormat>Custom</PresentationFormat>
  <Paragraphs>51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Elementary TF block diagrams</vt:lpstr>
      <vt:lpstr>Feedback loop formula,TFR→Y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ME451_L6_Block_diagrams</dc:title>
  <dc:creator>jchoi</dc:creator>
  <cp:lastModifiedBy>''''</cp:lastModifiedBy>
  <cp:revision>2</cp:revision>
  <dcterms:created xsi:type="dcterms:W3CDTF">2020-09-21T06:29:30Z</dcterms:created>
  <dcterms:modified xsi:type="dcterms:W3CDTF">2020-09-21T06:36:13Z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2010-01-08T00:00:00Z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2020-09-21T00:00:00Z</vt:filetime>
  </property>
</Properties>
</file>