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</p:sldMasterIdLst>
  <p:sldIdLst>
    <p:sldId id="256" r:id="rId4"/>
    <p:sldId id="262" r:id="rId5"/>
    <p:sldId id="263" r:id="rId6"/>
    <p:sldId id="257" r:id="rId7"/>
    <p:sldId id="258" r:id="rId8"/>
    <p:sldId id="259" r:id="rId9"/>
    <p:sldId id="261" r:id="rId1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7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5" dirty="0"/>
              <a:t>Fall</a:t>
            </a:r>
            <a:r>
              <a:rPr spc="-45" dirty="0"/>
              <a:t> </a:t>
            </a:r>
            <a:r>
              <a:rPr spc="5" dirty="0"/>
              <a:t>2010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7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4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8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5" dirty="0"/>
              <a:t>Fall</a:t>
            </a:r>
            <a:r>
              <a:rPr spc="-45" dirty="0"/>
              <a:t> </a:t>
            </a:r>
            <a:r>
              <a:rPr spc="5" dirty="0"/>
              <a:t>2010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5" dirty="0"/>
              <a:t>Fall</a:t>
            </a:r>
            <a:r>
              <a:rPr spc="-45" dirty="0"/>
              <a:t> </a:t>
            </a:r>
            <a:r>
              <a:rPr spc="5" dirty="0"/>
              <a:t>2010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5" dirty="0"/>
              <a:t>Fall</a:t>
            </a:r>
            <a:r>
              <a:rPr spc="-45" dirty="0"/>
              <a:t> </a:t>
            </a:r>
            <a:r>
              <a:rPr spc="5" dirty="0"/>
              <a:t>2010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5" dirty="0"/>
              <a:t>Fall</a:t>
            </a:r>
            <a:r>
              <a:rPr spc="-45" dirty="0"/>
              <a:t> </a:t>
            </a:r>
            <a:r>
              <a:rPr spc="5" dirty="0"/>
              <a:t>2010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8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0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1086" y="513386"/>
            <a:ext cx="1301115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2783" y="7200534"/>
            <a:ext cx="377825" cy="121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5" dirty="0"/>
              <a:t>Fall</a:t>
            </a:r>
            <a:r>
              <a:rPr spc="-45" dirty="0"/>
              <a:t> </a:t>
            </a:r>
            <a:r>
              <a:rPr spc="5" dirty="0"/>
              <a:t>2010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364" y="326099"/>
            <a:ext cx="345059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364" y="326099"/>
            <a:ext cx="345059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3333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4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6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33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2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65.png"/><Relationship Id="rId7" Type="http://schemas.openxmlformats.org/officeDocument/2006/relationships/image" Target="../media/image33.png"/><Relationship Id="rId12" Type="http://schemas.openxmlformats.org/officeDocument/2006/relationships/image" Target="../media/image71.png"/><Relationship Id="rId17" Type="http://schemas.openxmlformats.org/officeDocument/2006/relationships/image" Target="../media/image75.png"/><Relationship Id="rId2" Type="http://schemas.openxmlformats.org/officeDocument/2006/relationships/image" Target="../media/image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5" Type="http://schemas.openxmlformats.org/officeDocument/2006/relationships/image" Target="../media/image73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35.png"/><Relationship Id="rId1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5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19866" y="3312564"/>
            <a:ext cx="7366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772" y="1353902"/>
            <a:ext cx="3362924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2400" b="1" spc="10" dirty="0" smtClean="0">
                <a:solidFill>
                  <a:srgbClr val="33339A"/>
                </a:solidFill>
                <a:latin typeface="Arial"/>
                <a:cs typeface="Arial"/>
              </a:rPr>
              <a:t>Linear </a:t>
            </a:r>
            <a:r>
              <a:rPr sz="2400" b="1" spc="10" dirty="0" smtClean="0">
                <a:solidFill>
                  <a:srgbClr val="33339A"/>
                </a:solidFill>
                <a:latin typeface="Arial"/>
                <a:cs typeface="Arial"/>
              </a:rPr>
              <a:t>Control</a:t>
            </a:r>
            <a:r>
              <a:rPr sz="2400" b="1" spc="-50" dirty="0" smtClean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33339A"/>
                </a:solidFill>
                <a:latin typeface="Arial"/>
                <a:cs typeface="Arial"/>
              </a:rPr>
              <a:t>Systems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52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95556" y="1369594"/>
            <a:ext cx="2511106" cy="8771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2800" b="1" spc="10" dirty="0" smtClean="0"/>
              <a:t>Laplace Transform </a:t>
            </a:r>
            <a:endParaRPr sz="2800" b="1" spc="10" dirty="0"/>
          </a:p>
        </p:txBody>
      </p:sp>
      <p:sp>
        <p:nvSpPr>
          <p:cNvPr id="28" name="object 28"/>
          <p:cNvSpPr/>
          <p:nvPr/>
        </p:nvSpPr>
        <p:spPr>
          <a:xfrm>
            <a:off x="5029580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49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8895" y="5347817"/>
            <a:ext cx="2870200" cy="478790"/>
          </a:xfrm>
          <a:custGeom>
            <a:avLst/>
            <a:gdLst/>
            <a:ahLst/>
            <a:cxnLst/>
            <a:rect l="l" t="t" r="r" b="b"/>
            <a:pathLst>
              <a:path w="2870200" h="478789">
                <a:moveTo>
                  <a:pt x="0" y="0"/>
                </a:moveTo>
                <a:lnTo>
                  <a:pt x="0" y="478307"/>
                </a:lnTo>
                <a:lnTo>
                  <a:pt x="2869831" y="478307"/>
                </a:lnTo>
                <a:lnTo>
                  <a:pt x="2869831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82780" y="4301256"/>
            <a:ext cx="3812540" cy="9423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73760">
              <a:lnSpc>
                <a:spcPct val="100000"/>
              </a:lnSpc>
              <a:spcBef>
                <a:spcPts val="120"/>
              </a:spcBef>
            </a:pP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Laplace</a:t>
            </a:r>
            <a:r>
              <a:rPr sz="2100" spc="-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2100">
              <a:latin typeface="Arial"/>
              <a:cs typeface="Arial"/>
            </a:endParaRPr>
          </a:p>
          <a:p>
            <a:pPr marL="177800" indent="-165735">
              <a:lnSpc>
                <a:spcPct val="100000"/>
              </a:lnSpc>
              <a:spcBef>
                <a:spcPts val="1105"/>
              </a:spcBef>
              <a:buChar char=""/>
              <a:tabLst>
                <a:tab pos="178435" algn="l"/>
              </a:tabLst>
            </a:pPr>
            <a:r>
              <a:rPr sz="1350" dirty="0">
                <a:latin typeface="Arial"/>
                <a:cs typeface="Arial"/>
              </a:rPr>
              <a:t>One of most important math tools in the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course!</a:t>
            </a:r>
            <a:endParaRPr sz="1350">
              <a:latin typeface="Arial"/>
              <a:cs typeface="Arial"/>
            </a:endParaRPr>
          </a:p>
          <a:p>
            <a:pPr marL="177800" indent="-165735">
              <a:lnSpc>
                <a:spcPct val="100000"/>
              </a:lnSpc>
              <a:spcBef>
                <a:spcPts val="330"/>
              </a:spcBef>
              <a:buChar char=""/>
              <a:tabLst>
                <a:tab pos="178435" algn="l"/>
              </a:tabLst>
            </a:pPr>
            <a:r>
              <a:rPr sz="1350" dirty="0">
                <a:latin typeface="Arial"/>
                <a:cs typeface="Arial"/>
              </a:rPr>
              <a:t>Definition: For a function f(t) (f(t)=0 for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t&lt;0),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2780" y="6744637"/>
            <a:ext cx="352552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lnSpc>
                <a:spcPct val="100000"/>
              </a:lnSpc>
              <a:spcBef>
                <a:spcPts val="100"/>
              </a:spcBef>
              <a:buChar char=""/>
              <a:tabLst>
                <a:tab pos="178435" algn="l"/>
              </a:tabLst>
            </a:pPr>
            <a:r>
              <a:rPr sz="1350" dirty="0">
                <a:latin typeface="Arial"/>
                <a:cs typeface="Arial"/>
              </a:rPr>
              <a:t>We denote Laplace transform of f(t) by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F(s).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05217" y="6112738"/>
            <a:ext cx="36830" cy="443865"/>
          </a:xfrm>
          <a:custGeom>
            <a:avLst/>
            <a:gdLst/>
            <a:ahLst/>
            <a:cxnLst/>
            <a:rect l="l" t="t" r="r" b="b"/>
            <a:pathLst>
              <a:path w="36830" h="443865">
                <a:moveTo>
                  <a:pt x="36791" y="36791"/>
                </a:moveTo>
                <a:lnTo>
                  <a:pt x="18389" y="0"/>
                </a:lnTo>
                <a:lnTo>
                  <a:pt x="0" y="36791"/>
                </a:lnTo>
                <a:lnTo>
                  <a:pt x="16179" y="36791"/>
                </a:lnTo>
                <a:lnTo>
                  <a:pt x="16179" y="30543"/>
                </a:lnTo>
                <a:lnTo>
                  <a:pt x="16916" y="29070"/>
                </a:lnTo>
                <a:lnTo>
                  <a:pt x="18389" y="28333"/>
                </a:lnTo>
                <a:lnTo>
                  <a:pt x="19862" y="29070"/>
                </a:lnTo>
                <a:lnTo>
                  <a:pt x="20599" y="30543"/>
                </a:lnTo>
                <a:lnTo>
                  <a:pt x="20599" y="36791"/>
                </a:lnTo>
                <a:lnTo>
                  <a:pt x="36791" y="36791"/>
                </a:lnTo>
                <a:close/>
              </a:path>
              <a:path w="36830" h="443865">
                <a:moveTo>
                  <a:pt x="20599" y="36791"/>
                </a:moveTo>
                <a:lnTo>
                  <a:pt x="20599" y="30543"/>
                </a:lnTo>
                <a:lnTo>
                  <a:pt x="19862" y="29070"/>
                </a:lnTo>
                <a:lnTo>
                  <a:pt x="18389" y="28333"/>
                </a:lnTo>
                <a:lnTo>
                  <a:pt x="16916" y="29070"/>
                </a:lnTo>
                <a:lnTo>
                  <a:pt x="16179" y="30543"/>
                </a:lnTo>
                <a:lnTo>
                  <a:pt x="16179" y="36791"/>
                </a:lnTo>
                <a:lnTo>
                  <a:pt x="20599" y="36791"/>
                </a:lnTo>
                <a:close/>
              </a:path>
              <a:path w="36830" h="443865">
                <a:moveTo>
                  <a:pt x="20599" y="441515"/>
                </a:moveTo>
                <a:lnTo>
                  <a:pt x="20599" y="36791"/>
                </a:lnTo>
                <a:lnTo>
                  <a:pt x="16179" y="36791"/>
                </a:lnTo>
                <a:lnTo>
                  <a:pt x="16179" y="441515"/>
                </a:lnTo>
                <a:lnTo>
                  <a:pt x="16916" y="443356"/>
                </a:lnTo>
                <a:lnTo>
                  <a:pt x="18389" y="443725"/>
                </a:lnTo>
                <a:lnTo>
                  <a:pt x="19862" y="443356"/>
                </a:lnTo>
                <a:lnTo>
                  <a:pt x="20599" y="44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9894" y="6535851"/>
            <a:ext cx="1731645" cy="36830"/>
          </a:xfrm>
          <a:custGeom>
            <a:avLst/>
            <a:gdLst/>
            <a:ahLst/>
            <a:cxnLst/>
            <a:rect l="l" t="t" r="r" b="b"/>
            <a:pathLst>
              <a:path w="1731645" h="36829">
                <a:moveTo>
                  <a:pt x="1703133" y="18402"/>
                </a:moveTo>
                <a:lnTo>
                  <a:pt x="1702396" y="16929"/>
                </a:lnTo>
                <a:lnTo>
                  <a:pt x="1700923" y="16192"/>
                </a:lnTo>
                <a:lnTo>
                  <a:pt x="2209" y="16192"/>
                </a:lnTo>
                <a:lnTo>
                  <a:pt x="736" y="16929"/>
                </a:lnTo>
                <a:lnTo>
                  <a:pt x="0" y="18402"/>
                </a:lnTo>
                <a:lnTo>
                  <a:pt x="736" y="20243"/>
                </a:lnTo>
                <a:lnTo>
                  <a:pt x="2209" y="20612"/>
                </a:lnTo>
                <a:lnTo>
                  <a:pt x="1700923" y="20612"/>
                </a:lnTo>
                <a:lnTo>
                  <a:pt x="1702396" y="20243"/>
                </a:lnTo>
                <a:lnTo>
                  <a:pt x="1703133" y="18402"/>
                </a:lnTo>
                <a:close/>
              </a:path>
              <a:path w="1731645" h="36829">
                <a:moveTo>
                  <a:pt x="1731454" y="18402"/>
                </a:moveTo>
                <a:lnTo>
                  <a:pt x="1694662" y="0"/>
                </a:lnTo>
                <a:lnTo>
                  <a:pt x="1694662" y="16192"/>
                </a:lnTo>
                <a:lnTo>
                  <a:pt x="1700923" y="16192"/>
                </a:lnTo>
                <a:lnTo>
                  <a:pt x="1702396" y="16929"/>
                </a:lnTo>
                <a:lnTo>
                  <a:pt x="1703133" y="18402"/>
                </a:lnTo>
                <a:lnTo>
                  <a:pt x="1703133" y="32557"/>
                </a:lnTo>
                <a:lnTo>
                  <a:pt x="1731454" y="18402"/>
                </a:lnTo>
                <a:close/>
              </a:path>
              <a:path w="1731645" h="36829">
                <a:moveTo>
                  <a:pt x="1703133" y="32557"/>
                </a:moveTo>
                <a:lnTo>
                  <a:pt x="1703133" y="18402"/>
                </a:lnTo>
                <a:lnTo>
                  <a:pt x="1702396" y="20243"/>
                </a:lnTo>
                <a:lnTo>
                  <a:pt x="1700923" y="20612"/>
                </a:lnTo>
                <a:lnTo>
                  <a:pt x="1694662" y="20612"/>
                </a:lnTo>
                <a:lnTo>
                  <a:pt x="1694662" y="36791"/>
                </a:lnTo>
                <a:lnTo>
                  <a:pt x="1703133" y="32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24292" y="6015046"/>
            <a:ext cx="25527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Arial"/>
                <a:cs typeface="Arial"/>
              </a:rPr>
              <a:t>f(t)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79968" y="6450678"/>
            <a:ext cx="6667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dirty="0"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82103" y="6554254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502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3606" y="6223114"/>
            <a:ext cx="1214755" cy="184150"/>
          </a:xfrm>
          <a:custGeom>
            <a:avLst/>
            <a:gdLst/>
            <a:ahLst/>
            <a:cxnLst/>
            <a:rect l="l" t="t" r="r" b="b"/>
            <a:pathLst>
              <a:path w="1214755" h="184150">
                <a:moveTo>
                  <a:pt x="0" y="183972"/>
                </a:moveTo>
                <a:lnTo>
                  <a:pt x="34994" y="142136"/>
                </a:lnTo>
                <a:lnTo>
                  <a:pt x="70482" y="103447"/>
                </a:lnTo>
                <a:lnTo>
                  <a:pt x="106869" y="70956"/>
                </a:lnTo>
                <a:lnTo>
                  <a:pt x="144563" y="47720"/>
                </a:lnTo>
                <a:lnTo>
                  <a:pt x="183972" y="36791"/>
                </a:lnTo>
                <a:lnTo>
                  <a:pt x="217312" y="42799"/>
                </a:lnTo>
                <a:lnTo>
                  <a:pt x="250683" y="62634"/>
                </a:lnTo>
                <a:lnTo>
                  <a:pt x="285099" y="89642"/>
                </a:lnTo>
                <a:lnTo>
                  <a:pt x="321569" y="117172"/>
                </a:lnTo>
                <a:lnTo>
                  <a:pt x="361107" y="138569"/>
                </a:lnTo>
                <a:lnTo>
                  <a:pt x="404723" y="147180"/>
                </a:lnTo>
                <a:lnTo>
                  <a:pt x="446874" y="141394"/>
                </a:lnTo>
                <a:lnTo>
                  <a:pt x="493413" y="126390"/>
                </a:lnTo>
                <a:lnTo>
                  <a:pt x="542737" y="105704"/>
                </a:lnTo>
                <a:lnTo>
                  <a:pt x="593245" y="82867"/>
                </a:lnTo>
                <a:lnTo>
                  <a:pt x="643335" y="61414"/>
                </a:lnTo>
                <a:lnTo>
                  <a:pt x="691404" y="44878"/>
                </a:lnTo>
                <a:lnTo>
                  <a:pt x="735850" y="36791"/>
                </a:lnTo>
                <a:lnTo>
                  <a:pt x="783497" y="40507"/>
                </a:lnTo>
                <a:lnTo>
                  <a:pt x="828546" y="54483"/>
                </a:lnTo>
                <a:lnTo>
                  <a:pt x="871529" y="73588"/>
                </a:lnTo>
                <a:lnTo>
                  <a:pt x="912979" y="92692"/>
                </a:lnTo>
                <a:lnTo>
                  <a:pt x="953427" y="106665"/>
                </a:lnTo>
                <a:lnTo>
                  <a:pt x="993406" y="110375"/>
                </a:lnTo>
                <a:lnTo>
                  <a:pt x="1040239" y="101513"/>
                </a:lnTo>
                <a:lnTo>
                  <a:pt x="1085255" y="83871"/>
                </a:lnTo>
                <a:lnTo>
                  <a:pt x="1128929" y="59623"/>
                </a:lnTo>
                <a:lnTo>
                  <a:pt x="1171739" y="30942"/>
                </a:lnTo>
                <a:lnTo>
                  <a:pt x="1214158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81848" y="6494830"/>
            <a:ext cx="9398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10155" y="6338453"/>
            <a:ext cx="34099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Arial"/>
                <a:cs typeface="Arial"/>
              </a:rPr>
              <a:t>F(s)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32112" y="6194056"/>
            <a:ext cx="829310" cy="110489"/>
          </a:xfrm>
          <a:custGeom>
            <a:avLst/>
            <a:gdLst/>
            <a:ahLst/>
            <a:cxnLst/>
            <a:rect l="l" t="t" r="r" b="b"/>
            <a:pathLst>
              <a:path w="829310" h="110489">
                <a:moveTo>
                  <a:pt x="829297" y="73583"/>
                </a:moveTo>
                <a:lnTo>
                  <a:pt x="744677" y="73583"/>
                </a:lnTo>
                <a:lnTo>
                  <a:pt x="718138" y="52800"/>
                </a:lnTo>
                <a:lnTo>
                  <a:pt x="681513" y="34880"/>
                </a:lnTo>
                <a:lnTo>
                  <a:pt x="636365" y="20232"/>
                </a:lnTo>
                <a:lnTo>
                  <a:pt x="584257" y="9264"/>
                </a:lnTo>
                <a:lnTo>
                  <a:pt x="526753" y="2384"/>
                </a:lnTo>
                <a:lnTo>
                  <a:pt x="465416" y="0"/>
                </a:lnTo>
                <a:lnTo>
                  <a:pt x="296176" y="0"/>
                </a:lnTo>
                <a:lnTo>
                  <a:pt x="228217" y="2909"/>
                </a:lnTo>
                <a:lnTo>
                  <a:pt x="165858" y="11198"/>
                </a:lnTo>
                <a:lnTo>
                  <a:pt x="110868" y="24211"/>
                </a:lnTo>
                <a:lnTo>
                  <a:pt x="65018" y="41292"/>
                </a:lnTo>
                <a:lnTo>
                  <a:pt x="30076" y="61784"/>
                </a:lnTo>
                <a:lnTo>
                  <a:pt x="0" y="110375"/>
                </a:lnTo>
                <a:lnTo>
                  <a:pt x="169240" y="110375"/>
                </a:lnTo>
                <a:lnTo>
                  <a:pt x="179197" y="81906"/>
                </a:lnTo>
                <a:lnTo>
                  <a:pt x="207574" y="55962"/>
                </a:lnTo>
                <a:lnTo>
                  <a:pt x="252128" y="33655"/>
                </a:lnTo>
                <a:lnTo>
                  <a:pt x="310617" y="16099"/>
                </a:lnTo>
                <a:lnTo>
                  <a:pt x="380796" y="4406"/>
                </a:lnTo>
                <a:lnTo>
                  <a:pt x="444943" y="14903"/>
                </a:lnTo>
                <a:lnTo>
                  <a:pt x="500191" y="30437"/>
                </a:lnTo>
                <a:lnTo>
                  <a:pt x="544401" y="50250"/>
                </a:lnTo>
                <a:lnTo>
                  <a:pt x="575437" y="73583"/>
                </a:lnTo>
                <a:lnTo>
                  <a:pt x="575437" y="90308"/>
                </a:lnTo>
                <a:lnTo>
                  <a:pt x="676986" y="110375"/>
                </a:lnTo>
                <a:lnTo>
                  <a:pt x="829297" y="73583"/>
                </a:lnTo>
                <a:close/>
              </a:path>
              <a:path w="829310" h="110489">
                <a:moveTo>
                  <a:pt x="575437" y="90308"/>
                </a:moveTo>
                <a:lnTo>
                  <a:pt x="575437" y="73583"/>
                </a:lnTo>
                <a:lnTo>
                  <a:pt x="490804" y="73583"/>
                </a:lnTo>
                <a:lnTo>
                  <a:pt x="575437" y="9030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2112" y="6194056"/>
            <a:ext cx="381000" cy="110489"/>
          </a:xfrm>
          <a:custGeom>
            <a:avLst/>
            <a:gdLst/>
            <a:ahLst/>
            <a:cxnLst/>
            <a:rect l="l" t="t" r="r" b="b"/>
            <a:pathLst>
              <a:path w="381000" h="110489">
                <a:moveTo>
                  <a:pt x="380796" y="4406"/>
                </a:moveTo>
                <a:lnTo>
                  <a:pt x="359968" y="2475"/>
                </a:lnTo>
                <a:lnTo>
                  <a:pt x="338901" y="1098"/>
                </a:lnTo>
                <a:lnTo>
                  <a:pt x="317626" y="274"/>
                </a:lnTo>
                <a:lnTo>
                  <a:pt x="296176" y="0"/>
                </a:lnTo>
                <a:lnTo>
                  <a:pt x="228217" y="2909"/>
                </a:lnTo>
                <a:lnTo>
                  <a:pt x="165858" y="11198"/>
                </a:lnTo>
                <a:lnTo>
                  <a:pt x="110868" y="24211"/>
                </a:lnTo>
                <a:lnTo>
                  <a:pt x="65018" y="41292"/>
                </a:lnTo>
                <a:lnTo>
                  <a:pt x="30076" y="61784"/>
                </a:lnTo>
                <a:lnTo>
                  <a:pt x="0" y="110375"/>
                </a:lnTo>
                <a:lnTo>
                  <a:pt x="169240" y="110375"/>
                </a:lnTo>
                <a:lnTo>
                  <a:pt x="179197" y="81906"/>
                </a:lnTo>
                <a:lnTo>
                  <a:pt x="207574" y="55962"/>
                </a:lnTo>
                <a:lnTo>
                  <a:pt x="252128" y="33655"/>
                </a:lnTo>
                <a:lnTo>
                  <a:pt x="310617" y="16099"/>
                </a:lnTo>
                <a:lnTo>
                  <a:pt x="380796" y="4406"/>
                </a:lnTo>
                <a:close/>
              </a:path>
            </a:pathLst>
          </a:custGeom>
          <a:solidFill>
            <a:srgbClr val="96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2112" y="6194056"/>
            <a:ext cx="829310" cy="110489"/>
          </a:xfrm>
          <a:custGeom>
            <a:avLst/>
            <a:gdLst/>
            <a:ahLst/>
            <a:cxnLst/>
            <a:rect l="l" t="t" r="r" b="b"/>
            <a:pathLst>
              <a:path w="829310" h="110489">
                <a:moveTo>
                  <a:pt x="0" y="110375"/>
                </a:moveTo>
                <a:lnTo>
                  <a:pt x="30076" y="61784"/>
                </a:lnTo>
                <a:lnTo>
                  <a:pt x="65018" y="41292"/>
                </a:lnTo>
                <a:lnTo>
                  <a:pt x="110868" y="24211"/>
                </a:lnTo>
                <a:lnTo>
                  <a:pt x="165858" y="11198"/>
                </a:lnTo>
                <a:lnTo>
                  <a:pt x="228217" y="2909"/>
                </a:lnTo>
                <a:lnTo>
                  <a:pt x="296176" y="0"/>
                </a:lnTo>
                <a:lnTo>
                  <a:pt x="465416" y="0"/>
                </a:lnTo>
                <a:lnTo>
                  <a:pt x="526753" y="2384"/>
                </a:lnTo>
                <a:lnTo>
                  <a:pt x="584257" y="9264"/>
                </a:lnTo>
                <a:lnTo>
                  <a:pt x="636365" y="20232"/>
                </a:lnTo>
                <a:lnTo>
                  <a:pt x="681513" y="34880"/>
                </a:lnTo>
                <a:lnTo>
                  <a:pt x="718138" y="52800"/>
                </a:lnTo>
                <a:lnTo>
                  <a:pt x="744677" y="73583"/>
                </a:lnTo>
                <a:lnTo>
                  <a:pt x="829297" y="73583"/>
                </a:lnTo>
                <a:lnTo>
                  <a:pt x="676986" y="110375"/>
                </a:lnTo>
                <a:lnTo>
                  <a:pt x="490804" y="73583"/>
                </a:lnTo>
                <a:lnTo>
                  <a:pt x="575437" y="73583"/>
                </a:lnTo>
                <a:lnTo>
                  <a:pt x="544401" y="50250"/>
                </a:lnTo>
                <a:lnTo>
                  <a:pt x="500191" y="30437"/>
                </a:lnTo>
                <a:lnTo>
                  <a:pt x="444943" y="14903"/>
                </a:lnTo>
                <a:lnTo>
                  <a:pt x="380796" y="4406"/>
                </a:lnTo>
                <a:lnTo>
                  <a:pt x="310617" y="16099"/>
                </a:lnTo>
                <a:lnTo>
                  <a:pt x="252128" y="33655"/>
                </a:lnTo>
                <a:lnTo>
                  <a:pt x="207574" y="55962"/>
                </a:lnTo>
                <a:lnTo>
                  <a:pt x="179197" y="81906"/>
                </a:lnTo>
                <a:lnTo>
                  <a:pt x="169240" y="110375"/>
                </a:lnTo>
                <a:lnTo>
                  <a:pt x="0" y="110375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28289" y="6194056"/>
            <a:ext cx="85090" cy="4445"/>
          </a:xfrm>
          <a:custGeom>
            <a:avLst/>
            <a:gdLst/>
            <a:ahLst/>
            <a:cxnLst/>
            <a:rect l="l" t="t" r="r" b="b"/>
            <a:pathLst>
              <a:path w="85089" h="4445">
                <a:moveTo>
                  <a:pt x="0" y="0"/>
                </a:moveTo>
                <a:lnTo>
                  <a:pt x="21449" y="274"/>
                </a:lnTo>
                <a:lnTo>
                  <a:pt x="42724" y="1098"/>
                </a:lnTo>
                <a:lnTo>
                  <a:pt x="63791" y="2475"/>
                </a:lnTo>
                <a:lnTo>
                  <a:pt x="84620" y="4406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79024" y="5832557"/>
            <a:ext cx="124396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dirty="0">
                <a:latin typeface="Arial"/>
                <a:cs typeface="Arial"/>
              </a:rPr>
              <a:t>(s: complex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variable)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89656" y="6313276"/>
            <a:ext cx="161497" cy="176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7731" y="5441274"/>
            <a:ext cx="2620347" cy="328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952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715430" y="4301256"/>
            <a:ext cx="3611879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Example </a:t>
            </a:r>
            <a:r>
              <a:rPr sz="2100" spc="5" dirty="0">
                <a:solidFill>
                  <a:srgbClr val="33339A"/>
                </a:solidFill>
                <a:latin typeface="Arial"/>
                <a:cs typeface="Arial"/>
              </a:rPr>
              <a:t>of </a:t>
            </a: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Laplace</a:t>
            </a:r>
            <a:r>
              <a:rPr sz="2100" spc="-5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2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66409" y="4764095"/>
            <a:ext cx="119443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lnSpc>
                <a:spcPct val="100000"/>
              </a:lnSpc>
              <a:spcBef>
                <a:spcPts val="100"/>
              </a:spcBef>
              <a:buChar char=""/>
              <a:tabLst>
                <a:tab pos="178435" algn="l"/>
              </a:tabLst>
            </a:pPr>
            <a:r>
              <a:rPr sz="1350" dirty="0">
                <a:latin typeface="Arial"/>
                <a:cs typeface="Arial"/>
              </a:rPr>
              <a:t>Step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function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656998" y="5310106"/>
            <a:ext cx="9398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680360" y="4861788"/>
            <a:ext cx="36830" cy="443865"/>
          </a:xfrm>
          <a:custGeom>
            <a:avLst/>
            <a:gdLst/>
            <a:ahLst/>
            <a:cxnLst/>
            <a:rect l="l" t="t" r="r" b="b"/>
            <a:pathLst>
              <a:path w="36829" h="443864">
                <a:moveTo>
                  <a:pt x="36791" y="36791"/>
                </a:moveTo>
                <a:lnTo>
                  <a:pt x="18402" y="0"/>
                </a:lnTo>
                <a:lnTo>
                  <a:pt x="0" y="36791"/>
                </a:lnTo>
                <a:lnTo>
                  <a:pt x="16192" y="36791"/>
                </a:lnTo>
                <a:lnTo>
                  <a:pt x="16192" y="30543"/>
                </a:lnTo>
                <a:lnTo>
                  <a:pt x="16929" y="29070"/>
                </a:lnTo>
                <a:lnTo>
                  <a:pt x="18402" y="28333"/>
                </a:lnTo>
                <a:lnTo>
                  <a:pt x="19875" y="29070"/>
                </a:lnTo>
                <a:lnTo>
                  <a:pt x="20612" y="30543"/>
                </a:lnTo>
                <a:lnTo>
                  <a:pt x="20612" y="36791"/>
                </a:lnTo>
                <a:lnTo>
                  <a:pt x="36791" y="36791"/>
                </a:lnTo>
                <a:close/>
              </a:path>
              <a:path w="36829" h="443864">
                <a:moveTo>
                  <a:pt x="20612" y="36791"/>
                </a:moveTo>
                <a:lnTo>
                  <a:pt x="20612" y="30543"/>
                </a:lnTo>
                <a:lnTo>
                  <a:pt x="19875" y="29070"/>
                </a:lnTo>
                <a:lnTo>
                  <a:pt x="18402" y="28333"/>
                </a:lnTo>
                <a:lnTo>
                  <a:pt x="16929" y="29070"/>
                </a:lnTo>
                <a:lnTo>
                  <a:pt x="16192" y="30543"/>
                </a:lnTo>
                <a:lnTo>
                  <a:pt x="16192" y="36791"/>
                </a:lnTo>
                <a:lnTo>
                  <a:pt x="20612" y="36791"/>
                </a:lnTo>
                <a:close/>
              </a:path>
              <a:path w="36829" h="443864">
                <a:moveTo>
                  <a:pt x="20612" y="441515"/>
                </a:moveTo>
                <a:lnTo>
                  <a:pt x="20612" y="36791"/>
                </a:lnTo>
                <a:lnTo>
                  <a:pt x="16192" y="36791"/>
                </a:lnTo>
                <a:lnTo>
                  <a:pt x="16192" y="441515"/>
                </a:lnTo>
                <a:lnTo>
                  <a:pt x="16929" y="443357"/>
                </a:lnTo>
                <a:lnTo>
                  <a:pt x="18402" y="443725"/>
                </a:lnTo>
                <a:lnTo>
                  <a:pt x="19875" y="443357"/>
                </a:lnTo>
                <a:lnTo>
                  <a:pt x="20612" y="44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55037" y="5284901"/>
            <a:ext cx="1143000" cy="36830"/>
          </a:xfrm>
          <a:custGeom>
            <a:avLst/>
            <a:gdLst/>
            <a:ahLst/>
            <a:cxnLst/>
            <a:rect l="l" t="t" r="r" b="b"/>
            <a:pathLst>
              <a:path w="1143000" h="36829">
                <a:moveTo>
                  <a:pt x="1114450" y="18402"/>
                </a:moveTo>
                <a:lnTo>
                  <a:pt x="1113713" y="16929"/>
                </a:lnTo>
                <a:lnTo>
                  <a:pt x="1112240" y="16192"/>
                </a:lnTo>
                <a:lnTo>
                  <a:pt x="2209" y="16192"/>
                </a:lnTo>
                <a:lnTo>
                  <a:pt x="736" y="16929"/>
                </a:lnTo>
                <a:lnTo>
                  <a:pt x="0" y="18402"/>
                </a:lnTo>
                <a:lnTo>
                  <a:pt x="736" y="20243"/>
                </a:lnTo>
                <a:lnTo>
                  <a:pt x="2209" y="20612"/>
                </a:lnTo>
                <a:lnTo>
                  <a:pt x="1112240" y="20612"/>
                </a:lnTo>
                <a:lnTo>
                  <a:pt x="1113713" y="20243"/>
                </a:lnTo>
                <a:lnTo>
                  <a:pt x="1114450" y="18402"/>
                </a:lnTo>
                <a:close/>
              </a:path>
              <a:path w="1143000" h="36829">
                <a:moveTo>
                  <a:pt x="1142784" y="18402"/>
                </a:moveTo>
                <a:lnTo>
                  <a:pt x="1105992" y="0"/>
                </a:lnTo>
                <a:lnTo>
                  <a:pt x="1105992" y="16192"/>
                </a:lnTo>
                <a:lnTo>
                  <a:pt x="1112240" y="16192"/>
                </a:lnTo>
                <a:lnTo>
                  <a:pt x="1113713" y="16929"/>
                </a:lnTo>
                <a:lnTo>
                  <a:pt x="1114450" y="18402"/>
                </a:lnTo>
                <a:lnTo>
                  <a:pt x="1114450" y="32564"/>
                </a:lnTo>
                <a:lnTo>
                  <a:pt x="1142784" y="18402"/>
                </a:lnTo>
                <a:close/>
              </a:path>
              <a:path w="1143000" h="36829">
                <a:moveTo>
                  <a:pt x="1114450" y="32564"/>
                </a:moveTo>
                <a:lnTo>
                  <a:pt x="1114450" y="18402"/>
                </a:lnTo>
                <a:lnTo>
                  <a:pt x="1113713" y="20243"/>
                </a:lnTo>
                <a:lnTo>
                  <a:pt x="1112240" y="20612"/>
                </a:lnTo>
                <a:lnTo>
                  <a:pt x="1105992" y="20612"/>
                </a:lnTo>
                <a:lnTo>
                  <a:pt x="1105992" y="36791"/>
                </a:lnTo>
                <a:lnTo>
                  <a:pt x="1114450" y="32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473035" y="4758216"/>
            <a:ext cx="18859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-5" dirty="0">
                <a:latin typeface="Arial"/>
                <a:cs typeface="Arial"/>
              </a:rPr>
              <a:t>f(t)</a:t>
            </a:r>
            <a:endParaRPr sz="9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466435" y="5199728"/>
            <a:ext cx="6667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dirty="0"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257247" y="5303304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515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98763" y="5082540"/>
            <a:ext cx="589280" cy="0"/>
          </a:xfrm>
          <a:custGeom>
            <a:avLst/>
            <a:gdLst/>
            <a:ahLst/>
            <a:cxnLst/>
            <a:rect l="l" t="t" r="r" b="b"/>
            <a:pathLst>
              <a:path w="589279">
                <a:moveTo>
                  <a:pt x="0" y="0"/>
                </a:moveTo>
                <a:lnTo>
                  <a:pt x="588683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546620" y="4978972"/>
            <a:ext cx="9398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5" dirty="0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881179" y="6177864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89">
                <a:moveTo>
                  <a:pt x="220751" y="82778"/>
                </a:moveTo>
                <a:lnTo>
                  <a:pt x="220751" y="27597"/>
                </a:lnTo>
                <a:lnTo>
                  <a:pt x="0" y="27597"/>
                </a:lnTo>
                <a:lnTo>
                  <a:pt x="0" y="82778"/>
                </a:lnTo>
                <a:lnTo>
                  <a:pt x="220751" y="82778"/>
                </a:lnTo>
                <a:close/>
              </a:path>
              <a:path w="294639" h="110489">
                <a:moveTo>
                  <a:pt x="294347" y="55181"/>
                </a:moveTo>
                <a:lnTo>
                  <a:pt x="220751" y="0"/>
                </a:lnTo>
                <a:lnTo>
                  <a:pt x="220751" y="110375"/>
                </a:lnTo>
                <a:lnTo>
                  <a:pt x="294347" y="5518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81179" y="6177864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89">
                <a:moveTo>
                  <a:pt x="220751" y="0"/>
                </a:moveTo>
                <a:lnTo>
                  <a:pt x="220751" y="27597"/>
                </a:lnTo>
                <a:lnTo>
                  <a:pt x="0" y="27597"/>
                </a:lnTo>
                <a:lnTo>
                  <a:pt x="0" y="82778"/>
                </a:lnTo>
                <a:lnTo>
                  <a:pt x="220751" y="82778"/>
                </a:lnTo>
                <a:lnTo>
                  <a:pt x="220751" y="110375"/>
                </a:lnTo>
                <a:lnTo>
                  <a:pt x="294347" y="55181"/>
                </a:lnTo>
                <a:lnTo>
                  <a:pt x="220751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523021" y="6885562"/>
            <a:ext cx="189103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i="1" dirty="0">
                <a:solidFill>
                  <a:srgbClr val="FF0000"/>
                </a:solidFill>
                <a:latin typeface="Arial"/>
                <a:cs typeface="Arial"/>
              </a:rPr>
              <a:t>Remember </a:t>
            </a:r>
            <a:r>
              <a:rPr sz="1350" b="1" i="1" dirty="0">
                <a:solidFill>
                  <a:srgbClr val="FF0000"/>
                </a:solidFill>
                <a:latin typeface="Courier New"/>
                <a:cs typeface="Courier New"/>
              </a:rPr>
              <a:t>L</a:t>
            </a:r>
            <a:r>
              <a:rPr sz="1350" b="1" i="1" dirty="0">
                <a:solidFill>
                  <a:srgbClr val="FF0000"/>
                </a:solidFill>
                <a:latin typeface="Arial"/>
                <a:cs typeface="Arial"/>
              </a:rPr>
              <a:t>(u(t)) =</a:t>
            </a:r>
            <a:r>
              <a:rPr sz="135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FF0000"/>
                </a:solidFill>
                <a:latin typeface="Arial"/>
                <a:cs typeface="Arial"/>
              </a:rPr>
              <a:t>1/s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58203" y="4992622"/>
            <a:ext cx="333375" cy="5334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i="1" spc="-5" dirty="0">
                <a:latin typeface="Times New Roman"/>
                <a:cs typeface="Times New Roman"/>
              </a:rPr>
              <a:t>t </a:t>
            </a:r>
            <a:r>
              <a:rPr sz="1300" spc="-5" dirty="0">
                <a:latin typeface="Symbol"/>
                <a:cs typeface="Symbol"/>
              </a:rPr>
              <a:t>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300" i="1" spc="-5" dirty="0">
                <a:latin typeface="Times New Roman"/>
                <a:cs typeface="Times New Roman"/>
              </a:rPr>
              <a:t>t </a:t>
            </a:r>
            <a:r>
              <a:rPr sz="1300" spc="-5" dirty="0">
                <a:latin typeface="Symbol"/>
                <a:cs typeface="Symbol"/>
              </a:rPr>
              <a:t>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04244" y="5179636"/>
            <a:ext cx="125158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00" i="1" spc="-5" dirty="0">
                <a:latin typeface="Times New Roman"/>
                <a:cs typeface="Times New Roman"/>
              </a:rPr>
              <a:t>f</a:t>
            </a:r>
            <a:r>
              <a:rPr sz="1300" i="1" spc="-1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(</a:t>
            </a:r>
            <a:r>
              <a:rPr sz="1300" i="1" spc="-10" dirty="0">
                <a:latin typeface="Times New Roman"/>
                <a:cs typeface="Times New Roman"/>
              </a:rPr>
              <a:t>t</a:t>
            </a:r>
            <a:r>
              <a:rPr sz="1300" i="1" spc="-2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5</a:t>
            </a:r>
            <a:r>
              <a:rPr sz="1300" i="1" spc="10" dirty="0">
                <a:latin typeface="Times New Roman"/>
                <a:cs typeface="Times New Roman"/>
              </a:rPr>
              <a:t>u</a:t>
            </a:r>
            <a:r>
              <a:rPr sz="1300" spc="10" dirty="0">
                <a:latin typeface="Times New Roman"/>
                <a:cs typeface="Times New Roman"/>
              </a:rPr>
              <a:t>(</a:t>
            </a:r>
            <a:r>
              <a:rPr sz="1300" i="1" spc="10" dirty="0">
                <a:latin typeface="Times New Roman"/>
                <a:cs typeface="Times New Roman"/>
              </a:rPr>
              <a:t>t</a:t>
            </a:r>
            <a:r>
              <a:rPr sz="1300" i="1" spc="-2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950" spc="-359" baseline="-8547" dirty="0">
                <a:latin typeface="Symbol"/>
                <a:cs typeface="Symbol"/>
              </a:rPr>
              <a:t>⎨</a:t>
            </a:r>
            <a:r>
              <a:rPr sz="1950" spc="-240" baseline="-8547" dirty="0">
                <a:latin typeface="Times New Roman"/>
                <a:cs typeface="Times New Roman"/>
              </a:rPr>
              <a:t> </a:t>
            </a:r>
            <a:r>
              <a:rPr sz="1950" spc="-225" baseline="-42735" dirty="0">
                <a:latin typeface="Times New Roman"/>
                <a:cs typeface="Times New Roman"/>
              </a:rPr>
              <a:t>0</a:t>
            </a:r>
            <a:endParaRPr sz="1950" baseline="-42735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426986" y="5015181"/>
            <a:ext cx="32893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00" spc="-560" dirty="0">
                <a:latin typeface="Symbol"/>
                <a:cs typeface="Symbol"/>
              </a:rPr>
              <a:t>⎧</a:t>
            </a:r>
            <a:r>
              <a:rPr sz="1950" spc="-839" baseline="-21367" dirty="0">
                <a:latin typeface="Symbol"/>
                <a:cs typeface="Symbol"/>
              </a:rPr>
              <a:t>⎪</a:t>
            </a:r>
            <a:r>
              <a:rPr sz="1950" spc="427" baseline="-21367" dirty="0">
                <a:latin typeface="Times New Roman"/>
                <a:cs typeface="Times New Roman"/>
              </a:rPr>
              <a:t> </a:t>
            </a:r>
            <a:r>
              <a:rPr sz="1950" spc="-900" baseline="-10683" dirty="0">
                <a:latin typeface="Times New Roman"/>
                <a:cs typeface="Times New Roman"/>
              </a:rPr>
              <a:t>5</a:t>
            </a:r>
            <a:endParaRPr sz="1950" baseline="-10683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426986" y="5365798"/>
            <a:ext cx="15748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00" spc="-880" dirty="0">
                <a:latin typeface="Symbol"/>
                <a:cs typeface="Symbol"/>
              </a:rPr>
              <a:t>⎪</a:t>
            </a:r>
            <a:r>
              <a:rPr sz="1950" spc="-359" baseline="-10683" dirty="0">
                <a:latin typeface="Symbol"/>
                <a:cs typeface="Symbol"/>
              </a:rPr>
              <a:t>⎩</a:t>
            </a:r>
            <a:endParaRPr sz="1950" baseline="-10683"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80975" y="5706907"/>
            <a:ext cx="2781935" cy="501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26415">
              <a:lnSpc>
                <a:spcPts val="570"/>
              </a:lnSpc>
              <a:spcBef>
                <a:spcPts val="135"/>
              </a:spcBef>
              <a:tabLst>
                <a:tab pos="1438910" algn="l"/>
                <a:tab pos="2259330" algn="l"/>
              </a:tabLst>
            </a:pPr>
            <a:r>
              <a:rPr sz="700" spc="20" dirty="0">
                <a:latin typeface="Symbol"/>
                <a:cs typeface="Symbol"/>
              </a:rPr>
              <a:t>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700" spc="20" dirty="0">
                <a:latin typeface="Symbol"/>
                <a:cs typeface="Symbol"/>
              </a:rPr>
              <a:t>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700" spc="20" dirty="0">
                <a:latin typeface="Symbol"/>
                <a:cs typeface="Symbol"/>
              </a:rPr>
              <a:t></a:t>
            </a:r>
            <a:endParaRPr sz="700">
              <a:latin typeface="Symbol"/>
              <a:cs typeface="Symbol"/>
            </a:endParaRPr>
          </a:p>
          <a:p>
            <a:pPr marL="63500">
              <a:lnSpc>
                <a:spcPts val="2010"/>
              </a:lnSpc>
            </a:pPr>
            <a:r>
              <a:rPr sz="1250" i="1" spc="45" dirty="0">
                <a:latin typeface="Times New Roman"/>
                <a:cs typeface="Times New Roman"/>
              </a:rPr>
              <a:t>F</a:t>
            </a:r>
            <a:r>
              <a:rPr sz="1250" spc="45" dirty="0">
                <a:latin typeface="Times New Roman"/>
                <a:cs typeface="Times New Roman"/>
              </a:rPr>
              <a:t>(</a:t>
            </a:r>
            <a:r>
              <a:rPr sz="1250" i="1" spc="45" dirty="0">
                <a:latin typeface="Times New Roman"/>
                <a:cs typeface="Times New Roman"/>
              </a:rPr>
              <a:t>s</a:t>
            </a:r>
            <a:r>
              <a:rPr sz="1250" spc="45" dirty="0">
                <a:latin typeface="Times New Roman"/>
                <a:cs typeface="Times New Roman"/>
              </a:rPr>
              <a:t>)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Symbol"/>
                <a:cs typeface="Symbol"/>
              </a:rPr>
              <a:t></a:t>
            </a:r>
            <a:r>
              <a:rPr sz="1250" spc="85" dirty="0">
                <a:latin typeface="Times New Roman"/>
                <a:cs typeface="Times New Roman"/>
              </a:rPr>
              <a:t> </a:t>
            </a:r>
            <a:r>
              <a:rPr sz="2850" baseline="-13157" dirty="0">
                <a:latin typeface="Symbol"/>
                <a:cs typeface="Symbol"/>
              </a:rPr>
              <a:t></a:t>
            </a:r>
            <a:r>
              <a:rPr sz="2850" spc="-67" baseline="-13157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f</a:t>
            </a:r>
            <a:r>
              <a:rPr sz="1250" i="1" spc="-9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(</a:t>
            </a:r>
            <a:r>
              <a:rPr sz="1250" i="1" dirty="0">
                <a:latin typeface="Times New Roman"/>
                <a:cs typeface="Times New Roman"/>
              </a:rPr>
              <a:t>t</a:t>
            </a:r>
            <a:r>
              <a:rPr sz="1250" i="1" spc="-19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</a:t>
            </a:r>
            <a:r>
              <a:rPr sz="1250" i="1" spc="10" dirty="0">
                <a:latin typeface="Times New Roman"/>
                <a:cs typeface="Times New Roman"/>
              </a:rPr>
              <a:t>e</a:t>
            </a:r>
            <a:r>
              <a:rPr sz="1050" spc="15" baseline="43650" dirty="0">
                <a:latin typeface="Symbol"/>
                <a:cs typeface="Symbol"/>
              </a:rPr>
              <a:t></a:t>
            </a:r>
            <a:r>
              <a:rPr sz="1050" spc="-127" baseline="43650" dirty="0">
                <a:latin typeface="Times New Roman"/>
                <a:cs typeface="Times New Roman"/>
              </a:rPr>
              <a:t> </a:t>
            </a:r>
            <a:r>
              <a:rPr sz="1050" i="1" baseline="43650" dirty="0">
                <a:latin typeface="Times New Roman"/>
                <a:cs typeface="Times New Roman"/>
              </a:rPr>
              <a:t>st</a:t>
            </a:r>
            <a:r>
              <a:rPr sz="1050" i="1" spc="202" baseline="43650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dt</a:t>
            </a:r>
            <a:r>
              <a:rPr sz="1250" i="1" spc="7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Symbol"/>
                <a:cs typeface="Symbol"/>
              </a:rPr>
              <a:t></a:t>
            </a:r>
            <a:r>
              <a:rPr sz="1250" spc="90" dirty="0">
                <a:latin typeface="Times New Roman"/>
                <a:cs typeface="Times New Roman"/>
              </a:rPr>
              <a:t> </a:t>
            </a:r>
            <a:r>
              <a:rPr sz="2850" baseline="-13157" dirty="0">
                <a:latin typeface="Symbol"/>
                <a:cs typeface="Symbol"/>
              </a:rPr>
              <a:t></a:t>
            </a:r>
            <a:r>
              <a:rPr sz="2850" spc="-390" baseline="-13157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5</a:t>
            </a:r>
            <a:r>
              <a:rPr sz="1250" i="1" spc="30" dirty="0">
                <a:latin typeface="Times New Roman"/>
                <a:cs typeface="Times New Roman"/>
              </a:rPr>
              <a:t>e</a:t>
            </a:r>
            <a:r>
              <a:rPr sz="1050" spc="44" baseline="43650" dirty="0">
                <a:latin typeface="Symbol"/>
                <a:cs typeface="Symbol"/>
              </a:rPr>
              <a:t></a:t>
            </a:r>
            <a:r>
              <a:rPr sz="1050" spc="-127" baseline="43650" dirty="0">
                <a:latin typeface="Times New Roman"/>
                <a:cs typeface="Times New Roman"/>
              </a:rPr>
              <a:t> </a:t>
            </a:r>
            <a:r>
              <a:rPr sz="1050" i="1" baseline="43650" dirty="0">
                <a:latin typeface="Times New Roman"/>
                <a:cs typeface="Times New Roman"/>
              </a:rPr>
              <a:t>st</a:t>
            </a:r>
            <a:r>
              <a:rPr sz="1050" i="1" spc="202" baseline="43650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dt</a:t>
            </a:r>
            <a:r>
              <a:rPr sz="1250" i="1" spc="75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Symbol"/>
                <a:cs typeface="Symbol"/>
              </a:rPr>
              <a:t>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60" dirty="0">
                <a:latin typeface="Times New Roman"/>
                <a:cs typeface="Times New Roman"/>
              </a:rPr>
              <a:t>5</a:t>
            </a:r>
            <a:r>
              <a:rPr sz="2850" spc="89" baseline="-13157" dirty="0">
                <a:latin typeface="Symbol"/>
                <a:cs typeface="Symbol"/>
              </a:rPr>
              <a:t></a:t>
            </a:r>
            <a:r>
              <a:rPr sz="2850" spc="-390" baseline="-13157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e</a:t>
            </a:r>
            <a:r>
              <a:rPr sz="1050" spc="30" baseline="43650" dirty="0">
                <a:latin typeface="Symbol"/>
                <a:cs typeface="Symbol"/>
              </a:rPr>
              <a:t></a:t>
            </a:r>
            <a:r>
              <a:rPr sz="1050" spc="-120" baseline="43650" dirty="0">
                <a:latin typeface="Times New Roman"/>
                <a:cs typeface="Times New Roman"/>
              </a:rPr>
              <a:t> </a:t>
            </a:r>
            <a:r>
              <a:rPr sz="1050" i="1" baseline="43650" dirty="0">
                <a:latin typeface="Times New Roman"/>
                <a:cs typeface="Times New Roman"/>
              </a:rPr>
              <a:t>st</a:t>
            </a:r>
            <a:r>
              <a:rPr sz="1050" i="1" spc="209" baseline="43650" dirty="0">
                <a:latin typeface="Times New Roman"/>
                <a:cs typeface="Times New Roman"/>
              </a:rPr>
              <a:t> </a:t>
            </a:r>
            <a:r>
              <a:rPr sz="1250" i="1" dirty="0">
                <a:latin typeface="Times New Roman"/>
                <a:cs typeface="Times New Roman"/>
              </a:rPr>
              <a:t>dt</a:t>
            </a:r>
            <a:endParaRPr sz="1250">
              <a:latin typeface="Times New Roman"/>
              <a:cs typeface="Times New Roman"/>
            </a:endParaRPr>
          </a:p>
          <a:p>
            <a:pPr marL="535940">
              <a:lnSpc>
                <a:spcPct val="100000"/>
              </a:lnSpc>
              <a:spcBef>
                <a:spcPts val="280"/>
              </a:spcBef>
              <a:tabLst>
                <a:tab pos="1448435" algn="l"/>
                <a:tab pos="2268855" algn="l"/>
              </a:tabLst>
            </a:pPr>
            <a:r>
              <a:rPr sz="700" spc="15" dirty="0">
                <a:latin typeface="Times New Roman"/>
                <a:cs typeface="Times New Roman"/>
              </a:rPr>
              <a:t>0	0	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191362" y="645344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635" y="0"/>
                </a:lnTo>
              </a:path>
            </a:pathLst>
          </a:custGeom>
          <a:ln w="7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75573" y="645344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622" y="0"/>
                </a:lnTo>
              </a:path>
            </a:pathLst>
          </a:custGeom>
          <a:ln w="7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39855" y="6399715"/>
            <a:ext cx="145923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  <a:tabLst>
                <a:tab pos="728980" algn="l"/>
                <a:tab pos="1158240" algn="l"/>
              </a:tabLst>
            </a:pPr>
            <a:r>
              <a:rPr sz="1875" spc="-1027" baseline="4444" dirty="0">
                <a:latin typeface="Symbol"/>
                <a:cs typeface="Symbol"/>
              </a:rPr>
              <a:t>⎢</a:t>
            </a:r>
            <a:r>
              <a:rPr sz="1875" spc="-1027" baseline="-22222" dirty="0">
                <a:latin typeface="Symbol"/>
                <a:cs typeface="Symbol"/>
              </a:rPr>
              <a:t>⎣</a:t>
            </a:r>
            <a:r>
              <a:rPr sz="1875" spc="-1027" baseline="-22222" dirty="0">
                <a:latin typeface="Times New Roman"/>
                <a:cs typeface="Times New Roman"/>
              </a:rPr>
              <a:t>	</a:t>
            </a:r>
            <a:r>
              <a:rPr sz="700" spc="15" dirty="0">
                <a:latin typeface="Times New Roman"/>
                <a:cs typeface="Times New Roman"/>
              </a:rPr>
              <a:t>0</a:t>
            </a:r>
            <a:r>
              <a:rPr sz="700" spc="190" dirty="0">
                <a:latin typeface="Times New Roman"/>
                <a:cs typeface="Times New Roman"/>
              </a:rPr>
              <a:t> </a:t>
            </a:r>
            <a:r>
              <a:rPr sz="1875" spc="-1027" baseline="4444" dirty="0">
                <a:latin typeface="Symbol"/>
                <a:cs typeface="Symbol"/>
              </a:rPr>
              <a:t>⎥</a:t>
            </a:r>
            <a:r>
              <a:rPr sz="1875" spc="-1027" baseline="-22222" dirty="0">
                <a:latin typeface="Symbol"/>
                <a:cs typeface="Symbol"/>
              </a:rPr>
              <a:t>⎦</a:t>
            </a:r>
            <a:r>
              <a:rPr sz="1875" spc="-1027" baseline="-22222" dirty="0">
                <a:latin typeface="Times New Roman"/>
                <a:cs typeface="Times New Roman"/>
              </a:rPr>
              <a:t>	</a:t>
            </a:r>
            <a:r>
              <a:rPr sz="1875" spc="-1027" baseline="4444" dirty="0">
                <a:latin typeface="Symbol"/>
                <a:cs typeface="Symbol"/>
              </a:rPr>
              <a:t>⎢</a:t>
            </a:r>
            <a:r>
              <a:rPr sz="1875" spc="-1027" baseline="-22222" dirty="0">
                <a:latin typeface="Symbol"/>
                <a:cs typeface="Symbol"/>
              </a:rPr>
              <a:t>⎣</a:t>
            </a:r>
            <a:r>
              <a:rPr sz="1875" spc="-225" baseline="-22222" dirty="0">
                <a:latin typeface="Times New Roman"/>
                <a:cs typeface="Times New Roman"/>
              </a:rPr>
              <a:t> </a:t>
            </a:r>
            <a:r>
              <a:rPr sz="1875" i="1" spc="7" baseline="-17777" dirty="0">
                <a:latin typeface="Times New Roman"/>
                <a:cs typeface="Times New Roman"/>
              </a:rPr>
              <a:t>s  </a:t>
            </a:r>
            <a:r>
              <a:rPr sz="1875" spc="-1582" baseline="4444" dirty="0">
                <a:latin typeface="Symbol"/>
                <a:cs typeface="Symbol"/>
              </a:rPr>
              <a:t>⎥</a:t>
            </a:r>
            <a:r>
              <a:rPr sz="1875" spc="-1582" baseline="-22222" dirty="0">
                <a:latin typeface="Symbol"/>
                <a:cs typeface="Symbol"/>
              </a:rPr>
              <a:t>⎦</a:t>
            </a:r>
            <a:endParaRPr sz="1875" baseline="-22222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30150" y="6323186"/>
            <a:ext cx="190690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250" spc="10" dirty="0">
                <a:latin typeface="Symbol"/>
                <a:cs typeface="Symbol"/>
              </a:rPr>
              <a:t></a:t>
            </a:r>
            <a:r>
              <a:rPr sz="1250" spc="10" dirty="0">
                <a:latin typeface="Times New Roman"/>
                <a:cs typeface="Times New Roman"/>
              </a:rPr>
              <a:t> 5 </a:t>
            </a:r>
            <a:r>
              <a:rPr sz="1875" spc="-277" baseline="31111" dirty="0">
                <a:latin typeface="Symbol"/>
                <a:cs typeface="Symbol"/>
              </a:rPr>
              <a:t>⎡</a:t>
            </a:r>
            <a:r>
              <a:rPr sz="1250" spc="-185" dirty="0">
                <a:latin typeface="Symbol"/>
                <a:cs typeface="Symbol"/>
              </a:rPr>
              <a:t></a:t>
            </a:r>
            <a:r>
              <a:rPr sz="1250" spc="-185" dirty="0">
                <a:latin typeface="Times New Roman"/>
                <a:cs typeface="Times New Roman"/>
              </a:rPr>
              <a:t> </a:t>
            </a:r>
            <a:r>
              <a:rPr sz="1875" spc="15" baseline="37777" dirty="0">
                <a:latin typeface="Times New Roman"/>
                <a:cs typeface="Times New Roman"/>
              </a:rPr>
              <a:t>1 </a:t>
            </a:r>
            <a:r>
              <a:rPr sz="1875" spc="-472" baseline="2222" dirty="0">
                <a:latin typeface="Symbol"/>
                <a:cs typeface="Symbol"/>
              </a:rPr>
              <a:t>⎡</a:t>
            </a:r>
            <a:r>
              <a:rPr sz="1875" spc="-472" baseline="-17777" dirty="0">
                <a:latin typeface="Symbol"/>
                <a:cs typeface="Symbol"/>
              </a:rPr>
              <a:t>⎣</a:t>
            </a:r>
            <a:r>
              <a:rPr sz="1250" i="1" spc="-315" dirty="0">
                <a:latin typeface="Times New Roman"/>
                <a:cs typeface="Times New Roman"/>
              </a:rPr>
              <a:t>e</a:t>
            </a:r>
            <a:r>
              <a:rPr sz="1050" spc="-472" baseline="43650" dirty="0">
                <a:latin typeface="Symbol"/>
                <a:cs typeface="Symbol"/>
              </a:rPr>
              <a:t></a:t>
            </a:r>
            <a:r>
              <a:rPr sz="1050" spc="-127" baseline="43650" dirty="0">
                <a:latin typeface="Times New Roman"/>
                <a:cs typeface="Times New Roman"/>
              </a:rPr>
              <a:t> </a:t>
            </a:r>
            <a:r>
              <a:rPr sz="1050" i="1" baseline="43650" dirty="0">
                <a:latin typeface="Times New Roman"/>
                <a:cs typeface="Times New Roman"/>
              </a:rPr>
              <a:t>st </a:t>
            </a:r>
            <a:r>
              <a:rPr sz="1875" spc="-652" baseline="2222" dirty="0">
                <a:latin typeface="Symbol"/>
                <a:cs typeface="Symbol"/>
              </a:rPr>
              <a:t>⎤</a:t>
            </a:r>
            <a:r>
              <a:rPr sz="1875" spc="-652" baseline="-17777" dirty="0">
                <a:latin typeface="Symbol"/>
                <a:cs typeface="Symbol"/>
              </a:rPr>
              <a:t>⎦</a:t>
            </a:r>
            <a:r>
              <a:rPr sz="1050" spc="-652" baseline="71428" dirty="0">
                <a:latin typeface="Symbol"/>
                <a:cs typeface="Symbol"/>
              </a:rPr>
              <a:t></a:t>
            </a:r>
            <a:r>
              <a:rPr sz="1050" spc="44" baseline="71428" dirty="0">
                <a:latin typeface="Times New Roman"/>
                <a:cs typeface="Times New Roman"/>
              </a:rPr>
              <a:t> </a:t>
            </a:r>
            <a:r>
              <a:rPr sz="1875" spc="-660" baseline="31111" dirty="0">
                <a:latin typeface="Symbol"/>
                <a:cs typeface="Symbol"/>
              </a:rPr>
              <a:t>⎤</a:t>
            </a:r>
            <a:r>
              <a:rPr sz="1875" spc="-22" baseline="31111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Symbol"/>
                <a:cs typeface="Symbol"/>
              </a:rPr>
              <a:t></a:t>
            </a:r>
            <a:r>
              <a:rPr sz="1250" spc="10" dirty="0">
                <a:latin typeface="Times New Roman"/>
                <a:cs typeface="Times New Roman"/>
              </a:rPr>
              <a:t> 5</a:t>
            </a:r>
            <a:r>
              <a:rPr sz="1250" spc="-220" dirty="0">
                <a:latin typeface="Times New Roman"/>
                <a:cs typeface="Times New Roman"/>
              </a:rPr>
              <a:t> </a:t>
            </a:r>
            <a:r>
              <a:rPr sz="1875" spc="-247" baseline="31111" dirty="0">
                <a:latin typeface="Symbol"/>
                <a:cs typeface="Symbol"/>
              </a:rPr>
              <a:t>⎡</a:t>
            </a:r>
            <a:r>
              <a:rPr sz="1875" spc="-247" baseline="37777" dirty="0">
                <a:latin typeface="Times New Roman"/>
                <a:cs typeface="Times New Roman"/>
              </a:rPr>
              <a:t>1 </a:t>
            </a:r>
            <a:r>
              <a:rPr sz="1875" spc="-1005" baseline="31111" dirty="0">
                <a:latin typeface="Symbol"/>
                <a:cs typeface="Symbol"/>
              </a:rPr>
              <a:t>⎤</a:t>
            </a:r>
            <a:r>
              <a:rPr sz="1875" spc="-457" baseline="31111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Symbol"/>
                <a:cs typeface="Symbol"/>
              </a:rPr>
              <a:t></a:t>
            </a:r>
            <a:r>
              <a:rPr sz="1250" spc="114" dirty="0">
                <a:latin typeface="Times New Roman"/>
                <a:cs typeface="Times New Roman"/>
              </a:rPr>
              <a:t> </a:t>
            </a:r>
            <a:r>
              <a:rPr sz="1875" spc="15" baseline="37777" dirty="0">
                <a:latin typeface="Times New Roman"/>
                <a:cs typeface="Times New Roman"/>
              </a:rPr>
              <a:t>5</a:t>
            </a:r>
            <a:endParaRPr sz="1875" baseline="37777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87510" y="6447560"/>
            <a:ext cx="141605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39850" algn="l"/>
              </a:tabLst>
            </a:pPr>
            <a:r>
              <a:rPr sz="1250" i="1" spc="5" dirty="0">
                <a:latin typeface="Times New Roman"/>
                <a:cs typeface="Times New Roman"/>
              </a:rPr>
              <a:t>s	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512594" y="645344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36" y="0"/>
                </a:lnTo>
              </a:path>
            </a:pathLst>
          </a:custGeom>
          <a:ln w="7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9580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305217" y="6112738"/>
            <a:ext cx="36830" cy="443865"/>
          </a:xfrm>
          <a:custGeom>
            <a:avLst/>
            <a:gdLst/>
            <a:ahLst/>
            <a:cxnLst/>
            <a:rect l="l" t="t" r="r" b="b"/>
            <a:pathLst>
              <a:path w="36830" h="443865">
                <a:moveTo>
                  <a:pt x="36791" y="36791"/>
                </a:moveTo>
                <a:lnTo>
                  <a:pt x="18389" y="0"/>
                </a:lnTo>
                <a:lnTo>
                  <a:pt x="0" y="36791"/>
                </a:lnTo>
                <a:lnTo>
                  <a:pt x="16179" y="36791"/>
                </a:lnTo>
                <a:lnTo>
                  <a:pt x="16179" y="30543"/>
                </a:lnTo>
                <a:lnTo>
                  <a:pt x="16916" y="29070"/>
                </a:lnTo>
                <a:lnTo>
                  <a:pt x="18389" y="28333"/>
                </a:lnTo>
                <a:lnTo>
                  <a:pt x="19862" y="29070"/>
                </a:lnTo>
                <a:lnTo>
                  <a:pt x="20599" y="30543"/>
                </a:lnTo>
                <a:lnTo>
                  <a:pt x="20599" y="36791"/>
                </a:lnTo>
                <a:lnTo>
                  <a:pt x="36791" y="36791"/>
                </a:lnTo>
                <a:close/>
              </a:path>
              <a:path w="36830" h="443865">
                <a:moveTo>
                  <a:pt x="20599" y="36791"/>
                </a:moveTo>
                <a:lnTo>
                  <a:pt x="20599" y="30543"/>
                </a:lnTo>
                <a:lnTo>
                  <a:pt x="19862" y="29070"/>
                </a:lnTo>
                <a:lnTo>
                  <a:pt x="18389" y="28333"/>
                </a:lnTo>
                <a:lnTo>
                  <a:pt x="16916" y="29070"/>
                </a:lnTo>
                <a:lnTo>
                  <a:pt x="16179" y="30543"/>
                </a:lnTo>
                <a:lnTo>
                  <a:pt x="16179" y="36791"/>
                </a:lnTo>
                <a:lnTo>
                  <a:pt x="20599" y="36791"/>
                </a:lnTo>
                <a:close/>
              </a:path>
              <a:path w="36830" h="443865">
                <a:moveTo>
                  <a:pt x="20599" y="441515"/>
                </a:moveTo>
                <a:lnTo>
                  <a:pt x="20599" y="36791"/>
                </a:lnTo>
                <a:lnTo>
                  <a:pt x="16179" y="36791"/>
                </a:lnTo>
                <a:lnTo>
                  <a:pt x="16179" y="441515"/>
                </a:lnTo>
                <a:lnTo>
                  <a:pt x="16916" y="443356"/>
                </a:lnTo>
                <a:lnTo>
                  <a:pt x="18389" y="443725"/>
                </a:lnTo>
                <a:lnTo>
                  <a:pt x="19862" y="443356"/>
                </a:lnTo>
                <a:lnTo>
                  <a:pt x="20599" y="44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54686" y="1447800"/>
            <a:ext cx="3746500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Examples </a:t>
            </a:r>
            <a:r>
              <a:rPr sz="2100" spc="5" dirty="0">
                <a:solidFill>
                  <a:srgbClr val="33339A"/>
                </a:solidFill>
                <a:latin typeface="Arial"/>
                <a:cs typeface="Arial"/>
              </a:rPr>
              <a:t>of </a:t>
            </a: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Laplace</a:t>
            </a:r>
            <a:r>
              <a:rPr sz="2100" spc="-5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28800" y="2286000"/>
            <a:ext cx="151955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spcBef>
                <a:spcPts val="100"/>
              </a:spcBef>
              <a:buFontTx/>
              <a:buChar char=""/>
              <a:tabLst>
                <a:tab pos="178435" algn="l"/>
              </a:tabLs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Unit step</a:t>
            </a:r>
            <a:r>
              <a:rPr sz="135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662274" y="5181600"/>
            <a:ext cx="158686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spcBef>
                <a:spcPts val="100"/>
              </a:spcBef>
              <a:buFontTx/>
              <a:buChar char=""/>
              <a:tabLst>
                <a:tab pos="178435" algn="l"/>
              </a:tabLs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Unit ramp</a:t>
            </a:r>
            <a:r>
              <a:rPr sz="135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</a:p>
        </p:txBody>
      </p:sp>
      <p:sp>
        <p:nvSpPr>
          <p:cNvPr id="50" name="object 50"/>
          <p:cNvSpPr/>
          <p:nvPr/>
        </p:nvSpPr>
        <p:spPr>
          <a:xfrm flipH="1">
            <a:off x="5000594" y="2517775"/>
            <a:ext cx="45719" cy="725741"/>
          </a:xfrm>
          <a:custGeom>
            <a:avLst/>
            <a:gdLst/>
            <a:ahLst/>
            <a:cxnLst/>
            <a:rect l="l" t="t" r="r" b="b"/>
            <a:pathLst>
              <a:path w="36829" h="443864">
                <a:moveTo>
                  <a:pt x="36791" y="36791"/>
                </a:moveTo>
                <a:lnTo>
                  <a:pt x="18402" y="0"/>
                </a:lnTo>
                <a:lnTo>
                  <a:pt x="0" y="36791"/>
                </a:lnTo>
                <a:lnTo>
                  <a:pt x="16192" y="36791"/>
                </a:lnTo>
                <a:lnTo>
                  <a:pt x="16192" y="30543"/>
                </a:lnTo>
                <a:lnTo>
                  <a:pt x="16929" y="29070"/>
                </a:lnTo>
                <a:lnTo>
                  <a:pt x="18402" y="28333"/>
                </a:lnTo>
                <a:lnTo>
                  <a:pt x="19875" y="29070"/>
                </a:lnTo>
                <a:lnTo>
                  <a:pt x="20612" y="30543"/>
                </a:lnTo>
                <a:lnTo>
                  <a:pt x="20612" y="36791"/>
                </a:lnTo>
                <a:lnTo>
                  <a:pt x="36791" y="36791"/>
                </a:lnTo>
                <a:close/>
              </a:path>
              <a:path w="36829" h="443864">
                <a:moveTo>
                  <a:pt x="20612" y="36791"/>
                </a:moveTo>
                <a:lnTo>
                  <a:pt x="20612" y="30543"/>
                </a:lnTo>
                <a:lnTo>
                  <a:pt x="19875" y="29070"/>
                </a:lnTo>
                <a:lnTo>
                  <a:pt x="18402" y="28333"/>
                </a:lnTo>
                <a:lnTo>
                  <a:pt x="16929" y="29070"/>
                </a:lnTo>
                <a:lnTo>
                  <a:pt x="16192" y="30543"/>
                </a:lnTo>
                <a:lnTo>
                  <a:pt x="16192" y="36791"/>
                </a:lnTo>
                <a:lnTo>
                  <a:pt x="20612" y="36791"/>
                </a:lnTo>
                <a:close/>
              </a:path>
              <a:path w="36829" h="443864">
                <a:moveTo>
                  <a:pt x="20612" y="441515"/>
                </a:moveTo>
                <a:lnTo>
                  <a:pt x="20612" y="36791"/>
                </a:lnTo>
                <a:lnTo>
                  <a:pt x="16192" y="36791"/>
                </a:lnTo>
                <a:lnTo>
                  <a:pt x="16192" y="441515"/>
                </a:lnTo>
                <a:lnTo>
                  <a:pt x="16929" y="443357"/>
                </a:lnTo>
                <a:lnTo>
                  <a:pt x="18402" y="443725"/>
                </a:lnTo>
                <a:lnTo>
                  <a:pt x="19875" y="443357"/>
                </a:lnTo>
                <a:lnTo>
                  <a:pt x="20612" y="441515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982180" y="3225101"/>
            <a:ext cx="1143000" cy="36830"/>
          </a:xfrm>
          <a:custGeom>
            <a:avLst/>
            <a:gdLst/>
            <a:ahLst/>
            <a:cxnLst/>
            <a:rect l="l" t="t" r="r" b="b"/>
            <a:pathLst>
              <a:path w="1143000" h="36829">
                <a:moveTo>
                  <a:pt x="1114450" y="18402"/>
                </a:moveTo>
                <a:lnTo>
                  <a:pt x="1113713" y="16929"/>
                </a:lnTo>
                <a:lnTo>
                  <a:pt x="1112240" y="16192"/>
                </a:lnTo>
                <a:lnTo>
                  <a:pt x="2209" y="16192"/>
                </a:lnTo>
                <a:lnTo>
                  <a:pt x="736" y="16929"/>
                </a:lnTo>
                <a:lnTo>
                  <a:pt x="0" y="18402"/>
                </a:lnTo>
                <a:lnTo>
                  <a:pt x="736" y="20243"/>
                </a:lnTo>
                <a:lnTo>
                  <a:pt x="2209" y="20612"/>
                </a:lnTo>
                <a:lnTo>
                  <a:pt x="1112240" y="20612"/>
                </a:lnTo>
                <a:lnTo>
                  <a:pt x="1113713" y="20243"/>
                </a:lnTo>
                <a:lnTo>
                  <a:pt x="1114450" y="18402"/>
                </a:lnTo>
                <a:close/>
              </a:path>
              <a:path w="1143000" h="36829">
                <a:moveTo>
                  <a:pt x="1142784" y="18402"/>
                </a:moveTo>
                <a:lnTo>
                  <a:pt x="1105992" y="0"/>
                </a:lnTo>
                <a:lnTo>
                  <a:pt x="1105992" y="16192"/>
                </a:lnTo>
                <a:lnTo>
                  <a:pt x="1112240" y="16192"/>
                </a:lnTo>
                <a:lnTo>
                  <a:pt x="1113713" y="16929"/>
                </a:lnTo>
                <a:lnTo>
                  <a:pt x="1114450" y="18402"/>
                </a:lnTo>
                <a:lnTo>
                  <a:pt x="1114450" y="32564"/>
                </a:lnTo>
                <a:lnTo>
                  <a:pt x="1142784" y="18402"/>
                </a:lnTo>
                <a:close/>
              </a:path>
              <a:path w="1143000" h="36829">
                <a:moveTo>
                  <a:pt x="1114450" y="32564"/>
                </a:moveTo>
                <a:lnTo>
                  <a:pt x="1114450" y="18402"/>
                </a:lnTo>
                <a:lnTo>
                  <a:pt x="1113713" y="20243"/>
                </a:lnTo>
                <a:lnTo>
                  <a:pt x="1112240" y="20612"/>
                </a:lnTo>
                <a:lnTo>
                  <a:pt x="1105992" y="20612"/>
                </a:lnTo>
                <a:lnTo>
                  <a:pt x="1105992" y="36791"/>
                </a:lnTo>
                <a:lnTo>
                  <a:pt x="1114450" y="32564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81800" y="3165977"/>
            <a:ext cx="6667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9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21806" y="3249650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515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000595" y="2940057"/>
            <a:ext cx="589280" cy="0"/>
          </a:xfrm>
          <a:custGeom>
            <a:avLst/>
            <a:gdLst/>
            <a:ahLst/>
            <a:cxnLst/>
            <a:rect l="l" t="t" r="r" b="b"/>
            <a:pathLst>
              <a:path w="589279">
                <a:moveTo>
                  <a:pt x="0" y="0"/>
                </a:moveTo>
                <a:lnTo>
                  <a:pt x="588683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48487" y="2421007"/>
            <a:ext cx="18859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 marR="5080" indent="-73660">
              <a:lnSpc>
                <a:spcPct val="152500"/>
              </a:lnSpc>
              <a:spcBef>
                <a:spcPts val="95"/>
              </a:spcBef>
            </a:pPr>
            <a:r>
              <a:rPr sz="950" b="1" spc="-5" dirty="0">
                <a:solidFill>
                  <a:prstClr val="black"/>
                </a:solidFill>
                <a:latin typeface="Arial"/>
                <a:cs typeface="Arial"/>
              </a:rPr>
              <a:t>f(</a:t>
            </a:r>
            <a:r>
              <a:rPr sz="950" b="1" dirty="0">
                <a:solidFill>
                  <a:prstClr val="black"/>
                </a:solidFill>
                <a:latin typeface="Arial"/>
                <a:cs typeface="Arial"/>
              </a:rPr>
              <a:t>t)  </a:t>
            </a:r>
            <a:r>
              <a:rPr sz="950" b="1" spc="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9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897738" y="4093844"/>
            <a:ext cx="2655942" cy="554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161067" y="4038600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89">
                <a:moveTo>
                  <a:pt x="220764" y="82778"/>
                </a:moveTo>
                <a:lnTo>
                  <a:pt x="220764" y="27597"/>
                </a:lnTo>
                <a:lnTo>
                  <a:pt x="0" y="27597"/>
                </a:lnTo>
                <a:lnTo>
                  <a:pt x="0" y="82778"/>
                </a:lnTo>
                <a:lnTo>
                  <a:pt x="220764" y="82778"/>
                </a:lnTo>
                <a:close/>
              </a:path>
              <a:path w="294639" h="110489">
                <a:moveTo>
                  <a:pt x="294347" y="55194"/>
                </a:moveTo>
                <a:lnTo>
                  <a:pt x="220764" y="0"/>
                </a:lnTo>
                <a:lnTo>
                  <a:pt x="220764" y="110375"/>
                </a:lnTo>
                <a:lnTo>
                  <a:pt x="294347" y="55194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146252" y="4031021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89">
                <a:moveTo>
                  <a:pt x="220764" y="0"/>
                </a:moveTo>
                <a:lnTo>
                  <a:pt x="220764" y="27597"/>
                </a:lnTo>
                <a:lnTo>
                  <a:pt x="0" y="27597"/>
                </a:lnTo>
                <a:lnTo>
                  <a:pt x="0" y="82778"/>
                </a:lnTo>
                <a:lnTo>
                  <a:pt x="220764" y="82778"/>
                </a:lnTo>
                <a:lnTo>
                  <a:pt x="220764" y="110375"/>
                </a:lnTo>
                <a:lnTo>
                  <a:pt x="294347" y="55194"/>
                </a:lnTo>
                <a:lnTo>
                  <a:pt x="220764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746731" y="6503475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90">
                <a:moveTo>
                  <a:pt x="220764" y="82778"/>
                </a:moveTo>
                <a:lnTo>
                  <a:pt x="220764" y="27584"/>
                </a:lnTo>
                <a:lnTo>
                  <a:pt x="0" y="27584"/>
                </a:lnTo>
                <a:lnTo>
                  <a:pt x="0" y="82778"/>
                </a:lnTo>
                <a:lnTo>
                  <a:pt x="220764" y="82778"/>
                </a:lnTo>
                <a:close/>
              </a:path>
              <a:path w="294639" h="110490">
                <a:moveTo>
                  <a:pt x="294347" y="55181"/>
                </a:moveTo>
                <a:lnTo>
                  <a:pt x="220764" y="0"/>
                </a:lnTo>
                <a:lnTo>
                  <a:pt x="220764" y="110375"/>
                </a:lnTo>
                <a:lnTo>
                  <a:pt x="294347" y="5518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50418" y="6501358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90">
                <a:moveTo>
                  <a:pt x="220764" y="0"/>
                </a:moveTo>
                <a:lnTo>
                  <a:pt x="220764" y="27584"/>
                </a:lnTo>
                <a:lnTo>
                  <a:pt x="0" y="27584"/>
                </a:lnTo>
                <a:lnTo>
                  <a:pt x="0" y="82778"/>
                </a:lnTo>
                <a:lnTo>
                  <a:pt x="220764" y="82778"/>
                </a:lnTo>
                <a:lnTo>
                  <a:pt x="220764" y="110375"/>
                </a:lnTo>
                <a:lnTo>
                  <a:pt x="294347" y="55181"/>
                </a:lnTo>
                <a:lnTo>
                  <a:pt x="220764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01367" y="4662925"/>
            <a:ext cx="105784" cy="612775"/>
          </a:xfrm>
          <a:custGeom>
            <a:avLst/>
            <a:gdLst/>
            <a:ahLst/>
            <a:cxnLst/>
            <a:rect l="l" t="t" r="r" b="b"/>
            <a:pathLst>
              <a:path w="36829" h="443864">
                <a:moveTo>
                  <a:pt x="36791" y="36791"/>
                </a:moveTo>
                <a:lnTo>
                  <a:pt x="18402" y="0"/>
                </a:lnTo>
                <a:lnTo>
                  <a:pt x="0" y="36791"/>
                </a:lnTo>
                <a:lnTo>
                  <a:pt x="16192" y="36791"/>
                </a:lnTo>
                <a:lnTo>
                  <a:pt x="16192" y="30543"/>
                </a:lnTo>
                <a:lnTo>
                  <a:pt x="16929" y="29070"/>
                </a:lnTo>
                <a:lnTo>
                  <a:pt x="18402" y="28333"/>
                </a:lnTo>
                <a:lnTo>
                  <a:pt x="19875" y="29070"/>
                </a:lnTo>
                <a:lnTo>
                  <a:pt x="20612" y="30543"/>
                </a:lnTo>
                <a:lnTo>
                  <a:pt x="20612" y="36791"/>
                </a:lnTo>
                <a:lnTo>
                  <a:pt x="36791" y="36791"/>
                </a:lnTo>
                <a:close/>
              </a:path>
              <a:path w="36829" h="443864">
                <a:moveTo>
                  <a:pt x="20612" y="36791"/>
                </a:moveTo>
                <a:lnTo>
                  <a:pt x="20612" y="30543"/>
                </a:lnTo>
                <a:lnTo>
                  <a:pt x="19875" y="29070"/>
                </a:lnTo>
                <a:lnTo>
                  <a:pt x="18402" y="28333"/>
                </a:lnTo>
                <a:lnTo>
                  <a:pt x="16929" y="29070"/>
                </a:lnTo>
                <a:lnTo>
                  <a:pt x="16192" y="30543"/>
                </a:lnTo>
                <a:lnTo>
                  <a:pt x="16192" y="36791"/>
                </a:lnTo>
                <a:lnTo>
                  <a:pt x="20612" y="36791"/>
                </a:lnTo>
                <a:close/>
              </a:path>
              <a:path w="36829" h="443864">
                <a:moveTo>
                  <a:pt x="20612" y="441515"/>
                </a:moveTo>
                <a:lnTo>
                  <a:pt x="20612" y="36791"/>
                </a:lnTo>
                <a:lnTo>
                  <a:pt x="16192" y="36791"/>
                </a:lnTo>
                <a:lnTo>
                  <a:pt x="16192" y="441515"/>
                </a:lnTo>
                <a:lnTo>
                  <a:pt x="16929" y="443357"/>
                </a:lnTo>
                <a:lnTo>
                  <a:pt x="18402" y="443725"/>
                </a:lnTo>
                <a:lnTo>
                  <a:pt x="19875" y="443357"/>
                </a:lnTo>
                <a:lnTo>
                  <a:pt x="20612" y="441515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64464" y="5248595"/>
            <a:ext cx="1143000" cy="36830"/>
          </a:xfrm>
          <a:custGeom>
            <a:avLst/>
            <a:gdLst/>
            <a:ahLst/>
            <a:cxnLst/>
            <a:rect l="l" t="t" r="r" b="b"/>
            <a:pathLst>
              <a:path w="1143000" h="36829">
                <a:moveTo>
                  <a:pt x="1114450" y="18402"/>
                </a:moveTo>
                <a:lnTo>
                  <a:pt x="1113713" y="16929"/>
                </a:lnTo>
                <a:lnTo>
                  <a:pt x="1112240" y="16192"/>
                </a:lnTo>
                <a:lnTo>
                  <a:pt x="2209" y="16192"/>
                </a:lnTo>
                <a:lnTo>
                  <a:pt x="736" y="16929"/>
                </a:lnTo>
                <a:lnTo>
                  <a:pt x="0" y="18402"/>
                </a:lnTo>
                <a:lnTo>
                  <a:pt x="736" y="20243"/>
                </a:lnTo>
                <a:lnTo>
                  <a:pt x="2209" y="20612"/>
                </a:lnTo>
                <a:lnTo>
                  <a:pt x="1112240" y="20612"/>
                </a:lnTo>
                <a:lnTo>
                  <a:pt x="1113713" y="20243"/>
                </a:lnTo>
                <a:lnTo>
                  <a:pt x="1114450" y="18402"/>
                </a:lnTo>
                <a:close/>
              </a:path>
              <a:path w="1143000" h="36829">
                <a:moveTo>
                  <a:pt x="1142784" y="18402"/>
                </a:moveTo>
                <a:lnTo>
                  <a:pt x="1105992" y="0"/>
                </a:lnTo>
                <a:lnTo>
                  <a:pt x="1105992" y="16192"/>
                </a:lnTo>
                <a:lnTo>
                  <a:pt x="1112240" y="16192"/>
                </a:lnTo>
                <a:lnTo>
                  <a:pt x="1113713" y="16929"/>
                </a:lnTo>
                <a:lnTo>
                  <a:pt x="1114450" y="18402"/>
                </a:lnTo>
                <a:lnTo>
                  <a:pt x="1114450" y="32564"/>
                </a:lnTo>
                <a:lnTo>
                  <a:pt x="1142784" y="18402"/>
                </a:lnTo>
                <a:close/>
              </a:path>
              <a:path w="1143000" h="36829">
                <a:moveTo>
                  <a:pt x="1114450" y="32564"/>
                </a:moveTo>
                <a:lnTo>
                  <a:pt x="1114450" y="18402"/>
                </a:lnTo>
                <a:lnTo>
                  <a:pt x="1113713" y="20243"/>
                </a:lnTo>
                <a:lnTo>
                  <a:pt x="1112240" y="20612"/>
                </a:lnTo>
                <a:lnTo>
                  <a:pt x="1105992" y="20612"/>
                </a:lnTo>
                <a:lnTo>
                  <a:pt x="1105992" y="36791"/>
                </a:lnTo>
                <a:lnTo>
                  <a:pt x="1114450" y="32564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87502" y="4494179"/>
            <a:ext cx="18859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b="1" spc="-5" dirty="0">
                <a:solidFill>
                  <a:prstClr val="black"/>
                </a:solidFill>
                <a:latin typeface="Arial"/>
                <a:cs typeface="Arial"/>
              </a:rPr>
              <a:t>f(</a:t>
            </a:r>
            <a:r>
              <a:rPr sz="950" b="1" dirty="0">
                <a:solidFill>
                  <a:prstClr val="black"/>
                </a:solidFill>
                <a:latin typeface="Arial"/>
                <a:cs typeface="Arial"/>
              </a:rPr>
              <a:t>t)</a:t>
            </a:r>
            <a:endParaRPr sz="9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81935" y="5196955"/>
            <a:ext cx="6667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013043" y="5267010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515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13765" y="5327015"/>
            <a:ext cx="9398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b="1" spc="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9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588577" y="2931515"/>
            <a:ext cx="1287934" cy="50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901793" y="3282336"/>
            <a:ext cx="963930" cy="48196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8895">
              <a:spcBef>
                <a:spcPts val="750"/>
              </a:spcBef>
            </a:pPr>
            <a:r>
              <a:rPr sz="950" b="1" spc="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9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60"/>
              </a:spcBef>
            </a:pPr>
            <a:r>
              <a:rPr sz="950" b="1" i="1" dirty="0">
                <a:solidFill>
                  <a:srgbClr val="FF0000"/>
                </a:solidFill>
                <a:latin typeface="Arial"/>
                <a:cs typeface="Arial"/>
              </a:rPr>
              <a:t>(Memorize</a:t>
            </a:r>
            <a:r>
              <a:rPr sz="95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b="1" i="1" dirty="0">
                <a:solidFill>
                  <a:srgbClr val="FF0000"/>
                </a:solidFill>
                <a:latin typeface="Arial"/>
                <a:cs typeface="Arial"/>
              </a:rPr>
              <a:t>this!)</a:t>
            </a:r>
            <a:endParaRPr sz="9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525784" y="5369675"/>
            <a:ext cx="1520529" cy="565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417429" y="4947184"/>
            <a:ext cx="368300" cy="331470"/>
          </a:xfrm>
          <a:custGeom>
            <a:avLst/>
            <a:gdLst/>
            <a:ahLst/>
            <a:cxnLst/>
            <a:rect l="l" t="t" r="r" b="b"/>
            <a:pathLst>
              <a:path w="368300" h="331470">
                <a:moveTo>
                  <a:pt x="0" y="331127"/>
                </a:moveTo>
                <a:lnTo>
                  <a:pt x="367931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449790" y="6325221"/>
            <a:ext cx="3023194" cy="567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90947" y="7009922"/>
            <a:ext cx="125095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b="1" dirty="0">
                <a:solidFill>
                  <a:srgbClr val="FF0000"/>
                </a:solidFill>
                <a:latin typeface="Arial"/>
                <a:cs typeface="Arial"/>
              </a:rPr>
              <a:t>(Integration </a:t>
            </a:r>
            <a:r>
              <a:rPr sz="950" b="1" spc="5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95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F0000"/>
                </a:solidFill>
                <a:latin typeface="Arial"/>
                <a:cs typeface="Arial"/>
              </a:rPr>
              <a:t>parts)</a:t>
            </a:r>
            <a:endParaRPr sz="9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392619" y="6893115"/>
            <a:ext cx="36830" cy="110489"/>
          </a:xfrm>
          <a:custGeom>
            <a:avLst/>
            <a:gdLst/>
            <a:ahLst/>
            <a:cxnLst/>
            <a:rect l="l" t="t" r="r" b="b"/>
            <a:pathLst>
              <a:path w="36829" h="110490">
                <a:moveTo>
                  <a:pt x="36791" y="36791"/>
                </a:moveTo>
                <a:lnTo>
                  <a:pt x="18402" y="0"/>
                </a:lnTo>
                <a:lnTo>
                  <a:pt x="0" y="36791"/>
                </a:lnTo>
                <a:lnTo>
                  <a:pt x="12141" y="36791"/>
                </a:lnTo>
                <a:lnTo>
                  <a:pt x="12141" y="30535"/>
                </a:lnTo>
                <a:lnTo>
                  <a:pt x="24650" y="30535"/>
                </a:lnTo>
                <a:lnTo>
                  <a:pt x="24650" y="36791"/>
                </a:lnTo>
                <a:lnTo>
                  <a:pt x="36791" y="36791"/>
                </a:lnTo>
                <a:close/>
              </a:path>
              <a:path w="36829" h="110490">
                <a:moveTo>
                  <a:pt x="24650" y="36791"/>
                </a:moveTo>
                <a:lnTo>
                  <a:pt x="24650" y="30535"/>
                </a:lnTo>
                <a:lnTo>
                  <a:pt x="12141" y="30535"/>
                </a:lnTo>
                <a:lnTo>
                  <a:pt x="12141" y="36791"/>
                </a:lnTo>
                <a:lnTo>
                  <a:pt x="24650" y="36791"/>
                </a:lnTo>
                <a:close/>
              </a:path>
              <a:path w="36829" h="110490">
                <a:moveTo>
                  <a:pt x="24650" y="110375"/>
                </a:moveTo>
                <a:lnTo>
                  <a:pt x="24650" y="36791"/>
                </a:lnTo>
                <a:lnTo>
                  <a:pt x="12141" y="36791"/>
                </a:lnTo>
                <a:lnTo>
                  <a:pt x="12141" y="110375"/>
                </a:lnTo>
                <a:lnTo>
                  <a:pt x="24650" y="1103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375725" y="1000130"/>
            <a:ext cx="7735115" cy="6467469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7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8681" y="421406"/>
            <a:ext cx="2338070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spc="10" dirty="0"/>
              <a:t>Integration by</a:t>
            </a:r>
            <a:r>
              <a:rPr sz="2100" spc="-85" dirty="0"/>
              <a:t> </a:t>
            </a:r>
            <a:r>
              <a:rPr sz="2100" spc="10" dirty="0"/>
              <a:t>parts</a:t>
            </a:r>
            <a:endParaRPr sz="2100"/>
          </a:p>
        </p:txBody>
      </p:sp>
      <p:sp>
        <p:nvSpPr>
          <p:cNvPr id="4" name="object 4"/>
          <p:cNvSpPr/>
          <p:nvPr/>
        </p:nvSpPr>
        <p:spPr>
          <a:xfrm>
            <a:off x="892768" y="1320800"/>
            <a:ext cx="1645675" cy="230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0024" y="1688726"/>
            <a:ext cx="1290708" cy="230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0964" y="879288"/>
            <a:ext cx="2750956" cy="266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6309" y="2086455"/>
            <a:ext cx="804231" cy="301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8286" y="2708986"/>
            <a:ext cx="3057618" cy="272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21724" y="1136840"/>
            <a:ext cx="220979" cy="735965"/>
          </a:xfrm>
          <a:custGeom>
            <a:avLst/>
            <a:gdLst/>
            <a:ahLst/>
            <a:cxnLst/>
            <a:rect l="l" t="t" r="r" b="b"/>
            <a:pathLst>
              <a:path w="220980" h="735964">
                <a:moveTo>
                  <a:pt x="0" y="0"/>
                </a:moveTo>
                <a:lnTo>
                  <a:pt x="43019" y="4840"/>
                </a:lnTo>
                <a:lnTo>
                  <a:pt x="78101" y="18029"/>
                </a:lnTo>
                <a:lnTo>
                  <a:pt x="101730" y="37563"/>
                </a:lnTo>
                <a:lnTo>
                  <a:pt x="110388" y="61442"/>
                </a:lnTo>
                <a:lnTo>
                  <a:pt x="110388" y="443344"/>
                </a:lnTo>
                <a:lnTo>
                  <a:pt x="119046" y="467228"/>
                </a:lnTo>
                <a:lnTo>
                  <a:pt x="142673" y="486762"/>
                </a:lnTo>
                <a:lnTo>
                  <a:pt x="177752" y="499947"/>
                </a:lnTo>
                <a:lnTo>
                  <a:pt x="220764" y="504786"/>
                </a:lnTo>
                <a:lnTo>
                  <a:pt x="177752" y="509570"/>
                </a:lnTo>
                <a:lnTo>
                  <a:pt x="142673" y="522633"/>
                </a:lnTo>
                <a:lnTo>
                  <a:pt x="119046" y="542045"/>
                </a:lnTo>
                <a:lnTo>
                  <a:pt x="110388" y="565873"/>
                </a:lnTo>
                <a:lnTo>
                  <a:pt x="110388" y="674408"/>
                </a:lnTo>
                <a:lnTo>
                  <a:pt x="101730" y="698287"/>
                </a:lnTo>
                <a:lnTo>
                  <a:pt x="78101" y="717821"/>
                </a:lnTo>
                <a:lnTo>
                  <a:pt x="43019" y="731009"/>
                </a:lnTo>
                <a:lnTo>
                  <a:pt x="0" y="73585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42488" y="1431175"/>
            <a:ext cx="1619250" cy="405130"/>
          </a:xfrm>
          <a:custGeom>
            <a:avLst/>
            <a:gdLst/>
            <a:ahLst/>
            <a:cxnLst/>
            <a:rect l="l" t="t" r="r" b="b"/>
            <a:pathLst>
              <a:path w="1619250" h="405130">
                <a:moveTo>
                  <a:pt x="0" y="0"/>
                </a:moveTo>
                <a:lnTo>
                  <a:pt x="0" y="404723"/>
                </a:lnTo>
                <a:lnTo>
                  <a:pt x="1618881" y="404723"/>
                </a:lnTo>
                <a:lnTo>
                  <a:pt x="1618881" y="0"/>
                </a:lnTo>
                <a:lnTo>
                  <a:pt x="0" y="0"/>
                </a:lnTo>
                <a:close/>
              </a:path>
            </a:pathLst>
          </a:custGeom>
          <a:ln w="122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8477" y="1467235"/>
            <a:ext cx="1503403" cy="272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64981" y="2120304"/>
            <a:ext cx="940910" cy="260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962" y="2098407"/>
            <a:ext cx="26289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50" spc="-5" dirty="0">
                <a:solidFill>
                  <a:prstClr val="black"/>
                </a:solidFill>
                <a:latin typeface="Arial"/>
                <a:cs typeface="Arial"/>
              </a:rPr>
              <a:t>EX.</a:t>
            </a:r>
            <a:endParaRPr sz="1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6061" y="2093445"/>
            <a:ext cx="674363" cy="2420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952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3245" y="436477"/>
            <a:ext cx="429577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900" spc="15" dirty="0">
                <a:solidFill>
                  <a:srgbClr val="33339A"/>
                </a:solidFill>
                <a:latin typeface="Arial"/>
                <a:cs typeface="Arial"/>
              </a:rPr>
              <a:t>Examples </a:t>
            </a:r>
            <a:r>
              <a:rPr sz="1900" spc="10" dirty="0">
                <a:solidFill>
                  <a:srgbClr val="33339A"/>
                </a:solidFill>
                <a:latin typeface="Arial"/>
                <a:cs typeface="Arial"/>
              </a:rPr>
              <a:t>of </a:t>
            </a:r>
            <a:r>
              <a:rPr sz="1900" spc="15" dirty="0">
                <a:solidFill>
                  <a:srgbClr val="33339A"/>
                </a:solidFill>
                <a:latin typeface="Arial"/>
                <a:cs typeface="Arial"/>
              </a:rPr>
              <a:t>Laplace transform</a:t>
            </a:r>
            <a:r>
              <a:rPr sz="1900" spc="-6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33339A"/>
                </a:solidFill>
                <a:latin typeface="Arial"/>
                <a:cs typeface="Arial"/>
              </a:rPr>
              <a:t>(cont’d)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66409" y="884246"/>
            <a:ext cx="1786889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spcBef>
                <a:spcPts val="100"/>
              </a:spcBef>
              <a:buFontTx/>
              <a:buChar char=""/>
              <a:tabLst>
                <a:tab pos="178435" algn="l"/>
              </a:tabLs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Unit impulse</a:t>
            </a:r>
            <a:r>
              <a:rPr sz="135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endParaRPr sz="13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66409" y="2121949"/>
            <a:ext cx="173990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spcBef>
                <a:spcPts val="100"/>
              </a:spcBef>
              <a:buFontTx/>
              <a:buChar char=""/>
              <a:tabLst>
                <a:tab pos="178435" algn="l"/>
              </a:tabLs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Exponential</a:t>
            </a:r>
            <a:r>
              <a:rPr sz="135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endParaRPr sz="13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80360" y="1055522"/>
            <a:ext cx="36830" cy="443865"/>
          </a:xfrm>
          <a:custGeom>
            <a:avLst/>
            <a:gdLst/>
            <a:ahLst/>
            <a:cxnLst/>
            <a:rect l="l" t="t" r="r" b="b"/>
            <a:pathLst>
              <a:path w="36829" h="443865">
                <a:moveTo>
                  <a:pt x="36791" y="36791"/>
                </a:moveTo>
                <a:lnTo>
                  <a:pt x="18402" y="0"/>
                </a:lnTo>
                <a:lnTo>
                  <a:pt x="0" y="36791"/>
                </a:lnTo>
                <a:lnTo>
                  <a:pt x="16192" y="36791"/>
                </a:lnTo>
                <a:lnTo>
                  <a:pt x="16192" y="30543"/>
                </a:lnTo>
                <a:lnTo>
                  <a:pt x="16929" y="29070"/>
                </a:lnTo>
                <a:lnTo>
                  <a:pt x="18402" y="28333"/>
                </a:lnTo>
                <a:lnTo>
                  <a:pt x="19875" y="29070"/>
                </a:lnTo>
                <a:lnTo>
                  <a:pt x="20612" y="30543"/>
                </a:lnTo>
                <a:lnTo>
                  <a:pt x="20612" y="36791"/>
                </a:lnTo>
                <a:lnTo>
                  <a:pt x="36791" y="36791"/>
                </a:lnTo>
                <a:close/>
              </a:path>
              <a:path w="36829" h="443865">
                <a:moveTo>
                  <a:pt x="20612" y="36791"/>
                </a:moveTo>
                <a:lnTo>
                  <a:pt x="20612" y="30543"/>
                </a:lnTo>
                <a:lnTo>
                  <a:pt x="19875" y="29070"/>
                </a:lnTo>
                <a:lnTo>
                  <a:pt x="18402" y="28333"/>
                </a:lnTo>
                <a:lnTo>
                  <a:pt x="16929" y="29070"/>
                </a:lnTo>
                <a:lnTo>
                  <a:pt x="16192" y="30543"/>
                </a:lnTo>
                <a:lnTo>
                  <a:pt x="16192" y="36791"/>
                </a:lnTo>
                <a:lnTo>
                  <a:pt x="20612" y="36791"/>
                </a:lnTo>
                <a:close/>
              </a:path>
              <a:path w="36829" h="443865">
                <a:moveTo>
                  <a:pt x="20612" y="441515"/>
                </a:moveTo>
                <a:lnTo>
                  <a:pt x="20612" y="36791"/>
                </a:lnTo>
                <a:lnTo>
                  <a:pt x="16192" y="36791"/>
                </a:lnTo>
                <a:lnTo>
                  <a:pt x="16192" y="441515"/>
                </a:lnTo>
                <a:lnTo>
                  <a:pt x="16929" y="443356"/>
                </a:lnTo>
                <a:lnTo>
                  <a:pt x="18402" y="443725"/>
                </a:lnTo>
                <a:lnTo>
                  <a:pt x="19875" y="443356"/>
                </a:lnTo>
                <a:lnTo>
                  <a:pt x="20612" y="44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55037" y="1478635"/>
            <a:ext cx="1143000" cy="36830"/>
          </a:xfrm>
          <a:custGeom>
            <a:avLst/>
            <a:gdLst/>
            <a:ahLst/>
            <a:cxnLst/>
            <a:rect l="l" t="t" r="r" b="b"/>
            <a:pathLst>
              <a:path w="1143000" h="36830">
                <a:moveTo>
                  <a:pt x="1114450" y="18402"/>
                </a:moveTo>
                <a:lnTo>
                  <a:pt x="1113713" y="16929"/>
                </a:lnTo>
                <a:lnTo>
                  <a:pt x="1112240" y="16192"/>
                </a:lnTo>
                <a:lnTo>
                  <a:pt x="2209" y="16192"/>
                </a:lnTo>
                <a:lnTo>
                  <a:pt x="736" y="16929"/>
                </a:lnTo>
                <a:lnTo>
                  <a:pt x="0" y="18402"/>
                </a:lnTo>
                <a:lnTo>
                  <a:pt x="736" y="20243"/>
                </a:lnTo>
                <a:lnTo>
                  <a:pt x="2209" y="20612"/>
                </a:lnTo>
                <a:lnTo>
                  <a:pt x="1112240" y="20612"/>
                </a:lnTo>
                <a:lnTo>
                  <a:pt x="1113713" y="20243"/>
                </a:lnTo>
                <a:lnTo>
                  <a:pt x="1114450" y="18402"/>
                </a:lnTo>
                <a:close/>
              </a:path>
              <a:path w="1143000" h="36830">
                <a:moveTo>
                  <a:pt x="1142784" y="18402"/>
                </a:moveTo>
                <a:lnTo>
                  <a:pt x="1105992" y="0"/>
                </a:lnTo>
                <a:lnTo>
                  <a:pt x="1105992" y="16192"/>
                </a:lnTo>
                <a:lnTo>
                  <a:pt x="1112240" y="16192"/>
                </a:lnTo>
                <a:lnTo>
                  <a:pt x="1113713" y="16929"/>
                </a:lnTo>
                <a:lnTo>
                  <a:pt x="1114450" y="18402"/>
                </a:lnTo>
                <a:lnTo>
                  <a:pt x="1114450" y="32564"/>
                </a:lnTo>
                <a:lnTo>
                  <a:pt x="1142784" y="18402"/>
                </a:lnTo>
                <a:close/>
              </a:path>
              <a:path w="1143000" h="36830">
                <a:moveTo>
                  <a:pt x="1114450" y="32564"/>
                </a:moveTo>
                <a:lnTo>
                  <a:pt x="1114450" y="18402"/>
                </a:lnTo>
                <a:lnTo>
                  <a:pt x="1113713" y="20243"/>
                </a:lnTo>
                <a:lnTo>
                  <a:pt x="1112240" y="20612"/>
                </a:lnTo>
                <a:lnTo>
                  <a:pt x="1105992" y="20612"/>
                </a:lnTo>
                <a:lnTo>
                  <a:pt x="1105992" y="36791"/>
                </a:lnTo>
                <a:lnTo>
                  <a:pt x="1114450" y="32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09828" y="841575"/>
            <a:ext cx="18859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b="1" spc="-5" dirty="0">
                <a:solidFill>
                  <a:prstClr val="black"/>
                </a:solidFill>
                <a:latin typeface="Arial"/>
                <a:cs typeface="Arial"/>
              </a:rPr>
              <a:t>f(</a:t>
            </a:r>
            <a:r>
              <a:rPr sz="950" b="1" dirty="0">
                <a:solidFill>
                  <a:prstClr val="black"/>
                </a:solidFill>
                <a:latin typeface="Arial"/>
                <a:cs typeface="Arial"/>
              </a:rPr>
              <a:t>t)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94039" y="1497037"/>
            <a:ext cx="184150" cy="8255"/>
          </a:xfrm>
          <a:custGeom>
            <a:avLst/>
            <a:gdLst/>
            <a:ahLst/>
            <a:cxnLst/>
            <a:rect l="l" t="t" r="r" b="b"/>
            <a:pathLst>
              <a:path w="184150" h="8255">
                <a:moveTo>
                  <a:pt x="-9201" y="3860"/>
                </a:moveTo>
                <a:lnTo>
                  <a:pt x="193160" y="3860"/>
                </a:lnTo>
              </a:path>
            </a:pathLst>
          </a:custGeom>
          <a:ln w="26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19514" y="1504759"/>
            <a:ext cx="405130" cy="0"/>
          </a:xfrm>
          <a:custGeom>
            <a:avLst/>
            <a:gdLst/>
            <a:ahLst/>
            <a:cxnLst/>
            <a:rect l="l" t="t" r="r" b="b"/>
            <a:pathLst>
              <a:path w="405129">
                <a:moveTo>
                  <a:pt x="0" y="0"/>
                </a:moveTo>
                <a:lnTo>
                  <a:pt x="404723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65723" y="1798370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89">
                <a:moveTo>
                  <a:pt x="220764" y="82778"/>
                </a:moveTo>
                <a:lnTo>
                  <a:pt x="220764" y="27597"/>
                </a:lnTo>
                <a:lnTo>
                  <a:pt x="0" y="27597"/>
                </a:lnTo>
                <a:lnTo>
                  <a:pt x="0" y="82778"/>
                </a:lnTo>
                <a:lnTo>
                  <a:pt x="220764" y="82778"/>
                </a:lnTo>
                <a:close/>
              </a:path>
              <a:path w="294639" h="110489">
                <a:moveTo>
                  <a:pt x="294347" y="55181"/>
                </a:moveTo>
                <a:lnTo>
                  <a:pt x="220764" y="0"/>
                </a:lnTo>
                <a:lnTo>
                  <a:pt x="220764" y="110375"/>
                </a:lnTo>
                <a:lnTo>
                  <a:pt x="294347" y="5518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65723" y="1798370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89">
                <a:moveTo>
                  <a:pt x="220764" y="0"/>
                </a:moveTo>
                <a:lnTo>
                  <a:pt x="220764" y="27597"/>
                </a:lnTo>
                <a:lnTo>
                  <a:pt x="0" y="27597"/>
                </a:lnTo>
                <a:lnTo>
                  <a:pt x="0" y="82778"/>
                </a:lnTo>
                <a:lnTo>
                  <a:pt x="220764" y="82778"/>
                </a:lnTo>
                <a:lnTo>
                  <a:pt x="220764" y="110375"/>
                </a:lnTo>
                <a:lnTo>
                  <a:pt x="294347" y="55181"/>
                </a:lnTo>
                <a:lnTo>
                  <a:pt x="220764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65723" y="2976473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89">
                <a:moveTo>
                  <a:pt x="220764" y="82778"/>
                </a:moveTo>
                <a:lnTo>
                  <a:pt x="220764" y="27584"/>
                </a:lnTo>
                <a:lnTo>
                  <a:pt x="0" y="27584"/>
                </a:lnTo>
                <a:lnTo>
                  <a:pt x="0" y="82778"/>
                </a:lnTo>
                <a:lnTo>
                  <a:pt x="220764" y="82778"/>
                </a:lnTo>
                <a:close/>
              </a:path>
              <a:path w="294639" h="110489">
                <a:moveTo>
                  <a:pt x="294347" y="55181"/>
                </a:moveTo>
                <a:lnTo>
                  <a:pt x="220764" y="0"/>
                </a:lnTo>
                <a:lnTo>
                  <a:pt x="220764" y="110375"/>
                </a:lnTo>
                <a:lnTo>
                  <a:pt x="294347" y="5518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65723" y="2976473"/>
            <a:ext cx="294640" cy="110489"/>
          </a:xfrm>
          <a:custGeom>
            <a:avLst/>
            <a:gdLst/>
            <a:ahLst/>
            <a:cxnLst/>
            <a:rect l="l" t="t" r="r" b="b"/>
            <a:pathLst>
              <a:path w="294639" h="110489">
                <a:moveTo>
                  <a:pt x="220764" y="0"/>
                </a:moveTo>
                <a:lnTo>
                  <a:pt x="220764" y="27584"/>
                </a:lnTo>
                <a:lnTo>
                  <a:pt x="0" y="27584"/>
                </a:lnTo>
                <a:lnTo>
                  <a:pt x="0" y="82778"/>
                </a:lnTo>
                <a:lnTo>
                  <a:pt x="220764" y="82778"/>
                </a:lnTo>
                <a:lnTo>
                  <a:pt x="220764" y="110375"/>
                </a:lnTo>
                <a:lnTo>
                  <a:pt x="294347" y="55181"/>
                </a:lnTo>
                <a:lnTo>
                  <a:pt x="220764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17153" y="2159304"/>
            <a:ext cx="36830" cy="443865"/>
          </a:xfrm>
          <a:custGeom>
            <a:avLst/>
            <a:gdLst/>
            <a:ahLst/>
            <a:cxnLst/>
            <a:rect l="l" t="t" r="r" b="b"/>
            <a:pathLst>
              <a:path w="36829" h="443864">
                <a:moveTo>
                  <a:pt x="36791" y="36791"/>
                </a:moveTo>
                <a:lnTo>
                  <a:pt x="18402" y="0"/>
                </a:lnTo>
                <a:lnTo>
                  <a:pt x="0" y="36791"/>
                </a:lnTo>
                <a:lnTo>
                  <a:pt x="16192" y="36791"/>
                </a:lnTo>
                <a:lnTo>
                  <a:pt x="16192" y="30543"/>
                </a:lnTo>
                <a:lnTo>
                  <a:pt x="16929" y="29070"/>
                </a:lnTo>
                <a:lnTo>
                  <a:pt x="18402" y="28333"/>
                </a:lnTo>
                <a:lnTo>
                  <a:pt x="19875" y="29070"/>
                </a:lnTo>
                <a:lnTo>
                  <a:pt x="20612" y="30543"/>
                </a:lnTo>
                <a:lnTo>
                  <a:pt x="20612" y="36791"/>
                </a:lnTo>
                <a:lnTo>
                  <a:pt x="36791" y="36791"/>
                </a:lnTo>
                <a:close/>
              </a:path>
              <a:path w="36829" h="443864">
                <a:moveTo>
                  <a:pt x="20612" y="36791"/>
                </a:moveTo>
                <a:lnTo>
                  <a:pt x="20612" y="30543"/>
                </a:lnTo>
                <a:lnTo>
                  <a:pt x="19875" y="29070"/>
                </a:lnTo>
                <a:lnTo>
                  <a:pt x="18402" y="28333"/>
                </a:lnTo>
                <a:lnTo>
                  <a:pt x="16929" y="29070"/>
                </a:lnTo>
                <a:lnTo>
                  <a:pt x="16192" y="30543"/>
                </a:lnTo>
                <a:lnTo>
                  <a:pt x="16192" y="36791"/>
                </a:lnTo>
                <a:lnTo>
                  <a:pt x="20612" y="36791"/>
                </a:lnTo>
                <a:close/>
              </a:path>
              <a:path w="36829" h="443864">
                <a:moveTo>
                  <a:pt x="20612" y="441515"/>
                </a:moveTo>
                <a:lnTo>
                  <a:pt x="20612" y="36791"/>
                </a:lnTo>
                <a:lnTo>
                  <a:pt x="16192" y="36791"/>
                </a:lnTo>
                <a:lnTo>
                  <a:pt x="16192" y="441515"/>
                </a:lnTo>
                <a:lnTo>
                  <a:pt x="16929" y="443356"/>
                </a:lnTo>
                <a:lnTo>
                  <a:pt x="18402" y="443725"/>
                </a:lnTo>
                <a:lnTo>
                  <a:pt x="19875" y="443356"/>
                </a:lnTo>
                <a:lnTo>
                  <a:pt x="20612" y="44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91830" y="2582417"/>
            <a:ext cx="1143000" cy="36830"/>
          </a:xfrm>
          <a:custGeom>
            <a:avLst/>
            <a:gdLst/>
            <a:ahLst/>
            <a:cxnLst/>
            <a:rect l="l" t="t" r="r" b="b"/>
            <a:pathLst>
              <a:path w="1143000" h="36830">
                <a:moveTo>
                  <a:pt x="1114450" y="18402"/>
                </a:moveTo>
                <a:lnTo>
                  <a:pt x="1113713" y="16929"/>
                </a:lnTo>
                <a:lnTo>
                  <a:pt x="1112240" y="16192"/>
                </a:lnTo>
                <a:lnTo>
                  <a:pt x="2209" y="16192"/>
                </a:lnTo>
                <a:lnTo>
                  <a:pt x="736" y="16929"/>
                </a:lnTo>
                <a:lnTo>
                  <a:pt x="0" y="18402"/>
                </a:lnTo>
                <a:lnTo>
                  <a:pt x="736" y="20243"/>
                </a:lnTo>
                <a:lnTo>
                  <a:pt x="2209" y="20612"/>
                </a:lnTo>
                <a:lnTo>
                  <a:pt x="1112240" y="20612"/>
                </a:lnTo>
                <a:lnTo>
                  <a:pt x="1113713" y="20243"/>
                </a:lnTo>
                <a:lnTo>
                  <a:pt x="1114450" y="18402"/>
                </a:lnTo>
                <a:close/>
              </a:path>
              <a:path w="1143000" h="36830">
                <a:moveTo>
                  <a:pt x="1142784" y="18402"/>
                </a:moveTo>
                <a:lnTo>
                  <a:pt x="1105992" y="0"/>
                </a:lnTo>
                <a:lnTo>
                  <a:pt x="1105992" y="16192"/>
                </a:lnTo>
                <a:lnTo>
                  <a:pt x="1112240" y="16192"/>
                </a:lnTo>
                <a:lnTo>
                  <a:pt x="1113713" y="16929"/>
                </a:lnTo>
                <a:lnTo>
                  <a:pt x="1114450" y="18402"/>
                </a:lnTo>
                <a:lnTo>
                  <a:pt x="1114450" y="32564"/>
                </a:lnTo>
                <a:lnTo>
                  <a:pt x="1142784" y="18402"/>
                </a:lnTo>
                <a:close/>
              </a:path>
              <a:path w="1143000" h="36830">
                <a:moveTo>
                  <a:pt x="1114450" y="32564"/>
                </a:moveTo>
                <a:lnTo>
                  <a:pt x="1114450" y="18402"/>
                </a:lnTo>
                <a:lnTo>
                  <a:pt x="1113713" y="20243"/>
                </a:lnTo>
                <a:lnTo>
                  <a:pt x="1112240" y="20612"/>
                </a:lnTo>
                <a:lnTo>
                  <a:pt x="1105992" y="20612"/>
                </a:lnTo>
                <a:lnTo>
                  <a:pt x="1105992" y="36791"/>
                </a:lnTo>
                <a:lnTo>
                  <a:pt x="1114450" y="32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03240" y="2497243"/>
            <a:ext cx="6667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94039" y="2600820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515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93791" y="2607622"/>
            <a:ext cx="9398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b="1" spc="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09828" y="1981998"/>
            <a:ext cx="18859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 marR="5080" indent="-73660">
              <a:lnSpc>
                <a:spcPct val="152500"/>
              </a:lnSpc>
              <a:spcBef>
                <a:spcPts val="95"/>
              </a:spcBef>
            </a:pPr>
            <a:r>
              <a:rPr sz="950" b="1" spc="-5" dirty="0">
                <a:solidFill>
                  <a:prstClr val="black"/>
                </a:solidFill>
                <a:latin typeface="Arial"/>
                <a:cs typeface="Arial"/>
              </a:rPr>
              <a:t>f(</a:t>
            </a:r>
            <a:r>
              <a:rPr sz="950" b="1" dirty="0">
                <a:solidFill>
                  <a:prstClr val="black"/>
                </a:solidFill>
                <a:latin typeface="Arial"/>
                <a:cs typeface="Arial"/>
              </a:rPr>
              <a:t>t)  </a:t>
            </a:r>
            <a:r>
              <a:rPr sz="950" b="1" spc="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17616" y="2437457"/>
            <a:ext cx="1288116" cy="3826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35555" y="2350998"/>
            <a:ext cx="625475" cy="191135"/>
          </a:xfrm>
          <a:custGeom>
            <a:avLst/>
            <a:gdLst/>
            <a:ahLst/>
            <a:cxnLst/>
            <a:rect l="l" t="t" r="r" b="b"/>
            <a:pathLst>
              <a:path w="625475" h="191135">
                <a:moveTo>
                  <a:pt x="0" y="0"/>
                </a:moveTo>
                <a:lnTo>
                  <a:pt x="28168" y="29710"/>
                </a:lnTo>
                <a:lnTo>
                  <a:pt x="59786" y="58631"/>
                </a:lnTo>
                <a:lnTo>
                  <a:pt x="98303" y="85830"/>
                </a:lnTo>
                <a:lnTo>
                  <a:pt x="147167" y="110375"/>
                </a:lnTo>
                <a:lnTo>
                  <a:pt x="188976" y="125584"/>
                </a:lnTo>
                <a:lnTo>
                  <a:pt x="238440" y="140324"/>
                </a:lnTo>
                <a:lnTo>
                  <a:pt x="291993" y="154063"/>
                </a:lnTo>
                <a:lnTo>
                  <a:pt x="346068" y="166270"/>
                </a:lnTo>
                <a:lnTo>
                  <a:pt x="397098" y="176413"/>
                </a:lnTo>
                <a:lnTo>
                  <a:pt x="441515" y="183959"/>
                </a:lnTo>
                <a:lnTo>
                  <a:pt x="496591" y="189960"/>
                </a:lnTo>
                <a:lnTo>
                  <a:pt x="543839" y="190855"/>
                </a:lnTo>
                <a:lnTo>
                  <a:pt x="585915" y="188302"/>
                </a:lnTo>
                <a:lnTo>
                  <a:pt x="625475" y="183959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99446" y="1393463"/>
            <a:ext cx="1133475" cy="5264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079500">
              <a:lnSpc>
                <a:spcPts val="1005"/>
              </a:lnSpc>
              <a:spcBef>
                <a:spcPts val="115"/>
              </a:spcBef>
            </a:pPr>
            <a:r>
              <a:rPr sz="95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  <a:p>
            <a:pPr marL="269875">
              <a:lnSpc>
                <a:spcPts val="1005"/>
              </a:lnSpc>
            </a:pPr>
            <a:r>
              <a:rPr sz="950" b="1" spc="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775"/>
              </a:spcBef>
            </a:pPr>
            <a:r>
              <a:rPr sz="950" b="1" i="1" dirty="0">
                <a:solidFill>
                  <a:srgbClr val="FF0000"/>
                </a:solidFill>
                <a:latin typeface="Arial"/>
                <a:cs typeface="Arial"/>
              </a:rPr>
              <a:t>(Memorize</a:t>
            </a:r>
            <a:r>
              <a:rPr sz="95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b="1" i="1" dirty="0">
                <a:solidFill>
                  <a:srgbClr val="FF0000"/>
                </a:solidFill>
                <a:latin typeface="Arial"/>
                <a:cs typeface="Arial"/>
              </a:rPr>
              <a:t>this!)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70446" y="2908771"/>
            <a:ext cx="3105837" cy="2722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07238" y="1725519"/>
            <a:ext cx="1946616" cy="2575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43091" y="1284007"/>
            <a:ext cx="1083503" cy="2122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932714" y="1210424"/>
            <a:ext cx="1250950" cy="331470"/>
          </a:xfrm>
          <a:custGeom>
            <a:avLst/>
            <a:gdLst/>
            <a:ahLst/>
            <a:cxnLst/>
            <a:rect l="l" t="t" r="r" b="b"/>
            <a:pathLst>
              <a:path w="1250950" h="331469">
                <a:moveTo>
                  <a:pt x="0" y="0"/>
                </a:moveTo>
                <a:lnTo>
                  <a:pt x="0" y="331139"/>
                </a:lnTo>
                <a:lnTo>
                  <a:pt x="1250950" y="331139"/>
                </a:lnTo>
                <a:lnTo>
                  <a:pt x="1250950" y="0"/>
                </a:lnTo>
                <a:lnTo>
                  <a:pt x="0" y="0"/>
                </a:lnTo>
                <a:close/>
              </a:path>
            </a:pathLst>
          </a:custGeom>
          <a:ln w="122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477999" y="1284008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515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477999" y="1284008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751"/>
                </a:lnTo>
              </a:path>
            </a:pathLst>
          </a:custGeom>
          <a:ln w="45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919514" y="1277023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751"/>
                </a:lnTo>
              </a:path>
            </a:pathLst>
          </a:custGeom>
          <a:ln w="4597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88128" y="848928"/>
            <a:ext cx="629285" cy="423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5"/>
              </a:spcBef>
            </a:pPr>
            <a:r>
              <a:rPr sz="850" b="1" i="1" spc="10" dirty="0">
                <a:solidFill>
                  <a:prstClr val="black"/>
                </a:solidFill>
                <a:latin typeface="Arial"/>
                <a:cs typeface="Arial"/>
              </a:rPr>
              <a:t>Width = 0  </a:t>
            </a:r>
            <a:r>
              <a:rPr sz="850" b="1" i="1" spc="5" dirty="0">
                <a:solidFill>
                  <a:prstClr val="black"/>
                </a:solidFill>
                <a:latin typeface="Arial"/>
                <a:cs typeface="Arial"/>
              </a:rPr>
              <a:t>Height </a:t>
            </a:r>
            <a:r>
              <a:rPr sz="850" b="1" i="1" spc="10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850" b="1" i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50" b="1" i="1" dirty="0">
                <a:solidFill>
                  <a:prstClr val="black"/>
                </a:solidFill>
                <a:latin typeface="Arial"/>
                <a:cs typeface="Arial"/>
              </a:rPr>
              <a:t>inf  </a:t>
            </a:r>
            <a:r>
              <a:rPr sz="850" b="1" i="1" spc="10" dirty="0">
                <a:solidFill>
                  <a:prstClr val="black"/>
                </a:solidFill>
                <a:latin typeface="Arial"/>
                <a:cs typeface="Arial"/>
              </a:rPr>
              <a:t>Area =</a:t>
            </a:r>
            <a:r>
              <a:rPr sz="850" b="1" i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50" b="1" i="1" spc="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8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54948" y="1355293"/>
            <a:ext cx="188556" cy="781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937917" y="1357591"/>
            <a:ext cx="184150" cy="73660"/>
          </a:xfrm>
          <a:custGeom>
            <a:avLst/>
            <a:gdLst/>
            <a:ahLst/>
            <a:cxnLst/>
            <a:rect l="l" t="t" r="r" b="b"/>
            <a:pathLst>
              <a:path w="184150" h="73659">
                <a:moveTo>
                  <a:pt x="45986" y="73583"/>
                </a:moveTo>
                <a:lnTo>
                  <a:pt x="45986" y="0"/>
                </a:lnTo>
                <a:lnTo>
                  <a:pt x="0" y="36791"/>
                </a:lnTo>
                <a:lnTo>
                  <a:pt x="45986" y="73583"/>
                </a:lnTo>
                <a:close/>
              </a:path>
              <a:path w="184150" h="73659">
                <a:moveTo>
                  <a:pt x="183959" y="55194"/>
                </a:moveTo>
                <a:lnTo>
                  <a:pt x="183959" y="18402"/>
                </a:lnTo>
                <a:lnTo>
                  <a:pt x="45986" y="18402"/>
                </a:lnTo>
                <a:lnTo>
                  <a:pt x="45986" y="55194"/>
                </a:lnTo>
                <a:lnTo>
                  <a:pt x="183959" y="55194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937917" y="1357591"/>
            <a:ext cx="184150" cy="73660"/>
          </a:xfrm>
          <a:custGeom>
            <a:avLst/>
            <a:gdLst/>
            <a:ahLst/>
            <a:cxnLst/>
            <a:rect l="l" t="t" r="r" b="b"/>
            <a:pathLst>
              <a:path w="184150" h="73659">
                <a:moveTo>
                  <a:pt x="45986" y="0"/>
                </a:moveTo>
                <a:lnTo>
                  <a:pt x="45986" y="18402"/>
                </a:lnTo>
                <a:lnTo>
                  <a:pt x="183959" y="18402"/>
                </a:lnTo>
                <a:lnTo>
                  <a:pt x="183959" y="55194"/>
                </a:lnTo>
                <a:lnTo>
                  <a:pt x="45986" y="55194"/>
                </a:lnTo>
                <a:lnTo>
                  <a:pt x="45986" y="73583"/>
                </a:lnTo>
                <a:lnTo>
                  <a:pt x="0" y="36791"/>
                </a:lnTo>
                <a:lnTo>
                  <a:pt x="45986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756065" y="1060958"/>
            <a:ext cx="92163" cy="1885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608178" y="1210422"/>
            <a:ext cx="1126962" cy="3281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029580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49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9616" y="4316327"/>
            <a:ext cx="429577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900" spc="15" dirty="0">
                <a:solidFill>
                  <a:srgbClr val="33339A"/>
                </a:solidFill>
                <a:latin typeface="Arial"/>
                <a:cs typeface="Arial"/>
              </a:rPr>
              <a:t>Examples </a:t>
            </a:r>
            <a:r>
              <a:rPr sz="1900" spc="10" dirty="0">
                <a:solidFill>
                  <a:srgbClr val="33339A"/>
                </a:solidFill>
                <a:latin typeface="Arial"/>
                <a:cs typeface="Arial"/>
              </a:rPr>
              <a:t>of </a:t>
            </a:r>
            <a:r>
              <a:rPr sz="1900" spc="15" dirty="0">
                <a:solidFill>
                  <a:srgbClr val="33339A"/>
                </a:solidFill>
                <a:latin typeface="Arial"/>
                <a:cs typeface="Arial"/>
              </a:rPr>
              <a:t>Laplace transform</a:t>
            </a:r>
            <a:r>
              <a:rPr sz="1900" spc="-6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33339A"/>
                </a:solidFill>
                <a:latin typeface="Arial"/>
                <a:cs typeface="Arial"/>
              </a:rPr>
              <a:t>(cont’d)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2780" y="4837680"/>
            <a:ext cx="118554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spcBef>
                <a:spcPts val="100"/>
              </a:spcBef>
              <a:buFontTx/>
              <a:buChar char=""/>
              <a:tabLst>
                <a:tab pos="178435" algn="l"/>
              </a:tabLs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Sine</a:t>
            </a:r>
            <a:r>
              <a:rPr sz="135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endParaRPr sz="13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73365" y="5096704"/>
            <a:ext cx="106616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b="1" i="1" dirty="0">
                <a:solidFill>
                  <a:srgbClr val="FF0000"/>
                </a:solidFill>
                <a:latin typeface="Arial"/>
                <a:cs typeface="Arial"/>
              </a:rPr>
              <a:t>(Memorize</a:t>
            </a:r>
            <a:r>
              <a:rPr sz="95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b="1" i="1" dirty="0">
                <a:solidFill>
                  <a:srgbClr val="FF0000"/>
                </a:solidFill>
                <a:latin typeface="Arial"/>
                <a:cs typeface="Arial"/>
              </a:rPr>
              <a:t>these!)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20795" y="5016690"/>
            <a:ext cx="224802" cy="1184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20795" y="5303304"/>
            <a:ext cx="225907" cy="1548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82780" y="5332906"/>
            <a:ext cx="3721100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spcBef>
                <a:spcPts val="100"/>
              </a:spcBef>
              <a:buFontTx/>
              <a:buChar char=""/>
              <a:tabLst>
                <a:tab pos="178435" algn="l"/>
              </a:tabLs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Cosine</a:t>
            </a:r>
            <a:r>
              <a:rPr sz="135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</a:p>
          <a:p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365" marR="5080">
              <a:spcBef>
                <a:spcPts val="1160"/>
              </a:spcBef>
            </a:pPr>
            <a:r>
              <a:rPr sz="1350" i="1" dirty="0">
                <a:solidFill>
                  <a:srgbClr val="33339A"/>
                </a:solidFill>
                <a:latin typeface="Arial"/>
                <a:cs typeface="Arial"/>
              </a:rPr>
              <a:t>Remark: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Instead of computing Laplace  transform for each function, and/or  memorizing complicated Laplace</a:t>
            </a:r>
            <a:r>
              <a:rPr sz="135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transform,  use the </a:t>
            </a:r>
            <a:r>
              <a:rPr sz="1350" b="1" i="1" dirty="0">
                <a:solidFill>
                  <a:srgbClr val="FF0000"/>
                </a:solidFill>
                <a:latin typeface="Arial"/>
                <a:cs typeface="Arial"/>
              </a:rPr>
              <a:t>Laplace transform table</a:t>
            </a:r>
            <a:r>
              <a:rPr sz="135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59" name="object 59"/>
          <p:cNvSpPr/>
          <p:nvPr/>
        </p:nvSpPr>
        <p:spPr>
          <a:xfrm>
            <a:off x="2059462" y="4877242"/>
            <a:ext cx="1297481" cy="3234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059462" y="5386084"/>
            <a:ext cx="1324763" cy="2928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952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417616" y="4795930"/>
            <a:ext cx="2066590" cy="247504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408420" y="4786731"/>
            <a:ext cx="2080260" cy="2493645"/>
          </a:xfrm>
          <a:custGeom>
            <a:avLst/>
            <a:gdLst/>
            <a:ahLst/>
            <a:cxnLst/>
            <a:rect l="l" t="t" r="r" b="b"/>
            <a:pathLst>
              <a:path w="2080259" h="2493645">
                <a:moveTo>
                  <a:pt x="0" y="2493441"/>
                </a:moveTo>
                <a:lnTo>
                  <a:pt x="0" y="0"/>
                </a:lnTo>
                <a:lnTo>
                  <a:pt x="2080260" y="0"/>
                </a:lnTo>
                <a:lnTo>
                  <a:pt x="2080260" y="2493441"/>
                </a:lnTo>
                <a:lnTo>
                  <a:pt x="0" y="2493441"/>
                </a:lnTo>
                <a:close/>
              </a:path>
            </a:pathLst>
          </a:custGeom>
          <a:ln w="18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98073" y="4301256"/>
            <a:ext cx="2846705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Laplace transform</a:t>
            </a:r>
            <a:r>
              <a:rPr sz="2100" spc="-7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table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374225" y="5006016"/>
            <a:ext cx="222227" cy="1946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263847" y="5678954"/>
            <a:ext cx="401775" cy="2292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406048" y="7267475"/>
            <a:ext cx="148209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950" i="1" dirty="0">
                <a:solidFill>
                  <a:srgbClr val="FF0000"/>
                </a:solidFill>
                <a:latin typeface="Arial"/>
                <a:cs typeface="Arial"/>
              </a:rPr>
              <a:t>Inverse Laplace</a:t>
            </a:r>
            <a:r>
              <a:rPr sz="95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FF0000"/>
                </a:solidFill>
                <a:latin typeface="Arial"/>
                <a:cs typeface="Arial"/>
              </a:rPr>
              <a:t>Transform</a:t>
            </a:r>
            <a:endParaRPr sz="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457008" y="5973292"/>
            <a:ext cx="55244" cy="1316990"/>
          </a:xfrm>
          <a:custGeom>
            <a:avLst/>
            <a:gdLst/>
            <a:ahLst/>
            <a:cxnLst/>
            <a:rect l="l" t="t" r="r" b="b"/>
            <a:pathLst>
              <a:path w="55245" h="1316990">
                <a:moveTo>
                  <a:pt x="55194" y="55194"/>
                </a:moveTo>
                <a:lnTo>
                  <a:pt x="27597" y="0"/>
                </a:lnTo>
                <a:lnTo>
                  <a:pt x="0" y="55194"/>
                </a:lnTo>
                <a:lnTo>
                  <a:pt x="18402" y="55194"/>
                </a:lnTo>
                <a:lnTo>
                  <a:pt x="18402" y="45999"/>
                </a:lnTo>
                <a:lnTo>
                  <a:pt x="36798" y="45999"/>
                </a:lnTo>
                <a:lnTo>
                  <a:pt x="36798" y="55194"/>
                </a:lnTo>
                <a:lnTo>
                  <a:pt x="55194" y="55194"/>
                </a:lnTo>
                <a:close/>
              </a:path>
              <a:path w="55245" h="1316990">
                <a:moveTo>
                  <a:pt x="36798" y="55194"/>
                </a:moveTo>
                <a:lnTo>
                  <a:pt x="36798" y="45999"/>
                </a:lnTo>
                <a:lnTo>
                  <a:pt x="18402" y="45999"/>
                </a:lnTo>
                <a:lnTo>
                  <a:pt x="18402" y="55194"/>
                </a:lnTo>
                <a:lnTo>
                  <a:pt x="36798" y="55194"/>
                </a:lnTo>
                <a:close/>
              </a:path>
              <a:path w="55245" h="1316990">
                <a:moveTo>
                  <a:pt x="36798" y="1316812"/>
                </a:moveTo>
                <a:lnTo>
                  <a:pt x="36798" y="55194"/>
                </a:lnTo>
                <a:lnTo>
                  <a:pt x="18402" y="55194"/>
                </a:lnTo>
                <a:lnTo>
                  <a:pt x="18402" y="1316812"/>
                </a:lnTo>
                <a:lnTo>
                  <a:pt x="36798" y="1316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227049" y="5899708"/>
            <a:ext cx="405130" cy="110489"/>
          </a:xfrm>
          <a:custGeom>
            <a:avLst/>
            <a:gdLst/>
            <a:ahLst/>
            <a:cxnLst/>
            <a:rect l="l" t="t" r="r" b="b"/>
            <a:pathLst>
              <a:path w="405129" h="110489">
                <a:moveTo>
                  <a:pt x="101180" y="110375"/>
                </a:moveTo>
                <a:lnTo>
                  <a:pt x="101180" y="0"/>
                </a:lnTo>
                <a:lnTo>
                  <a:pt x="0" y="55194"/>
                </a:lnTo>
                <a:lnTo>
                  <a:pt x="101180" y="110375"/>
                </a:lnTo>
                <a:close/>
              </a:path>
              <a:path w="405129" h="110489">
                <a:moveTo>
                  <a:pt x="404723" y="82791"/>
                </a:moveTo>
                <a:lnTo>
                  <a:pt x="404723" y="27597"/>
                </a:lnTo>
                <a:lnTo>
                  <a:pt x="101180" y="27597"/>
                </a:lnTo>
                <a:lnTo>
                  <a:pt x="101180" y="82791"/>
                </a:lnTo>
                <a:lnTo>
                  <a:pt x="404723" y="8279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227049" y="5899708"/>
            <a:ext cx="405130" cy="110489"/>
          </a:xfrm>
          <a:custGeom>
            <a:avLst/>
            <a:gdLst/>
            <a:ahLst/>
            <a:cxnLst/>
            <a:rect l="l" t="t" r="r" b="b"/>
            <a:pathLst>
              <a:path w="405129" h="110489">
                <a:moveTo>
                  <a:pt x="101180" y="0"/>
                </a:moveTo>
                <a:lnTo>
                  <a:pt x="101180" y="27597"/>
                </a:lnTo>
                <a:lnTo>
                  <a:pt x="404723" y="27597"/>
                </a:lnTo>
                <a:lnTo>
                  <a:pt x="404723" y="82791"/>
                </a:lnTo>
                <a:lnTo>
                  <a:pt x="101180" y="82791"/>
                </a:lnTo>
                <a:lnTo>
                  <a:pt x="101180" y="110375"/>
                </a:lnTo>
                <a:lnTo>
                  <a:pt x="0" y="55194"/>
                </a:lnTo>
                <a:lnTo>
                  <a:pt x="101180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300645" y="5163858"/>
            <a:ext cx="405130" cy="110489"/>
          </a:xfrm>
          <a:custGeom>
            <a:avLst/>
            <a:gdLst/>
            <a:ahLst/>
            <a:cxnLst/>
            <a:rect l="l" t="t" r="r" b="b"/>
            <a:pathLst>
              <a:path w="405129" h="110489">
                <a:moveTo>
                  <a:pt x="303529" y="82778"/>
                </a:moveTo>
                <a:lnTo>
                  <a:pt x="303529" y="27597"/>
                </a:lnTo>
                <a:lnTo>
                  <a:pt x="0" y="27597"/>
                </a:lnTo>
                <a:lnTo>
                  <a:pt x="0" y="82778"/>
                </a:lnTo>
                <a:lnTo>
                  <a:pt x="303529" y="82778"/>
                </a:lnTo>
                <a:close/>
              </a:path>
              <a:path w="405129" h="110489">
                <a:moveTo>
                  <a:pt x="404710" y="55194"/>
                </a:moveTo>
                <a:lnTo>
                  <a:pt x="303529" y="0"/>
                </a:lnTo>
                <a:lnTo>
                  <a:pt x="303529" y="110375"/>
                </a:lnTo>
                <a:lnTo>
                  <a:pt x="404710" y="5519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300645" y="5163858"/>
            <a:ext cx="405130" cy="110489"/>
          </a:xfrm>
          <a:custGeom>
            <a:avLst/>
            <a:gdLst/>
            <a:ahLst/>
            <a:cxnLst/>
            <a:rect l="l" t="t" r="r" b="b"/>
            <a:pathLst>
              <a:path w="405129" h="110489">
                <a:moveTo>
                  <a:pt x="303529" y="0"/>
                </a:moveTo>
                <a:lnTo>
                  <a:pt x="303529" y="27597"/>
                </a:lnTo>
                <a:lnTo>
                  <a:pt x="0" y="27597"/>
                </a:lnTo>
                <a:lnTo>
                  <a:pt x="0" y="82778"/>
                </a:lnTo>
                <a:lnTo>
                  <a:pt x="303529" y="82778"/>
                </a:lnTo>
                <a:lnTo>
                  <a:pt x="303529" y="110375"/>
                </a:lnTo>
                <a:lnTo>
                  <a:pt x="404710" y="55194"/>
                </a:lnTo>
                <a:lnTo>
                  <a:pt x="303529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029580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0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21663" y="421406"/>
            <a:ext cx="2231390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Integration </a:t>
            </a:r>
            <a:r>
              <a:rPr sz="2100" spc="5" dirty="0">
                <a:solidFill>
                  <a:srgbClr val="33339A"/>
                </a:solidFill>
                <a:latin typeface="Arial"/>
                <a:cs typeface="Arial"/>
              </a:rPr>
              <a:t>is</a:t>
            </a:r>
            <a:r>
              <a:rPr sz="2100" spc="-8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Hard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855" y="1730506"/>
            <a:ext cx="2141220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i="1" spc="10" dirty="0">
                <a:latin typeface="Arial"/>
                <a:cs typeface="Arial"/>
              </a:rPr>
              <a:t>Tables are</a:t>
            </a:r>
            <a:r>
              <a:rPr sz="2100" i="1" spc="-75" dirty="0">
                <a:latin typeface="Arial"/>
                <a:cs typeface="Arial"/>
              </a:rPr>
              <a:t> </a:t>
            </a:r>
            <a:r>
              <a:rPr sz="2100" i="1" spc="10" dirty="0">
                <a:latin typeface="Arial"/>
                <a:cs typeface="Arial"/>
              </a:rPr>
              <a:t>Easier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952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7616" y="916081"/>
            <a:ext cx="2066590" cy="2475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8420" y="906881"/>
            <a:ext cx="2080260" cy="2493645"/>
          </a:xfrm>
          <a:custGeom>
            <a:avLst/>
            <a:gdLst/>
            <a:ahLst/>
            <a:cxnLst/>
            <a:rect l="l" t="t" r="r" b="b"/>
            <a:pathLst>
              <a:path w="2080259" h="2493645">
                <a:moveTo>
                  <a:pt x="0" y="2493441"/>
                </a:moveTo>
                <a:lnTo>
                  <a:pt x="0" y="0"/>
                </a:lnTo>
                <a:lnTo>
                  <a:pt x="2080260" y="0"/>
                </a:lnTo>
                <a:lnTo>
                  <a:pt x="2080260" y="2493441"/>
                </a:lnTo>
                <a:lnTo>
                  <a:pt x="0" y="2493441"/>
                </a:lnTo>
                <a:close/>
              </a:path>
            </a:pathLst>
          </a:custGeom>
          <a:ln w="18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941694" y="333090"/>
            <a:ext cx="3158490" cy="528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0"/>
              </a:spcBef>
            </a:pPr>
            <a:r>
              <a:rPr sz="1900" spc="15" dirty="0"/>
              <a:t>Laplace transform</a:t>
            </a:r>
            <a:r>
              <a:rPr sz="1900" spc="-30" dirty="0"/>
              <a:t> </a:t>
            </a:r>
            <a:r>
              <a:rPr sz="1900" spc="10" dirty="0"/>
              <a:t>table</a:t>
            </a:r>
            <a:endParaRPr sz="19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350" dirty="0"/>
              <a:t>(Table B.1 in Appendix B of the</a:t>
            </a:r>
            <a:r>
              <a:rPr sz="1350" spc="-55" dirty="0"/>
              <a:t> </a:t>
            </a:r>
            <a:r>
              <a:rPr sz="1350" dirty="0"/>
              <a:t>textbook)</a:t>
            </a:r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7374225" y="1126167"/>
            <a:ext cx="222227" cy="194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3847" y="1799104"/>
            <a:ext cx="401775" cy="229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06048" y="3387625"/>
            <a:ext cx="148209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i="1" dirty="0">
                <a:solidFill>
                  <a:srgbClr val="FF0000"/>
                </a:solidFill>
                <a:latin typeface="Arial"/>
                <a:cs typeface="Arial"/>
              </a:rPr>
              <a:t>Inverse Laplace</a:t>
            </a:r>
            <a:r>
              <a:rPr sz="95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i="1" dirty="0">
                <a:solidFill>
                  <a:srgbClr val="FF0000"/>
                </a:solidFill>
                <a:latin typeface="Arial"/>
                <a:cs typeface="Arial"/>
              </a:rPr>
              <a:t>Transform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57008" y="2093442"/>
            <a:ext cx="55244" cy="1316990"/>
          </a:xfrm>
          <a:custGeom>
            <a:avLst/>
            <a:gdLst/>
            <a:ahLst/>
            <a:cxnLst/>
            <a:rect l="l" t="t" r="r" b="b"/>
            <a:pathLst>
              <a:path w="55245" h="1316989">
                <a:moveTo>
                  <a:pt x="55194" y="55194"/>
                </a:moveTo>
                <a:lnTo>
                  <a:pt x="27597" y="0"/>
                </a:lnTo>
                <a:lnTo>
                  <a:pt x="0" y="55194"/>
                </a:lnTo>
                <a:lnTo>
                  <a:pt x="18402" y="55194"/>
                </a:lnTo>
                <a:lnTo>
                  <a:pt x="18402" y="45999"/>
                </a:lnTo>
                <a:lnTo>
                  <a:pt x="36798" y="45999"/>
                </a:lnTo>
                <a:lnTo>
                  <a:pt x="36798" y="55194"/>
                </a:lnTo>
                <a:lnTo>
                  <a:pt x="55194" y="55194"/>
                </a:lnTo>
                <a:close/>
              </a:path>
              <a:path w="55245" h="1316989">
                <a:moveTo>
                  <a:pt x="36798" y="55194"/>
                </a:moveTo>
                <a:lnTo>
                  <a:pt x="36798" y="45999"/>
                </a:lnTo>
                <a:lnTo>
                  <a:pt x="18402" y="45999"/>
                </a:lnTo>
                <a:lnTo>
                  <a:pt x="18402" y="55194"/>
                </a:lnTo>
                <a:lnTo>
                  <a:pt x="36798" y="55194"/>
                </a:lnTo>
                <a:close/>
              </a:path>
              <a:path w="55245" h="1316989">
                <a:moveTo>
                  <a:pt x="36798" y="1316812"/>
                </a:moveTo>
                <a:lnTo>
                  <a:pt x="36798" y="55194"/>
                </a:lnTo>
                <a:lnTo>
                  <a:pt x="18402" y="55194"/>
                </a:lnTo>
                <a:lnTo>
                  <a:pt x="18402" y="1316812"/>
                </a:lnTo>
                <a:lnTo>
                  <a:pt x="36798" y="1316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7049" y="2019858"/>
            <a:ext cx="405130" cy="110489"/>
          </a:xfrm>
          <a:custGeom>
            <a:avLst/>
            <a:gdLst/>
            <a:ahLst/>
            <a:cxnLst/>
            <a:rect l="l" t="t" r="r" b="b"/>
            <a:pathLst>
              <a:path w="405129" h="110489">
                <a:moveTo>
                  <a:pt x="101180" y="110375"/>
                </a:moveTo>
                <a:lnTo>
                  <a:pt x="101180" y="0"/>
                </a:lnTo>
                <a:lnTo>
                  <a:pt x="0" y="55194"/>
                </a:lnTo>
                <a:lnTo>
                  <a:pt x="101180" y="110375"/>
                </a:lnTo>
                <a:close/>
              </a:path>
              <a:path w="405129" h="110489">
                <a:moveTo>
                  <a:pt x="404723" y="82791"/>
                </a:moveTo>
                <a:lnTo>
                  <a:pt x="404723" y="27597"/>
                </a:lnTo>
                <a:lnTo>
                  <a:pt x="101180" y="27597"/>
                </a:lnTo>
                <a:lnTo>
                  <a:pt x="101180" y="82791"/>
                </a:lnTo>
                <a:lnTo>
                  <a:pt x="404723" y="8279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7049" y="2019858"/>
            <a:ext cx="405130" cy="110489"/>
          </a:xfrm>
          <a:custGeom>
            <a:avLst/>
            <a:gdLst/>
            <a:ahLst/>
            <a:cxnLst/>
            <a:rect l="l" t="t" r="r" b="b"/>
            <a:pathLst>
              <a:path w="405129" h="110489">
                <a:moveTo>
                  <a:pt x="101180" y="0"/>
                </a:moveTo>
                <a:lnTo>
                  <a:pt x="101180" y="27597"/>
                </a:lnTo>
                <a:lnTo>
                  <a:pt x="404723" y="27597"/>
                </a:lnTo>
                <a:lnTo>
                  <a:pt x="404723" y="82791"/>
                </a:lnTo>
                <a:lnTo>
                  <a:pt x="101180" y="82791"/>
                </a:lnTo>
                <a:lnTo>
                  <a:pt x="101180" y="110375"/>
                </a:lnTo>
                <a:lnTo>
                  <a:pt x="0" y="55194"/>
                </a:lnTo>
                <a:lnTo>
                  <a:pt x="101180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0645" y="1284008"/>
            <a:ext cx="405130" cy="110489"/>
          </a:xfrm>
          <a:custGeom>
            <a:avLst/>
            <a:gdLst/>
            <a:ahLst/>
            <a:cxnLst/>
            <a:rect l="l" t="t" r="r" b="b"/>
            <a:pathLst>
              <a:path w="405129" h="110490">
                <a:moveTo>
                  <a:pt x="303529" y="82778"/>
                </a:moveTo>
                <a:lnTo>
                  <a:pt x="303529" y="27597"/>
                </a:lnTo>
                <a:lnTo>
                  <a:pt x="0" y="27597"/>
                </a:lnTo>
                <a:lnTo>
                  <a:pt x="0" y="82778"/>
                </a:lnTo>
                <a:lnTo>
                  <a:pt x="303529" y="82778"/>
                </a:lnTo>
                <a:close/>
              </a:path>
              <a:path w="405129" h="110490">
                <a:moveTo>
                  <a:pt x="404710" y="55194"/>
                </a:moveTo>
                <a:lnTo>
                  <a:pt x="303529" y="0"/>
                </a:lnTo>
                <a:lnTo>
                  <a:pt x="303529" y="110375"/>
                </a:lnTo>
                <a:lnTo>
                  <a:pt x="404710" y="5519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00645" y="1284008"/>
            <a:ext cx="405130" cy="110489"/>
          </a:xfrm>
          <a:custGeom>
            <a:avLst/>
            <a:gdLst/>
            <a:ahLst/>
            <a:cxnLst/>
            <a:rect l="l" t="t" r="r" b="b"/>
            <a:pathLst>
              <a:path w="405129" h="110490">
                <a:moveTo>
                  <a:pt x="303529" y="0"/>
                </a:moveTo>
                <a:lnTo>
                  <a:pt x="303529" y="27597"/>
                </a:lnTo>
                <a:lnTo>
                  <a:pt x="0" y="27597"/>
                </a:lnTo>
                <a:lnTo>
                  <a:pt x="0" y="82778"/>
                </a:lnTo>
                <a:lnTo>
                  <a:pt x="303529" y="82778"/>
                </a:lnTo>
                <a:lnTo>
                  <a:pt x="303529" y="110375"/>
                </a:lnTo>
                <a:lnTo>
                  <a:pt x="404710" y="55194"/>
                </a:lnTo>
                <a:lnTo>
                  <a:pt x="303529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580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49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1715" y="4943106"/>
            <a:ext cx="3532504" cy="368300"/>
          </a:xfrm>
          <a:custGeom>
            <a:avLst/>
            <a:gdLst/>
            <a:ahLst/>
            <a:cxnLst/>
            <a:rect l="l" t="t" r="r" b="b"/>
            <a:pathLst>
              <a:path w="3532504" h="368300">
                <a:moveTo>
                  <a:pt x="0" y="0"/>
                </a:moveTo>
                <a:lnTo>
                  <a:pt x="0" y="367931"/>
                </a:lnTo>
                <a:lnTo>
                  <a:pt x="3532098" y="367931"/>
                </a:lnTo>
                <a:lnTo>
                  <a:pt x="3532098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98184" y="4267399"/>
            <a:ext cx="2079625" cy="49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Properties of Laplace</a:t>
            </a:r>
            <a:r>
              <a:rPr sz="1150" spc="1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900" i="1" spc="10" dirty="0">
                <a:solidFill>
                  <a:srgbClr val="33339A"/>
                </a:solidFill>
                <a:latin typeface="Arial"/>
                <a:cs typeface="Arial"/>
              </a:rPr>
              <a:t>Linearity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0329" y="6456557"/>
            <a:ext cx="2736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latin typeface="Arial"/>
                <a:cs typeface="Arial"/>
              </a:rPr>
              <a:t>Ex.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572" y="5499937"/>
            <a:ext cx="48387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Arial"/>
                <a:cs typeface="Arial"/>
              </a:rPr>
              <a:t>Proof.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94239" y="5016686"/>
            <a:ext cx="3262403" cy="220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3231" y="5494991"/>
            <a:ext cx="3329353" cy="7726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6061" y="6672356"/>
            <a:ext cx="3261775" cy="368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952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81812" y="4292499"/>
            <a:ext cx="2079625" cy="5276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Properties of Laplace</a:t>
            </a:r>
            <a:r>
              <a:rPr sz="1150" spc="1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900" i="1" spc="10" dirty="0">
                <a:solidFill>
                  <a:srgbClr val="33339A"/>
                </a:solidFill>
                <a:latin typeface="Arial"/>
                <a:cs typeface="Arial"/>
              </a:rPr>
              <a:t>Differentiation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23957" y="5941460"/>
            <a:ext cx="2736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latin typeface="Arial"/>
                <a:cs typeface="Arial"/>
              </a:rPr>
              <a:t>Ex.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76792" y="5352781"/>
            <a:ext cx="48387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Arial"/>
                <a:cs typeface="Arial"/>
              </a:rPr>
              <a:t>Proof.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75170" y="4943106"/>
            <a:ext cx="1766570" cy="441959"/>
          </a:xfrm>
          <a:custGeom>
            <a:avLst/>
            <a:gdLst/>
            <a:ahLst/>
            <a:cxnLst/>
            <a:rect l="l" t="t" r="r" b="b"/>
            <a:pathLst>
              <a:path w="1766570" h="441960">
                <a:moveTo>
                  <a:pt x="0" y="0"/>
                </a:moveTo>
                <a:lnTo>
                  <a:pt x="0" y="441515"/>
                </a:lnTo>
                <a:lnTo>
                  <a:pt x="1766049" y="441515"/>
                </a:lnTo>
                <a:lnTo>
                  <a:pt x="1766049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19824" y="6709143"/>
            <a:ext cx="441959" cy="331470"/>
          </a:xfrm>
          <a:custGeom>
            <a:avLst/>
            <a:gdLst/>
            <a:ahLst/>
            <a:cxnLst/>
            <a:rect l="l" t="t" r="r" b="b"/>
            <a:pathLst>
              <a:path w="441959" h="331470">
                <a:moveTo>
                  <a:pt x="0" y="0"/>
                </a:moveTo>
                <a:lnTo>
                  <a:pt x="0" y="331139"/>
                </a:lnTo>
                <a:lnTo>
                  <a:pt x="441515" y="331139"/>
                </a:lnTo>
                <a:lnTo>
                  <a:pt x="441515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5489" y="6865518"/>
            <a:ext cx="294640" cy="55244"/>
          </a:xfrm>
          <a:custGeom>
            <a:avLst/>
            <a:gdLst/>
            <a:ahLst/>
            <a:cxnLst/>
            <a:rect l="l" t="t" r="r" b="b"/>
            <a:pathLst>
              <a:path w="294639" h="55245">
                <a:moveTo>
                  <a:pt x="248348" y="36791"/>
                </a:moveTo>
                <a:lnTo>
                  <a:pt x="248348" y="18395"/>
                </a:lnTo>
                <a:lnTo>
                  <a:pt x="0" y="18395"/>
                </a:lnTo>
                <a:lnTo>
                  <a:pt x="0" y="36791"/>
                </a:lnTo>
                <a:lnTo>
                  <a:pt x="248348" y="36791"/>
                </a:lnTo>
                <a:close/>
              </a:path>
              <a:path w="294639" h="55245">
                <a:moveTo>
                  <a:pt x="294335" y="27597"/>
                </a:moveTo>
                <a:lnTo>
                  <a:pt x="239140" y="0"/>
                </a:lnTo>
                <a:lnTo>
                  <a:pt x="239140" y="18395"/>
                </a:lnTo>
                <a:lnTo>
                  <a:pt x="248348" y="18395"/>
                </a:lnTo>
                <a:lnTo>
                  <a:pt x="248348" y="50590"/>
                </a:lnTo>
                <a:lnTo>
                  <a:pt x="294335" y="27597"/>
                </a:lnTo>
                <a:close/>
              </a:path>
              <a:path w="294639" h="55245">
                <a:moveTo>
                  <a:pt x="248348" y="50590"/>
                </a:moveTo>
                <a:lnTo>
                  <a:pt x="248348" y="36791"/>
                </a:lnTo>
                <a:lnTo>
                  <a:pt x="239140" y="36791"/>
                </a:lnTo>
                <a:lnTo>
                  <a:pt x="239140" y="55194"/>
                </a:lnTo>
                <a:lnTo>
                  <a:pt x="248348" y="50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61340" y="6865518"/>
            <a:ext cx="294640" cy="55244"/>
          </a:xfrm>
          <a:custGeom>
            <a:avLst/>
            <a:gdLst/>
            <a:ahLst/>
            <a:cxnLst/>
            <a:rect l="l" t="t" r="r" b="b"/>
            <a:pathLst>
              <a:path w="294640" h="55245">
                <a:moveTo>
                  <a:pt x="248348" y="36791"/>
                </a:moveTo>
                <a:lnTo>
                  <a:pt x="248348" y="18395"/>
                </a:lnTo>
                <a:lnTo>
                  <a:pt x="0" y="18395"/>
                </a:lnTo>
                <a:lnTo>
                  <a:pt x="0" y="36791"/>
                </a:lnTo>
                <a:lnTo>
                  <a:pt x="248348" y="36791"/>
                </a:lnTo>
                <a:close/>
              </a:path>
              <a:path w="294640" h="55245">
                <a:moveTo>
                  <a:pt x="294335" y="27597"/>
                </a:moveTo>
                <a:lnTo>
                  <a:pt x="239153" y="0"/>
                </a:lnTo>
                <a:lnTo>
                  <a:pt x="239153" y="18395"/>
                </a:lnTo>
                <a:lnTo>
                  <a:pt x="248348" y="18395"/>
                </a:lnTo>
                <a:lnTo>
                  <a:pt x="248348" y="50595"/>
                </a:lnTo>
                <a:lnTo>
                  <a:pt x="294335" y="27597"/>
                </a:lnTo>
                <a:close/>
              </a:path>
              <a:path w="294640" h="55245">
                <a:moveTo>
                  <a:pt x="248348" y="50595"/>
                </a:moveTo>
                <a:lnTo>
                  <a:pt x="248348" y="36791"/>
                </a:lnTo>
                <a:lnTo>
                  <a:pt x="239153" y="36791"/>
                </a:lnTo>
                <a:lnTo>
                  <a:pt x="239153" y="55194"/>
                </a:lnTo>
                <a:lnTo>
                  <a:pt x="248348" y="50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18155" y="6712182"/>
            <a:ext cx="245530" cy="131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77045" y="6673119"/>
            <a:ext cx="281797" cy="1470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99541" y="6786324"/>
            <a:ext cx="261636" cy="1698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48930" y="6745947"/>
            <a:ext cx="331470" cy="257810"/>
          </a:xfrm>
          <a:custGeom>
            <a:avLst/>
            <a:gdLst/>
            <a:ahLst/>
            <a:cxnLst/>
            <a:rect l="l" t="t" r="r" b="b"/>
            <a:pathLst>
              <a:path w="331470" h="257809">
                <a:moveTo>
                  <a:pt x="0" y="0"/>
                </a:moveTo>
                <a:lnTo>
                  <a:pt x="0" y="257543"/>
                </a:lnTo>
                <a:lnTo>
                  <a:pt x="331139" y="257543"/>
                </a:lnTo>
                <a:lnTo>
                  <a:pt x="331139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4582" y="6865518"/>
            <a:ext cx="294640" cy="55244"/>
          </a:xfrm>
          <a:custGeom>
            <a:avLst/>
            <a:gdLst/>
            <a:ahLst/>
            <a:cxnLst/>
            <a:rect l="l" t="t" r="r" b="b"/>
            <a:pathLst>
              <a:path w="294640" h="55245">
                <a:moveTo>
                  <a:pt x="248348" y="36791"/>
                </a:moveTo>
                <a:lnTo>
                  <a:pt x="248348" y="18395"/>
                </a:lnTo>
                <a:lnTo>
                  <a:pt x="0" y="18395"/>
                </a:lnTo>
                <a:lnTo>
                  <a:pt x="0" y="36791"/>
                </a:lnTo>
                <a:lnTo>
                  <a:pt x="248348" y="36791"/>
                </a:lnTo>
                <a:close/>
              </a:path>
              <a:path w="294640" h="55245">
                <a:moveTo>
                  <a:pt x="294347" y="27597"/>
                </a:moveTo>
                <a:lnTo>
                  <a:pt x="239153" y="0"/>
                </a:lnTo>
                <a:lnTo>
                  <a:pt x="239153" y="18395"/>
                </a:lnTo>
                <a:lnTo>
                  <a:pt x="248348" y="18395"/>
                </a:lnTo>
                <a:lnTo>
                  <a:pt x="248348" y="50596"/>
                </a:lnTo>
                <a:lnTo>
                  <a:pt x="294347" y="27597"/>
                </a:lnTo>
                <a:close/>
              </a:path>
              <a:path w="294640" h="55245">
                <a:moveTo>
                  <a:pt x="248348" y="50596"/>
                </a:moveTo>
                <a:lnTo>
                  <a:pt x="248348" y="36791"/>
                </a:lnTo>
                <a:lnTo>
                  <a:pt x="239153" y="36791"/>
                </a:lnTo>
                <a:lnTo>
                  <a:pt x="239153" y="55194"/>
                </a:lnTo>
                <a:lnTo>
                  <a:pt x="248348" y="50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80057" y="6865518"/>
            <a:ext cx="220979" cy="55244"/>
          </a:xfrm>
          <a:custGeom>
            <a:avLst/>
            <a:gdLst/>
            <a:ahLst/>
            <a:cxnLst/>
            <a:rect l="l" t="t" r="r" b="b"/>
            <a:pathLst>
              <a:path w="220979" h="55245">
                <a:moveTo>
                  <a:pt x="174764" y="36791"/>
                </a:moveTo>
                <a:lnTo>
                  <a:pt x="174764" y="18395"/>
                </a:lnTo>
                <a:lnTo>
                  <a:pt x="0" y="18395"/>
                </a:lnTo>
                <a:lnTo>
                  <a:pt x="0" y="36791"/>
                </a:lnTo>
                <a:lnTo>
                  <a:pt x="174764" y="36791"/>
                </a:lnTo>
                <a:close/>
              </a:path>
              <a:path w="220979" h="55245">
                <a:moveTo>
                  <a:pt x="220764" y="27597"/>
                </a:moveTo>
                <a:lnTo>
                  <a:pt x="165569" y="0"/>
                </a:lnTo>
                <a:lnTo>
                  <a:pt x="165569" y="18395"/>
                </a:lnTo>
                <a:lnTo>
                  <a:pt x="174764" y="18395"/>
                </a:lnTo>
                <a:lnTo>
                  <a:pt x="174764" y="50596"/>
                </a:lnTo>
                <a:lnTo>
                  <a:pt x="220764" y="27597"/>
                </a:lnTo>
                <a:close/>
              </a:path>
              <a:path w="220979" h="55245">
                <a:moveTo>
                  <a:pt x="174764" y="50596"/>
                </a:moveTo>
                <a:lnTo>
                  <a:pt x="174764" y="36791"/>
                </a:lnTo>
                <a:lnTo>
                  <a:pt x="165569" y="36791"/>
                </a:lnTo>
                <a:lnTo>
                  <a:pt x="165569" y="55194"/>
                </a:lnTo>
                <a:lnTo>
                  <a:pt x="174764" y="50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23684" y="6712182"/>
            <a:ext cx="287513" cy="1312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62825" y="6821906"/>
            <a:ext cx="100128" cy="118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00821" y="6819531"/>
            <a:ext cx="110489" cy="147320"/>
          </a:xfrm>
          <a:custGeom>
            <a:avLst/>
            <a:gdLst/>
            <a:ahLst/>
            <a:cxnLst/>
            <a:rect l="l" t="t" r="r" b="b"/>
            <a:pathLst>
              <a:path w="110490" h="147320">
                <a:moveTo>
                  <a:pt x="55181" y="0"/>
                </a:moveTo>
                <a:lnTo>
                  <a:pt x="33834" y="5805"/>
                </a:lnTo>
                <a:lnTo>
                  <a:pt x="16279" y="21613"/>
                </a:lnTo>
                <a:lnTo>
                  <a:pt x="4380" y="45010"/>
                </a:lnTo>
                <a:lnTo>
                  <a:pt x="0" y="73583"/>
                </a:lnTo>
                <a:lnTo>
                  <a:pt x="4380" y="102151"/>
                </a:lnTo>
                <a:lnTo>
                  <a:pt x="16279" y="125549"/>
                </a:lnTo>
                <a:lnTo>
                  <a:pt x="33834" y="141360"/>
                </a:lnTo>
                <a:lnTo>
                  <a:pt x="55181" y="147167"/>
                </a:lnTo>
                <a:lnTo>
                  <a:pt x="76691" y="141360"/>
                </a:lnTo>
                <a:lnTo>
                  <a:pt x="94232" y="125549"/>
                </a:lnTo>
                <a:lnTo>
                  <a:pt x="106046" y="102151"/>
                </a:lnTo>
                <a:lnTo>
                  <a:pt x="110375" y="73583"/>
                </a:lnTo>
                <a:lnTo>
                  <a:pt x="106046" y="45010"/>
                </a:lnTo>
                <a:lnTo>
                  <a:pt x="94232" y="21613"/>
                </a:lnTo>
                <a:lnTo>
                  <a:pt x="76691" y="5805"/>
                </a:lnTo>
                <a:lnTo>
                  <a:pt x="55181" y="0"/>
                </a:lnTo>
                <a:close/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11196" y="6865518"/>
            <a:ext cx="331470" cy="55244"/>
          </a:xfrm>
          <a:custGeom>
            <a:avLst/>
            <a:gdLst/>
            <a:ahLst/>
            <a:cxnLst/>
            <a:rect l="l" t="t" r="r" b="b"/>
            <a:pathLst>
              <a:path w="331470" h="55245">
                <a:moveTo>
                  <a:pt x="285140" y="36791"/>
                </a:moveTo>
                <a:lnTo>
                  <a:pt x="285140" y="18395"/>
                </a:lnTo>
                <a:lnTo>
                  <a:pt x="0" y="18395"/>
                </a:lnTo>
                <a:lnTo>
                  <a:pt x="0" y="36791"/>
                </a:lnTo>
                <a:lnTo>
                  <a:pt x="285140" y="36791"/>
                </a:lnTo>
                <a:close/>
              </a:path>
              <a:path w="331470" h="55245">
                <a:moveTo>
                  <a:pt x="331127" y="27597"/>
                </a:moveTo>
                <a:lnTo>
                  <a:pt x="275945" y="0"/>
                </a:lnTo>
                <a:lnTo>
                  <a:pt x="275945" y="18395"/>
                </a:lnTo>
                <a:lnTo>
                  <a:pt x="285140" y="18395"/>
                </a:lnTo>
                <a:lnTo>
                  <a:pt x="285140" y="50595"/>
                </a:lnTo>
                <a:lnTo>
                  <a:pt x="331127" y="27597"/>
                </a:lnTo>
                <a:close/>
              </a:path>
              <a:path w="331470" h="55245">
                <a:moveTo>
                  <a:pt x="285140" y="50595"/>
                </a:moveTo>
                <a:lnTo>
                  <a:pt x="285140" y="36791"/>
                </a:lnTo>
                <a:lnTo>
                  <a:pt x="275945" y="36791"/>
                </a:lnTo>
                <a:lnTo>
                  <a:pt x="275945" y="55194"/>
                </a:lnTo>
                <a:lnTo>
                  <a:pt x="285140" y="50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72527" y="6712828"/>
            <a:ext cx="741648" cy="1416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23999" y="6670143"/>
            <a:ext cx="55244" cy="147320"/>
          </a:xfrm>
          <a:custGeom>
            <a:avLst/>
            <a:gdLst/>
            <a:ahLst/>
            <a:cxnLst/>
            <a:rect l="l" t="t" r="r" b="b"/>
            <a:pathLst>
              <a:path w="55245" h="147320">
                <a:moveTo>
                  <a:pt x="55181" y="91984"/>
                </a:moveTo>
                <a:lnTo>
                  <a:pt x="0" y="91984"/>
                </a:lnTo>
                <a:lnTo>
                  <a:pt x="18389" y="128764"/>
                </a:lnTo>
                <a:lnTo>
                  <a:pt x="18389" y="101179"/>
                </a:lnTo>
                <a:lnTo>
                  <a:pt x="36785" y="101179"/>
                </a:lnTo>
                <a:lnTo>
                  <a:pt x="36785" y="128793"/>
                </a:lnTo>
                <a:lnTo>
                  <a:pt x="55181" y="91984"/>
                </a:lnTo>
                <a:close/>
              </a:path>
              <a:path w="55245" h="147320">
                <a:moveTo>
                  <a:pt x="36785" y="91984"/>
                </a:moveTo>
                <a:lnTo>
                  <a:pt x="36785" y="0"/>
                </a:lnTo>
                <a:lnTo>
                  <a:pt x="18389" y="0"/>
                </a:lnTo>
                <a:lnTo>
                  <a:pt x="18389" y="91984"/>
                </a:lnTo>
                <a:lnTo>
                  <a:pt x="36785" y="91984"/>
                </a:lnTo>
                <a:close/>
              </a:path>
              <a:path w="55245" h="147320">
                <a:moveTo>
                  <a:pt x="36785" y="128793"/>
                </a:moveTo>
                <a:lnTo>
                  <a:pt x="36785" y="101179"/>
                </a:lnTo>
                <a:lnTo>
                  <a:pt x="18389" y="101179"/>
                </a:lnTo>
                <a:lnTo>
                  <a:pt x="18389" y="128764"/>
                </a:lnTo>
                <a:lnTo>
                  <a:pt x="27597" y="147179"/>
                </a:lnTo>
                <a:lnTo>
                  <a:pt x="36785" y="128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27598" y="6564260"/>
            <a:ext cx="204285" cy="966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11196" y="6745947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583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75346" y="6525183"/>
            <a:ext cx="883285" cy="552450"/>
          </a:xfrm>
          <a:custGeom>
            <a:avLst/>
            <a:gdLst/>
            <a:ahLst/>
            <a:cxnLst/>
            <a:rect l="l" t="t" r="r" b="b"/>
            <a:pathLst>
              <a:path w="883284" h="552450">
                <a:moveTo>
                  <a:pt x="0" y="0"/>
                </a:moveTo>
                <a:lnTo>
                  <a:pt x="0" y="551891"/>
                </a:lnTo>
                <a:lnTo>
                  <a:pt x="883018" y="551891"/>
                </a:lnTo>
                <a:lnTo>
                  <a:pt x="883018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41266" y="6309390"/>
            <a:ext cx="59880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i="1" dirty="0">
                <a:solidFill>
                  <a:srgbClr val="FF0000"/>
                </a:solidFill>
                <a:latin typeface="Arial"/>
                <a:cs typeface="Arial"/>
              </a:rPr>
              <a:t>t-domain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80741" y="6309390"/>
            <a:ext cx="63182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i="1" dirty="0">
                <a:solidFill>
                  <a:srgbClr val="FF0000"/>
                </a:solidFill>
                <a:latin typeface="Arial"/>
                <a:cs typeface="Arial"/>
              </a:rPr>
              <a:t>s-domain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28882" y="5077394"/>
            <a:ext cx="1622949" cy="2108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44971" y="5599850"/>
            <a:ext cx="3953241" cy="6096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29580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8705" y="1066190"/>
            <a:ext cx="1435100" cy="441959"/>
          </a:xfrm>
          <a:custGeom>
            <a:avLst/>
            <a:gdLst/>
            <a:ahLst/>
            <a:cxnLst/>
            <a:rect l="l" t="t" r="r" b="b"/>
            <a:pathLst>
              <a:path w="1435100" h="441959">
                <a:moveTo>
                  <a:pt x="0" y="0"/>
                </a:moveTo>
                <a:lnTo>
                  <a:pt x="0" y="441515"/>
                </a:lnTo>
                <a:lnTo>
                  <a:pt x="1434909" y="441515"/>
                </a:lnTo>
                <a:lnTo>
                  <a:pt x="1434909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8184" y="424340"/>
            <a:ext cx="207962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Properties of Laplace</a:t>
            </a:r>
            <a:r>
              <a:rPr sz="1150" spc="1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4842" y="620440"/>
            <a:ext cx="118554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i="1" spc="10" dirty="0">
                <a:latin typeface="Arial"/>
                <a:cs typeface="Arial"/>
              </a:rPr>
              <a:t>Integration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572" y="1620099"/>
            <a:ext cx="48387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Arial"/>
                <a:cs typeface="Arial"/>
              </a:rPr>
              <a:t>Proof.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9646" y="1651934"/>
            <a:ext cx="3320132" cy="548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3982" y="2755709"/>
            <a:ext cx="441959" cy="331470"/>
          </a:xfrm>
          <a:custGeom>
            <a:avLst/>
            <a:gdLst/>
            <a:ahLst/>
            <a:cxnLst/>
            <a:rect l="l" t="t" r="r" b="b"/>
            <a:pathLst>
              <a:path w="441960" h="331469">
                <a:moveTo>
                  <a:pt x="0" y="0"/>
                </a:moveTo>
                <a:lnTo>
                  <a:pt x="0" y="331139"/>
                </a:lnTo>
                <a:lnTo>
                  <a:pt x="441515" y="331139"/>
                </a:lnTo>
                <a:lnTo>
                  <a:pt x="441515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9647" y="2912084"/>
            <a:ext cx="294640" cy="55244"/>
          </a:xfrm>
          <a:custGeom>
            <a:avLst/>
            <a:gdLst/>
            <a:ahLst/>
            <a:cxnLst/>
            <a:rect l="l" t="t" r="r" b="b"/>
            <a:pathLst>
              <a:path w="294640" h="55244">
                <a:moveTo>
                  <a:pt x="248348" y="36791"/>
                </a:moveTo>
                <a:lnTo>
                  <a:pt x="248348" y="18395"/>
                </a:lnTo>
                <a:lnTo>
                  <a:pt x="0" y="18395"/>
                </a:lnTo>
                <a:lnTo>
                  <a:pt x="0" y="36791"/>
                </a:lnTo>
                <a:lnTo>
                  <a:pt x="248348" y="36791"/>
                </a:lnTo>
                <a:close/>
              </a:path>
              <a:path w="294640" h="55244">
                <a:moveTo>
                  <a:pt x="294335" y="27597"/>
                </a:moveTo>
                <a:lnTo>
                  <a:pt x="239153" y="0"/>
                </a:lnTo>
                <a:lnTo>
                  <a:pt x="239153" y="18395"/>
                </a:lnTo>
                <a:lnTo>
                  <a:pt x="248348" y="18395"/>
                </a:lnTo>
                <a:lnTo>
                  <a:pt x="248348" y="50585"/>
                </a:lnTo>
                <a:lnTo>
                  <a:pt x="294335" y="27597"/>
                </a:lnTo>
                <a:close/>
              </a:path>
              <a:path w="294640" h="55244">
                <a:moveTo>
                  <a:pt x="248348" y="50585"/>
                </a:moveTo>
                <a:lnTo>
                  <a:pt x="248348" y="36791"/>
                </a:lnTo>
                <a:lnTo>
                  <a:pt x="239153" y="36791"/>
                </a:lnTo>
                <a:lnTo>
                  <a:pt x="239153" y="55181"/>
                </a:lnTo>
                <a:lnTo>
                  <a:pt x="248348" y="50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497" y="2912084"/>
            <a:ext cx="294640" cy="55244"/>
          </a:xfrm>
          <a:custGeom>
            <a:avLst/>
            <a:gdLst/>
            <a:ahLst/>
            <a:cxnLst/>
            <a:rect l="l" t="t" r="r" b="b"/>
            <a:pathLst>
              <a:path w="294639" h="55244">
                <a:moveTo>
                  <a:pt x="248348" y="36791"/>
                </a:moveTo>
                <a:lnTo>
                  <a:pt x="248348" y="18395"/>
                </a:lnTo>
                <a:lnTo>
                  <a:pt x="0" y="18395"/>
                </a:lnTo>
                <a:lnTo>
                  <a:pt x="0" y="36791"/>
                </a:lnTo>
                <a:lnTo>
                  <a:pt x="248348" y="36791"/>
                </a:lnTo>
                <a:close/>
              </a:path>
              <a:path w="294639" h="55244">
                <a:moveTo>
                  <a:pt x="294347" y="27597"/>
                </a:moveTo>
                <a:lnTo>
                  <a:pt x="239153" y="0"/>
                </a:lnTo>
                <a:lnTo>
                  <a:pt x="239153" y="18395"/>
                </a:lnTo>
                <a:lnTo>
                  <a:pt x="248348" y="18395"/>
                </a:lnTo>
                <a:lnTo>
                  <a:pt x="248348" y="50586"/>
                </a:lnTo>
                <a:lnTo>
                  <a:pt x="294347" y="27597"/>
                </a:lnTo>
                <a:close/>
              </a:path>
              <a:path w="294639" h="55244">
                <a:moveTo>
                  <a:pt x="248348" y="50586"/>
                </a:moveTo>
                <a:lnTo>
                  <a:pt x="248348" y="36791"/>
                </a:lnTo>
                <a:lnTo>
                  <a:pt x="239153" y="36791"/>
                </a:lnTo>
                <a:lnTo>
                  <a:pt x="239153" y="55181"/>
                </a:lnTo>
                <a:lnTo>
                  <a:pt x="248348" y="50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2318" y="2758747"/>
            <a:ext cx="245530" cy="131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8904" y="2912084"/>
            <a:ext cx="294640" cy="55244"/>
          </a:xfrm>
          <a:custGeom>
            <a:avLst/>
            <a:gdLst/>
            <a:ahLst/>
            <a:cxnLst/>
            <a:rect l="l" t="t" r="r" b="b"/>
            <a:pathLst>
              <a:path w="294639" h="55244">
                <a:moveTo>
                  <a:pt x="248348" y="36791"/>
                </a:moveTo>
                <a:lnTo>
                  <a:pt x="248348" y="18395"/>
                </a:lnTo>
                <a:lnTo>
                  <a:pt x="0" y="18395"/>
                </a:lnTo>
                <a:lnTo>
                  <a:pt x="0" y="36791"/>
                </a:lnTo>
                <a:lnTo>
                  <a:pt x="248348" y="36791"/>
                </a:lnTo>
                <a:close/>
              </a:path>
              <a:path w="294639" h="55244">
                <a:moveTo>
                  <a:pt x="294335" y="27597"/>
                </a:moveTo>
                <a:lnTo>
                  <a:pt x="239153" y="0"/>
                </a:lnTo>
                <a:lnTo>
                  <a:pt x="239153" y="18395"/>
                </a:lnTo>
                <a:lnTo>
                  <a:pt x="248348" y="18395"/>
                </a:lnTo>
                <a:lnTo>
                  <a:pt x="248348" y="50585"/>
                </a:lnTo>
                <a:lnTo>
                  <a:pt x="294335" y="27597"/>
                </a:lnTo>
                <a:close/>
              </a:path>
              <a:path w="294639" h="55244">
                <a:moveTo>
                  <a:pt x="248348" y="50585"/>
                </a:moveTo>
                <a:lnTo>
                  <a:pt x="248348" y="36791"/>
                </a:lnTo>
                <a:lnTo>
                  <a:pt x="239153" y="36791"/>
                </a:lnTo>
                <a:lnTo>
                  <a:pt x="239153" y="55181"/>
                </a:lnTo>
                <a:lnTo>
                  <a:pt x="248348" y="50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7631" y="2758747"/>
            <a:ext cx="287513" cy="131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5354" y="2912084"/>
            <a:ext cx="331470" cy="55244"/>
          </a:xfrm>
          <a:custGeom>
            <a:avLst/>
            <a:gdLst/>
            <a:ahLst/>
            <a:cxnLst/>
            <a:rect l="l" t="t" r="r" b="b"/>
            <a:pathLst>
              <a:path w="331470" h="55244">
                <a:moveTo>
                  <a:pt x="285140" y="36791"/>
                </a:moveTo>
                <a:lnTo>
                  <a:pt x="285140" y="18395"/>
                </a:lnTo>
                <a:lnTo>
                  <a:pt x="0" y="18395"/>
                </a:lnTo>
                <a:lnTo>
                  <a:pt x="0" y="36791"/>
                </a:lnTo>
                <a:lnTo>
                  <a:pt x="285140" y="36791"/>
                </a:lnTo>
                <a:close/>
              </a:path>
              <a:path w="331470" h="55244">
                <a:moveTo>
                  <a:pt x="331139" y="27597"/>
                </a:moveTo>
                <a:lnTo>
                  <a:pt x="275945" y="0"/>
                </a:lnTo>
                <a:lnTo>
                  <a:pt x="275945" y="18395"/>
                </a:lnTo>
                <a:lnTo>
                  <a:pt x="285140" y="18395"/>
                </a:lnTo>
                <a:lnTo>
                  <a:pt x="285140" y="50586"/>
                </a:lnTo>
                <a:lnTo>
                  <a:pt x="331139" y="27597"/>
                </a:lnTo>
                <a:close/>
              </a:path>
              <a:path w="331470" h="55244">
                <a:moveTo>
                  <a:pt x="285140" y="50586"/>
                </a:moveTo>
                <a:lnTo>
                  <a:pt x="285140" y="36791"/>
                </a:lnTo>
                <a:lnTo>
                  <a:pt x="275945" y="36791"/>
                </a:lnTo>
                <a:lnTo>
                  <a:pt x="275945" y="55181"/>
                </a:lnTo>
                <a:lnTo>
                  <a:pt x="285140" y="50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5428" y="2355955"/>
            <a:ext cx="59880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i="1" dirty="0">
                <a:solidFill>
                  <a:srgbClr val="FF0000"/>
                </a:solidFill>
                <a:latin typeface="Arial"/>
                <a:cs typeface="Arial"/>
              </a:rPr>
              <a:t>t-domain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94904" y="2355955"/>
            <a:ext cx="63182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i="1" dirty="0">
                <a:solidFill>
                  <a:srgbClr val="FF0000"/>
                </a:solidFill>
                <a:latin typeface="Arial"/>
                <a:cs typeface="Arial"/>
              </a:rPr>
              <a:t>s-domain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90442" y="2783330"/>
            <a:ext cx="104749" cy="259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14288" y="2804279"/>
            <a:ext cx="312772" cy="226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3239" y="2755709"/>
            <a:ext cx="441959" cy="331470"/>
          </a:xfrm>
          <a:custGeom>
            <a:avLst/>
            <a:gdLst/>
            <a:ahLst/>
            <a:cxnLst/>
            <a:rect l="l" t="t" r="r" b="b"/>
            <a:pathLst>
              <a:path w="441960" h="331469">
                <a:moveTo>
                  <a:pt x="0" y="0"/>
                </a:moveTo>
                <a:lnTo>
                  <a:pt x="0" y="331139"/>
                </a:lnTo>
                <a:lnTo>
                  <a:pt x="441515" y="331139"/>
                </a:lnTo>
                <a:lnTo>
                  <a:pt x="441515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75734" y="2719680"/>
            <a:ext cx="363490" cy="352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0216" y="1136837"/>
            <a:ext cx="1272126" cy="280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2903" y="2605626"/>
            <a:ext cx="522113" cy="259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952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31402" y="412649"/>
            <a:ext cx="2180590" cy="5276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00"/>
              </a:spcBef>
            </a:pP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Properties of Laplace</a:t>
            </a:r>
            <a:r>
              <a:rPr sz="1150" spc="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900" i="1" spc="10" dirty="0">
                <a:solidFill>
                  <a:srgbClr val="33339A"/>
                </a:solidFill>
                <a:latin typeface="Arial"/>
                <a:cs typeface="Arial"/>
              </a:rPr>
              <a:t>Final </a:t>
            </a:r>
            <a:r>
              <a:rPr sz="1900" i="1" spc="15" dirty="0">
                <a:solidFill>
                  <a:srgbClr val="33339A"/>
                </a:solidFill>
                <a:latin typeface="Arial"/>
                <a:cs typeface="Arial"/>
              </a:rPr>
              <a:t>value</a:t>
            </a:r>
            <a:r>
              <a:rPr sz="1900" i="1" spc="-6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900" i="1" spc="15" dirty="0">
                <a:solidFill>
                  <a:srgbClr val="33339A"/>
                </a:solidFill>
                <a:latin typeface="Arial"/>
                <a:cs typeface="Arial"/>
              </a:rPr>
              <a:t>theorem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87165" y="1730477"/>
            <a:ext cx="2736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latin typeface="Arial"/>
                <a:cs typeface="Arial"/>
              </a:rPr>
              <a:t>Ex.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18556" y="1173629"/>
            <a:ext cx="1618876" cy="257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44972" y="1063256"/>
            <a:ext cx="3789679" cy="478790"/>
          </a:xfrm>
          <a:prstGeom prst="rect">
            <a:avLst/>
          </a:prstGeom>
          <a:ln w="18402">
            <a:solidFill>
              <a:srgbClr val="FF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014220" marR="116839" indent="-198120">
              <a:lnSpc>
                <a:spcPct val="100000"/>
              </a:lnSpc>
              <a:spcBef>
                <a:spcPts val="434"/>
              </a:spcBef>
            </a:pPr>
            <a:r>
              <a:rPr sz="1150" dirty="0">
                <a:latin typeface="Arial"/>
                <a:cs typeface="Arial"/>
              </a:rPr>
              <a:t>if all the poles of sF(s) are </a:t>
            </a:r>
            <a:r>
              <a:rPr sz="1150" spc="-5" dirty="0">
                <a:latin typeface="Arial"/>
                <a:cs typeface="Arial"/>
              </a:rPr>
              <a:t>in  </a:t>
            </a:r>
            <a:r>
              <a:rPr sz="1150" dirty="0">
                <a:latin typeface="Arial"/>
                <a:cs typeface="Arial"/>
              </a:rPr>
              <a:t>the left half plane</a:t>
            </a:r>
            <a:r>
              <a:rPr sz="1150" spc="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(LHP)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60068" y="1762312"/>
            <a:ext cx="1214814" cy="2987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87168" y="2098405"/>
            <a:ext cx="374459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Arial"/>
                <a:cs typeface="Arial"/>
              </a:rPr>
              <a:t>Poles of sF(s) are in LHP</a:t>
            </a:r>
            <a:r>
              <a:rPr sz="1350" dirty="0">
                <a:latin typeface="Arial"/>
                <a:cs typeface="Arial"/>
              </a:rPr>
              <a:t>, so final value thm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applies.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05359" y="1799104"/>
            <a:ext cx="1778932" cy="2645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87165" y="2503122"/>
            <a:ext cx="2736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latin typeface="Arial"/>
                <a:cs typeface="Arial"/>
              </a:rPr>
              <a:t>Ex.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66412" y="2871051"/>
            <a:ext cx="368046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09" marR="5080" indent="-165735">
              <a:lnSpc>
                <a:spcPct val="100000"/>
              </a:lnSpc>
              <a:spcBef>
                <a:spcPts val="100"/>
              </a:spcBef>
            </a:pPr>
            <a:r>
              <a:rPr sz="1150" spc="5" dirty="0">
                <a:latin typeface="Arial"/>
                <a:cs typeface="Arial"/>
              </a:rPr>
              <a:t>Some </a:t>
            </a:r>
            <a:r>
              <a:rPr sz="1150" dirty="0">
                <a:latin typeface="Arial"/>
                <a:cs typeface="Arial"/>
              </a:rPr>
              <a:t>poles of sF(s) are not in LHP</a:t>
            </a:r>
            <a:r>
              <a:rPr sz="1350" dirty="0">
                <a:latin typeface="Arial"/>
                <a:cs typeface="Arial"/>
              </a:rPr>
              <a:t>, so final value  thm does </a:t>
            </a:r>
            <a:r>
              <a:rPr sz="1350" spc="-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13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apply</a:t>
            </a:r>
            <a:r>
              <a:rPr sz="1350" dirty="0" smtClean="0">
                <a:latin typeface="Arial"/>
                <a:cs typeface="Arial"/>
              </a:rPr>
              <a:t>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23275" y="2571750"/>
            <a:ext cx="819848" cy="2652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05359" y="2571750"/>
            <a:ext cx="1531717" cy="2638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20456" y="2571750"/>
            <a:ext cx="147320" cy="257810"/>
          </a:xfrm>
          <a:custGeom>
            <a:avLst/>
            <a:gdLst/>
            <a:ahLst/>
            <a:cxnLst/>
            <a:rect l="l" t="t" r="r" b="b"/>
            <a:pathLst>
              <a:path w="147320" h="257810">
                <a:moveTo>
                  <a:pt x="147167" y="0"/>
                </a:moveTo>
                <a:lnTo>
                  <a:pt x="0" y="257543"/>
                </a:lnTo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20456" y="2571750"/>
            <a:ext cx="147320" cy="257810"/>
          </a:xfrm>
          <a:custGeom>
            <a:avLst/>
            <a:gdLst/>
            <a:ahLst/>
            <a:cxnLst/>
            <a:rect l="l" t="t" r="r" b="b"/>
            <a:pathLst>
              <a:path w="147320" h="257810">
                <a:moveTo>
                  <a:pt x="0" y="0"/>
                </a:moveTo>
                <a:lnTo>
                  <a:pt x="147167" y="257543"/>
                </a:lnTo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31531" y="2643035"/>
            <a:ext cx="225348" cy="1149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45514" y="1870392"/>
            <a:ext cx="225348" cy="1149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9580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49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426801" y="4292499"/>
            <a:ext cx="2221865" cy="5276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00"/>
              </a:spcBef>
            </a:pP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Properties of Laplace</a:t>
            </a:r>
            <a:r>
              <a:rPr sz="1150" spc="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900" i="1" spc="10" dirty="0">
                <a:solidFill>
                  <a:srgbClr val="33339A"/>
                </a:solidFill>
                <a:latin typeface="Arial"/>
                <a:cs typeface="Arial"/>
              </a:rPr>
              <a:t>Initial </a:t>
            </a:r>
            <a:r>
              <a:rPr sz="1900" i="1" spc="15" dirty="0">
                <a:solidFill>
                  <a:srgbClr val="33339A"/>
                </a:solidFill>
                <a:latin typeface="Arial"/>
                <a:cs typeface="Arial"/>
              </a:rPr>
              <a:t>value</a:t>
            </a:r>
            <a:r>
              <a:rPr sz="1900" i="1" spc="-7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900" i="1" spc="15" dirty="0">
                <a:solidFill>
                  <a:srgbClr val="33339A"/>
                </a:solidFill>
                <a:latin typeface="Arial"/>
                <a:cs typeface="Arial"/>
              </a:rPr>
              <a:t>theorem</a:t>
            </a:r>
            <a:endParaRPr sz="1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0329" y="6088631"/>
            <a:ext cx="2736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latin typeface="Arial"/>
                <a:cs typeface="Arial"/>
              </a:rPr>
              <a:t>Ex.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3542" y="5499951"/>
            <a:ext cx="3415665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marR="5080" indent="-165735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Arial"/>
                <a:cs typeface="Arial"/>
              </a:rPr>
              <a:t>Remark: In this theorem, it does not matter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if  pole location is in LHP or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not.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2479" y="4943106"/>
            <a:ext cx="2980690" cy="478790"/>
          </a:xfrm>
          <a:prstGeom prst="rect">
            <a:avLst/>
          </a:prstGeom>
          <a:ln w="18402">
            <a:solidFill>
              <a:srgbClr val="FF0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1778000">
              <a:lnSpc>
                <a:spcPct val="100000"/>
              </a:lnSpc>
              <a:spcBef>
                <a:spcPts val="919"/>
              </a:spcBef>
            </a:pPr>
            <a:r>
              <a:rPr sz="1150" dirty="0">
                <a:latin typeface="Arial"/>
                <a:cs typeface="Arial"/>
              </a:rPr>
              <a:t>if the limits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exist.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22721" y="5090272"/>
            <a:ext cx="1505918" cy="2214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6439" y="6120466"/>
            <a:ext cx="1214814" cy="2987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98674" y="6191758"/>
            <a:ext cx="225348" cy="1149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58522" y="6194051"/>
            <a:ext cx="1808929" cy="2214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40329" y="6603727"/>
            <a:ext cx="2736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latin typeface="Arial"/>
                <a:cs typeface="Arial"/>
              </a:rPr>
              <a:t>Ex.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213231" y="6672356"/>
            <a:ext cx="819848" cy="2652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41130" y="6706844"/>
            <a:ext cx="225348" cy="1149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11352" y="6672356"/>
            <a:ext cx="1808929" cy="2214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52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481812" y="4292499"/>
            <a:ext cx="2079625" cy="5276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Properties of Laplace</a:t>
            </a:r>
            <a:r>
              <a:rPr sz="1150" spc="1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900" i="1" spc="10" dirty="0">
                <a:solidFill>
                  <a:srgbClr val="33339A"/>
                </a:solidFill>
                <a:latin typeface="Arial"/>
                <a:cs typeface="Arial"/>
              </a:rPr>
              <a:t>Convolution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34336" y="6125424"/>
            <a:ext cx="184785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" dirty="0">
                <a:latin typeface="Arial"/>
                <a:cs typeface="Arial"/>
              </a:rPr>
              <a:t>IMPORTANT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REMARK</a:t>
            </a:r>
            <a:endParaRPr sz="135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973800" y="5676658"/>
            <a:ext cx="225361" cy="11497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11957" y="6421798"/>
            <a:ext cx="1821235" cy="1839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63993" y="6378016"/>
            <a:ext cx="147320" cy="257810"/>
          </a:xfrm>
          <a:custGeom>
            <a:avLst/>
            <a:gdLst/>
            <a:ahLst/>
            <a:cxnLst/>
            <a:rect l="l" t="t" r="r" b="b"/>
            <a:pathLst>
              <a:path w="147320" h="257809">
                <a:moveTo>
                  <a:pt x="147180" y="0"/>
                </a:moveTo>
                <a:lnTo>
                  <a:pt x="0" y="257543"/>
                </a:lnTo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63993" y="6378016"/>
            <a:ext cx="147320" cy="257810"/>
          </a:xfrm>
          <a:custGeom>
            <a:avLst/>
            <a:gdLst/>
            <a:ahLst/>
            <a:cxnLst/>
            <a:rect l="l" t="t" r="r" b="b"/>
            <a:pathLst>
              <a:path w="147320" h="257809">
                <a:moveTo>
                  <a:pt x="0" y="0"/>
                </a:moveTo>
                <a:lnTo>
                  <a:pt x="147180" y="257543"/>
                </a:lnTo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12897" y="4832723"/>
            <a:ext cx="1277496" cy="4168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07238" y="5384613"/>
            <a:ext cx="2842102" cy="5949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78940" y="5237441"/>
            <a:ext cx="1287780" cy="147320"/>
          </a:xfrm>
          <a:custGeom>
            <a:avLst/>
            <a:gdLst/>
            <a:ahLst/>
            <a:cxnLst/>
            <a:rect l="l" t="t" r="r" b="b"/>
            <a:pathLst>
              <a:path w="1287779" h="147320">
                <a:moveTo>
                  <a:pt x="0" y="147167"/>
                </a:moveTo>
                <a:lnTo>
                  <a:pt x="8456" y="118600"/>
                </a:lnTo>
                <a:lnTo>
                  <a:pt x="31503" y="95202"/>
                </a:lnTo>
                <a:lnTo>
                  <a:pt x="65659" y="79391"/>
                </a:lnTo>
                <a:lnTo>
                  <a:pt x="107442" y="73583"/>
                </a:lnTo>
                <a:lnTo>
                  <a:pt x="536435" y="73583"/>
                </a:lnTo>
                <a:lnTo>
                  <a:pt x="578217" y="67778"/>
                </a:lnTo>
                <a:lnTo>
                  <a:pt x="612373" y="51969"/>
                </a:lnTo>
                <a:lnTo>
                  <a:pt x="635420" y="28572"/>
                </a:lnTo>
                <a:lnTo>
                  <a:pt x="643877" y="0"/>
                </a:lnTo>
                <a:lnTo>
                  <a:pt x="652333" y="28572"/>
                </a:lnTo>
                <a:lnTo>
                  <a:pt x="675379" y="51969"/>
                </a:lnTo>
                <a:lnTo>
                  <a:pt x="709531" y="67778"/>
                </a:lnTo>
                <a:lnTo>
                  <a:pt x="751306" y="73583"/>
                </a:lnTo>
                <a:lnTo>
                  <a:pt x="1180312" y="73583"/>
                </a:lnTo>
                <a:lnTo>
                  <a:pt x="1222087" y="79391"/>
                </a:lnTo>
                <a:lnTo>
                  <a:pt x="1256239" y="95202"/>
                </a:lnTo>
                <a:lnTo>
                  <a:pt x="1279285" y="118600"/>
                </a:lnTo>
                <a:lnTo>
                  <a:pt x="1287741" y="147167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902515" y="4795926"/>
            <a:ext cx="3348354" cy="1214755"/>
          </a:xfrm>
          <a:prstGeom prst="rect">
            <a:avLst/>
          </a:prstGeom>
          <a:ln w="18402">
            <a:solidFill>
              <a:srgbClr val="FF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2104390">
              <a:lnSpc>
                <a:spcPct val="100000"/>
              </a:lnSpc>
            </a:pPr>
            <a:r>
              <a:rPr sz="1350" i="1" dirty="0">
                <a:solidFill>
                  <a:srgbClr val="FF0000"/>
                </a:solidFill>
                <a:latin typeface="Arial"/>
                <a:cs typeface="Arial"/>
              </a:rPr>
              <a:t>Convolution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778362" y="6706188"/>
            <a:ext cx="126364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5" dirty="0">
                <a:latin typeface="Symbol"/>
                <a:cs typeface="Symbol"/>
              </a:rPr>
              <a:t></a:t>
            </a:r>
            <a:r>
              <a:rPr sz="750" spc="5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043268" y="6822820"/>
            <a:ext cx="742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99778" y="6653688"/>
            <a:ext cx="83883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47395" algn="l"/>
              </a:tabLst>
            </a:pPr>
            <a:r>
              <a:rPr sz="1850" spc="-5" dirty="0">
                <a:latin typeface="Symbol"/>
                <a:cs typeface="Symbol"/>
              </a:rPr>
              <a:t></a:t>
            </a:r>
            <a:r>
              <a:rPr sz="1850" spc="-5" dirty="0">
                <a:latin typeface="Times New Roman"/>
                <a:cs typeface="Times New Roman"/>
              </a:rPr>
              <a:t>	</a:t>
            </a:r>
            <a:r>
              <a:rPr sz="1850" spc="-5" dirty="0">
                <a:latin typeface="Symbol"/>
                <a:cs typeface="Symbol"/>
              </a:rPr>
              <a:t>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376242" y="6822820"/>
            <a:ext cx="9321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5150" algn="l"/>
                <a:tab pos="870585" algn="l"/>
              </a:tabLst>
            </a:pPr>
            <a:r>
              <a:rPr sz="750" spc="5" dirty="0">
                <a:latin typeface="Times New Roman"/>
                <a:cs typeface="Times New Roman"/>
              </a:rPr>
              <a:t>2	1	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693737" y="6710392"/>
            <a:ext cx="180467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87020" algn="l"/>
              </a:tabLst>
            </a:pPr>
            <a:r>
              <a:rPr sz="1300" i="1" spc="5" dirty="0">
                <a:latin typeface="Times New Roman"/>
                <a:cs typeface="Times New Roman"/>
              </a:rPr>
              <a:t>L	F </a:t>
            </a:r>
            <a:r>
              <a:rPr sz="1300" spc="35" dirty="0">
                <a:latin typeface="Times New Roman"/>
                <a:cs typeface="Times New Roman"/>
              </a:rPr>
              <a:t>(</a:t>
            </a:r>
            <a:r>
              <a:rPr sz="1300" i="1" spc="35" dirty="0">
                <a:latin typeface="Times New Roman"/>
                <a:cs typeface="Times New Roman"/>
              </a:rPr>
              <a:t>s</a:t>
            </a:r>
            <a:r>
              <a:rPr sz="1300" spc="35" dirty="0">
                <a:latin typeface="Times New Roman"/>
                <a:cs typeface="Times New Roman"/>
              </a:rPr>
              <a:t>)</a:t>
            </a:r>
            <a:r>
              <a:rPr sz="1300" i="1" spc="35" dirty="0">
                <a:latin typeface="Times New Roman"/>
                <a:cs typeface="Times New Roman"/>
              </a:rPr>
              <a:t>F </a:t>
            </a:r>
            <a:r>
              <a:rPr sz="1300" spc="35" dirty="0">
                <a:latin typeface="Times New Roman"/>
                <a:cs typeface="Times New Roman"/>
              </a:rPr>
              <a:t>(</a:t>
            </a:r>
            <a:r>
              <a:rPr sz="1300" i="1" spc="35" dirty="0">
                <a:latin typeface="Times New Roman"/>
                <a:cs typeface="Times New Roman"/>
              </a:rPr>
              <a:t>s</a:t>
            </a:r>
            <a:r>
              <a:rPr sz="1300" spc="35" dirty="0">
                <a:latin typeface="Times New Roman"/>
                <a:cs typeface="Times New Roman"/>
              </a:rPr>
              <a:t>) </a:t>
            </a:r>
            <a:r>
              <a:rPr sz="1300" spc="5" dirty="0">
                <a:latin typeface="Symbol"/>
                <a:cs typeface="Symbol"/>
              </a:rPr>
              <a:t>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i="1" dirty="0">
                <a:latin typeface="Times New Roman"/>
                <a:cs typeface="Times New Roman"/>
              </a:rPr>
              <a:t>f </a:t>
            </a:r>
            <a:r>
              <a:rPr sz="1300" spc="-5" dirty="0">
                <a:latin typeface="Times New Roman"/>
                <a:cs typeface="Times New Roman"/>
              </a:rPr>
              <a:t>(</a:t>
            </a:r>
            <a:r>
              <a:rPr sz="1300" i="1" spc="-5" dirty="0">
                <a:latin typeface="Times New Roman"/>
                <a:cs typeface="Times New Roman"/>
              </a:rPr>
              <a:t>t </a:t>
            </a:r>
            <a:r>
              <a:rPr sz="1300" spc="5" dirty="0">
                <a:latin typeface="Times New Roman"/>
                <a:cs typeface="Times New Roman"/>
              </a:rPr>
              <a:t>) </a:t>
            </a:r>
            <a:r>
              <a:rPr sz="1300" i="1" dirty="0">
                <a:latin typeface="Times New Roman"/>
                <a:cs typeface="Times New Roman"/>
              </a:rPr>
              <a:t>f </a:t>
            </a:r>
            <a:r>
              <a:rPr sz="1300" spc="-5" dirty="0">
                <a:latin typeface="Times New Roman"/>
                <a:cs typeface="Times New Roman"/>
              </a:rPr>
              <a:t>(</a:t>
            </a:r>
            <a:r>
              <a:rPr sz="1300" i="1" spc="-5" dirty="0">
                <a:latin typeface="Times New Roman"/>
                <a:cs typeface="Times New Roman"/>
              </a:rPr>
              <a:t>t</a:t>
            </a:r>
            <a:r>
              <a:rPr sz="1300" i="1" spc="-13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29580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5" dirty="0"/>
              <a:t>Fall</a:t>
            </a:r>
            <a:r>
              <a:rPr spc="-45" dirty="0"/>
              <a:t> </a:t>
            </a:r>
            <a:r>
              <a:rPr spc="5" dirty="0"/>
              <a:t>2010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372399" y="7200534"/>
            <a:ext cx="120650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spc="5" dirty="0">
                <a:latin typeface="Arial"/>
                <a:cs typeface="Arial"/>
              </a:rPr>
              <a:t>11</a:t>
            </a:r>
            <a:endParaRPr sz="6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66412" y="7200534"/>
            <a:ext cx="377825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spc="5" dirty="0">
                <a:latin typeface="Arial"/>
                <a:cs typeface="Arial"/>
              </a:rPr>
              <a:t>Fall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2010</a:t>
            </a:r>
            <a:endParaRPr sz="6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356028" y="7200534"/>
            <a:ext cx="120650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spc="5" dirty="0">
                <a:latin typeface="Arial"/>
                <a:cs typeface="Arial"/>
              </a:rPr>
              <a:t>12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76439" y="1835899"/>
            <a:ext cx="956944" cy="331470"/>
          </a:xfrm>
          <a:prstGeom prst="rect">
            <a:avLst/>
          </a:prstGeom>
          <a:ln w="18402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455"/>
              </a:spcBef>
            </a:pPr>
            <a:r>
              <a:rPr sz="1350" spc="-5" dirty="0">
                <a:latin typeface="Arial"/>
                <a:cs typeface="Arial"/>
              </a:rPr>
              <a:t>ODE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3429" y="2001469"/>
            <a:ext cx="662305" cy="36830"/>
          </a:xfrm>
          <a:custGeom>
            <a:avLst/>
            <a:gdLst/>
            <a:ahLst/>
            <a:cxnLst/>
            <a:rect l="l" t="t" r="r" b="b"/>
            <a:pathLst>
              <a:path w="662305" h="36830">
                <a:moveTo>
                  <a:pt x="631723" y="24650"/>
                </a:moveTo>
                <a:lnTo>
                  <a:pt x="631723" y="12141"/>
                </a:lnTo>
                <a:lnTo>
                  <a:pt x="0" y="12141"/>
                </a:lnTo>
                <a:lnTo>
                  <a:pt x="0" y="24650"/>
                </a:lnTo>
                <a:lnTo>
                  <a:pt x="631723" y="24650"/>
                </a:lnTo>
                <a:close/>
              </a:path>
              <a:path w="662305" h="36830">
                <a:moveTo>
                  <a:pt x="662266" y="18389"/>
                </a:moveTo>
                <a:lnTo>
                  <a:pt x="625475" y="0"/>
                </a:lnTo>
                <a:lnTo>
                  <a:pt x="625475" y="12141"/>
                </a:lnTo>
                <a:lnTo>
                  <a:pt x="631723" y="12141"/>
                </a:lnTo>
                <a:lnTo>
                  <a:pt x="631723" y="33666"/>
                </a:lnTo>
                <a:lnTo>
                  <a:pt x="662266" y="18389"/>
                </a:lnTo>
                <a:close/>
              </a:path>
              <a:path w="662305" h="36830">
                <a:moveTo>
                  <a:pt x="631723" y="33666"/>
                </a:moveTo>
                <a:lnTo>
                  <a:pt x="631723" y="24650"/>
                </a:lnTo>
                <a:lnTo>
                  <a:pt x="625475" y="24650"/>
                </a:lnTo>
                <a:lnTo>
                  <a:pt x="625475" y="36791"/>
                </a:lnTo>
                <a:lnTo>
                  <a:pt x="631723" y="33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8006" y="1799104"/>
            <a:ext cx="119653" cy="13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6447" y="1799107"/>
            <a:ext cx="956944" cy="331470"/>
          </a:xfrm>
          <a:prstGeom prst="rect">
            <a:avLst/>
          </a:prstGeom>
          <a:ln w="18402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55"/>
              </a:spcBef>
            </a:pPr>
            <a:r>
              <a:rPr sz="1350" spc="-5" dirty="0">
                <a:latin typeface="Arial"/>
                <a:cs typeface="Arial"/>
              </a:rPr>
              <a:t>AE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6353" y="2203818"/>
            <a:ext cx="36830" cy="294640"/>
          </a:xfrm>
          <a:custGeom>
            <a:avLst/>
            <a:gdLst/>
            <a:ahLst/>
            <a:cxnLst/>
            <a:rect l="l" t="t" r="r" b="b"/>
            <a:pathLst>
              <a:path w="36829" h="294639">
                <a:moveTo>
                  <a:pt x="36791" y="257555"/>
                </a:moveTo>
                <a:lnTo>
                  <a:pt x="0" y="257555"/>
                </a:lnTo>
                <a:lnTo>
                  <a:pt x="12140" y="281829"/>
                </a:lnTo>
                <a:lnTo>
                  <a:pt x="12140" y="263804"/>
                </a:lnTo>
                <a:lnTo>
                  <a:pt x="24650" y="263804"/>
                </a:lnTo>
                <a:lnTo>
                  <a:pt x="24650" y="281846"/>
                </a:lnTo>
                <a:lnTo>
                  <a:pt x="36791" y="257555"/>
                </a:lnTo>
                <a:close/>
              </a:path>
              <a:path w="36829" h="294639">
                <a:moveTo>
                  <a:pt x="24650" y="257555"/>
                </a:moveTo>
                <a:lnTo>
                  <a:pt x="24650" y="0"/>
                </a:lnTo>
                <a:lnTo>
                  <a:pt x="12140" y="0"/>
                </a:lnTo>
                <a:lnTo>
                  <a:pt x="12140" y="257555"/>
                </a:lnTo>
                <a:lnTo>
                  <a:pt x="24650" y="257555"/>
                </a:lnTo>
                <a:close/>
              </a:path>
              <a:path w="36829" h="294639">
                <a:moveTo>
                  <a:pt x="24650" y="281846"/>
                </a:moveTo>
                <a:lnTo>
                  <a:pt x="24650" y="263804"/>
                </a:lnTo>
                <a:lnTo>
                  <a:pt x="12140" y="263804"/>
                </a:lnTo>
                <a:lnTo>
                  <a:pt x="12140" y="281829"/>
                </a:lnTo>
                <a:lnTo>
                  <a:pt x="18402" y="294347"/>
                </a:lnTo>
                <a:lnTo>
                  <a:pt x="24650" y="281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2864" y="2571750"/>
            <a:ext cx="1287780" cy="515620"/>
          </a:xfrm>
          <a:prstGeom prst="rect">
            <a:avLst/>
          </a:prstGeom>
          <a:ln w="18402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50825" marR="110489" indent="-180975">
              <a:lnSpc>
                <a:spcPct val="100000"/>
              </a:lnSpc>
              <a:spcBef>
                <a:spcPts val="370"/>
              </a:spcBef>
            </a:pPr>
            <a:r>
              <a:rPr sz="1350" dirty="0">
                <a:latin typeface="Arial"/>
                <a:cs typeface="Arial"/>
              </a:rPr>
              <a:t>Partial</a:t>
            </a:r>
            <a:r>
              <a:rPr sz="1350" spc="-8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fraction  expansion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43429" y="2847695"/>
            <a:ext cx="662305" cy="36830"/>
          </a:xfrm>
          <a:custGeom>
            <a:avLst/>
            <a:gdLst/>
            <a:ahLst/>
            <a:cxnLst/>
            <a:rect l="l" t="t" r="r" b="b"/>
            <a:pathLst>
              <a:path w="662305" h="36830">
                <a:moveTo>
                  <a:pt x="36791" y="12141"/>
                </a:moveTo>
                <a:lnTo>
                  <a:pt x="36791" y="0"/>
                </a:lnTo>
                <a:lnTo>
                  <a:pt x="0" y="18402"/>
                </a:lnTo>
                <a:lnTo>
                  <a:pt x="30530" y="33662"/>
                </a:lnTo>
                <a:lnTo>
                  <a:pt x="30530" y="12141"/>
                </a:lnTo>
                <a:lnTo>
                  <a:pt x="36791" y="12141"/>
                </a:lnTo>
                <a:close/>
              </a:path>
              <a:path w="662305" h="36830">
                <a:moveTo>
                  <a:pt x="662266" y="24650"/>
                </a:moveTo>
                <a:lnTo>
                  <a:pt x="662266" y="12141"/>
                </a:lnTo>
                <a:lnTo>
                  <a:pt x="30530" y="12141"/>
                </a:lnTo>
                <a:lnTo>
                  <a:pt x="30530" y="24650"/>
                </a:lnTo>
                <a:lnTo>
                  <a:pt x="662266" y="24650"/>
                </a:lnTo>
                <a:close/>
              </a:path>
              <a:path w="662305" h="36830">
                <a:moveTo>
                  <a:pt x="36791" y="36791"/>
                </a:moveTo>
                <a:lnTo>
                  <a:pt x="36791" y="24650"/>
                </a:lnTo>
                <a:lnTo>
                  <a:pt x="30530" y="24650"/>
                </a:lnTo>
                <a:lnTo>
                  <a:pt x="30530" y="33662"/>
                </a:lnTo>
                <a:lnTo>
                  <a:pt x="36791" y="36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5821" y="2575569"/>
            <a:ext cx="329548" cy="181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8507" y="2682125"/>
            <a:ext cx="1361440" cy="331470"/>
          </a:xfrm>
          <a:prstGeom prst="rect">
            <a:avLst/>
          </a:prstGeom>
          <a:ln w="18402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55"/>
              </a:spcBef>
            </a:pPr>
            <a:r>
              <a:rPr sz="1350" dirty="0">
                <a:latin typeface="Arial"/>
                <a:cs typeface="Arial"/>
              </a:rPr>
              <a:t>Solution to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ODE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7764" y="1688731"/>
            <a:ext cx="0" cy="1361440"/>
          </a:xfrm>
          <a:custGeom>
            <a:avLst/>
            <a:gdLst/>
            <a:ahLst/>
            <a:cxnLst/>
            <a:rect l="l" t="t" r="r" b="b"/>
            <a:pathLst>
              <a:path h="1361439">
                <a:moveTo>
                  <a:pt x="0" y="0"/>
                </a:moveTo>
                <a:lnTo>
                  <a:pt x="0" y="1361325"/>
                </a:lnTo>
              </a:path>
            </a:pathLst>
          </a:custGeom>
          <a:ln w="18402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2780" y="436477"/>
            <a:ext cx="3877310" cy="10915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30"/>
              </a:spcBef>
            </a:pPr>
            <a:r>
              <a:rPr sz="1900" spc="15" dirty="0">
                <a:solidFill>
                  <a:srgbClr val="33339A"/>
                </a:solidFill>
                <a:latin typeface="Arial"/>
                <a:cs typeface="Arial"/>
              </a:rPr>
              <a:t>An advantage </a:t>
            </a:r>
            <a:r>
              <a:rPr sz="1900" spc="10" dirty="0">
                <a:solidFill>
                  <a:srgbClr val="33339A"/>
                </a:solidFill>
                <a:latin typeface="Arial"/>
                <a:cs typeface="Arial"/>
              </a:rPr>
              <a:t>of </a:t>
            </a:r>
            <a:r>
              <a:rPr sz="1900" spc="15" dirty="0">
                <a:solidFill>
                  <a:srgbClr val="33339A"/>
                </a:solidFill>
                <a:latin typeface="Arial"/>
                <a:cs typeface="Arial"/>
              </a:rPr>
              <a:t>Laplace</a:t>
            </a:r>
            <a:r>
              <a:rPr sz="1900" spc="-8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1900">
              <a:latin typeface="Arial"/>
              <a:cs typeface="Arial"/>
            </a:endParaRPr>
          </a:p>
          <a:p>
            <a:pPr marL="177800" marR="38100" indent="-165735">
              <a:lnSpc>
                <a:spcPct val="100000"/>
              </a:lnSpc>
              <a:spcBef>
                <a:spcPts val="1215"/>
              </a:spcBef>
              <a:buChar char=""/>
              <a:tabLst>
                <a:tab pos="178435" algn="l"/>
              </a:tabLst>
            </a:pPr>
            <a:r>
              <a:rPr sz="1350" dirty="0">
                <a:latin typeface="Arial"/>
                <a:cs typeface="Arial"/>
              </a:rPr>
              <a:t>We can transform an ordinary differential  equation (ODE) into an algebraic equation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(AE).</a:t>
            </a:r>
            <a:endParaRPr sz="1350">
              <a:latin typeface="Arial"/>
              <a:cs typeface="Arial"/>
            </a:endParaRPr>
          </a:p>
          <a:p>
            <a:pPr marL="711200">
              <a:lnSpc>
                <a:spcPct val="100000"/>
              </a:lnSpc>
              <a:spcBef>
                <a:spcPts val="245"/>
              </a:spcBef>
              <a:tabLst>
                <a:tab pos="2698115" algn="l"/>
              </a:tabLst>
            </a:pPr>
            <a:r>
              <a:rPr sz="1150" i="1" dirty="0">
                <a:solidFill>
                  <a:srgbClr val="FF0000"/>
                </a:solidFill>
                <a:latin typeface="Arial"/>
                <a:cs typeface="Arial"/>
              </a:rPr>
              <a:t>t-domain	s-domain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4923" y="1541551"/>
            <a:ext cx="1729739" cy="147320"/>
          </a:xfrm>
          <a:custGeom>
            <a:avLst/>
            <a:gdLst/>
            <a:ahLst/>
            <a:cxnLst/>
            <a:rect l="l" t="t" r="r" b="b"/>
            <a:pathLst>
              <a:path w="1729739" h="147319">
                <a:moveTo>
                  <a:pt x="0" y="147180"/>
                </a:moveTo>
                <a:lnTo>
                  <a:pt x="11308" y="118605"/>
                </a:lnTo>
                <a:lnTo>
                  <a:pt x="42175" y="95203"/>
                </a:lnTo>
                <a:lnTo>
                  <a:pt x="88012" y="79391"/>
                </a:lnTo>
                <a:lnTo>
                  <a:pt x="144233" y="73583"/>
                </a:lnTo>
                <a:lnTo>
                  <a:pt x="720407" y="73583"/>
                </a:lnTo>
                <a:lnTo>
                  <a:pt x="776621" y="67778"/>
                </a:lnTo>
                <a:lnTo>
                  <a:pt x="822455" y="51969"/>
                </a:lnTo>
                <a:lnTo>
                  <a:pt x="853320" y="28572"/>
                </a:lnTo>
                <a:lnTo>
                  <a:pt x="864628" y="0"/>
                </a:lnTo>
                <a:lnTo>
                  <a:pt x="875937" y="28572"/>
                </a:lnTo>
                <a:lnTo>
                  <a:pt x="906803" y="51969"/>
                </a:lnTo>
                <a:lnTo>
                  <a:pt x="952641" y="67778"/>
                </a:lnTo>
                <a:lnTo>
                  <a:pt x="1008862" y="73583"/>
                </a:lnTo>
                <a:lnTo>
                  <a:pt x="1585036" y="73583"/>
                </a:lnTo>
                <a:lnTo>
                  <a:pt x="1641249" y="79391"/>
                </a:lnTo>
                <a:lnTo>
                  <a:pt x="1687083" y="95203"/>
                </a:lnTo>
                <a:lnTo>
                  <a:pt x="1717949" y="118605"/>
                </a:lnTo>
                <a:lnTo>
                  <a:pt x="1729257" y="147180"/>
                </a:lnTo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4932" y="1541551"/>
            <a:ext cx="1729739" cy="147320"/>
          </a:xfrm>
          <a:custGeom>
            <a:avLst/>
            <a:gdLst/>
            <a:ahLst/>
            <a:cxnLst/>
            <a:rect l="l" t="t" r="r" b="b"/>
            <a:pathLst>
              <a:path w="1729739" h="147319">
                <a:moveTo>
                  <a:pt x="0" y="147180"/>
                </a:moveTo>
                <a:lnTo>
                  <a:pt x="11308" y="118605"/>
                </a:lnTo>
                <a:lnTo>
                  <a:pt x="42175" y="95203"/>
                </a:lnTo>
                <a:lnTo>
                  <a:pt x="88012" y="79391"/>
                </a:lnTo>
                <a:lnTo>
                  <a:pt x="144233" y="73583"/>
                </a:lnTo>
                <a:lnTo>
                  <a:pt x="720407" y="73583"/>
                </a:lnTo>
                <a:lnTo>
                  <a:pt x="776621" y="67778"/>
                </a:lnTo>
                <a:lnTo>
                  <a:pt x="822455" y="51969"/>
                </a:lnTo>
                <a:lnTo>
                  <a:pt x="853320" y="28572"/>
                </a:lnTo>
                <a:lnTo>
                  <a:pt x="864628" y="0"/>
                </a:lnTo>
                <a:lnTo>
                  <a:pt x="875937" y="28572"/>
                </a:lnTo>
                <a:lnTo>
                  <a:pt x="906803" y="51969"/>
                </a:lnTo>
                <a:lnTo>
                  <a:pt x="952641" y="67778"/>
                </a:lnTo>
                <a:lnTo>
                  <a:pt x="1008862" y="73583"/>
                </a:lnTo>
                <a:lnTo>
                  <a:pt x="1585036" y="73583"/>
                </a:lnTo>
                <a:lnTo>
                  <a:pt x="1641249" y="79391"/>
                </a:lnTo>
                <a:lnTo>
                  <a:pt x="1687083" y="95203"/>
                </a:lnTo>
                <a:lnTo>
                  <a:pt x="1717949" y="118605"/>
                </a:lnTo>
                <a:lnTo>
                  <a:pt x="1729257" y="147180"/>
                </a:lnTo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2147" y="2047449"/>
            <a:ext cx="202374" cy="239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56789" y="2077807"/>
            <a:ext cx="9398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5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69138" y="2231421"/>
            <a:ext cx="202361" cy="239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23776" y="2261770"/>
            <a:ext cx="9398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5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02147" y="2893688"/>
            <a:ext cx="202374" cy="239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56789" y="2924038"/>
            <a:ext cx="9398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5" dirty="0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952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Example</a:t>
            </a:r>
            <a:r>
              <a:rPr spc="-60" dirty="0"/>
              <a:t> </a:t>
            </a:r>
            <a:r>
              <a:rPr spc="10" dirty="0"/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66412" y="791772"/>
            <a:ext cx="3161665" cy="5638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0" indent="-165735">
              <a:lnSpc>
                <a:spcPct val="100000"/>
              </a:lnSpc>
              <a:spcBef>
                <a:spcPts val="720"/>
              </a:spcBef>
              <a:buChar char=""/>
              <a:tabLst>
                <a:tab pos="178435" algn="l"/>
              </a:tabLst>
            </a:pPr>
            <a:r>
              <a:rPr sz="1150" dirty="0">
                <a:latin typeface="Arial"/>
                <a:cs typeface="Arial"/>
              </a:rPr>
              <a:t>1st Order </a:t>
            </a:r>
            <a:r>
              <a:rPr sz="1150" spc="5" dirty="0">
                <a:latin typeface="Arial"/>
                <a:cs typeface="Arial"/>
              </a:rPr>
              <a:t>ODE </a:t>
            </a:r>
            <a:r>
              <a:rPr sz="1150" dirty="0">
                <a:latin typeface="Arial"/>
                <a:cs typeface="Arial"/>
              </a:rPr>
              <a:t>with input and Initial</a:t>
            </a:r>
            <a:r>
              <a:rPr sz="1150" spc="3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Condition</a:t>
            </a:r>
            <a:endParaRPr sz="1150">
              <a:latin typeface="Arial"/>
              <a:cs typeface="Arial"/>
            </a:endParaRPr>
          </a:p>
          <a:p>
            <a:pPr marL="690880">
              <a:lnSpc>
                <a:spcPct val="100000"/>
              </a:lnSpc>
              <a:spcBef>
                <a:spcPts val="680"/>
              </a:spcBef>
              <a:tabLst>
                <a:tab pos="2458720" algn="l"/>
              </a:tabLst>
            </a:pPr>
            <a:r>
              <a:rPr sz="1300" spc="-160" dirty="0">
                <a:latin typeface="Times New Roman"/>
                <a:cs typeface="Times New Roman"/>
              </a:rPr>
              <a:t>5</a:t>
            </a:r>
            <a:r>
              <a:rPr sz="1300" i="1" spc="-160" dirty="0">
                <a:latin typeface="Times New Roman"/>
                <a:cs typeface="Times New Roman"/>
              </a:rPr>
              <a:t>y</a:t>
            </a:r>
            <a:r>
              <a:rPr sz="1950" spc="-240" baseline="2136" dirty="0">
                <a:latin typeface="Arial"/>
                <a:cs typeface="Arial"/>
              </a:rPr>
              <a:t>&amp;</a:t>
            </a:r>
            <a:r>
              <a:rPr sz="1300" spc="-160" dirty="0">
                <a:latin typeface="Times New Roman"/>
                <a:cs typeface="Times New Roman"/>
              </a:rPr>
              <a:t>(</a:t>
            </a:r>
            <a:r>
              <a:rPr sz="1300" i="1" spc="-160" dirty="0">
                <a:latin typeface="Times New Roman"/>
                <a:cs typeface="Times New Roman"/>
              </a:rPr>
              <a:t>t</a:t>
            </a:r>
            <a:r>
              <a:rPr sz="1300" i="1" spc="-2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r>
              <a:rPr sz="1300" spc="-10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Symbol"/>
                <a:cs typeface="Symbol"/>
              </a:rPr>
              <a:t>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10</a:t>
            </a:r>
            <a:r>
              <a:rPr sz="1300" i="1" spc="10" dirty="0">
                <a:latin typeface="Times New Roman"/>
                <a:cs typeface="Times New Roman"/>
              </a:rPr>
              <a:t>y</a:t>
            </a:r>
            <a:r>
              <a:rPr sz="1300" spc="10" dirty="0">
                <a:latin typeface="Times New Roman"/>
                <a:cs typeface="Times New Roman"/>
              </a:rPr>
              <a:t>(</a:t>
            </a:r>
            <a:r>
              <a:rPr sz="1300" i="1" spc="10" dirty="0">
                <a:latin typeface="Times New Roman"/>
                <a:cs typeface="Times New Roman"/>
              </a:rPr>
              <a:t>t</a:t>
            </a:r>
            <a:r>
              <a:rPr sz="1300" i="1" spc="-2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Symbol"/>
                <a:cs typeface="Symbol"/>
              </a:rPr>
              <a:t>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3</a:t>
            </a:r>
            <a:r>
              <a:rPr sz="1300" i="1" spc="-15" dirty="0">
                <a:latin typeface="Times New Roman"/>
                <a:cs typeface="Times New Roman"/>
              </a:rPr>
              <a:t>u</a:t>
            </a:r>
            <a:r>
              <a:rPr sz="1300" spc="-15" dirty="0">
                <a:latin typeface="Times New Roman"/>
                <a:cs typeface="Times New Roman"/>
              </a:rPr>
              <a:t>(</a:t>
            </a:r>
            <a:r>
              <a:rPr sz="1300" i="1" spc="-15" dirty="0">
                <a:latin typeface="Times New Roman"/>
                <a:cs typeface="Times New Roman"/>
              </a:rPr>
              <a:t>t</a:t>
            </a:r>
            <a:r>
              <a:rPr sz="1300" i="1" spc="-204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	</a:t>
            </a:r>
            <a:r>
              <a:rPr sz="1250" i="1" spc="30" dirty="0">
                <a:latin typeface="Times New Roman"/>
                <a:cs typeface="Times New Roman"/>
              </a:rPr>
              <a:t>y</a:t>
            </a:r>
            <a:r>
              <a:rPr sz="1250" spc="30" dirty="0">
                <a:latin typeface="Times New Roman"/>
                <a:cs typeface="Times New Roman"/>
              </a:rPr>
              <a:t>(0) </a:t>
            </a:r>
            <a:r>
              <a:rPr sz="1250" spc="20" dirty="0">
                <a:latin typeface="Symbol"/>
                <a:cs typeface="Symbol"/>
              </a:rPr>
              <a:t>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58796" y="1805724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0" y="0"/>
                </a:moveTo>
                <a:lnTo>
                  <a:pt x="78371" y="0"/>
                </a:lnTo>
              </a:path>
            </a:pathLst>
          </a:custGeom>
          <a:ln w="8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41012" y="1451590"/>
            <a:ext cx="303022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65735">
              <a:lnSpc>
                <a:spcPts val="1375"/>
              </a:lnSpc>
              <a:spcBef>
                <a:spcPts val="105"/>
              </a:spcBef>
              <a:buChar char=""/>
              <a:tabLst>
                <a:tab pos="203835" algn="l"/>
              </a:tabLst>
            </a:pPr>
            <a:r>
              <a:rPr sz="1150" dirty="0">
                <a:latin typeface="Arial"/>
                <a:cs typeface="Arial"/>
              </a:rPr>
              <a:t>Take Laplace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Transform</a:t>
            </a:r>
            <a:endParaRPr sz="1150">
              <a:latin typeface="Arial"/>
              <a:cs typeface="Arial"/>
            </a:endParaRPr>
          </a:p>
          <a:p>
            <a:pPr marL="753110">
              <a:lnSpc>
                <a:spcPts val="2095"/>
              </a:lnSpc>
            </a:pPr>
            <a:r>
              <a:rPr sz="1875" spc="15" baseline="4444" dirty="0">
                <a:latin typeface="Times New Roman"/>
                <a:cs typeface="Times New Roman"/>
              </a:rPr>
              <a:t>5</a:t>
            </a:r>
            <a:r>
              <a:rPr sz="1750" spc="10" dirty="0">
                <a:latin typeface="Symbol"/>
                <a:cs typeface="Symbol"/>
              </a:rPr>
              <a:t></a:t>
            </a:r>
            <a:r>
              <a:rPr sz="1875" i="1" spc="15" baseline="4444" dirty="0">
                <a:latin typeface="Times New Roman"/>
                <a:cs typeface="Times New Roman"/>
              </a:rPr>
              <a:t>sY</a:t>
            </a:r>
            <a:r>
              <a:rPr sz="1875" i="1" spc="-195" baseline="4444" dirty="0">
                <a:latin typeface="Times New Roman"/>
                <a:cs typeface="Times New Roman"/>
              </a:rPr>
              <a:t> </a:t>
            </a:r>
            <a:r>
              <a:rPr sz="1875" spc="60" baseline="4444" dirty="0">
                <a:latin typeface="Times New Roman"/>
                <a:cs typeface="Times New Roman"/>
              </a:rPr>
              <a:t>(</a:t>
            </a:r>
            <a:r>
              <a:rPr sz="1875" i="1" spc="60" baseline="4444" dirty="0">
                <a:latin typeface="Times New Roman"/>
                <a:cs typeface="Times New Roman"/>
              </a:rPr>
              <a:t>s</a:t>
            </a:r>
            <a:r>
              <a:rPr sz="1875" spc="60" baseline="4444" dirty="0">
                <a:latin typeface="Times New Roman"/>
                <a:cs typeface="Times New Roman"/>
              </a:rPr>
              <a:t>)</a:t>
            </a:r>
            <a:r>
              <a:rPr sz="1875" spc="-157" baseline="4444" dirty="0">
                <a:latin typeface="Times New Roman"/>
                <a:cs typeface="Times New Roman"/>
              </a:rPr>
              <a:t> </a:t>
            </a:r>
            <a:r>
              <a:rPr sz="1875" spc="22" baseline="4444" dirty="0">
                <a:latin typeface="Symbol"/>
                <a:cs typeface="Symbol"/>
              </a:rPr>
              <a:t></a:t>
            </a:r>
            <a:r>
              <a:rPr sz="1875" spc="30" baseline="4444" dirty="0">
                <a:latin typeface="Times New Roman"/>
                <a:cs typeface="Times New Roman"/>
              </a:rPr>
              <a:t> </a:t>
            </a:r>
            <a:r>
              <a:rPr sz="1875" i="1" spc="44" baseline="4444" dirty="0">
                <a:latin typeface="Times New Roman"/>
                <a:cs typeface="Times New Roman"/>
              </a:rPr>
              <a:t>y</a:t>
            </a:r>
            <a:r>
              <a:rPr sz="1875" spc="44" baseline="4444" dirty="0">
                <a:latin typeface="Times New Roman"/>
                <a:cs typeface="Times New Roman"/>
              </a:rPr>
              <a:t>(0)</a:t>
            </a:r>
            <a:r>
              <a:rPr sz="1750" spc="30" dirty="0">
                <a:latin typeface="Symbol"/>
                <a:cs typeface="Symbol"/>
              </a:rPr>
              <a:t></a:t>
            </a:r>
            <a:r>
              <a:rPr sz="1875" spc="44" baseline="4444" dirty="0">
                <a:latin typeface="Symbol"/>
                <a:cs typeface="Symbol"/>
              </a:rPr>
              <a:t></a:t>
            </a:r>
            <a:r>
              <a:rPr sz="1875" spc="-209" baseline="4444" dirty="0">
                <a:latin typeface="Times New Roman"/>
                <a:cs typeface="Times New Roman"/>
              </a:rPr>
              <a:t> </a:t>
            </a:r>
            <a:r>
              <a:rPr sz="1875" spc="-15" baseline="4444" dirty="0">
                <a:latin typeface="Times New Roman"/>
                <a:cs typeface="Times New Roman"/>
              </a:rPr>
              <a:t>10</a:t>
            </a:r>
            <a:r>
              <a:rPr sz="1750" spc="-10" dirty="0">
                <a:latin typeface="Symbol"/>
                <a:cs typeface="Symbol"/>
              </a:rPr>
              <a:t></a:t>
            </a:r>
            <a:r>
              <a:rPr sz="1875" i="1" spc="-15" baseline="4444" dirty="0">
                <a:latin typeface="Times New Roman"/>
                <a:cs typeface="Times New Roman"/>
              </a:rPr>
              <a:t>Y</a:t>
            </a:r>
            <a:r>
              <a:rPr sz="1875" i="1" spc="-195" baseline="4444" dirty="0">
                <a:latin typeface="Times New Roman"/>
                <a:cs typeface="Times New Roman"/>
              </a:rPr>
              <a:t> </a:t>
            </a:r>
            <a:r>
              <a:rPr sz="1875" spc="67" baseline="4444" dirty="0">
                <a:latin typeface="Times New Roman"/>
                <a:cs typeface="Times New Roman"/>
              </a:rPr>
              <a:t>(</a:t>
            </a:r>
            <a:r>
              <a:rPr sz="1875" i="1" spc="67" baseline="4444" dirty="0">
                <a:latin typeface="Times New Roman"/>
                <a:cs typeface="Times New Roman"/>
              </a:rPr>
              <a:t>s</a:t>
            </a:r>
            <a:r>
              <a:rPr sz="1875" spc="67" baseline="4444" dirty="0">
                <a:latin typeface="Times New Roman"/>
                <a:cs typeface="Times New Roman"/>
              </a:rPr>
              <a:t>)</a:t>
            </a:r>
            <a:r>
              <a:rPr sz="1750" spc="45" dirty="0">
                <a:latin typeface="Symbol"/>
                <a:cs typeface="Symbol"/>
              </a:rPr>
              <a:t></a:t>
            </a:r>
            <a:r>
              <a:rPr sz="1875" spc="67" baseline="4444" dirty="0">
                <a:latin typeface="Symbol"/>
                <a:cs typeface="Symbol"/>
              </a:rPr>
              <a:t></a:t>
            </a:r>
            <a:r>
              <a:rPr sz="1875" spc="67" baseline="4444" dirty="0">
                <a:latin typeface="Times New Roman"/>
                <a:cs typeface="Times New Roman"/>
              </a:rPr>
              <a:t> </a:t>
            </a:r>
            <a:r>
              <a:rPr sz="1875" spc="-97" baseline="4444" dirty="0">
                <a:latin typeface="Times New Roman"/>
                <a:cs typeface="Times New Roman"/>
              </a:rPr>
              <a:t>3</a:t>
            </a:r>
            <a:r>
              <a:rPr sz="1875" spc="-97" baseline="35555" dirty="0">
                <a:latin typeface="Symbol"/>
                <a:cs typeface="Symbol"/>
              </a:rPr>
              <a:t>⎡</a:t>
            </a:r>
            <a:r>
              <a:rPr sz="1875" spc="-97" baseline="42222" dirty="0">
                <a:latin typeface="Times New Roman"/>
                <a:cs typeface="Times New Roman"/>
              </a:rPr>
              <a:t>1</a:t>
            </a:r>
            <a:r>
              <a:rPr sz="1875" spc="-254" baseline="42222" dirty="0">
                <a:latin typeface="Times New Roman"/>
                <a:cs typeface="Times New Roman"/>
              </a:rPr>
              <a:t> </a:t>
            </a:r>
            <a:r>
              <a:rPr sz="1875" spc="-1027" baseline="35555" dirty="0">
                <a:latin typeface="Symbol"/>
                <a:cs typeface="Symbol"/>
              </a:rPr>
              <a:t>⎤</a:t>
            </a:r>
            <a:endParaRPr sz="1875" baseline="35555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43064" y="1740196"/>
            <a:ext cx="31559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spc="-680" dirty="0">
                <a:latin typeface="Symbol"/>
                <a:cs typeface="Symbol"/>
              </a:rPr>
              <a:t>⎢</a:t>
            </a:r>
            <a:r>
              <a:rPr sz="1875" spc="-1019" baseline="-26666" dirty="0">
                <a:latin typeface="Symbol"/>
                <a:cs typeface="Symbol"/>
              </a:rPr>
              <a:t>⎣</a:t>
            </a:r>
            <a:r>
              <a:rPr sz="1875" spc="-240" baseline="-26666" dirty="0">
                <a:latin typeface="Times New Roman"/>
                <a:cs typeface="Times New Roman"/>
              </a:rPr>
              <a:t> </a:t>
            </a:r>
            <a:r>
              <a:rPr sz="1875" i="1" spc="15" baseline="-20000" dirty="0">
                <a:latin typeface="Times New Roman"/>
                <a:cs typeface="Times New Roman"/>
              </a:rPr>
              <a:t>s  </a:t>
            </a:r>
            <a:r>
              <a:rPr sz="1250" spc="-1105" dirty="0">
                <a:latin typeface="Symbol"/>
                <a:cs typeface="Symbol"/>
              </a:rPr>
              <a:t>⎥</a:t>
            </a:r>
            <a:r>
              <a:rPr sz="1875" spc="-1657" baseline="-26666" dirty="0">
                <a:latin typeface="Symbol"/>
                <a:cs typeface="Symbol"/>
              </a:rPr>
              <a:t>⎦</a:t>
            </a:r>
            <a:endParaRPr sz="1875" baseline="-26666">
              <a:latin typeface="Symbol"/>
              <a:cs typeface="Symbo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35455" y="2406548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795" y="0"/>
                </a:lnTo>
              </a:path>
            </a:pathLst>
          </a:custGeom>
          <a:ln w="7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41012" y="2001674"/>
            <a:ext cx="2287270" cy="4984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03200" indent="-165735">
              <a:lnSpc>
                <a:spcPct val="100000"/>
              </a:lnSpc>
              <a:spcBef>
                <a:spcPts val="355"/>
              </a:spcBef>
              <a:buChar char=""/>
              <a:tabLst>
                <a:tab pos="203835" algn="l"/>
              </a:tabLst>
            </a:pPr>
            <a:r>
              <a:rPr sz="1150" dirty="0">
                <a:latin typeface="Arial"/>
                <a:cs typeface="Arial"/>
              </a:rPr>
              <a:t>Solve for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Y(s)</a:t>
            </a:r>
            <a:endParaRPr sz="115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  <a:spcBef>
                <a:spcPts val="340"/>
              </a:spcBef>
            </a:pPr>
            <a:r>
              <a:rPr sz="1450" spc="10" dirty="0">
                <a:latin typeface="Symbol"/>
                <a:cs typeface="Symbol"/>
              </a:rPr>
              <a:t></a:t>
            </a:r>
            <a:r>
              <a:rPr sz="1650" spc="15" baseline="2525" dirty="0">
                <a:latin typeface="Times New Roman"/>
                <a:cs typeface="Times New Roman"/>
              </a:rPr>
              <a:t>5</a:t>
            </a:r>
            <a:r>
              <a:rPr sz="1650" i="1" spc="15" baseline="2525" dirty="0">
                <a:latin typeface="Times New Roman"/>
                <a:cs typeface="Times New Roman"/>
              </a:rPr>
              <a:t>s</a:t>
            </a:r>
            <a:r>
              <a:rPr sz="1650" i="1" spc="-67" baseline="2525" dirty="0">
                <a:latin typeface="Times New Roman"/>
                <a:cs typeface="Times New Roman"/>
              </a:rPr>
              <a:t> </a:t>
            </a:r>
            <a:r>
              <a:rPr sz="1650" spc="22" baseline="2525" dirty="0">
                <a:latin typeface="Symbol"/>
                <a:cs typeface="Symbol"/>
              </a:rPr>
              <a:t></a:t>
            </a:r>
            <a:r>
              <a:rPr sz="1650" spc="-195" baseline="2525" dirty="0">
                <a:latin typeface="Times New Roman"/>
                <a:cs typeface="Times New Roman"/>
              </a:rPr>
              <a:t> </a:t>
            </a:r>
            <a:r>
              <a:rPr sz="1650" baseline="2525" dirty="0">
                <a:latin typeface="Times New Roman"/>
                <a:cs typeface="Times New Roman"/>
              </a:rPr>
              <a:t>10</a:t>
            </a:r>
            <a:r>
              <a:rPr sz="1450" dirty="0">
                <a:latin typeface="Symbol"/>
                <a:cs typeface="Symbol"/>
              </a:rPr>
              <a:t></a:t>
            </a:r>
            <a:r>
              <a:rPr sz="1650" i="1" baseline="2525" dirty="0">
                <a:latin typeface="Times New Roman"/>
                <a:cs typeface="Times New Roman"/>
              </a:rPr>
              <a:t>Y</a:t>
            </a:r>
            <a:r>
              <a:rPr sz="1650" i="1" spc="-179" baseline="2525" dirty="0">
                <a:latin typeface="Times New Roman"/>
                <a:cs typeface="Times New Roman"/>
              </a:rPr>
              <a:t> </a:t>
            </a:r>
            <a:r>
              <a:rPr sz="1650" spc="52" baseline="2525" dirty="0">
                <a:latin typeface="Times New Roman"/>
                <a:cs typeface="Times New Roman"/>
              </a:rPr>
              <a:t>(</a:t>
            </a:r>
            <a:r>
              <a:rPr sz="1650" i="1" spc="52" baseline="2525" dirty="0">
                <a:latin typeface="Times New Roman"/>
                <a:cs typeface="Times New Roman"/>
              </a:rPr>
              <a:t>s</a:t>
            </a:r>
            <a:r>
              <a:rPr sz="1650" spc="52" baseline="2525" dirty="0">
                <a:latin typeface="Times New Roman"/>
                <a:cs typeface="Times New Roman"/>
              </a:rPr>
              <a:t>)</a:t>
            </a:r>
            <a:r>
              <a:rPr sz="1650" spc="-67" baseline="2525" dirty="0">
                <a:latin typeface="Times New Roman"/>
                <a:cs typeface="Times New Roman"/>
              </a:rPr>
              <a:t> </a:t>
            </a:r>
            <a:r>
              <a:rPr sz="1650" spc="22" baseline="2525" dirty="0">
                <a:latin typeface="Symbol"/>
                <a:cs typeface="Symbol"/>
              </a:rPr>
              <a:t></a:t>
            </a:r>
            <a:r>
              <a:rPr sz="1650" spc="15" baseline="2525" dirty="0">
                <a:latin typeface="Times New Roman"/>
                <a:cs typeface="Times New Roman"/>
              </a:rPr>
              <a:t> </a:t>
            </a:r>
            <a:r>
              <a:rPr sz="1650" spc="60" baseline="2525" dirty="0">
                <a:latin typeface="Times New Roman"/>
                <a:cs typeface="Times New Roman"/>
              </a:rPr>
              <a:t>5</a:t>
            </a:r>
            <a:r>
              <a:rPr sz="1650" i="1" spc="60" baseline="2525" dirty="0">
                <a:latin typeface="Times New Roman"/>
                <a:cs typeface="Times New Roman"/>
              </a:rPr>
              <a:t>y</a:t>
            </a:r>
            <a:r>
              <a:rPr sz="1650" spc="60" baseline="2525" dirty="0">
                <a:latin typeface="Times New Roman"/>
                <a:cs typeface="Times New Roman"/>
              </a:rPr>
              <a:t>(0)</a:t>
            </a:r>
            <a:r>
              <a:rPr sz="1650" spc="-142" baseline="2525" dirty="0">
                <a:latin typeface="Times New Roman"/>
                <a:cs typeface="Times New Roman"/>
              </a:rPr>
              <a:t> </a:t>
            </a:r>
            <a:r>
              <a:rPr sz="1650" spc="22" baseline="2525" dirty="0">
                <a:latin typeface="Symbol"/>
                <a:cs typeface="Symbol"/>
              </a:rPr>
              <a:t></a:t>
            </a:r>
            <a:r>
              <a:rPr sz="1650" spc="-15" baseline="2525" dirty="0">
                <a:latin typeface="Times New Roman"/>
                <a:cs typeface="Times New Roman"/>
              </a:rPr>
              <a:t> </a:t>
            </a:r>
            <a:r>
              <a:rPr sz="1650" spc="-89" baseline="2525" dirty="0">
                <a:latin typeface="Times New Roman"/>
                <a:cs typeface="Times New Roman"/>
              </a:rPr>
              <a:t>3</a:t>
            </a:r>
            <a:r>
              <a:rPr sz="1650" spc="-89" baseline="32828" dirty="0">
                <a:latin typeface="Symbol"/>
                <a:cs typeface="Symbol"/>
              </a:rPr>
              <a:t>⎡</a:t>
            </a:r>
            <a:r>
              <a:rPr sz="1650" spc="-89" baseline="40404" dirty="0">
                <a:latin typeface="Times New Roman"/>
                <a:cs typeface="Times New Roman"/>
              </a:rPr>
              <a:t>1</a:t>
            </a:r>
            <a:r>
              <a:rPr sz="1650" spc="-232" baseline="40404" dirty="0">
                <a:latin typeface="Times New Roman"/>
                <a:cs typeface="Times New Roman"/>
              </a:rPr>
              <a:t> </a:t>
            </a:r>
            <a:r>
              <a:rPr sz="1650" spc="-825" baseline="32828" dirty="0">
                <a:latin typeface="Symbol"/>
                <a:cs typeface="Symbol"/>
              </a:rPr>
              <a:t>⎤</a:t>
            </a:r>
            <a:endParaRPr sz="1650" baseline="32828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26869" y="2434490"/>
            <a:ext cx="2863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100" spc="-600" dirty="0">
                <a:latin typeface="Symbol"/>
                <a:cs typeface="Symbol"/>
              </a:rPr>
              <a:t>⎢</a:t>
            </a:r>
            <a:r>
              <a:rPr sz="1650" spc="-900" baseline="-25252" dirty="0">
                <a:latin typeface="Symbol"/>
                <a:cs typeface="Symbol"/>
              </a:rPr>
              <a:t>⎣</a:t>
            </a:r>
            <a:r>
              <a:rPr sz="1650" spc="-217" baseline="-25252" dirty="0">
                <a:latin typeface="Times New Roman"/>
                <a:cs typeface="Times New Roman"/>
              </a:rPr>
              <a:t> </a:t>
            </a:r>
            <a:r>
              <a:rPr sz="1650" i="1" spc="15" baseline="-20202" dirty="0">
                <a:latin typeface="Times New Roman"/>
                <a:cs typeface="Times New Roman"/>
              </a:rPr>
              <a:t>s  </a:t>
            </a:r>
            <a:r>
              <a:rPr sz="1100" spc="-969" dirty="0">
                <a:latin typeface="Symbol"/>
                <a:cs typeface="Symbol"/>
              </a:rPr>
              <a:t>⎥</a:t>
            </a:r>
            <a:r>
              <a:rPr sz="1650" spc="-1455" baseline="-25252" dirty="0">
                <a:latin typeface="Symbol"/>
                <a:cs typeface="Symbol"/>
              </a:rPr>
              <a:t>⎦</a:t>
            </a:r>
            <a:endParaRPr sz="1650" baseline="-25252" dirty="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52428" y="2604189"/>
            <a:ext cx="29121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676275" algn="l"/>
                <a:tab pos="969644" algn="l"/>
                <a:tab pos="1390015" algn="l"/>
                <a:tab pos="1717039" algn="l"/>
                <a:tab pos="2262505" algn="l"/>
                <a:tab pos="2873375" algn="l"/>
              </a:tabLst>
            </a:pPr>
            <a:r>
              <a:rPr sz="1650" i="1" spc="22" baseline="-37878" dirty="0">
                <a:latin typeface="Times New Roman"/>
                <a:cs typeface="Times New Roman"/>
              </a:rPr>
              <a:t>Y</a:t>
            </a:r>
            <a:r>
              <a:rPr sz="1650" i="1" spc="-165" baseline="-37878" dirty="0">
                <a:latin typeface="Times New Roman"/>
                <a:cs typeface="Times New Roman"/>
              </a:rPr>
              <a:t> </a:t>
            </a:r>
            <a:r>
              <a:rPr sz="1650" spc="52" baseline="-37878" dirty="0">
                <a:latin typeface="Times New Roman"/>
                <a:cs typeface="Times New Roman"/>
              </a:rPr>
              <a:t>(</a:t>
            </a:r>
            <a:r>
              <a:rPr sz="1650" i="1" spc="52" baseline="-37878" dirty="0">
                <a:latin typeface="Times New Roman"/>
                <a:cs typeface="Times New Roman"/>
              </a:rPr>
              <a:t>s</a:t>
            </a:r>
            <a:r>
              <a:rPr sz="1650" spc="52" baseline="-37878" dirty="0">
                <a:latin typeface="Times New Roman"/>
                <a:cs typeface="Times New Roman"/>
              </a:rPr>
              <a:t>)</a:t>
            </a:r>
            <a:r>
              <a:rPr sz="1650" spc="-67" baseline="-37878" dirty="0">
                <a:latin typeface="Times New Roman"/>
                <a:cs typeface="Times New Roman"/>
              </a:rPr>
              <a:t> </a:t>
            </a:r>
            <a:r>
              <a:rPr sz="1650" spc="22" baseline="-37878" dirty="0">
                <a:latin typeface="Symbol"/>
                <a:cs typeface="Symbol"/>
              </a:rPr>
              <a:t>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	</a:t>
            </a:r>
            <a:r>
              <a:rPr sz="1650" spc="22" baseline="-37878" dirty="0">
                <a:latin typeface="Symbol"/>
                <a:cs typeface="Symbol"/>
              </a:rPr>
              <a:t>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	</a:t>
            </a:r>
            <a:r>
              <a:rPr sz="1650" spc="22" baseline="-37878" dirty="0">
                <a:latin typeface="Symbol"/>
                <a:cs typeface="Symbol"/>
              </a:rPr>
              <a:t></a:t>
            </a:r>
            <a:r>
              <a:rPr sz="1650" spc="22" baseline="-37878" dirty="0">
                <a:latin typeface="Times New Roman"/>
                <a:cs typeface="Times New Roman"/>
              </a:rPr>
              <a:t> 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100" u="sng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1650" spc="22" baseline="-37878" dirty="0">
                <a:latin typeface="Symbol"/>
                <a:cs typeface="Symbol"/>
              </a:rPr>
              <a:t>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100" u="sng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0.6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92115" y="2769897"/>
            <a:ext cx="2542540" cy="51815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90880" algn="l"/>
                <a:tab pos="1441450" algn="l"/>
                <a:tab pos="1983739" algn="l"/>
              </a:tabLst>
            </a:pPr>
            <a:r>
              <a:rPr sz="1450" spc="10" dirty="0">
                <a:latin typeface="Symbol"/>
                <a:cs typeface="Symbol"/>
              </a:rPr>
              <a:t></a:t>
            </a:r>
            <a:r>
              <a:rPr sz="1650" spc="15" baseline="2525" dirty="0">
                <a:latin typeface="Times New Roman"/>
                <a:cs typeface="Times New Roman"/>
              </a:rPr>
              <a:t>5</a:t>
            </a:r>
            <a:r>
              <a:rPr sz="1650" i="1" spc="15" baseline="2525" dirty="0">
                <a:latin typeface="Times New Roman"/>
                <a:cs typeface="Times New Roman"/>
              </a:rPr>
              <a:t>s</a:t>
            </a:r>
            <a:r>
              <a:rPr sz="1650" i="1" spc="-52" baseline="2525" dirty="0">
                <a:latin typeface="Times New Roman"/>
                <a:cs typeface="Times New Roman"/>
              </a:rPr>
              <a:t> </a:t>
            </a:r>
            <a:r>
              <a:rPr sz="1650" spc="22" baseline="2525" dirty="0">
                <a:latin typeface="Symbol"/>
                <a:cs typeface="Symbol"/>
              </a:rPr>
              <a:t></a:t>
            </a:r>
            <a:r>
              <a:rPr sz="1650" spc="-179" baseline="2525" dirty="0">
                <a:latin typeface="Times New Roman"/>
                <a:cs typeface="Times New Roman"/>
              </a:rPr>
              <a:t> </a:t>
            </a:r>
            <a:r>
              <a:rPr sz="1650" spc="44" baseline="2525" dirty="0">
                <a:latin typeface="Times New Roman"/>
                <a:cs typeface="Times New Roman"/>
              </a:rPr>
              <a:t>10</a:t>
            </a:r>
            <a:r>
              <a:rPr sz="1450" spc="30" dirty="0">
                <a:latin typeface="Symbol"/>
                <a:cs typeface="Symbol"/>
              </a:rPr>
              <a:t></a:t>
            </a:r>
            <a:r>
              <a:rPr sz="1450" spc="30" dirty="0">
                <a:latin typeface="Times New Roman"/>
                <a:cs typeface="Times New Roman"/>
              </a:rPr>
              <a:t>	</a:t>
            </a:r>
            <a:r>
              <a:rPr sz="1650" i="1" spc="15" baseline="2525" dirty="0">
                <a:latin typeface="Times New Roman"/>
                <a:cs typeface="Times New Roman"/>
              </a:rPr>
              <a:t>s</a:t>
            </a:r>
            <a:r>
              <a:rPr sz="1650" i="1" spc="-337" baseline="252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Symbol"/>
                <a:cs typeface="Symbol"/>
              </a:rPr>
              <a:t></a:t>
            </a:r>
            <a:r>
              <a:rPr sz="1650" spc="15" baseline="2525" dirty="0">
                <a:latin typeface="Times New Roman"/>
                <a:cs typeface="Times New Roman"/>
              </a:rPr>
              <a:t>5</a:t>
            </a:r>
            <a:r>
              <a:rPr sz="1650" i="1" spc="15" baseline="2525" dirty="0">
                <a:latin typeface="Times New Roman"/>
                <a:cs typeface="Times New Roman"/>
              </a:rPr>
              <a:t>s </a:t>
            </a:r>
            <a:r>
              <a:rPr sz="1650" spc="22" baseline="2525" dirty="0">
                <a:latin typeface="Symbol"/>
                <a:cs typeface="Symbol"/>
              </a:rPr>
              <a:t></a:t>
            </a:r>
            <a:r>
              <a:rPr sz="1650" spc="-179" baseline="2525" dirty="0">
                <a:latin typeface="Times New Roman"/>
                <a:cs typeface="Times New Roman"/>
              </a:rPr>
              <a:t> </a:t>
            </a:r>
            <a:r>
              <a:rPr sz="1650" spc="44" baseline="2525" dirty="0">
                <a:latin typeface="Times New Roman"/>
                <a:cs typeface="Times New Roman"/>
              </a:rPr>
              <a:t>10</a:t>
            </a:r>
            <a:r>
              <a:rPr sz="1450" spc="30" dirty="0">
                <a:latin typeface="Symbol"/>
                <a:cs typeface="Symbol"/>
              </a:rPr>
              <a:t></a:t>
            </a:r>
            <a:r>
              <a:rPr sz="1450" spc="30" dirty="0">
                <a:latin typeface="Times New Roman"/>
                <a:cs typeface="Times New Roman"/>
              </a:rPr>
              <a:t>	</a:t>
            </a:r>
            <a:r>
              <a:rPr sz="1450" spc="-10" dirty="0">
                <a:latin typeface="Symbol"/>
                <a:cs typeface="Symbol"/>
              </a:rPr>
              <a:t></a:t>
            </a:r>
            <a:r>
              <a:rPr sz="1650" i="1" spc="-15" baseline="2525" dirty="0">
                <a:latin typeface="Times New Roman"/>
                <a:cs typeface="Times New Roman"/>
              </a:rPr>
              <a:t>s</a:t>
            </a:r>
            <a:r>
              <a:rPr sz="1650" i="1" spc="-44" baseline="2525" dirty="0">
                <a:latin typeface="Times New Roman"/>
                <a:cs typeface="Times New Roman"/>
              </a:rPr>
              <a:t> </a:t>
            </a:r>
            <a:r>
              <a:rPr sz="1650" spc="22" baseline="2525" dirty="0">
                <a:latin typeface="Symbol"/>
                <a:cs typeface="Symbol"/>
              </a:rPr>
              <a:t></a:t>
            </a:r>
            <a:r>
              <a:rPr sz="1650" spc="-44" baseline="2525" dirty="0">
                <a:latin typeface="Times New Roman"/>
                <a:cs typeface="Times New Roman"/>
              </a:rPr>
              <a:t> </a:t>
            </a:r>
            <a:r>
              <a:rPr sz="1650" spc="60" baseline="2525" dirty="0">
                <a:latin typeface="Times New Roman"/>
                <a:cs typeface="Times New Roman"/>
              </a:rPr>
              <a:t>2</a:t>
            </a:r>
            <a:r>
              <a:rPr sz="1450" spc="40" dirty="0">
                <a:latin typeface="Symbol"/>
                <a:cs typeface="Symbol"/>
              </a:rPr>
              <a:t></a:t>
            </a:r>
            <a:r>
              <a:rPr sz="1450" spc="40" dirty="0">
                <a:latin typeface="Times New Roman"/>
                <a:cs typeface="Times New Roman"/>
              </a:rPr>
              <a:t>	</a:t>
            </a:r>
            <a:r>
              <a:rPr sz="1650" i="1" spc="15" baseline="2525" dirty="0">
                <a:latin typeface="Times New Roman"/>
                <a:cs typeface="Times New Roman"/>
              </a:rPr>
              <a:t>s</a:t>
            </a:r>
            <a:r>
              <a:rPr sz="1650" i="1" spc="-284" baseline="252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Symbol"/>
                <a:cs typeface="Symbol"/>
              </a:rPr>
              <a:t></a:t>
            </a:r>
            <a:r>
              <a:rPr sz="1650" i="1" spc="-15" baseline="2525" dirty="0">
                <a:latin typeface="Times New Roman"/>
                <a:cs typeface="Times New Roman"/>
              </a:rPr>
              <a:t>s</a:t>
            </a:r>
            <a:r>
              <a:rPr sz="1650" i="1" spc="-104" baseline="2525" dirty="0">
                <a:latin typeface="Times New Roman"/>
                <a:cs typeface="Times New Roman"/>
              </a:rPr>
              <a:t> </a:t>
            </a:r>
            <a:r>
              <a:rPr sz="1650" spc="22" baseline="2525" dirty="0">
                <a:latin typeface="Symbol"/>
                <a:cs typeface="Symbol"/>
              </a:rPr>
              <a:t></a:t>
            </a:r>
            <a:r>
              <a:rPr sz="1650" spc="-97" baseline="2525" dirty="0">
                <a:latin typeface="Times New Roman"/>
                <a:cs typeface="Times New Roman"/>
              </a:rPr>
              <a:t> </a:t>
            </a:r>
            <a:r>
              <a:rPr sz="1650" spc="60" baseline="2525" dirty="0">
                <a:latin typeface="Times New Roman"/>
                <a:cs typeface="Times New Roman"/>
              </a:rPr>
              <a:t>2</a:t>
            </a:r>
            <a:r>
              <a:rPr sz="1450" spc="40" dirty="0">
                <a:latin typeface="Symbol"/>
                <a:cs typeface="Symbol"/>
              </a:rPr>
              <a:t></a:t>
            </a:r>
            <a:endParaRPr sz="1450">
              <a:latin typeface="Symbol"/>
              <a:cs typeface="Symbol"/>
            </a:endParaRPr>
          </a:p>
          <a:p>
            <a:pPr marL="1257300">
              <a:lnSpc>
                <a:spcPct val="100000"/>
              </a:lnSpc>
              <a:spcBef>
                <a:spcPts val="1095"/>
              </a:spcBef>
            </a:pPr>
            <a:r>
              <a:rPr sz="850" dirty="0">
                <a:latin typeface="Arial"/>
                <a:cs typeface="Arial"/>
              </a:rPr>
              <a:t>(Initial Condition) </a:t>
            </a:r>
            <a:r>
              <a:rPr sz="850" spc="10" dirty="0">
                <a:latin typeface="Arial"/>
                <a:cs typeface="Arial"/>
              </a:rPr>
              <a:t>+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(Input)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29580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49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01184" y="4231753"/>
            <a:ext cx="2969895" cy="73152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1395"/>
              </a:spcBef>
            </a:pP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Example 1</a:t>
            </a:r>
            <a:r>
              <a:rPr sz="2100" spc="-6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33339A"/>
                </a:solidFill>
                <a:latin typeface="Arial"/>
                <a:cs typeface="Arial"/>
              </a:rPr>
              <a:t>(cont)</a:t>
            </a:r>
            <a:endParaRPr sz="2100">
              <a:latin typeface="Arial"/>
              <a:cs typeface="Arial"/>
            </a:endParaRPr>
          </a:p>
          <a:p>
            <a:pPr marL="177800" indent="-165735">
              <a:lnSpc>
                <a:spcPct val="100000"/>
              </a:lnSpc>
              <a:spcBef>
                <a:spcPts val="595"/>
              </a:spcBef>
              <a:buChar char=""/>
              <a:tabLst>
                <a:tab pos="178435" algn="l"/>
              </a:tabLst>
            </a:pPr>
            <a:r>
              <a:rPr sz="950" spc="5" dirty="0">
                <a:latin typeface="Arial"/>
                <a:cs typeface="Arial"/>
              </a:rPr>
              <a:t>Use </a:t>
            </a:r>
            <a:r>
              <a:rPr sz="950" dirty="0">
                <a:latin typeface="Arial"/>
                <a:cs typeface="Arial"/>
              </a:rPr>
              <a:t>table to Invert </a:t>
            </a:r>
            <a:r>
              <a:rPr sz="950" i="1" dirty="0">
                <a:latin typeface="Times New Roman"/>
                <a:cs typeface="Times New Roman"/>
              </a:rPr>
              <a:t>Y(s) </a:t>
            </a:r>
            <a:r>
              <a:rPr sz="950" dirty="0">
                <a:latin typeface="Arial"/>
                <a:cs typeface="Arial"/>
              </a:rPr>
              <a:t>term </a:t>
            </a:r>
            <a:r>
              <a:rPr sz="950" spc="5" dirty="0">
                <a:latin typeface="Arial"/>
                <a:cs typeface="Arial"/>
              </a:rPr>
              <a:t>by </a:t>
            </a:r>
            <a:r>
              <a:rPr sz="950" dirty="0">
                <a:latin typeface="Arial"/>
                <a:cs typeface="Arial"/>
              </a:rPr>
              <a:t>term to find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Times New Roman"/>
                <a:cs typeface="Times New Roman"/>
              </a:rPr>
              <a:t>y(t)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1196" y="5437042"/>
            <a:ext cx="1055370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77800" indent="-165735">
              <a:lnSpc>
                <a:spcPct val="100000"/>
              </a:lnSpc>
              <a:spcBef>
                <a:spcPts val="115"/>
              </a:spcBef>
              <a:buChar char=""/>
              <a:tabLst>
                <a:tab pos="178435" algn="l"/>
              </a:tabLst>
            </a:pPr>
            <a:r>
              <a:rPr sz="950" dirty="0">
                <a:latin typeface="Arial"/>
                <a:cs typeface="Arial"/>
              </a:rPr>
              <a:t>From the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Table: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36308" y="5075993"/>
            <a:ext cx="34480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i="1" spc="10" dirty="0">
                <a:latin typeface="Times New Roman"/>
                <a:cs typeface="Times New Roman"/>
              </a:rPr>
              <a:t>Y</a:t>
            </a:r>
            <a:r>
              <a:rPr sz="950" i="1" spc="-130" dirty="0">
                <a:latin typeface="Times New Roman"/>
                <a:cs typeface="Times New Roman"/>
              </a:rPr>
              <a:t> </a:t>
            </a:r>
            <a:r>
              <a:rPr sz="950" spc="30" dirty="0">
                <a:latin typeface="Times New Roman"/>
                <a:cs typeface="Times New Roman"/>
              </a:rPr>
              <a:t>(</a:t>
            </a:r>
            <a:r>
              <a:rPr sz="950" i="1" spc="30" dirty="0">
                <a:latin typeface="Times New Roman"/>
                <a:cs typeface="Times New Roman"/>
              </a:rPr>
              <a:t>s</a:t>
            </a:r>
            <a:r>
              <a:rPr sz="950" spc="30" dirty="0">
                <a:latin typeface="Times New Roman"/>
                <a:cs typeface="Times New Roman"/>
              </a:rPr>
              <a:t>)</a:t>
            </a:r>
            <a:r>
              <a:rPr sz="950" spc="-8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Symbol"/>
                <a:cs typeface="Symbol"/>
              </a:rPr>
              <a:t></a:t>
            </a:r>
            <a:endParaRPr sz="950">
              <a:latin typeface="Symbol"/>
              <a:cs typeface="Symbo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206269" y="5178577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088" y="0"/>
                </a:lnTo>
              </a:path>
            </a:pathLst>
          </a:custGeom>
          <a:ln w="6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551925" y="5075993"/>
            <a:ext cx="9334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" dirty="0">
                <a:latin typeface="Symbol"/>
                <a:cs typeface="Symbol"/>
              </a:rPr>
              <a:t></a:t>
            </a:r>
            <a:endParaRPr sz="95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26378" y="4994314"/>
            <a:ext cx="62547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8470" algn="l"/>
              </a:tabLst>
            </a:pPr>
            <a:r>
              <a:rPr sz="950" spc="10" dirty="0">
                <a:latin typeface="Times New Roman"/>
                <a:cs typeface="Times New Roman"/>
              </a:rPr>
              <a:t>1	</a:t>
            </a:r>
            <a:r>
              <a:rPr sz="950" dirty="0">
                <a:latin typeface="Times New Roman"/>
                <a:cs typeface="Times New Roman"/>
              </a:rPr>
              <a:t>0.6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92461" y="5137377"/>
            <a:ext cx="893444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10" dirty="0">
                <a:latin typeface="Symbol"/>
                <a:cs typeface="Symbol"/>
              </a:rPr>
              <a:t></a:t>
            </a:r>
            <a:r>
              <a:rPr sz="1425" i="1" spc="-15" baseline="2923" dirty="0">
                <a:latin typeface="Times New Roman"/>
                <a:cs typeface="Times New Roman"/>
              </a:rPr>
              <a:t>s </a:t>
            </a:r>
            <a:r>
              <a:rPr sz="1425" spc="15" baseline="2923" dirty="0">
                <a:latin typeface="Symbol"/>
                <a:cs typeface="Symbol"/>
              </a:rPr>
              <a:t></a:t>
            </a:r>
            <a:r>
              <a:rPr sz="1425" spc="15" baseline="2923" dirty="0">
                <a:latin typeface="Times New Roman"/>
                <a:cs typeface="Times New Roman"/>
              </a:rPr>
              <a:t> </a:t>
            </a:r>
            <a:r>
              <a:rPr sz="1425" spc="44" baseline="2923" dirty="0">
                <a:latin typeface="Times New Roman"/>
                <a:cs typeface="Times New Roman"/>
              </a:rPr>
              <a:t>2</a:t>
            </a:r>
            <a:r>
              <a:rPr sz="1250" spc="30" dirty="0">
                <a:latin typeface="Symbol"/>
                <a:cs typeface="Symbol"/>
              </a:rPr>
              <a:t></a:t>
            </a:r>
            <a:r>
              <a:rPr sz="1250" spc="30" dirty="0">
                <a:latin typeface="Times New Roman"/>
                <a:cs typeface="Times New Roman"/>
              </a:rPr>
              <a:t> </a:t>
            </a:r>
            <a:r>
              <a:rPr sz="1425" i="1" spc="7" baseline="2923" dirty="0">
                <a:latin typeface="Times New Roman"/>
                <a:cs typeface="Times New Roman"/>
              </a:rPr>
              <a:t>s </a:t>
            </a:r>
            <a:r>
              <a:rPr sz="1250" spc="-10" dirty="0">
                <a:latin typeface="Symbol"/>
                <a:cs typeface="Symbol"/>
              </a:rPr>
              <a:t></a:t>
            </a:r>
            <a:r>
              <a:rPr sz="1425" i="1" spc="-15" baseline="2923" dirty="0">
                <a:latin typeface="Times New Roman"/>
                <a:cs typeface="Times New Roman"/>
              </a:rPr>
              <a:t>s </a:t>
            </a:r>
            <a:r>
              <a:rPr sz="1425" spc="15" baseline="2923" dirty="0">
                <a:latin typeface="Symbol"/>
                <a:cs typeface="Symbol"/>
              </a:rPr>
              <a:t></a:t>
            </a:r>
            <a:r>
              <a:rPr sz="1425" spc="-52" baseline="2923" dirty="0">
                <a:latin typeface="Times New Roman"/>
                <a:cs typeface="Times New Roman"/>
              </a:rPr>
              <a:t> </a:t>
            </a:r>
            <a:r>
              <a:rPr sz="1425" spc="44" baseline="2923" dirty="0">
                <a:latin typeface="Times New Roman"/>
                <a:cs typeface="Times New Roman"/>
              </a:rPr>
              <a:t>2</a:t>
            </a:r>
            <a:r>
              <a:rPr sz="1250" spc="30" dirty="0">
                <a:latin typeface="Symbol"/>
                <a:cs typeface="Symbol"/>
              </a:rPr>
              <a:t>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65069" y="5178577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687" y="0"/>
                </a:lnTo>
              </a:path>
            </a:pathLst>
          </a:custGeom>
          <a:ln w="6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82039" y="5823546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982" y="0"/>
                </a:lnTo>
              </a:path>
            </a:pathLst>
          </a:custGeom>
          <a:ln w="6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75232" y="5650326"/>
            <a:ext cx="39687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</a:pPr>
            <a:r>
              <a:rPr sz="1425" i="1" spc="15" baseline="-32163" dirty="0">
                <a:latin typeface="Times New Roman"/>
                <a:cs typeface="Times New Roman"/>
              </a:rPr>
              <a:t>L</a:t>
            </a:r>
            <a:r>
              <a:rPr sz="1425" i="1" spc="-195" baseline="-32163" dirty="0">
                <a:latin typeface="Times New Roman"/>
                <a:cs typeface="Times New Roman"/>
              </a:rPr>
              <a:t> </a:t>
            </a:r>
            <a:r>
              <a:rPr sz="950" spc="-330" dirty="0">
                <a:latin typeface="Symbol"/>
                <a:cs typeface="Symbol"/>
              </a:rPr>
              <a:t>⎛</a:t>
            </a:r>
            <a:r>
              <a:rPr sz="950" spc="580" dirty="0">
                <a:latin typeface="Times New Roman"/>
                <a:cs typeface="Times New Roman"/>
              </a:rPr>
              <a:t> </a:t>
            </a:r>
            <a:r>
              <a:rPr sz="1425" spc="15" baseline="5847" dirty="0">
                <a:latin typeface="Times New Roman"/>
                <a:cs typeface="Times New Roman"/>
              </a:rPr>
              <a:t>1</a:t>
            </a:r>
            <a:endParaRPr sz="1425" baseline="5847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72556" y="5815895"/>
            <a:ext cx="44640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25" spc="-780" baseline="29239" dirty="0">
                <a:latin typeface="Symbol"/>
                <a:cs typeface="Symbol"/>
              </a:rPr>
              <a:t>⎜</a:t>
            </a:r>
            <a:r>
              <a:rPr sz="1425" spc="-780" baseline="5847" dirty="0">
                <a:latin typeface="Symbol"/>
                <a:cs typeface="Symbol"/>
              </a:rPr>
              <a:t>⎝</a:t>
            </a:r>
            <a:r>
              <a:rPr sz="1425" spc="-37" baseline="5847" dirty="0">
                <a:latin typeface="Times New Roman"/>
                <a:cs typeface="Times New Roman"/>
              </a:rPr>
              <a:t> </a:t>
            </a:r>
            <a:r>
              <a:rPr sz="950" i="1" spc="5" dirty="0">
                <a:latin typeface="Times New Roman"/>
                <a:cs typeface="Times New Roman"/>
              </a:rPr>
              <a:t>s </a:t>
            </a:r>
            <a:r>
              <a:rPr sz="950" spc="10" dirty="0">
                <a:latin typeface="Symbol"/>
                <a:cs typeface="Symbol"/>
              </a:rPr>
              <a:t></a:t>
            </a:r>
            <a:r>
              <a:rPr sz="950" spc="10" dirty="0">
                <a:latin typeface="Times New Roman"/>
                <a:cs typeface="Times New Roman"/>
              </a:rPr>
              <a:t> </a:t>
            </a:r>
            <a:r>
              <a:rPr sz="950" i="1" spc="10" dirty="0">
                <a:latin typeface="Times New Roman"/>
                <a:cs typeface="Times New Roman"/>
              </a:rPr>
              <a:t>a  </a:t>
            </a:r>
            <a:r>
              <a:rPr sz="1425" spc="-1237" baseline="29239" dirty="0">
                <a:latin typeface="Symbol"/>
                <a:cs typeface="Symbol"/>
              </a:rPr>
              <a:t>⎟</a:t>
            </a:r>
            <a:r>
              <a:rPr sz="1425" spc="-1237" baseline="5847" dirty="0">
                <a:latin typeface="Symbol"/>
                <a:cs typeface="Symbol"/>
              </a:rPr>
              <a:t>⎠</a:t>
            </a:r>
            <a:endParaRPr sz="1425" baseline="5847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95224" y="5665779"/>
            <a:ext cx="42481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25" spc="-494" baseline="5847" dirty="0">
                <a:latin typeface="Symbol"/>
                <a:cs typeface="Symbol"/>
              </a:rPr>
              <a:t>⎞</a:t>
            </a:r>
            <a:r>
              <a:rPr sz="1425" spc="75" baseline="5847" dirty="0">
                <a:latin typeface="Times New Roman"/>
                <a:cs typeface="Times New Roman"/>
              </a:rPr>
              <a:t> </a:t>
            </a:r>
            <a:r>
              <a:rPr sz="1425" spc="15" baseline="-26315" dirty="0">
                <a:latin typeface="Symbol"/>
                <a:cs typeface="Symbol"/>
              </a:rPr>
              <a:t></a:t>
            </a:r>
            <a:r>
              <a:rPr sz="1425" spc="15" baseline="-26315" dirty="0">
                <a:latin typeface="Times New Roman"/>
                <a:cs typeface="Times New Roman"/>
              </a:rPr>
              <a:t> </a:t>
            </a:r>
            <a:r>
              <a:rPr sz="1425" i="1" spc="22" baseline="-26315" dirty="0">
                <a:latin typeface="Times New Roman"/>
                <a:cs typeface="Times New Roman"/>
              </a:rPr>
              <a:t>e</a:t>
            </a:r>
            <a:r>
              <a:rPr sz="550" spc="15" dirty="0">
                <a:latin typeface="Symbol"/>
                <a:cs typeface="Symbol"/>
              </a:rPr>
              <a:t></a:t>
            </a:r>
            <a:r>
              <a:rPr sz="550" spc="-110" dirty="0">
                <a:latin typeface="Times New Roman"/>
                <a:cs typeface="Times New Roman"/>
              </a:rPr>
              <a:t> </a:t>
            </a:r>
            <a:r>
              <a:rPr sz="550" i="1" spc="-5" dirty="0">
                <a:latin typeface="Times New Roman"/>
                <a:cs typeface="Times New Roman"/>
              </a:rPr>
              <a:t>at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00036" y="5720967"/>
            <a:ext cx="1473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20" dirty="0">
                <a:latin typeface="Symbol"/>
                <a:cs typeface="Symbol"/>
              </a:rPr>
              <a:t></a:t>
            </a:r>
            <a:endParaRPr sz="95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56341" y="5639289"/>
            <a:ext cx="8763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78900" y="5823546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>
                <a:moveTo>
                  <a:pt x="0" y="0"/>
                </a:moveTo>
                <a:lnTo>
                  <a:pt x="241363" y="0"/>
                </a:lnTo>
              </a:path>
            </a:pathLst>
          </a:custGeom>
          <a:ln w="6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369421" y="5815895"/>
            <a:ext cx="4470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25" spc="-780" baseline="29239" dirty="0">
                <a:latin typeface="Symbol"/>
                <a:cs typeface="Symbol"/>
              </a:rPr>
              <a:t>⎜</a:t>
            </a:r>
            <a:r>
              <a:rPr sz="1425" spc="-780" baseline="5847" dirty="0">
                <a:latin typeface="Symbol"/>
                <a:cs typeface="Symbol"/>
              </a:rPr>
              <a:t>⎝</a:t>
            </a:r>
            <a:r>
              <a:rPr sz="1425" spc="-30" baseline="5847" dirty="0">
                <a:latin typeface="Times New Roman"/>
                <a:cs typeface="Times New Roman"/>
              </a:rPr>
              <a:t> </a:t>
            </a:r>
            <a:r>
              <a:rPr sz="950" i="1" spc="5" dirty="0">
                <a:latin typeface="Times New Roman"/>
                <a:cs typeface="Times New Roman"/>
              </a:rPr>
              <a:t>s </a:t>
            </a:r>
            <a:r>
              <a:rPr sz="950" spc="10" dirty="0">
                <a:latin typeface="Symbol"/>
                <a:cs typeface="Symbol"/>
              </a:rPr>
              <a:t></a:t>
            </a:r>
            <a:r>
              <a:rPr sz="950" spc="10" dirty="0">
                <a:latin typeface="Times New Roman"/>
                <a:cs typeface="Times New Roman"/>
              </a:rPr>
              <a:t> 2  </a:t>
            </a:r>
            <a:r>
              <a:rPr sz="1425" spc="-1237" baseline="29239" dirty="0">
                <a:latin typeface="Symbol"/>
                <a:cs typeface="Symbol"/>
              </a:rPr>
              <a:t>⎟</a:t>
            </a:r>
            <a:r>
              <a:rPr sz="1425" spc="-1237" baseline="5847" dirty="0">
                <a:latin typeface="Symbol"/>
                <a:cs typeface="Symbol"/>
              </a:rPr>
              <a:t>⎠</a:t>
            </a:r>
            <a:endParaRPr sz="1425" baseline="5847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215255" y="5665779"/>
            <a:ext cx="8991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14984" algn="l"/>
              </a:tabLst>
            </a:pPr>
            <a:r>
              <a:rPr sz="1425" i="1" spc="-22" baseline="-26315" dirty="0">
                <a:latin typeface="Times New Roman"/>
                <a:cs typeface="Times New Roman"/>
              </a:rPr>
              <a:t>L</a:t>
            </a:r>
            <a:r>
              <a:rPr sz="550" spc="-15" dirty="0">
                <a:latin typeface="Symbol"/>
                <a:cs typeface="Symbol"/>
              </a:rPr>
              <a:t></a:t>
            </a:r>
            <a:r>
              <a:rPr sz="550" spc="-15" dirty="0">
                <a:latin typeface="Times New Roman"/>
                <a:cs typeface="Times New Roman"/>
              </a:rPr>
              <a:t>1</a:t>
            </a:r>
            <a:r>
              <a:rPr sz="550" dirty="0">
                <a:latin typeface="Times New Roman"/>
                <a:cs typeface="Times New Roman"/>
              </a:rPr>
              <a:t> </a:t>
            </a:r>
            <a:r>
              <a:rPr sz="1425" spc="-494" baseline="5847" dirty="0">
                <a:latin typeface="Symbol"/>
                <a:cs typeface="Symbol"/>
              </a:rPr>
              <a:t>⎛</a:t>
            </a:r>
            <a:r>
              <a:rPr sz="1425" spc="-494" baseline="5847" dirty="0">
                <a:latin typeface="Times New Roman"/>
                <a:cs typeface="Times New Roman"/>
              </a:rPr>
              <a:t>	</a:t>
            </a:r>
            <a:r>
              <a:rPr sz="1425" spc="-494" baseline="5847" dirty="0">
                <a:latin typeface="Symbol"/>
                <a:cs typeface="Symbol"/>
              </a:rPr>
              <a:t>⎞</a:t>
            </a:r>
            <a:r>
              <a:rPr sz="1425" spc="75" baseline="5847" dirty="0">
                <a:latin typeface="Times New Roman"/>
                <a:cs typeface="Times New Roman"/>
              </a:rPr>
              <a:t> </a:t>
            </a:r>
            <a:r>
              <a:rPr sz="1425" spc="15" baseline="-26315" dirty="0">
                <a:latin typeface="Symbol"/>
                <a:cs typeface="Symbol"/>
              </a:rPr>
              <a:t></a:t>
            </a:r>
            <a:r>
              <a:rPr sz="1425" spc="-37" baseline="-26315" dirty="0">
                <a:latin typeface="Times New Roman"/>
                <a:cs typeface="Times New Roman"/>
              </a:rPr>
              <a:t> </a:t>
            </a:r>
            <a:r>
              <a:rPr sz="1425" i="1" spc="22" baseline="-26315" dirty="0">
                <a:latin typeface="Times New Roman"/>
                <a:cs typeface="Times New Roman"/>
              </a:rPr>
              <a:t>e</a:t>
            </a:r>
            <a:r>
              <a:rPr sz="550" spc="15" dirty="0">
                <a:latin typeface="Symbol"/>
                <a:cs typeface="Symbol"/>
              </a:rPr>
              <a:t></a:t>
            </a:r>
            <a:r>
              <a:rPr sz="550" spc="15" dirty="0">
                <a:latin typeface="Times New Roman"/>
                <a:cs typeface="Times New Roman"/>
              </a:rPr>
              <a:t>2</a:t>
            </a:r>
            <a:r>
              <a:rPr sz="550" i="1" spc="15" dirty="0">
                <a:latin typeface="Times New Roman"/>
                <a:cs typeface="Times New Roman"/>
              </a:rPr>
              <a:t>t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3108" y="6041162"/>
            <a:ext cx="2788920" cy="53911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596265">
              <a:lnSpc>
                <a:spcPct val="100000"/>
              </a:lnSpc>
              <a:spcBef>
                <a:spcPts val="890"/>
              </a:spcBef>
              <a:tabLst>
                <a:tab pos="2192655" algn="l"/>
              </a:tabLst>
            </a:pPr>
            <a:r>
              <a:rPr sz="1425" spc="-780" baseline="26315" dirty="0">
                <a:latin typeface="Symbol"/>
                <a:cs typeface="Symbol"/>
              </a:rPr>
              <a:t>⎜</a:t>
            </a:r>
            <a:r>
              <a:rPr sz="950" spc="-520" dirty="0">
                <a:latin typeface="Symbol"/>
                <a:cs typeface="Symbol"/>
              </a:rPr>
              <a:t>⎝</a:t>
            </a:r>
            <a:r>
              <a:rPr sz="950" dirty="0">
                <a:latin typeface="Times New Roman"/>
                <a:cs typeface="Times New Roman"/>
              </a:rPr>
              <a:t> </a:t>
            </a:r>
            <a:r>
              <a:rPr sz="1425" i="1" spc="7" baseline="2923" dirty="0">
                <a:latin typeface="Times New Roman"/>
                <a:cs typeface="Times New Roman"/>
              </a:rPr>
              <a:t>s</a:t>
            </a:r>
            <a:r>
              <a:rPr sz="1425" i="1" spc="-262" baseline="2923" dirty="0">
                <a:latin typeface="Times New Roman"/>
                <a:cs typeface="Times New Roman"/>
              </a:rPr>
              <a:t> </a:t>
            </a:r>
            <a:r>
              <a:rPr sz="1875" spc="-15" baseline="2222" dirty="0">
                <a:latin typeface="Symbol"/>
                <a:cs typeface="Symbol"/>
              </a:rPr>
              <a:t></a:t>
            </a:r>
            <a:r>
              <a:rPr sz="1425" i="1" spc="-15" baseline="2923" dirty="0">
                <a:latin typeface="Times New Roman"/>
                <a:cs typeface="Times New Roman"/>
              </a:rPr>
              <a:t>s </a:t>
            </a:r>
            <a:r>
              <a:rPr sz="1425" spc="15" baseline="2923" dirty="0">
                <a:latin typeface="Symbol"/>
                <a:cs typeface="Symbol"/>
              </a:rPr>
              <a:t></a:t>
            </a:r>
            <a:r>
              <a:rPr sz="1425" spc="-37" baseline="2923" dirty="0">
                <a:latin typeface="Times New Roman"/>
                <a:cs typeface="Times New Roman"/>
              </a:rPr>
              <a:t> </a:t>
            </a:r>
            <a:r>
              <a:rPr sz="1425" i="1" spc="-375" baseline="2923" dirty="0">
                <a:latin typeface="Times New Roman"/>
                <a:cs typeface="Times New Roman"/>
              </a:rPr>
              <a:t>a</a:t>
            </a:r>
            <a:r>
              <a:rPr sz="1875" spc="-375" baseline="2222" dirty="0">
                <a:latin typeface="Symbol"/>
                <a:cs typeface="Symbol"/>
              </a:rPr>
              <a:t></a:t>
            </a:r>
            <a:r>
              <a:rPr sz="1425" spc="-375" baseline="26315" dirty="0">
                <a:latin typeface="Symbol"/>
                <a:cs typeface="Symbol"/>
              </a:rPr>
              <a:t>⎟</a:t>
            </a:r>
            <a:r>
              <a:rPr sz="950" spc="-250" dirty="0">
                <a:latin typeface="Symbol"/>
                <a:cs typeface="Symbol"/>
              </a:rPr>
              <a:t>⎠</a:t>
            </a:r>
            <a:r>
              <a:rPr sz="950" spc="-250" dirty="0">
                <a:latin typeface="Times New Roman"/>
                <a:cs typeface="Times New Roman"/>
              </a:rPr>
              <a:t>	</a:t>
            </a:r>
            <a:r>
              <a:rPr sz="1425" spc="-780" baseline="26315" dirty="0">
                <a:latin typeface="Symbol"/>
                <a:cs typeface="Symbol"/>
              </a:rPr>
              <a:t>⎜</a:t>
            </a:r>
            <a:r>
              <a:rPr sz="950" spc="-520" dirty="0">
                <a:latin typeface="Symbol"/>
                <a:cs typeface="Symbol"/>
              </a:rPr>
              <a:t>⎝</a:t>
            </a:r>
            <a:r>
              <a:rPr sz="950" spc="-15" dirty="0">
                <a:latin typeface="Times New Roman"/>
                <a:cs typeface="Times New Roman"/>
              </a:rPr>
              <a:t> </a:t>
            </a:r>
            <a:r>
              <a:rPr sz="1425" i="1" spc="7" baseline="2923" dirty="0">
                <a:latin typeface="Times New Roman"/>
                <a:cs typeface="Times New Roman"/>
              </a:rPr>
              <a:t>s</a:t>
            </a:r>
            <a:r>
              <a:rPr sz="1425" i="1" spc="-240" baseline="2923" dirty="0">
                <a:latin typeface="Times New Roman"/>
                <a:cs typeface="Times New Roman"/>
              </a:rPr>
              <a:t> </a:t>
            </a:r>
            <a:r>
              <a:rPr sz="1875" spc="-15" baseline="2222" dirty="0">
                <a:latin typeface="Symbol"/>
                <a:cs typeface="Symbol"/>
              </a:rPr>
              <a:t></a:t>
            </a:r>
            <a:r>
              <a:rPr sz="1425" i="1" spc="-15" baseline="2923" dirty="0">
                <a:latin typeface="Times New Roman"/>
                <a:cs typeface="Times New Roman"/>
              </a:rPr>
              <a:t>s</a:t>
            </a:r>
            <a:r>
              <a:rPr sz="1425" i="1" spc="-75" baseline="2923" dirty="0">
                <a:latin typeface="Times New Roman"/>
                <a:cs typeface="Times New Roman"/>
              </a:rPr>
              <a:t> </a:t>
            </a:r>
            <a:r>
              <a:rPr sz="1425" spc="15" baseline="2923" dirty="0">
                <a:latin typeface="Symbol"/>
                <a:cs typeface="Symbol"/>
              </a:rPr>
              <a:t></a:t>
            </a:r>
            <a:r>
              <a:rPr sz="1425" spc="-67" baseline="2923" dirty="0">
                <a:latin typeface="Times New Roman"/>
                <a:cs typeface="Times New Roman"/>
              </a:rPr>
              <a:t> </a:t>
            </a:r>
            <a:r>
              <a:rPr sz="1425" spc="-547" baseline="2923" dirty="0">
                <a:latin typeface="Times New Roman"/>
                <a:cs typeface="Times New Roman"/>
              </a:rPr>
              <a:t>2</a:t>
            </a:r>
            <a:r>
              <a:rPr sz="1875" spc="-547" baseline="2222" dirty="0">
                <a:latin typeface="Symbol"/>
                <a:cs typeface="Symbol"/>
              </a:rPr>
              <a:t></a:t>
            </a:r>
            <a:r>
              <a:rPr sz="950" spc="-365" dirty="0">
                <a:latin typeface="Symbol"/>
                <a:cs typeface="Symbol"/>
              </a:rPr>
              <a:t>⎠</a:t>
            </a:r>
            <a:r>
              <a:rPr sz="1425" spc="-547" baseline="26315" dirty="0">
                <a:latin typeface="Symbol"/>
                <a:cs typeface="Symbol"/>
              </a:rPr>
              <a:t>⎟</a:t>
            </a:r>
            <a:endParaRPr sz="1425" baseline="26315">
              <a:latin typeface="Symbol"/>
              <a:cs typeface="Symbol"/>
            </a:endParaRPr>
          </a:p>
          <a:p>
            <a:pPr marL="215900" indent="-165735">
              <a:lnSpc>
                <a:spcPct val="100000"/>
              </a:lnSpc>
              <a:spcBef>
                <a:spcPts val="610"/>
              </a:spcBef>
              <a:buChar char=""/>
              <a:tabLst>
                <a:tab pos="216535" algn="l"/>
              </a:tabLst>
            </a:pPr>
            <a:r>
              <a:rPr sz="950" spc="5" dirty="0">
                <a:latin typeface="Arial"/>
                <a:cs typeface="Arial"/>
              </a:rPr>
              <a:t>So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that</a:t>
            </a:r>
            <a:endParaRPr sz="9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36791" y="5956337"/>
            <a:ext cx="3032760" cy="3060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2555">
              <a:lnSpc>
                <a:spcPts val="915"/>
              </a:lnSpc>
              <a:spcBef>
                <a:spcPts val="114"/>
              </a:spcBef>
              <a:tabLst>
                <a:tab pos="360045" algn="l"/>
                <a:tab pos="587375" algn="l"/>
                <a:tab pos="1718945" algn="l"/>
              </a:tabLst>
            </a:pPr>
            <a:r>
              <a:rPr sz="1425" spc="-494" baseline="5847" dirty="0">
                <a:latin typeface="Symbol"/>
                <a:cs typeface="Symbol"/>
              </a:rPr>
              <a:t>⎛</a:t>
            </a:r>
            <a:r>
              <a:rPr sz="950" u="sng" spc="-33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950" i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	</a:t>
            </a:r>
            <a:r>
              <a:rPr sz="1425" spc="-494" baseline="5847" dirty="0">
                <a:latin typeface="Symbol"/>
                <a:cs typeface="Symbol"/>
              </a:rPr>
              <a:t>⎞</a:t>
            </a:r>
            <a:r>
              <a:rPr sz="1425" spc="-494" baseline="5847" dirty="0">
                <a:latin typeface="Times New Roman"/>
                <a:cs typeface="Times New Roman"/>
              </a:rPr>
              <a:t>	</a:t>
            </a:r>
            <a:r>
              <a:rPr sz="1425" spc="-494" baseline="5847" dirty="0">
                <a:latin typeface="Symbol"/>
                <a:cs typeface="Symbol"/>
              </a:rPr>
              <a:t>⎛</a:t>
            </a:r>
            <a:r>
              <a:rPr sz="1425" spc="352" baseline="5847" dirty="0">
                <a:latin typeface="Times New Roman"/>
                <a:cs typeface="Times New Roman"/>
              </a:rPr>
              <a:t> </a:t>
            </a:r>
            <a:r>
              <a:rPr sz="1250" u="sng" spc="-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1425" u="sng" spc="-15" baseline="29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0.3</a:t>
            </a:r>
            <a:r>
              <a:rPr sz="1250" u="sng" spc="-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sz="1425" u="sng" spc="-15" baseline="29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425" u="sng" spc="127" baseline="29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25" spc="-494" baseline="5847" dirty="0">
                <a:latin typeface="Symbol"/>
                <a:cs typeface="Symbol"/>
              </a:rPr>
              <a:t>⎞</a:t>
            </a:r>
            <a:endParaRPr sz="1425" baseline="5847">
              <a:latin typeface="Symbol"/>
              <a:cs typeface="Symbol"/>
            </a:endParaRPr>
          </a:p>
          <a:p>
            <a:pPr marL="38100">
              <a:lnSpc>
                <a:spcPts val="1275"/>
              </a:lnSpc>
              <a:tabLst>
                <a:tab pos="687070" algn="l"/>
                <a:tab pos="2284095" algn="l"/>
              </a:tabLst>
            </a:pPr>
            <a:r>
              <a:rPr sz="950" i="1" spc="10" dirty="0">
                <a:latin typeface="Times New Roman"/>
                <a:cs typeface="Times New Roman"/>
              </a:rPr>
              <a:t>L	</a:t>
            </a:r>
            <a:r>
              <a:rPr sz="950" spc="10" dirty="0">
                <a:latin typeface="Symbol"/>
                <a:cs typeface="Symbol"/>
              </a:rPr>
              <a:t></a:t>
            </a:r>
            <a:r>
              <a:rPr sz="950" spc="10" dirty="0">
                <a:latin typeface="Times New Roman"/>
                <a:cs typeface="Times New Roman"/>
              </a:rPr>
              <a:t> </a:t>
            </a:r>
            <a:r>
              <a:rPr sz="2325" spc="-157" baseline="-3584" dirty="0">
                <a:latin typeface="Symbol"/>
                <a:cs typeface="Symbol"/>
              </a:rPr>
              <a:t></a:t>
            </a:r>
            <a:r>
              <a:rPr sz="950" spc="-105" dirty="0">
                <a:latin typeface="Times New Roman"/>
                <a:cs typeface="Times New Roman"/>
              </a:rPr>
              <a:t>1 </a:t>
            </a:r>
            <a:r>
              <a:rPr sz="950" spc="10" dirty="0">
                <a:latin typeface="Symbol"/>
                <a:cs typeface="Symbol"/>
              </a:rPr>
              <a:t></a:t>
            </a:r>
            <a:r>
              <a:rPr sz="950" spc="10" dirty="0">
                <a:latin typeface="Times New Roman"/>
                <a:cs typeface="Times New Roman"/>
              </a:rPr>
              <a:t> </a:t>
            </a:r>
            <a:r>
              <a:rPr sz="950" i="1" spc="15" dirty="0">
                <a:latin typeface="Times New Roman"/>
                <a:cs typeface="Times New Roman"/>
              </a:rPr>
              <a:t>e</a:t>
            </a:r>
            <a:r>
              <a:rPr sz="825" spc="22" baseline="45454" dirty="0">
                <a:latin typeface="Symbol"/>
                <a:cs typeface="Symbol"/>
              </a:rPr>
              <a:t></a:t>
            </a:r>
            <a:r>
              <a:rPr sz="825" spc="22" baseline="45454" dirty="0">
                <a:latin typeface="Times New Roman"/>
                <a:cs typeface="Times New Roman"/>
              </a:rPr>
              <a:t> </a:t>
            </a:r>
            <a:r>
              <a:rPr sz="825" i="1" baseline="45454" dirty="0">
                <a:latin typeface="Times New Roman"/>
                <a:cs typeface="Times New Roman"/>
              </a:rPr>
              <a:t>at </a:t>
            </a:r>
            <a:r>
              <a:rPr sz="2325" baseline="-3584" dirty="0">
                <a:latin typeface="Symbol"/>
                <a:cs typeface="Symbol"/>
              </a:rPr>
              <a:t></a:t>
            </a:r>
            <a:r>
              <a:rPr sz="2325" spc="209" baseline="-3584" dirty="0">
                <a:latin typeface="Times New Roman"/>
                <a:cs typeface="Times New Roman"/>
              </a:rPr>
              <a:t> </a:t>
            </a:r>
            <a:r>
              <a:rPr sz="950" spc="20" dirty="0">
                <a:latin typeface="Symbol"/>
                <a:cs typeface="Symbol"/>
              </a:rPr>
              <a:t></a:t>
            </a:r>
            <a:r>
              <a:rPr sz="950" spc="20" dirty="0">
                <a:latin typeface="Times New Roman"/>
                <a:cs typeface="Times New Roman"/>
              </a:rPr>
              <a:t>  </a:t>
            </a:r>
            <a:r>
              <a:rPr sz="950" spc="190" dirty="0">
                <a:latin typeface="Times New Roman"/>
                <a:cs typeface="Times New Roman"/>
              </a:rPr>
              <a:t> </a:t>
            </a:r>
            <a:r>
              <a:rPr sz="950" i="1" spc="-15" dirty="0">
                <a:latin typeface="Times New Roman"/>
                <a:cs typeface="Times New Roman"/>
              </a:rPr>
              <a:t>L</a:t>
            </a:r>
            <a:r>
              <a:rPr sz="825" spc="-22" baseline="45454" dirty="0">
                <a:latin typeface="Symbol"/>
                <a:cs typeface="Symbol"/>
              </a:rPr>
              <a:t></a:t>
            </a:r>
            <a:r>
              <a:rPr sz="825" spc="-22" baseline="45454" dirty="0">
                <a:latin typeface="Times New Roman"/>
                <a:cs typeface="Times New Roman"/>
              </a:rPr>
              <a:t>1	</a:t>
            </a:r>
            <a:r>
              <a:rPr sz="950" spc="10" dirty="0">
                <a:latin typeface="Symbol"/>
                <a:cs typeface="Symbol"/>
              </a:rPr>
              <a:t></a:t>
            </a:r>
            <a:r>
              <a:rPr sz="950" spc="10" dirty="0">
                <a:latin typeface="Times New Roman"/>
                <a:cs typeface="Times New Roman"/>
              </a:rPr>
              <a:t> </a:t>
            </a:r>
            <a:r>
              <a:rPr sz="950" spc="-40" dirty="0">
                <a:latin typeface="Times New Roman"/>
                <a:cs typeface="Times New Roman"/>
              </a:rPr>
              <a:t>0.3</a:t>
            </a:r>
            <a:r>
              <a:rPr sz="2325" spc="-60" baseline="-3584" dirty="0">
                <a:latin typeface="Symbol"/>
                <a:cs typeface="Symbol"/>
              </a:rPr>
              <a:t></a:t>
            </a:r>
            <a:r>
              <a:rPr sz="950" spc="-40" dirty="0">
                <a:latin typeface="Times New Roman"/>
                <a:cs typeface="Times New Roman"/>
              </a:rPr>
              <a:t>1 </a:t>
            </a:r>
            <a:r>
              <a:rPr sz="950" spc="10" dirty="0">
                <a:latin typeface="Symbol"/>
                <a:cs typeface="Symbol"/>
              </a:rPr>
              <a:t></a:t>
            </a:r>
            <a:r>
              <a:rPr sz="950" spc="-120" dirty="0">
                <a:latin typeface="Times New Roman"/>
                <a:cs typeface="Times New Roman"/>
              </a:rPr>
              <a:t> </a:t>
            </a:r>
            <a:r>
              <a:rPr sz="950" i="1" spc="15" dirty="0">
                <a:latin typeface="Times New Roman"/>
                <a:cs typeface="Times New Roman"/>
              </a:rPr>
              <a:t>e</a:t>
            </a:r>
            <a:r>
              <a:rPr sz="825" spc="22" baseline="45454" dirty="0">
                <a:latin typeface="Symbol"/>
                <a:cs typeface="Symbol"/>
              </a:rPr>
              <a:t></a:t>
            </a:r>
            <a:r>
              <a:rPr sz="825" spc="22" baseline="45454" dirty="0">
                <a:latin typeface="Times New Roman"/>
                <a:cs typeface="Times New Roman"/>
              </a:rPr>
              <a:t>2</a:t>
            </a:r>
            <a:r>
              <a:rPr sz="825" i="1" spc="22" baseline="45454" dirty="0">
                <a:latin typeface="Times New Roman"/>
                <a:cs typeface="Times New Roman"/>
              </a:rPr>
              <a:t>t </a:t>
            </a:r>
            <a:r>
              <a:rPr sz="2325" baseline="-3584" dirty="0">
                <a:latin typeface="Symbol"/>
                <a:cs typeface="Symbol"/>
              </a:rPr>
              <a:t></a:t>
            </a:r>
            <a:endParaRPr sz="2325" baseline="-3584"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34456" y="6505902"/>
            <a:ext cx="1849120" cy="669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i="1" spc="5" dirty="0">
                <a:latin typeface="Times New Roman"/>
                <a:cs typeface="Times New Roman"/>
              </a:rPr>
              <a:t>y</a:t>
            </a:r>
            <a:r>
              <a:rPr sz="1400" spc="5" dirty="0">
                <a:latin typeface="Times New Roman"/>
                <a:cs typeface="Times New Roman"/>
              </a:rPr>
              <a:t>(</a:t>
            </a:r>
            <a:r>
              <a:rPr sz="1400" i="1" spc="5" dirty="0">
                <a:latin typeface="Times New Roman"/>
                <a:cs typeface="Times New Roman"/>
              </a:rPr>
              <a:t>t</a:t>
            </a:r>
            <a:r>
              <a:rPr sz="1400" i="1" spc="-229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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25" dirty="0">
                <a:latin typeface="Times New Roman"/>
                <a:cs typeface="Times New Roman"/>
              </a:rPr>
              <a:t>e</a:t>
            </a:r>
            <a:r>
              <a:rPr sz="1200" spc="37" baseline="45138" dirty="0">
                <a:latin typeface="Symbol"/>
                <a:cs typeface="Symbol"/>
              </a:rPr>
              <a:t></a:t>
            </a:r>
            <a:r>
              <a:rPr sz="1200" spc="37" baseline="45138" dirty="0">
                <a:latin typeface="Times New Roman"/>
                <a:cs typeface="Times New Roman"/>
              </a:rPr>
              <a:t>2</a:t>
            </a:r>
            <a:r>
              <a:rPr sz="1200" i="1" spc="37" baseline="45138" dirty="0">
                <a:latin typeface="Times New Roman"/>
                <a:cs typeface="Times New Roman"/>
              </a:rPr>
              <a:t>t</a:t>
            </a:r>
            <a:r>
              <a:rPr sz="1200" i="1" spc="52" baseline="45138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0.3</a:t>
            </a:r>
            <a:r>
              <a:rPr sz="3450" spc="-89" baseline="-3623" dirty="0">
                <a:latin typeface="Symbol"/>
                <a:cs typeface="Symbol"/>
              </a:rPr>
              <a:t></a:t>
            </a:r>
            <a:r>
              <a:rPr sz="1400" spc="-60" dirty="0">
                <a:latin typeface="Times New Roman"/>
                <a:cs typeface="Times New Roman"/>
              </a:rPr>
              <a:t>1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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i="1" spc="25" dirty="0">
                <a:latin typeface="Times New Roman"/>
                <a:cs typeface="Times New Roman"/>
              </a:rPr>
              <a:t>e</a:t>
            </a:r>
            <a:r>
              <a:rPr sz="1200" spc="37" baseline="45138" dirty="0">
                <a:latin typeface="Symbol"/>
                <a:cs typeface="Symbol"/>
              </a:rPr>
              <a:t></a:t>
            </a:r>
            <a:r>
              <a:rPr sz="1200" spc="37" baseline="45138" dirty="0">
                <a:latin typeface="Times New Roman"/>
                <a:cs typeface="Times New Roman"/>
              </a:rPr>
              <a:t>2</a:t>
            </a:r>
            <a:r>
              <a:rPr sz="1200" i="1" spc="37" baseline="45138" dirty="0">
                <a:latin typeface="Times New Roman"/>
                <a:cs typeface="Times New Roman"/>
              </a:rPr>
              <a:t>t</a:t>
            </a:r>
            <a:r>
              <a:rPr sz="1200" i="1" spc="75" baseline="45138" dirty="0">
                <a:latin typeface="Times New Roman"/>
                <a:cs typeface="Times New Roman"/>
              </a:rPr>
              <a:t> </a:t>
            </a:r>
            <a:r>
              <a:rPr sz="3450" spc="-7" baseline="-3623" dirty="0">
                <a:latin typeface="Symbol"/>
                <a:cs typeface="Symbol"/>
              </a:rPr>
              <a:t></a:t>
            </a:r>
            <a:endParaRPr sz="3450" baseline="-3623">
              <a:latin typeface="Symbol"/>
              <a:cs typeface="Symbol"/>
            </a:endParaRPr>
          </a:p>
          <a:p>
            <a:pPr marL="379730">
              <a:lnSpc>
                <a:spcPct val="100000"/>
              </a:lnSpc>
              <a:spcBef>
                <a:spcPts val="1290"/>
              </a:spcBef>
            </a:pPr>
            <a:r>
              <a:rPr sz="850" dirty="0">
                <a:latin typeface="Arial"/>
                <a:cs typeface="Arial"/>
              </a:rPr>
              <a:t>(Initial Condition) </a:t>
            </a:r>
            <a:r>
              <a:rPr sz="850" spc="10" dirty="0">
                <a:latin typeface="Arial"/>
                <a:cs typeface="Arial"/>
              </a:rPr>
              <a:t>+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(Input)</a:t>
            </a:r>
            <a:endParaRPr sz="85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952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795993" y="4205949"/>
            <a:ext cx="3450590" cy="614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900" spc="10" dirty="0">
                <a:solidFill>
                  <a:srgbClr val="33339A"/>
                </a:solidFill>
                <a:latin typeface="Arial"/>
                <a:cs typeface="Arial"/>
              </a:rPr>
              <a:t>Properties of </a:t>
            </a:r>
            <a:r>
              <a:rPr sz="1900" spc="15" dirty="0">
                <a:solidFill>
                  <a:srgbClr val="33339A"/>
                </a:solidFill>
                <a:latin typeface="Arial"/>
                <a:cs typeface="Arial"/>
              </a:rPr>
              <a:t>Laplace</a:t>
            </a:r>
            <a:r>
              <a:rPr sz="1900" spc="-4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33339A"/>
                </a:solidFill>
                <a:latin typeface="Arial"/>
                <a:cs typeface="Arial"/>
              </a:rPr>
              <a:t>transform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900" i="1" spc="10" dirty="0">
                <a:solidFill>
                  <a:srgbClr val="33339A"/>
                </a:solidFill>
                <a:latin typeface="Arial"/>
                <a:cs typeface="Arial"/>
              </a:rPr>
              <a:t>Differentiation</a:t>
            </a:r>
            <a:r>
              <a:rPr sz="1900" i="1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900" i="1" spc="10" dirty="0">
                <a:solidFill>
                  <a:srgbClr val="33339A"/>
                </a:solidFill>
                <a:latin typeface="Arial"/>
                <a:cs typeface="Arial"/>
              </a:rPr>
              <a:t>(review)</a:t>
            </a:r>
            <a:endParaRPr sz="19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675170" y="4943106"/>
            <a:ext cx="1766570" cy="441959"/>
          </a:xfrm>
          <a:custGeom>
            <a:avLst/>
            <a:gdLst/>
            <a:ahLst/>
            <a:cxnLst/>
            <a:rect l="l" t="t" r="r" b="b"/>
            <a:pathLst>
              <a:path w="1766570" h="441960">
                <a:moveTo>
                  <a:pt x="0" y="0"/>
                </a:moveTo>
                <a:lnTo>
                  <a:pt x="0" y="441515"/>
                </a:lnTo>
                <a:lnTo>
                  <a:pt x="1766049" y="441515"/>
                </a:lnTo>
                <a:lnTo>
                  <a:pt x="1766049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95097" y="5642165"/>
            <a:ext cx="441959" cy="331470"/>
          </a:xfrm>
          <a:custGeom>
            <a:avLst/>
            <a:gdLst/>
            <a:ahLst/>
            <a:cxnLst/>
            <a:rect l="l" t="t" r="r" b="b"/>
            <a:pathLst>
              <a:path w="441959" h="331470">
                <a:moveTo>
                  <a:pt x="0" y="0"/>
                </a:moveTo>
                <a:lnTo>
                  <a:pt x="0" y="331139"/>
                </a:lnTo>
                <a:lnTo>
                  <a:pt x="441515" y="331139"/>
                </a:lnTo>
                <a:lnTo>
                  <a:pt x="441515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92584" y="5798527"/>
            <a:ext cx="402590" cy="55244"/>
          </a:xfrm>
          <a:custGeom>
            <a:avLst/>
            <a:gdLst/>
            <a:ahLst/>
            <a:cxnLst/>
            <a:rect l="l" t="t" r="r" b="b"/>
            <a:pathLst>
              <a:path w="402589" h="55245">
                <a:moveTo>
                  <a:pt x="356527" y="36791"/>
                </a:moveTo>
                <a:lnTo>
                  <a:pt x="356527" y="18395"/>
                </a:lnTo>
                <a:lnTo>
                  <a:pt x="0" y="18395"/>
                </a:lnTo>
                <a:lnTo>
                  <a:pt x="0" y="36791"/>
                </a:lnTo>
                <a:lnTo>
                  <a:pt x="356527" y="36791"/>
                </a:lnTo>
                <a:close/>
              </a:path>
              <a:path w="402589" h="55245">
                <a:moveTo>
                  <a:pt x="402513" y="27597"/>
                </a:moveTo>
                <a:lnTo>
                  <a:pt x="347319" y="0"/>
                </a:lnTo>
                <a:lnTo>
                  <a:pt x="347319" y="18395"/>
                </a:lnTo>
                <a:lnTo>
                  <a:pt x="356527" y="18395"/>
                </a:lnTo>
                <a:lnTo>
                  <a:pt x="356527" y="50590"/>
                </a:lnTo>
                <a:lnTo>
                  <a:pt x="402513" y="27597"/>
                </a:lnTo>
                <a:close/>
              </a:path>
              <a:path w="402589" h="55245">
                <a:moveTo>
                  <a:pt x="356527" y="50590"/>
                </a:moveTo>
                <a:lnTo>
                  <a:pt x="356527" y="36791"/>
                </a:lnTo>
                <a:lnTo>
                  <a:pt x="347319" y="36791"/>
                </a:lnTo>
                <a:lnTo>
                  <a:pt x="347319" y="55194"/>
                </a:lnTo>
                <a:lnTo>
                  <a:pt x="356527" y="50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36613" y="5798527"/>
            <a:ext cx="932180" cy="55244"/>
          </a:xfrm>
          <a:custGeom>
            <a:avLst/>
            <a:gdLst/>
            <a:ahLst/>
            <a:cxnLst/>
            <a:rect l="l" t="t" r="r" b="b"/>
            <a:pathLst>
              <a:path w="932179" h="55245">
                <a:moveTo>
                  <a:pt x="885964" y="36791"/>
                </a:moveTo>
                <a:lnTo>
                  <a:pt x="885964" y="18395"/>
                </a:lnTo>
                <a:lnTo>
                  <a:pt x="0" y="18395"/>
                </a:lnTo>
                <a:lnTo>
                  <a:pt x="0" y="36791"/>
                </a:lnTo>
                <a:lnTo>
                  <a:pt x="885964" y="36791"/>
                </a:lnTo>
                <a:close/>
              </a:path>
              <a:path w="932179" h="55245">
                <a:moveTo>
                  <a:pt x="931951" y="27597"/>
                </a:moveTo>
                <a:lnTo>
                  <a:pt x="876769" y="0"/>
                </a:lnTo>
                <a:lnTo>
                  <a:pt x="876769" y="18395"/>
                </a:lnTo>
                <a:lnTo>
                  <a:pt x="885964" y="18395"/>
                </a:lnTo>
                <a:lnTo>
                  <a:pt x="885964" y="50595"/>
                </a:lnTo>
                <a:lnTo>
                  <a:pt x="931951" y="27597"/>
                </a:lnTo>
                <a:close/>
              </a:path>
              <a:path w="932179" h="55245">
                <a:moveTo>
                  <a:pt x="885964" y="50595"/>
                </a:moveTo>
                <a:lnTo>
                  <a:pt x="885964" y="36791"/>
                </a:lnTo>
                <a:lnTo>
                  <a:pt x="876769" y="36791"/>
                </a:lnTo>
                <a:lnTo>
                  <a:pt x="876769" y="55194"/>
                </a:lnTo>
                <a:lnTo>
                  <a:pt x="885964" y="50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62294" y="5755573"/>
            <a:ext cx="245530" cy="131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22008" y="5606131"/>
            <a:ext cx="281797" cy="1470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74446" y="5719338"/>
            <a:ext cx="261636" cy="1698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456034" y="5315988"/>
            <a:ext cx="59880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i="1" dirty="0">
                <a:solidFill>
                  <a:srgbClr val="FF0000"/>
                </a:solidFill>
                <a:latin typeface="Arial"/>
                <a:cs typeface="Arial"/>
              </a:rPr>
              <a:t>t-domain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456034" y="6898067"/>
            <a:ext cx="63182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i="1" dirty="0">
                <a:solidFill>
                  <a:srgbClr val="FF0000"/>
                </a:solidFill>
                <a:latin typeface="Arial"/>
                <a:cs typeface="Arial"/>
              </a:rPr>
              <a:t>s-domain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728882" y="5053479"/>
            <a:ext cx="1622616" cy="234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68564" y="5642165"/>
            <a:ext cx="441959" cy="331470"/>
          </a:xfrm>
          <a:custGeom>
            <a:avLst/>
            <a:gdLst/>
            <a:ahLst/>
            <a:cxnLst/>
            <a:rect l="l" t="t" r="r" b="b"/>
            <a:pathLst>
              <a:path w="441959" h="331470">
                <a:moveTo>
                  <a:pt x="0" y="0"/>
                </a:moveTo>
                <a:lnTo>
                  <a:pt x="0" y="331139"/>
                </a:lnTo>
                <a:lnTo>
                  <a:pt x="441515" y="331139"/>
                </a:lnTo>
                <a:lnTo>
                  <a:pt x="441515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10080" y="5798527"/>
            <a:ext cx="650240" cy="55244"/>
          </a:xfrm>
          <a:custGeom>
            <a:avLst/>
            <a:gdLst/>
            <a:ahLst/>
            <a:cxnLst/>
            <a:rect l="l" t="t" r="r" b="b"/>
            <a:pathLst>
              <a:path w="650240" h="55245">
                <a:moveTo>
                  <a:pt x="604139" y="36791"/>
                </a:moveTo>
                <a:lnTo>
                  <a:pt x="604139" y="18395"/>
                </a:lnTo>
                <a:lnTo>
                  <a:pt x="0" y="18395"/>
                </a:lnTo>
                <a:lnTo>
                  <a:pt x="0" y="36791"/>
                </a:lnTo>
                <a:lnTo>
                  <a:pt x="604139" y="36791"/>
                </a:lnTo>
                <a:close/>
              </a:path>
              <a:path w="650240" h="55245">
                <a:moveTo>
                  <a:pt x="650125" y="27597"/>
                </a:moveTo>
                <a:lnTo>
                  <a:pt x="594931" y="0"/>
                </a:lnTo>
                <a:lnTo>
                  <a:pt x="594931" y="18395"/>
                </a:lnTo>
                <a:lnTo>
                  <a:pt x="604139" y="18395"/>
                </a:lnTo>
                <a:lnTo>
                  <a:pt x="604139" y="50590"/>
                </a:lnTo>
                <a:lnTo>
                  <a:pt x="650125" y="27597"/>
                </a:lnTo>
                <a:close/>
              </a:path>
              <a:path w="650240" h="55245">
                <a:moveTo>
                  <a:pt x="604139" y="50590"/>
                </a:moveTo>
                <a:lnTo>
                  <a:pt x="604139" y="36791"/>
                </a:lnTo>
                <a:lnTo>
                  <a:pt x="594931" y="36791"/>
                </a:lnTo>
                <a:lnTo>
                  <a:pt x="594931" y="55194"/>
                </a:lnTo>
                <a:lnTo>
                  <a:pt x="604139" y="50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48284" y="5719338"/>
            <a:ext cx="261636" cy="1698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87529" y="5752565"/>
            <a:ext cx="313315" cy="1470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49578" y="6451600"/>
            <a:ext cx="751840" cy="441959"/>
          </a:xfrm>
          <a:custGeom>
            <a:avLst/>
            <a:gdLst/>
            <a:ahLst/>
            <a:cxnLst/>
            <a:rect l="l" t="t" r="r" b="b"/>
            <a:pathLst>
              <a:path w="751840" h="441959">
                <a:moveTo>
                  <a:pt x="0" y="0"/>
                </a:moveTo>
                <a:lnTo>
                  <a:pt x="0" y="441515"/>
                </a:lnTo>
                <a:lnTo>
                  <a:pt x="751306" y="441515"/>
                </a:lnTo>
                <a:lnTo>
                  <a:pt x="751306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86487" y="6627838"/>
            <a:ext cx="281940" cy="207010"/>
          </a:xfrm>
          <a:custGeom>
            <a:avLst/>
            <a:gdLst/>
            <a:ahLst/>
            <a:cxnLst/>
            <a:rect l="l" t="t" r="r" b="b"/>
            <a:pathLst>
              <a:path w="281939" h="207009">
                <a:moveTo>
                  <a:pt x="0" y="0"/>
                </a:moveTo>
                <a:lnTo>
                  <a:pt x="0" y="206400"/>
                </a:lnTo>
                <a:lnTo>
                  <a:pt x="281470" y="206400"/>
                </a:lnTo>
                <a:lnTo>
                  <a:pt x="281470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35929" y="6718351"/>
            <a:ext cx="250825" cy="55244"/>
          </a:xfrm>
          <a:custGeom>
            <a:avLst/>
            <a:gdLst/>
            <a:ahLst/>
            <a:cxnLst/>
            <a:rect l="l" t="t" r="r" b="b"/>
            <a:pathLst>
              <a:path w="250825" h="55245">
                <a:moveTo>
                  <a:pt x="204571" y="36791"/>
                </a:moveTo>
                <a:lnTo>
                  <a:pt x="204571" y="18395"/>
                </a:lnTo>
                <a:lnTo>
                  <a:pt x="0" y="18395"/>
                </a:lnTo>
                <a:lnTo>
                  <a:pt x="0" y="36791"/>
                </a:lnTo>
                <a:lnTo>
                  <a:pt x="204571" y="36791"/>
                </a:lnTo>
                <a:close/>
              </a:path>
              <a:path w="250825" h="55245">
                <a:moveTo>
                  <a:pt x="250558" y="27597"/>
                </a:moveTo>
                <a:lnTo>
                  <a:pt x="195364" y="0"/>
                </a:lnTo>
                <a:lnTo>
                  <a:pt x="195364" y="18395"/>
                </a:lnTo>
                <a:lnTo>
                  <a:pt x="204571" y="18395"/>
                </a:lnTo>
                <a:lnTo>
                  <a:pt x="204571" y="50579"/>
                </a:lnTo>
                <a:lnTo>
                  <a:pt x="250558" y="27597"/>
                </a:lnTo>
                <a:close/>
              </a:path>
              <a:path w="250825" h="55245">
                <a:moveTo>
                  <a:pt x="204571" y="50579"/>
                </a:moveTo>
                <a:lnTo>
                  <a:pt x="204571" y="36791"/>
                </a:lnTo>
                <a:lnTo>
                  <a:pt x="195364" y="36791"/>
                </a:lnTo>
                <a:lnTo>
                  <a:pt x="195364" y="55181"/>
                </a:lnTo>
                <a:lnTo>
                  <a:pt x="204571" y="50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67945" y="6718351"/>
            <a:ext cx="187960" cy="55244"/>
          </a:xfrm>
          <a:custGeom>
            <a:avLst/>
            <a:gdLst/>
            <a:ahLst/>
            <a:cxnLst/>
            <a:rect l="l" t="t" r="r" b="b"/>
            <a:pathLst>
              <a:path w="187959" h="55245">
                <a:moveTo>
                  <a:pt x="141655" y="36791"/>
                </a:moveTo>
                <a:lnTo>
                  <a:pt x="141655" y="18395"/>
                </a:lnTo>
                <a:lnTo>
                  <a:pt x="0" y="18395"/>
                </a:lnTo>
                <a:lnTo>
                  <a:pt x="0" y="36791"/>
                </a:lnTo>
                <a:lnTo>
                  <a:pt x="141655" y="36791"/>
                </a:lnTo>
                <a:close/>
              </a:path>
              <a:path w="187959" h="55245">
                <a:moveTo>
                  <a:pt x="187642" y="27597"/>
                </a:moveTo>
                <a:lnTo>
                  <a:pt x="132461" y="0"/>
                </a:lnTo>
                <a:lnTo>
                  <a:pt x="132461" y="18395"/>
                </a:lnTo>
                <a:lnTo>
                  <a:pt x="141655" y="18395"/>
                </a:lnTo>
                <a:lnTo>
                  <a:pt x="141655" y="50585"/>
                </a:lnTo>
                <a:lnTo>
                  <a:pt x="187642" y="27597"/>
                </a:lnTo>
                <a:close/>
              </a:path>
              <a:path w="187959" h="55245">
                <a:moveTo>
                  <a:pt x="141655" y="50585"/>
                </a:moveTo>
                <a:lnTo>
                  <a:pt x="141655" y="36791"/>
                </a:lnTo>
                <a:lnTo>
                  <a:pt x="132461" y="36791"/>
                </a:lnTo>
                <a:lnTo>
                  <a:pt x="132461" y="55181"/>
                </a:lnTo>
                <a:lnTo>
                  <a:pt x="141655" y="50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7017" y="6689222"/>
            <a:ext cx="244070" cy="1053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82636" y="6688619"/>
            <a:ext cx="85724" cy="951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55587" y="6687070"/>
            <a:ext cx="93980" cy="118110"/>
          </a:xfrm>
          <a:custGeom>
            <a:avLst/>
            <a:gdLst/>
            <a:ahLst/>
            <a:cxnLst/>
            <a:rect l="l" t="t" r="r" b="b"/>
            <a:pathLst>
              <a:path w="93979" h="118109">
                <a:moveTo>
                  <a:pt x="46723" y="0"/>
                </a:moveTo>
                <a:lnTo>
                  <a:pt x="28557" y="4593"/>
                </a:lnTo>
                <a:lnTo>
                  <a:pt x="13703" y="17156"/>
                </a:lnTo>
                <a:lnTo>
                  <a:pt x="3678" y="35859"/>
                </a:lnTo>
                <a:lnTo>
                  <a:pt x="0" y="58877"/>
                </a:lnTo>
                <a:lnTo>
                  <a:pt x="3678" y="81887"/>
                </a:lnTo>
                <a:lnTo>
                  <a:pt x="13703" y="100587"/>
                </a:lnTo>
                <a:lnTo>
                  <a:pt x="28557" y="113148"/>
                </a:lnTo>
                <a:lnTo>
                  <a:pt x="46723" y="117741"/>
                </a:lnTo>
                <a:lnTo>
                  <a:pt x="64891" y="113148"/>
                </a:lnTo>
                <a:lnTo>
                  <a:pt x="79749" y="100587"/>
                </a:lnTo>
                <a:lnTo>
                  <a:pt x="89778" y="81887"/>
                </a:lnTo>
                <a:lnTo>
                  <a:pt x="93459" y="58877"/>
                </a:lnTo>
                <a:lnTo>
                  <a:pt x="89778" y="35859"/>
                </a:lnTo>
                <a:lnTo>
                  <a:pt x="79749" y="17156"/>
                </a:lnTo>
                <a:lnTo>
                  <a:pt x="64891" y="4593"/>
                </a:lnTo>
                <a:lnTo>
                  <a:pt x="46723" y="0"/>
                </a:lnTo>
                <a:close/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49046" y="6718351"/>
            <a:ext cx="763905" cy="55244"/>
          </a:xfrm>
          <a:custGeom>
            <a:avLst/>
            <a:gdLst/>
            <a:ahLst/>
            <a:cxnLst/>
            <a:rect l="l" t="t" r="r" b="b"/>
            <a:pathLst>
              <a:path w="763904" h="55245">
                <a:moveTo>
                  <a:pt x="717461" y="36791"/>
                </a:moveTo>
                <a:lnTo>
                  <a:pt x="717461" y="18395"/>
                </a:lnTo>
                <a:lnTo>
                  <a:pt x="0" y="18395"/>
                </a:lnTo>
                <a:lnTo>
                  <a:pt x="0" y="36791"/>
                </a:lnTo>
                <a:lnTo>
                  <a:pt x="717461" y="36791"/>
                </a:lnTo>
                <a:close/>
              </a:path>
              <a:path w="763904" h="55245">
                <a:moveTo>
                  <a:pt x="763447" y="27597"/>
                </a:moveTo>
                <a:lnTo>
                  <a:pt x="708253" y="0"/>
                </a:lnTo>
                <a:lnTo>
                  <a:pt x="708253" y="18395"/>
                </a:lnTo>
                <a:lnTo>
                  <a:pt x="717461" y="18395"/>
                </a:lnTo>
                <a:lnTo>
                  <a:pt x="717461" y="50579"/>
                </a:lnTo>
                <a:lnTo>
                  <a:pt x="763447" y="27597"/>
                </a:lnTo>
                <a:close/>
              </a:path>
              <a:path w="763904" h="55245">
                <a:moveTo>
                  <a:pt x="717461" y="50579"/>
                </a:moveTo>
                <a:lnTo>
                  <a:pt x="717461" y="36791"/>
                </a:lnTo>
                <a:lnTo>
                  <a:pt x="708253" y="36791"/>
                </a:lnTo>
                <a:lnTo>
                  <a:pt x="708253" y="55181"/>
                </a:lnTo>
                <a:lnTo>
                  <a:pt x="717461" y="50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88804" y="6513219"/>
            <a:ext cx="494917" cy="143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71043" y="6567496"/>
            <a:ext cx="55244" cy="118110"/>
          </a:xfrm>
          <a:custGeom>
            <a:avLst/>
            <a:gdLst/>
            <a:ahLst/>
            <a:cxnLst/>
            <a:rect l="l" t="t" r="r" b="b"/>
            <a:pathLst>
              <a:path w="55245" h="118109">
                <a:moveTo>
                  <a:pt x="55181" y="62551"/>
                </a:moveTo>
                <a:lnTo>
                  <a:pt x="0" y="62551"/>
                </a:lnTo>
                <a:lnTo>
                  <a:pt x="18389" y="99322"/>
                </a:lnTo>
                <a:lnTo>
                  <a:pt x="18389" y="71746"/>
                </a:lnTo>
                <a:lnTo>
                  <a:pt x="36785" y="71746"/>
                </a:lnTo>
                <a:lnTo>
                  <a:pt x="36785" y="99351"/>
                </a:lnTo>
                <a:lnTo>
                  <a:pt x="55181" y="62551"/>
                </a:lnTo>
                <a:close/>
              </a:path>
              <a:path w="55245" h="118109">
                <a:moveTo>
                  <a:pt x="36785" y="62551"/>
                </a:moveTo>
                <a:lnTo>
                  <a:pt x="36785" y="0"/>
                </a:lnTo>
                <a:lnTo>
                  <a:pt x="18389" y="0"/>
                </a:lnTo>
                <a:lnTo>
                  <a:pt x="18389" y="62551"/>
                </a:lnTo>
                <a:lnTo>
                  <a:pt x="36785" y="62551"/>
                </a:lnTo>
                <a:close/>
              </a:path>
              <a:path w="55245" h="118109">
                <a:moveTo>
                  <a:pt x="36785" y="99351"/>
                </a:moveTo>
                <a:lnTo>
                  <a:pt x="36785" y="71746"/>
                </a:lnTo>
                <a:lnTo>
                  <a:pt x="18389" y="71746"/>
                </a:lnTo>
                <a:lnTo>
                  <a:pt x="18389" y="99322"/>
                </a:lnTo>
                <a:lnTo>
                  <a:pt x="27597" y="117732"/>
                </a:lnTo>
                <a:lnTo>
                  <a:pt x="36785" y="99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92673" y="6482805"/>
            <a:ext cx="173306" cy="769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49046" y="662783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15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73165" y="6451600"/>
            <a:ext cx="802005" cy="441959"/>
          </a:xfrm>
          <a:custGeom>
            <a:avLst/>
            <a:gdLst/>
            <a:ahLst/>
            <a:cxnLst/>
            <a:rect l="l" t="t" r="r" b="b"/>
            <a:pathLst>
              <a:path w="802004" h="441959">
                <a:moveTo>
                  <a:pt x="0" y="0"/>
                </a:moveTo>
                <a:lnTo>
                  <a:pt x="0" y="441515"/>
                </a:lnTo>
                <a:lnTo>
                  <a:pt x="801712" y="441515"/>
                </a:lnTo>
                <a:lnTo>
                  <a:pt x="801712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12494" y="6627838"/>
            <a:ext cx="281940" cy="207010"/>
          </a:xfrm>
          <a:custGeom>
            <a:avLst/>
            <a:gdLst/>
            <a:ahLst/>
            <a:cxnLst/>
            <a:rect l="l" t="t" r="r" b="b"/>
            <a:pathLst>
              <a:path w="281940" h="207009">
                <a:moveTo>
                  <a:pt x="0" y="0"/>
                </a:moveTo>
                <a:lnTo>
                  <a:pt x="0" y="206400"/>
                </a:lnTo>
                <a:lnTo>
                  <a:pt x="281457" y="206400"/>
                </a:lnTo>
                <a:lnTo>
                  <a:pt x="281457" y="0"/>
                </a:lnTo>
                <a:lnTo>
                  <a:pt x="0" y="0"/>
                </a:lnTo>
                <a:close/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93952" y="6718351"/>
            <a:ext cx="187960" cy="55244"/>
          </a:xfrm>
          <a:custGeom>
            <a:avLst/>
            <a:gdLst/>
            <a:ahLst/>
            <a:cxnLst/>
            <a:rect l="l" t="t" r="r" b="b"/>
            <a:pathLst>
              <a:path w="187959" h="55245">
                <a:moveTo>
                  <a:pt x="141655" y="36791"/>
                </a:moveTo>
                <a:lnTo>
                  <a:pt x="141655" y="18395"/>
                </a:lnTo>
                <a:lnTo>
                  <a:pt x="0" y="18395"/>
                </a:lnTo>
                <a:lnTo>
                  <a:pt x="0" y="36791"/>
                </a:lnTo>
                <a:lnTo>
                  <a:pt x="141655" y="36791"/>
                </a:lnTo>
                <a:close/>
              </a:path>
              <a:path w="187959" h="55245">
                <a:moveTo>
                  <a:pt x="187642" y="27597"/>
                </a:moveTo>
                <a:lnTo>
                  <a:pt x="132461" y="0"/>
                </a:lnTo>
                <a:lnTo>
                  <a:pt x="132461" y="18395"/>
                </a:lnTo>
                <a:lnTo>
                  <a:pt x="141655" y="18395"/>
                </a:lnTo>
                <a:lnTo>
                  <a:pt x="141655" y="50585"/>
                </a:lnTo>
                <a:lnTo>
                  <a:pt x="187642" y="27597"/>
                </a:lnTo>
                <a:close/>
              </a:path>
              <a:path w="187959" h="55245">
                <a:moveTo>
                  <a:pt x="141655" y="50585"/>
                </a:moveTo>
                <a:lnTo>
                  <a:pt x="141655" y="36791"/>
                </a:lnTo>
                <a:lnTo>
                  <a:pt x="132461" y="36791"/>
                </a:lnTo>
                <a:lnTo>
                  <a:pt x="132461" y="55181"/>
                </a:lnTo>
                <a:lnTo>
                  <a:pt x="141655" y="50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08643" y="6688619"/>
            <a:ext cx="85724" cy="951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81594" y="6687070"/>
            <a:ext cx="94615" cy="118110"/>
          </a:xfrm>
          <a:custGeom>
            <a:avLst/>
            <a:gdLst/>
            <a:ahLst/>
            <a:cxnLst/>
            <a:rect l="l" t="t" r="r" b="b"/>
            <a:pathLst>
              <a:path w="94615" h="118109">
                <a:moveTo>
                  <a:pt x="47091" y="0"/>
                </a:moveTo>
                <a:lnTo>
                  <a:pt x="28712" y="4593"/>
                </a:lnTo>
                <a:lnTo>
                  <a:pt x="13749" y="17156"/>
                </a:lnTo>
                <a:lnTo>
                  <a:pt x="3684" y="35859"/>
                </a:lnTo>
                <a:lnTo>
                  <a:pt x="0" y="58877"/>
                </a:lnTo>
                <a:lnTo>
                  <a:pt x="3684" y="81887"/>
                </a:lnTo>
                <a:lnTo>
                  <a:pt x="13749" y="100587"/>
                </a:lnTo>
                <a:lnTo>
                  <a:pt x="28712" y="113148"/>
                </a:lnTo>
                <a:lnTo>
                  <a:pt x="47091" y="117741"/>
                </a:lnTo>
                <a:lnTo>
                  <a:pt x="65472" y="113148"/>
                </a:lnTo>
                <a:lnTo>
                  <a:pt x="80440" y="100587"/>
                </a:lnTo>
                <a:lnTo>
                  <a:pt x="90509" y="81887"/>
                </a:lnTo>
                <a:lnTo>
                  <a:pt x="94195" y="58877"/>
                </a:lnTo>
                <a:lnTo>
                  <a:pt x="90509" y="35859"/>
                </a:lnTo>
                <a:lnTo>
                  <a:pt x="80440" y="17156"/>
                </a:lnTo>
                <a:lnTo>
                  <a:pt x="65472" y="4593"/>
                </a:lnTo>
                <a:lnTo>
                  <a:pt x="47091" y="0"/>
                </a:lnTo>
                <a:close/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75790" y="6718351"/>
            <a:ext cx="281940" cy="55244"/>
          </a:xfrm>
          <a:custGeom>
            <a:avLst/>
            <a:gdLst/>
            <a:ahLst/>
            <a:cxnLst/>
            <a:rect l="l" t="t" r="r" b="b"/>
            <a:pathLst>
              <a:path w="281940" h="55245">
                <a:moveTo>
                  <a:pt x="235470" y="36791"/>
                </a:moveTo>
                <a:lnTo>
                  <a:pt x="235470" y="18395"/>
                </a:lnTo>
                <a:lnTo>
                  <a:pt x="0" y="18395"/>
                </a:lnTo>
                <a:lnTo>
                  <a:pt x="0" y="36791"/>
                </a:lnTo>
                <a:lnTo>
                  <a:pt x="235470" y="36791"/>
                </a:lnTo>
                <a:close/>
              </a:path>
              <a:path w="281940" h="55245">
                <a:moveTo>
                  <a:pt x="281457" y="27597"/>
                </a:moveTo>
                <a:lnTo>
                  <a:pt x="226263" y="0"/>
                </a:lnTo>
                <a:lnTo>
                  <a:pt x="226263" y="18395"/>
                </a:lnTo>
                <a:lnTo>
                  <a:pt x="235470" y="18395"/>
                </a:lnTo>
                <a:lnTo>
                  <a:pt x="235470" y="50579"/>
                </a:lnTo>
                <a:lnTo>
                  <a:pt x="281457" y="27597"/>
                </a:lnTo>
                <a:close/>
              </a:path>
              <a:path w="281940" h="55245">
                <a:moveTo>
                  <a:pt x="235470" y="50579"/>
                </a:moveTo>
                <a:lnTo>
                  <a:pt x="235470" y="36791"/>
                </a:lnTo>
                <a:lnTo>
                  <a:pt x="226263" y="36791"/>
                </a:lnTo>
                <a:lnTo>
                  <a:pt x="226263" y="55181"/>
                </a:lnTo>
                <a:lnTo>
                  <a:pt x="235470" y="50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97050" y="6567496"/>
            <a:ext cx="55244" cy="118110"/>
          </a:xfrm>
          <a:custGeom>
            <a:avLst/>
            <a:gdLst/>
            <a:ahLst/>
            <a:cxnLst/>
            <a:rect l="l" t="t" r="r" b="b"/>
            <a:pathLst>
              <a:path w="55245" h="118109">
                <a:moveTo>
                  <a:pt x="55181" y="62551"/>
                </a:moveTo>
                <a:lnTo>
                  <a:pt x="0" y="62551"/>
                </a:lnTo>
                <a:lnTo>
                  <a:pt x="18389" y="99322"/>
                </a:lnTo>
                <a:lnTo>
                  <a:pt x="18389" y="71746"/>
                </a:lnTo>
                <a:lnTo>
                  <a:pt x="36785" y="71746"/>
                </a:lnTo>
                <a:lnTo>
                  <a:pt x="36785" y="99351"/>
                </a:lnTo>
                <a:lnTo>
                  <a:pt x="55181" y="62551"/>
                </a:lnTo>
                <a:close/>
              </a:path>
              <a:path w="55245" h="118109">
                <a:moveTo>
                  <a:pt x="36785" y="62551"/>
                </a:moveTo>
                <a:lnTo>
                  <a:pt x="36785" y="0"/>
                </a:lnTo>
                <a:lnTo>
                  <a:pt x="18389" y="0"/>
                </a:lnTo>
                <a:lnTo>
                  <a:pt x="18389" y="62551"/>
                </a:lnTo>
                <a:lnTo>
                  <a:pt x="36785" y="62551"/>
                </a:lnTo>
                <a:close/>
              </a:path>
              <a:path w="55245" h="118109">
                <a:moveTo>
                  <a:pt x="36785" y="99351"/>
                </a:moveTo>
                <a:lnTo>
                  <a:pt x="36785" y="71746"/>
                </a:lnTo>
                <a:lnTo>
                  <a:pt x="18389" y="71746"/>
                </a:lnTo>
                <a:lnTo>
                  <a:pt x="18389" y="99322"/>
                </a:lnTo>
                <a:lnTo>
                  <a:pt x="27597" y="117732"/>
                </a:lnTo>
                <a:lnTo>
                  <a:pt x="36785" y="99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75790" y="662783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179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04925" y="6476987"/>
            <a:ext cx="194679" cy="868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294041" y="6598770"/>
            <a:ext cx="1214157" cy="2178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44972" y="5936500"/>
            <a:ext cx="73660" cy="405130"/>
          </a:xfrm>
          <a:custGeom>
            <a:avLst/>
            <a:gdLst/>
            <a:ahLst/>
            <a:cxnLst/>
            <a:rect l="l" t="t" r="r" b="b"/>
            <a:pathLst>
              <a:path w="73660" h="405129">
                <a:moveTo>
                  <a:pt x="73583" y="303542"/>
                </a:moveTo>
                <a:lnTo>
                  <a:pt x="55194" y="303542"/>
                </a:lnTo>
                <a:lnTo>
                  <a:pt x="55194" y="0"/>
                </a:lnTo>
                <a:lnTo>
                  <a:pt x="18389" y="0"/>
                </a:lnTo>
                <a:lnTo>
                  <a:pt x="18389" y="303542"/>
                </a:lnTo>
                <a:lnTo>
                  <a:pt x="0" y="303542"/>
                </a:lnTo>
                <a:lnTo>
                  <a:pt x="36791" y="404723"/>
                </a:lnTo>
                <a:lnTo>
                  <a:pt x="73583" y="30354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44972" y="5936500"/>
            <a:ext cx="73660" cy="405130"/>
          </a:xfrm>
          <a:custGeom>
            <a:avLst/>
            <a:gdLst/>
            <a:ahLst/>
            <a:cxnLst/>
            <a:rect l="l" t="t" r="r" b="b"/>
            <a:pathLst>
              <a:path w="73660" h="405129">
                <a:moveTo>
                  <a:pt x="0" y="303542"/>
                </a:moveTo>
                <a:lnTo>
                  <a:pt x="18389" y="303542"/>
                </a:lnTo>
                <a:lnTo>
                  <a:pt x="18389" y="0"/>
                </a:lnTo>
                <a:lnTo>
                  <a:pt x="55194" y="0"/>
                </a:lnTo>
                <a:lnTo>
                  <a:pt x="55194" y="303542"/>
                </a:lnTo>
                <a:lnTo>
                  <a:pt x="73583" y="303542"/>
                </a:lnTo>
                <a:lnTo>
                  <a:pt x="36791" y="404723"/>
                </a:lnTo>
                <a:lnTo>
                  <a:pt x="0" y="303542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27049" y="5899708"/>
            <a:ext cx="73660" cy="405130"/>
          </a:xfrm>
          <a:custGeom>
            <a:avLst/>
            <a:gdLst/>
            <a:ahLst/>
            <a:cxnLst/>
            <a:rect l="l" t="t" r="r" b="b"/>
            <a:pathLst>
              <a:path w="73659" h="405129">
                <a:moveTo>
                  <a:pt x="73596" y="303542"/>
                </a:moveTo>
                <a:lnTo>
                  <a:pt x="55194" y="303542"/>
                </a:lnTo>
                <a:lnTo>
                  <a:pt x="55194" y="0"/>
                </a:lnTo>
                <a:lnTo>
                  <a:pt x="18402" y="0"/>
                </a:lnTo>
                <a:lnTo>
                  <a:pt x="18402" y="303542"/>
                </a:lnTo>
                <a:lnTo>
                  <a:pt x="0" y="303542"/>
                </a:lnTo>
                <a:lnTo>
                  <a:pt x="36804" y="404723"/>
                </a:lnTo>
                <a:lnTo>
                  <a:pt x="73596" y="30354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7049" y="5899708"/>
            <a:ext cx="73660" cy="405130"/>
          </a:xfrm>
          <a:custGeom>
            <a:avLst/>
            <a:gdLst/>
            <a:ahLst/>
            <a:cxnLst/>
            <a:rect l="l" t="t" r="r" b="b"/>
            <a:pathLst>
              <a:path w="73659" h="405129">
                <a:moveTo>
                  <a:pt x="0" y="303542"/>
                </a:moveTo>
                <a:lnTo>
                  <a:pt x="18402" y="303542"/>
                </a:lnTo>
                <a:lnTo>
                  <a:pt x="18402" y="0"/>
                </a:lnTo>
                <a:lnTo>
                  <a:pt x="55194" y="0"/>
                </a:lnTo>
                <a:lnTo>
                  <a:pt x="55194" y="303542"/>
                </a:lnTo>
                <a:lnTo>
                  <a:pt x="73596" y="303542"/>
                </a:lnTo>
                <a:lnTo>
                  <a:pt x="36804" y="404723"/>
                </a:lnTo>
                <a:lnTo>
                  <a:pt x="0" y="303542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19514" y="5936500"/>
            <a:ext cx="73660" cy="405130"/>
          </a:xfrm>
          <a:custGeom>
            <a:avLst/>
            <a:gdLst/>
            <a:ahLst/>
            <a:cxnLst/>
            <a:rect l="l" t="t" r="r" b="b"/>
            <a:pathLst>
              <a:path w="73659" h="405129">
                <a:moveTo>
                  <a:pt x="73583" y="303542"/>
                </a:moveTo>
                <a:lnTo>
                  <a:pt x="55194" y="303542"/>
                </a:lnTo>
                <a:lnTo>
                  <a:pt x="55194" y="0"/>
                </a:lnTo>
                <a:lnTo>
                  <a:pt x="18402" y="0"/>
                </a:lnTo>
                <a:lnTo>
                  <a:pt x="18402" y="303542"/>
                </a:lnTo>
                <a:lnTo>
                  <a:pt x="0" y="303542"/>
                </a:lnTo>
                <a:lnTo>
                  <a:pt x="36791" y="404723"/>
                </a:lnTo>
                <a:lnTo>
                  <a:pt x="73583" y="30354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19514" y="5936500"/>
            <a:ext cx="73660" cy="405130"/>
          </a:xfrm>
          <a:custGeom>
            <a:avLst/>
            <a:gdLst/>
            <a:ahLst/>
            <a:cxnLst/>
            <a:rect l="l" t="t" r="r" b="b"/>
            <a:pathLst>
              <a:path w="73659" h="405129">
                <a:moveTo>
                  <a:pt x="0" y="303542"/>
                </a:moveTo>
                <a:lnTo>
                  <a:pt x="18402" y="303542"/>
                </a:lnTo>
                <a:lnTo>
                  <a:pt x="18402" y="0"/>
                </a:lnTo>
                <a:lnTo>
                  <a:pt x="55194" y="0"/>
                </a:lnTo>
                <a:lnTo>
                  <a:pt x="55194" y="303542"/>
                </a:lnTo>
                <a:lnTo>
                  <a:pt x="73583" y="303542"/>
                </a:lnTo>
                <a:lnTo>
                  <a:pt x="36791" y="404723"/>
                </a:lnTo>
                <a:lnTo>
                  <a:pt x="0" y="303542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74741" y="6027012"/>
            <a:ext cx="146281" cy="160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47767" y="6010088"/>
            <a:ext cx="146281" cy="160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66643" y="6010088"/>
            <a:ext cx="146281" cy="160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9580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9529" y="421406"/>
            <a:ext cx="2816225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Example: Newton’s</a:t>
            </a:r>
            <a:r>
              <a:rPr spc="-55" dirty="0"/>
              <a:t> </a:t>
            </a:r>
            <a:r>
              <a:rPr spc="10" dirty="0"/>
              <a:t>law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2783" y="1610536"/>
            <a:ext cx="2981325" cy="1581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10" dirty="0">
                <a:latin typeface="Arial"/>
                <a:cs typeface="Arial"/>
              </a:rPr>
              <a:t>We </a:t>
            </a:r>
            <a:r>
              <a:rPr sz="850" spc="5" dirty="0">
                <a:latin typeface="Arial"/>
                <a:cs typeface="Arial"/>
              </a:rPr>
              <a:t>want to know the </a:t>
            </a:r>
            <a:r>
              <a:rPr sz="850" dirty="0">
                <a:latin typeface="Arial"/>
                <a:cs typeface="Arial"/>
              </a:rPr>
              <a:t>trajectory </a:t>
            </a:r>
            <a:r>
              <a:rPr sz="850" spc="5" dirty="0">
                <a:latin typeface="Arial"/>
                <a:cs typeface="Arial"/>
              </a:rPr>
              <a:t>of x(t). </a:t>
            </a:r>
            <a:r>
              <a:rPr sz="850" spc="10" dirty="0">
                <a:latin typeface="Arial"/>
                <a:cs typeface="Arial"/>
              </a:rPr>
              <a:t>By </a:t>
            </a:r>
            <a:r>
              <a:rPr sz="850" spc="5" dirty="0">
                <a:latin typeface="Arial"/>
                <a:cs typeface="Arial"/>
              </a:rPr>
              <a:t>Laplace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transform,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6817" y="989666"/>
            <a:ext cx="960028" cy="367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00031" y="952868"/>
            <a:ext cx="441959" cy="294640"/>
          </a:xfrm>
          <a:prstGeom prst="rect">
            <a:avLst/>
          </a:prstGeom>
          <a:ln w="30657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350" dirty="0"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3287" y="1054055"/>
            <a:ext cx="239153" cy="128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8255" y="883231"/>
            <a:ext cx="226357" cy="156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32112" y="1284008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79">
                <a:moveTo>
                  <a:pt x="0" y="0"/>
                </a:moveTo>
                <a:lnTo>
                  <a:pt x="1655660" y="0"/>
                </a:lnTo>
              </a:path>
            </a:pathLst>
          </a:custGeom>
          <a:ln w="12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0795" y="1320800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751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8585" y="1449577"/>
            <a:ext cx="407034" cy="36830"/>
          </a:xfrm>
          <a:custGeom>
            <a:avLst/>
            <a:gdLst/>
            <a:ahLst/>
            <a:cxnLst/>
            <a:rect l="l" t="t" r="r" b="b"/>
            <a:pathLst>
              <a:path w="407035" h="36830">
                <a:moveTo>
                  <a:pt x="378599" y="18389"/>
                </a:moveTo>
                <a:lnTo>
                  <a:pt x="377863" y="16916"/>
                </a:lnTo>
                <a:lnTo>
                  <a:pt x="376389" y="16179"/>
                </a:lnTo>
                <a:lnTo>
                  <a:pt x="2209" y="16179"/>
                </a:lnTo>
                <a:lnTo>
                  <a:pt x="736" y="16916"/>
                </a:lnTo>
                <a:lnTo>
                  <a:pt x="0" y="18389"/>
                </a:lnTo>
                <a:lnTo>
                  <a:pt x="736" y="19862"/>
                </a:lnTo>
                <a:lnTo>
                  <a:pt x="2209" y="20599"/>
                </a:lnTo>
                <a:lnTo>
                  <a:pt x="376389" y="20599"/>
                </a:lnTo>
                <a:lnTo>
                  <a:pt x="377863" y="19862"/>
                </a:lnTo>
                <a:lnTo>
                  <a:pt x="378599" y="18389"/>
                </a:lnTo>
                <a:close/>
              </a:path>
              <a:path w="407035" h="36830">
                <a:moveTo>
                  <a:pt x="406920" y="18389"/>
                </a:moveTo>
                <a:lnTo>
                  <a:pt x="370128" y="0"/>
                </a:lnTo>
                <a:lnTo>
                  <a:pt x="370128" y="16179"/>
                </a:lnTo>
                <a:lnTo>
                  <a:pt x="376389" y="16179"/>
                </a:lnTo>
                <a:lnTo>
                  <a:pt x="377863" y="16916"/>
                </a:lnTo>
                <a:lnTo>
                  <a:pt x="378599" y="18389"/>
                </a:lnTo>
                <a:lnTo>
                  <a:pt x="378599" y="32554"/>
                </a:lnTo>
                <a:lnTo>
                  <a:pt x="406920" y="18389"/>
                </a:lnTo>
                <a:close/>
              </a:path>
              <a:path w="407035" h="36830">
                <a:moveTo>
                  <a:pt x="378599" y="32554"/>
                </a:moveTo>
                <a:lnTo>
                  <a:pt x="378599" y="18389"/>
                </a:lnTo>
                <a:lnTo>
                  <a:pt x="377863" y="19862"/>
                </a:lnTo>
                <a:lnTo>
                  <a:pt x="376389" y="20599"/>
                </a:lnTo>
                <a:lnTo>
                  <a:pt x="370128" y="20599"/>
                </a:lnTo>
                <a:lnTo>
                  <a:pt x="370128" y="36791"/>
                </a:lnTo>
                <a:lnTo>
                  <a:pt x="378599" y="325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1377" y="1398200"/>
            <a:ext cx="298172" cy="160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3764" y="2238324"/>
            <a:ext cx="225348" cy="114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2289" y="2498166"/>
            <a:ext cx="552450" cy="110489"/>
          </a:xfrm>
          <a:custGeom>
            <a:avLst/>
            <a:gdLst/>
            <a:ahLst/>
            <a:cxnLst/>
            <a:rect l="l" t="t" r="r" b="b"/>
            <a:pathLst>
              <a:path w="552450" h="110489">
                <a:moveTo>
                  <a:pt x="0" y="0"/>
                </a:moveTo>
                <a:lnTo>
                  <a:pt x="3617" y="21502"/>
                </a:lnTo>
                <a:lnTo>
                  <a:pt x="13479" y="39039"/>
                </a:lnTo>
                <a:lnTo>
                  <a:pt x="28101" y="50852"/>
                </a:lnTo>
                <a:lnTo>
                  <a:pt x="45999" y="55181"/>
                </a:lnTo>
                <a:lnTo>
                  <a:pt x="229958" y="55181"/>
                </a:lnTo>
                <a:lnTo>
                  <a:pt x="247854" y="59512"/>
                </a:lnTo>
                <a:lnTo>
                  <a:pt x="262472" y="71329"/>
                </a:lnTo>
                <a:lnTo>
                  <a:pt x="272330" y="88871"/>
                </a:lnTo>
                <a:lnTo>
                  <a:pt x="275945" y="110375"/>
                </a:lnTo>
                <a:lnTo>
                  <a:pt x="279560" y="88871"/>
                </a:lnTo>
                <a:lnTo>
                  <a:pt x="289418" y="71329"/>
                </a:lnTo>
                <a:lnTo>
                  <a:pt x="304036" y="59512"/>
                </a:lnTo>
                <a:lnTo>
                  <a:pt x="321932" y="55181"/>
                </a:lnTo>
                <a:lnTo>
                  <a:pt x="505904" y="55181"/>
                </a:lnTo>
                <a:lnTo>
                  <a:pt x="523800" y="50852"/>
                </a:lnTo>
                <a:lnTo>
                  <a:pt x="538418" y="39039"/>
                </a:lnTo>
                <a:lnTo>
                  <a:pt x="548275" y="21502"/>
                </a:lnTo>
                <a:lnTo>
                  <a:pt x="551891" y="0"/>
                </a:lnTo>
              </a:path>
            </a:pathLst>
          </a:custGeom>
          <a:ln w="1226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8140" y="2498166"/>
            <a:ext cx="735965" cy="110489"/>
          </a:xfrm>
          <a:custGeom>
            <a:avLst/>
            <a:gdLst/>
            <a:ahLst/>
            <a:cxnLst/>
            <a:rect l="l" t="t" r="r" b="b"/>
            <a:pathLst>
              <a:path w="735964" h="110489">
                <a:moveTo>
                  <a:pt x="0" y="0"/>
                </a:moveTo>
                <a:lnTo>
                  <a:pt x="4840" y="21502"/>
                </a:lnTo>
                <a:lnTo>
                  <a:pt x="18029" y="39039"/>
                </a:lnTo>
                <a:lnTo>
                  <a:pt x="37563" y="50852"/>
                </a:lnTo>
                <a:lnTo>
                  <a:pt x="61442" y="55181"/>
                </a:lnTo>
                <a:lnTo>
                  <a:pt x="306489" y="55181"/>
                </a:lnTo>
                <a:lnTo>
                  <a:pt x="330368" y="59512"/>
                </a:lnTo>
                <a:lnTo>
                  <a:pt x="349902" y="71329"/>
                </a:lnTo>
                <a:lnTo>
                  <a:pt x="363090" y="88871"/>
                </a:lnTo>
                <a:lnTo>
                  <a:pt x="367931" y="110375"/>
                </a:lnTo>
                <a:lnTo>
                  <a:pt x="372772" y="88871"/>
                </a:lnTo>
                <a:lnTo>
                  <a:pt x="385960" y="71329"/>
                </a:lnTo>
                <a:lnTo>
                  <a:pt x="405495" y="59512"/>
                </a:lnTo>
                <a:lnTo>
                  <a:pt x="429374" y="55181"/>
                </a:lnTo>
                <a:lnTo>
                  <a:pt x="674408" y="55181"/>
                </a:lnTo>
                <a:lnTo>
                  <a:pt x="698294" y="50852"/>
                </a:lnTo>
                <a:lnTo>
                  <a:pt x="717832" y="39039"/>
                </a:lnTo>
                <a:lnTo>
                  <a:pt x="731022" y="21502"/>
                </a:lnTo>
                <a:lnTo>
                  <a:pt x="735863" y="0"/>
                </a:lnTo>
              </a:path>
            </a:pathLst>
          </a:custGeom>
          <a:ln w="1226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3764" y="3084550"/>
            <a:ext cx="225348" cy="1149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1914" y="2866097"/>
            <a:ext cx="846455" cy="110489"/>
          </a:xfrm>
          <a:custGeom>
            <a:avLst/>
            <a:gdLst/>
            <a:ahLst/>
            <a:cxnLst/>
            <a:rect l="l" t="t" r="r" b="b"/>
            <a:pathLst>
              <a:path w="846455" h="110489">
                <a:moveTo>
                  <a:pt x="0" y="110375"/>
                </a:moveTo>
                <a:lnTo>
                  <a:pt x="5552" y="88866"/>
                </a:lnTo>
                <a:lnTo>
                  <a:pt x="20693" y="71324"/>
                </a:lnTo>
                <a:lnTo>
                  <a:pt x="43146" y="59510"/>
                </a:lnTo>
                <a:lnTo>
                  <a:pt x="70637" y="55181"/>
                </a:lnTo>
                <a:lnTo>
                  <a:pt x="352475" y="55181"/>
                </a:lnTo>
                <a:lnTo>
                  <a:pt x="379966" y="50852"/>
                </a:lnTo>
                <a:lnTo>
                  <a:pt x="402420" y="39039"/>
                </a:lnTo>
                <a:lnTo>
                  <a:pt x="417560" y="21502"/>
                </a:lnTo>
                <a:lnTo>
                  <a:pt x="423113" y="0"/>
                </a:lnTo>
                <a:lnTo>
                  <a:pt x="428667" y="21502"/>
                </a:lnTo>
                <a:lnTo>
                  <a:pt x="443812" y="39039"/>
                </a:lnTo>
                <a:lnTo>
                  <a:pt x="466270" y="50852"/>
                </a:lnTo>
                <a:lnTo>
                  <a:pt x="493763" y="55181"/>
                </a:lnTo>
                <a:lnTo>
                  <a:pt x="775588" y="55181"/>
                </a:lnTo>
                <a:lnTo>
                  <a:pt x="803079" y="59510"/>
                </a:lnTo>
                <a:lnTo>
                  <a:pt x="825533" y="71324"/>
                </a:lnTo>
                <a:lnTo>
                  <a:pt x="840673" y="88866"/>
                </a:lnTo>
                <a:lnTo>
                  <a:pt x="846226" y="110375"/>
                </a:lnTo>
              </a:path>
            </a:pathLst>
          </a:custGeom>
          <a:ln w="1226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95320" y="2866097"/>
            <a:ext cx="1214755" cy="147320"/>
          </a:xfrm>
          <a:custGeom>
            <a:avLst/>
            <a:gdLst/>
            <a:ahLst/>
            <a:cxnLst/>
            <a:rect l="l" t="t" r="r" b="b"/>
            <a:pathLst>
              <a:path w="1214754" h="147319">
                <a:moveTo>
                  <a:pt x="0" y="147167"/>
                </a:moveTo>
                <a:lnTo>
                  <a:pt x="29614" y="95197"/>
                </a:lnTo>
                <a:lnTo>
                  <a:pt x="101168" y="73583"/>
                </a:lnTo>
                <a:lnTo>
                  <a:pt x="505891" y="73583"/>
                </a:lnTo>
                <a:lnTo>
                  <a:pt x="545297" y="67776"/>
                </a:lnTo>
                <a:lnTo>
                  <a:pt x="577456" y="51965"/>
                </a:lnTo>
                <a:lnTo>
                  <a:pt x="599128" y="28567"/>
                </a:lnTo>
                <a:lnTo>
                  <a:pt x="607072" y="0"/>
                </a:lnTo>
                <a:lnTo>
                  <a:pt x="615016" y="28567"/>
                </a:lnTo>
                <a:lnTo>
                  <a:pt x="636689" y="51965"/>
                </a:lnTo>
                <a:lnTo>
                  <a:pt x="668848" y="67776"/>
                </a:lnTo>
                <a:lnTo>
                  <a:pt x="708253" y="73583"/>
                </a:lnTo>
                <a:lnTo>
                  <a:pt x="1112977" y="73583"/>
                </a:lnTo>
                <a:lnTo>
                  <a:pt x="1152377" y="79389"/>
                </a:lnTo>
                <a:lnTo>
                  <a:pt x="1184536" y="95197"/>
                </a:lnTo>
                <a:lnTo>
                  <a:pt x="1206212" y="118594"/>
                </a:lnTo>
                <a:lnTo>
                  <a:pt x="1214158" y="147167"/>
                </a:lnTo>
              </a:path>
            </a:pathLst>
          </a:custGeom>
          <a:ln w="1226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5995" y="2651772"/>
            <a:ext cx="3891279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5" dirty="0">
                <a:solidFill>
                  <a:srgbClr val="FF0000"/>
                </a:solidFill>
                <a:latin typeface="Arial"/>
                <a:cs typeface="Arial"/>
              </a:rPr>
              <a:t>(Total response) </a:t>
            </a:r>
            <a:r>
              <a:rPr sz="950" b="1" spc="5" dirty="0">
                <a:latin typeface="Arial"/>
                <a:cs typeface="Arial"/>
              </a:rPr>
              <a:t>= </a:t>
            </a:r>
            <a:r>
              <a:rPr sz="950" b="1" spc="5" dirty="0">
                <a:solidFill>
                  <a:srgbClr val="33339A"/>
                </a:solidFill>
                <a:latin typeface="Arial"/>
                <a:cs typeface="Arial"/>
              </a:rPr>
              <a:t>(Forced response) </a:t>
            </a:r>
            <a:r>
              <a:rPr sz="950" b="1" spc="5" dirty="0">
                <a:latin typeface="Arial"/>
                <a:cs typeface="Arial"/>
              </a:rPr>
              <a:t>+ </a:t>
            </a:r>
            <a:r>
              <a:rPr sz="950" b="1" dirty="0">
                <a:solidFill>
                  <a:srgbClr val="FF6500"/>
                </a:solidFill>
                <a:latin typeface="Arial"/>
                <a:cs typeface="Arial"/>
              </a:rPr>
              <a:t>(Initial condition</a:t>
            </a:r>
            <a:r>
              <a:rPr sz="950" b="1" spc="1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F6500"/>
                </a:solidFill>
                <a:latin typeface="Arial"/>
                <a:cs typeface="Arial"/>
              </a:rPr>
              <a:t>response)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45457" y="1892558"/>
            <a:ext cx="2151467" cy="194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8063" y="2164087"/>
            <a:ext cx="2026523" cy="2880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7194" y="3023932"/>
            <a:ext cx="2612775" cy="2468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952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29580" y="635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49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952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580" y="3886200"/>
            <a:ext cx="4984115" cy="3879850"/>
          </a:xfrm>
          <a:custGeom>
            <a:avLst/>
            <a:gdLst/>
            <a:ahLst/>
            <a:cxnLst/>
            <a:rect l="l" t="t" r="r" b="b"/>
            <a:pathLst>
              <a:path w="4984115" h="3879850">
                <a:moveTo>
                  <a:pt x="0" y="3879850"/>
                </a:moveTo>
                <a:lnTo>
                  <a:pt x="0" y="0"/>
                </a:lnTo>
                <a:lnTo>
                  <a:pt x="4983632" y="0"/>
                </a:lnTo>
                <a:lnTo>
                  <a:pt x="4983632" y="3879850"/>
                </a:lnTo>
                <a:lnTo>
                  <a:pt x="0" y="38798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640</Words>
  <Application>Microsoft Office PowerPoint</Application>
  <PresentationFormat>Custom</PresentationFormat>
  <Paragraphs>159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2_Office Theme</vt:lpstr>
      <vt:lpstr>Laplace Transform </vt:lpstr>
      <vt:lpstr>PowerPoint Presentation</vt:lpstr>
      <vt:lpstr>Integration by parts</vt:lpstr>
      <vt:lpstr>Laplace transform table (Table B.1 in Appendix B of the textbook)</vt:lpstr>
      <vt:lpstr>Integration</vt:lpstr>
      <vt:lpstr>Example 1</vt:lpstr>
      <vt:lpstr>Example: Newton’s law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ME451_L2_CJR_LaplaceTransform</dc:title>
  <dc:creator>jchoi</dc:creator>
  <cp:lastModifiedBy>''''</cp:lastModifiedBy>
  <cp:revision>6</cp:revision>
  <dcterms:created xsi:type="dcterms:W3CDTF">2019-12-30T11:45:43Z</dcterms:created>
  <dcterms:modified xsi:type="dcterms:W3CDTF">2020-01-02T06:31:02Z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2011-08-29T00:00:00Z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2019-12-30T00:00:00Z</vt:filetime>
  </property>
</Properties>
</file>