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44A24-4937-4493-AB2A-46E2DA8EB887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9A5BB-1F45-445C-80C9-7B3C06342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30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9A5BB-1F45-445C-80C9-7B3C06342A8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85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6E1D-59EF-4E89-B1C5-BEE0BAC50EE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0CFD-B050-451E-AE4A-989B22172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3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6E1D-59EF-4E89-B1C5-BEE0BAC50EE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0CFD-B050-451E-AE4A-989B22172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5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6E1D-59EF-4E89-B1C5-BEE0BAC50EE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0CFD-B050-451E-AE4A-989B22172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6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6E1D-59EF-4E89-B1C5-BEE0BAC50EE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0CFD-B050-451E-AE4A-989B22172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6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6E1D-59EF-4E89-B1C5-BEE0BAC50EE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0CFD-B050-451E-AE4A-989B22172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0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6E1D-59EF-4E89-B1C5-BEE0BAC50EE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0CFD-B050-451E-AE4A-989B22172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94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6E1D-59EF-4E89-B1C5-BEE0BAC50EE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0CFD-B050-451E-AE4A-989B22172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5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6E1D-59EF-4E89-B1C5-BEE0BAC50EE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0CFD-B050-451E-AE4A-989B22172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9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6E1D-59EF-4E89-B1C5-BEE0BAC50EE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0CFD-B050-451E-AE4A-989B22172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6E1D-59EF-4E89-B1C5-BEE0BAC50EE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0CFD-B050-451E-AE4A-989B22172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4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6E1D-59EF-4E89-B1C5-BEE0BAC50EE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10CFD-B050-451E-AE4A-989B22172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07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B6E1D-59EF-4E89-B1C5-BEE0BAC50EEB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10CFD-B050-451E-AE4A-989B221728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3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5.wdp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6.wdp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8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A.C. Distribution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58029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451" y="40977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Solution: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below figure shows the distributor AB with C as the mid-point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451" y="1834510"/>
            <a:ext cx="10630767" cy="17378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39189" y="3636119"/>
            <a:ext cx="9242975" cy="272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79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7831" y="892328"/>
            <a:ext cx="10126202" cy="503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29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3851" y="1209368"/>
            <a:ext cx="10988697" cy="395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36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094"/>
            <a:ext cx="10515600" cy="91578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Numerical No 3: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5689"/>
            <a:ext cx="10515600" cy="27758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A 3-phase</a:t>
            </a:r>
            <a:r>
              <a:rPr lang="en-US" sz="2400" dirty="0"/>
              <a:t>, 400V distributor AB is loaded as shown </a:t>
            </a:r>
            <a:r>
              <a:rPr lang="en-US" sz="2400" dirty="0" smtClean="0"/>
              <a:t>in the below figure. </a:t>
            </a:r>
            <a:r>
              <a:rPr lang="en-US" sz="2400" dirty="0"/>
              <a:t>The </a:t>
            </a:r>
            <a:r>
              <a:rPr lang="en-US" sz="2400" dirty="0" smtClean="0"/>
              <a:t>3-phase load </a:t>
            </a:r>
            <a:r>
              <a:rPr lang="en-US" sz="2400" dirty="0"/>
              <a:t>at point C takes 5A per phase at a p.f. of 0·8 lagging. At point B, a 3-phase, 400 V </a:t>
            </a:r>
            <a:r>
              <a:rPr lang="en-US" sz="2400" dirty="0" smtClean="0"/>
              <a:t>induction motor </a:t>
            </a:r>
            <a:r>
              <a:rPr lang="en-US" sz="2400" dirty="0"/>
              <a:t>is connected which has an output of 10 H.P. with an efficiency of 90% and p.f. 0·85 </a:t>
            </a:r>
            <a:r>
              <a:rPr lang="en-US" sz="2400" dirty="0" smtClean="0"/>
              <a:t>lagging. If </a:t>
            </a:r>
            <a:r>
              <a:rPr lang="en-US" sz="2400" dirty="0"/>
              <a:t>voltage at point B is to be maintained at 400 V, what should be the voltage at point A ? </a:t>
            </a:r>
            <a:r>
              <a:rPr lang="en-US" sz="2400" dirty="0" smtClean="0"/>
              <a:t>The resistance </a:t>
            </a:r>
            <a:r>
              <a:rPr lang="en-US" sz="2400" dirty="0"/>
              <a:t>and reactance of the line are 1Ω and 0·5Ω per phase per </a:t>
            </a:r>
            <a:r>
              <a:rPr lang="en-US" sz="2400" dirty="0" smtClean="0"/>
              <a:t>kilometer </a:t>
            </a:r>
            <a:r>
              <a:rPr lang="en-US" sz="2400" dirty="0"/>
              <a:t>respectively.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44462" y="3565165"/>
            <a:ext cx="9073728" cy="265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49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0261" y="435156"/>
            <a:ext cx="6678333" cy="5677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243" y="1160973"/>
            <a:ext cx="8637905" cy="542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822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378" b="2215"/>
          <a:stretch/>
        </p:blipFill>
        <p:spPr>
          <a:xfrm>
            <a:off x="659990" y="1194619"/>
            <a:ext cx="10908222" cy="253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8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013" y="129151"/>
            <a:ext cx="10515600" cy="93273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Numerical  No 4: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859" y="1061884"/>
            <a:ext cx="11909322" cy="20795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/>
              <a:t>Non-reactive loads of 10 kW, 8 kW and 5 kW are connected between the </a:t>
            </a:r>
            <a:r>
              <a:rPr lang="en-US" sz="2400" dirty="0" smtClean="0"/>
              <a:t>neutral and </a:t>
            </a:r>
            <a:r>
              <a:rPr lang="en-US" sz="2400" dirty="0"/>
              <a:t>the red, yellow and blue phases respectively of a 3-phase, 4-wire system. The line voltage </a:t>
            </a:r>
            <a:r>
              <a:rPr lang="en-US" sz="2400" dirty="0" smtClean="0"/>
              <a:t>is 400V</a:t>
            </a:r>
            <a:r>
              <a:rPr lang="en-US" sz="2400" dirty="0"/>
              <a:t>. </a:t>
            </a:r>
            <a:r>
              <a:rPr lang="en-US" sz="2400" dirty="0" smtClean="0"/>
              <a:t>Calculate:</a:t>
            </a:r>
          </a:p>
          <a:p>
            <a:pPr marL="571500" indent="-571500" algn="just">
              <a:buAutoNum type="romanLcParenBoth"/>
            </a:pP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current in each </a:t>
            </a:r>
            <a:r>
              <a:rPr lang="en-US" sz="2400" dirty="0" smtClean="0"/>
              <a:t>line</a:t>
            </a:r>
          </a:p>
          <a:p>
            <a:pPr marL="571500" indent="-571500" algn="just">
              <a:buAutoNum type="romanLcParenBoth"/>
            </a:pP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current in the neutral wire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rcRect t="-1" b="683"/>
          <a:stretch/>
        </p:blipFill>
        <p:spPr>
          <a:xfrm>
            <a:off x="2359741" y="2964427"/>
            <a:ext cx="7685627" cy="3687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88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7004" y="306401"/>
            <a:ext cx="6441589" cy="14634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6383"/>
          <a:stretch/>
        </p:blipFill>
        <p:spPr>
          <a:xfrm>
            <a:off x="457201" y="1862141"/>
            <a:ext cx="8834324" cy="4140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52241" y="3124035"/>
            <a:ext cx="4636352" cy="340950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7201" y="2276238"/>
            <a:ext cx="108990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Note </a:t>
            </a:r>
            <a:r>
              <a:rPr lang="en-US" sz="2400" dirty="0" smtClean="0"/>
              <a:t>that the </a:t>
            </a:r>
            <a:r>
              <a:rPr lang="en-US" sz="2400" dirty="0"/>
              <a:t>three line currents are of different magnitude but displaced </a:t>
            </a:r>
            <a:r>
              <a:rPr lang="en-US" sz="2400" dirty="0" smtClean="0"/>
              <a:t>120 degrees </a:t>
            </a:r>
            <a:r>
              <a:rPr lang="en-US" sz="2400" dirty="0"/>
              <a:t>from one another. The current </a:t>
            </a:r>
            <a:r>
              <a:rPr lang="en-US" sz="2400" dirty="0" smtClean="0"/>
              <a:t>in the </a:t>
            </a:r>
            <a:r>
              <a:rPr lang="en-US" sz="2400" dirty="0"/>
              <a:t>neutral wire will be the phasor sum of the three line currents.</a:t>
            </a:r>
          </a:p>
        </p:txBody>
      </p:sp>
    </p:spTree>
    <p:extLst>
      <p:ext uri="{BB962C8B-B14F-4D97-AF65-F5344CB8AC3E}">
        <p14:creationId xmlns:p14="http://schemas.microsoft.com/office/powerpoint/2010/main" val="45446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484"/>
          <a:stretch/>
        </p:blipFill>
        <p:spPr>
          <a:xfrm>
            <a:off x="418061" y="486806"/>
            <a:ext cx="9846818" cy="21085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58735" y="2661766"/>
            <a:ext cx="94242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As shown in </a:t>
            </a:r>
            <a:r>
              <a:rPr lang="en-US" sz="2800" dirty="0" smtClean="0"/>
              <a:t>the below figure, </a:t>
            </a:r>
            <a:r>
              <a:rPr lang="en-US" sz="2800" dirty="0"/>
              <a:t>current in neutral wire is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b="10497"/>
          <a:stretch/>
        </p:blipFill>
        <p:spPr>
          <a:xfrm>
            <a:off x="1665455" y="3694015"/>
            <a:ext cx="4433734" cy="5979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81444" y="3251348"/>
            <a:ext cx="3662209" cy="320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35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1763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Numerical No 5: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703" y="1017639"/>
            <a:ext cx="10926097" cy="44862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dirty="0"/>
              <a:t>In a 3-phase, 4-wire, 400/230 V system, a lamp of 100 watts is connected </a:t>
            </a:r>
            <a:r>
              <a:rPr lang="en-US" sz="2600" dirty="0" smtClean="0"/>
              <a:t>to one </a:t>
            </a:r>
            <a:r>
              <a:rPr lang="en-US" sz="2600" dirty="0"/>
              <a:t>phase and neutral and a lamp of 150 watts is connected to the second phase and neutral. If </a:t>
            </a:r>
            <a:r>
              <a:rPr lang="en-US" sz="2600" dirty="0" smtClean="0"/>
              <a:t>the neutral </a:t>
            </a:r>
            <a:r>
              <a:rPr lang="en-US" sz="2600" dirty="0"/>
              <a:t>wire is disconnected accidentally, what will be the voltage across each lamp ?</a:t>
            </a:r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427703" y="2542852"/>
            <a:ext cx="1051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Solution</a:t>
            </a:r>
            <a:r>
              <a:rPr lang="en-US" sz="2400" dirty="0"/>
              <a:t>. </a:t>
            </a:r>
            <a:r>
              <a:rPr lang="en-US" sz="2400" dirty="0" smtClean="0"/>
              <a:t>The below figure shows </a:t>
            </a:r>
            <a:r>
              <a:rPr lang="en-US" sz="2400" dirty="0"/>
              <a:t>the lamp connections. The lamp L1 of 100 watts is </a:t>
            </a:r>
            <a:r>
              <a:rPr lang="en-US" sz="2400" dirty="0" smtClean="0"/>
              <a:t>connected between </a:t>
            </a:r>
            <a:r>
              <a:rPr lang="en-US" sz="2400" dirty="0"/>
              <a:t>phase R and neutral whereas lamp L2 of 150 watts is connected between phase Y and </a:t>
            </a:r>
            <a:r>
              <a:rPr lang="en-US" sz="2400" dirty="0" smtClean="0"/>
              <a:t>the neutral</a:t>
            </a:r>
            <a:r>
              <a:rPr lang="en-US" sz="2400" dirty="0"/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27710" y="3385676"/>
            <a:ext cx="3799400" cy="328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70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 smtClean="0"/>
              <a:t>Introduction: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1381"/>
            <a:ext cx="10515600" cy="508558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I</a:t>
            </a:r>
            <a:r>
              <a:rPr lang="en-US" dirty="0" smtClean="0"/>
              <a:t>n the beginning of electrical age, electricity was generated, transmitted and distributed as direct current. </a:t>
            </a:r>
          </a:p>
          <a:p>
            <a:pPr algn="just"/>
            <a:r>
              <a:rPr lang="en-US" dirty="0" smtClean="0"/>
              <a:t>The principal disadvantage of d.c. system was that voltage level could not readily be changed, except by the use of rotating machinery, which in most cases was too expensive</a:t>
            </a:r>
          </a:p>
          <a:p>
            <a:pPr algn="just"/>
            <a:r>
              <a:rPr lang="en-US" dirty="0" smtClean="0"/>
              <a:t>With the development of </a:t>
            </a:r>
            <a:r>
              <a:rPr lang="en-US" dirty="0" smtClean="0"/>
              <a:t>transformer, </a:t>
            </a:r>
            <a:r>
              <a:rPr lang="en-US" dirty="0" smtClean="0"/>
              <a:t>a.c. system has become so predominant as to make d.c. system practical extinct in most parts of the world. </a:t>
            </a:r>
          </a:p>
          <a:p>
            <a:pPr algn="just"/>
            <a:r>
              <a:rPr lang="en-US" dirty="0" smtClean="0"/>
              <a:t>The present day large power system has been possible only due to the adoption of a.c. system.</a:t>
            </a:r>
          </a:p>
          <a:p>
            <a:pPr algn="just"/>
            <a:r>
              <a:rPr lang="en-US" dirty="0" smtClean="0"/>
              <a:t>Now-a-days, electrical energy is generated, transmitted and distributed in the form of alternating current as an economical proposition.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37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648" y="407136"/>
            <a:ext cx="5615450" cy="14549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32764" y="1862047"/>
            <a:ext cx="5659939" cy="306391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782" y="5083643"/>
            <a:ext cx="112972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When the neutral wire is disconnected as shown in </a:t>
            </a:r>
            <a:r>
              <a:rPr lang="en-US" sz="2400" dirty="0" smtClean="0"/>
              <a:t>the above figure, the </a:t>
            </a:r>
            <a:r>
              <a:rPr lang="en-US" sz="2400" dirty="0"/>
              <a:t>two lamps are connected </a:t>
            </a:r>
            <a:r>
              <a:rPr lang="en-US" sz="2400" dirty="0" smtClean="0"/>
              <a:t>in series </a:t>
            </a:r>
            <a:r>
              <a:rPr lang="en-US" sz="2400" dirty="0"/>
              <a:t>and the p.d. across the combination becomes equal to the line voltage EL (= 400 V).</a:t>
            </a:r>
          </a:p>
        </p:txBody>
      </p:sp>
    </p:spTree>
    <p:extLst>
      <p:ext uri="{BB962C8B-B14F-4D97-AF65-F5344CB8AC3E}">
        <p14:creationId xmlns:p14="http://schemas.microsoft.com/office/powerpoint/2010/main" val="403059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566" b="45780"/>
          <a:stretch/>
        </p:blipFill>
        <p:spPr>
          <a:xfrm>
            <a:off x="367326" y="1017640"/>
            <a:ext cx="11451552" cy="15928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8831"/>
          <a:stretch/>
        </p:blipFill>
        <p:spPr>
          <a:xfrm>
            <a:off x="367326" y="3436373"/>
            <a:ext cx="11548458" cy="1401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67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A.C. Distribution Calculations: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2606"/>
            <a:ext cx="10515600" cy="38967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A.C. distribution calculations differ from those of d.c. distribution in the following respects :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dirty="0" smtClean="0"/>
              <a:t>In case of d.c. system, the voltage drop is due to resistance alone. However, in a.c. system, the voltage drops are due to the combined effects of resistance, inductance and capacitance.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dirty="0" smtClean="0"/>
              <a:t>In a d.c. system, additions and subtractions of currents or voltages are done arithmetically but in case of a.c. system, these operations are done vectorially.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9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9710" y="958645"/>
            <a:ext cx="10680290" cy="5206180"/>
          </a:xfrm>
        </p:spPr>
        <p:txBody>
          <a:bodyPr/>
          <a:lstStyle/>
          <a:p>
            <a:pPr marL="457200" indent="-457200" algn="just">
              <a:buNone/>
            </a:pPr>
            <a:r>
              <a:rPr lang="en-US" dirty="0" smtClean="0"/>
              <a:t>3) In an a.c. system, power factor (p.f.) has to be taken into account. Loads tapped off form the distributor are generally at different power factors. </a:t>
            </a:r>
            <a:endParaRPr lang="en-US" dirty="0" smtClean="0"/>
          </a:p>
          <a:p>
            <a:pPr marL="457200" indent="-457200" algn="just">
              <a:buNone/>
            </a:pPr>
            <a:endParaRPr lang="en-US" dirty="0" smtClean="0"/>
          </a:p>
          <a:p>
            <a:pPr marL="515938" indent="-457200" algn="just"/>
            <a:r>
              <a:rPr lang="en-US" dirty="0" smtClean="0"/>
              <a:t>There are several ways of solving a.c. distribution problems. However, symbolic notation method has been found to be most convenient for this purpose. </a:t>
            </a:r>
          </a:p>
          <a:p>
            <a:pPr marL="515938" indent="-457200" algn="just"/>
            <a:r>
              <a:rPr lang="en-US" dirty="0" smtClean="0"/>
              <a:t>In this method, voltages, currents and impedances are expressed in complex notation and the calculations are made exactly as in d.c. distribution.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59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1099"/>
            <a:ext cx="10515600" cy="1325563"/>
          </a:xfrm>
        </p:spPr>
        <p:txBody>
          <a:bodyPr/>
          <a:lstStyle/>
          <a:p>
            <a:r>
              <a:rPr lang="en-US" b="1" dirty="0" smtClean="0"/>
              <a:t>Numerical  No 1: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94334"/>
            <a:ext cx="10515600" cy="326256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single phase a.c. distributor AB 300 meters long is fed from end A and is loaded as under :</a:t>
            </a:r>
          </a:p>
          <a:p>
            <a:pPr marL="0" indent="0">
              <a:buNone/>
            </a:pPr>
            <a:r>
              <a:rPr lang="en-US" dirty="0" smtClean="0"/>
              <a:t>(i) 100 A at 0·707 p.f. lagging 200 m from point A</a:t>
            </a:r>
          </a:p>
          <a:p>
            <a:pPr marL="0" indent="0">
              <a:buNone/>
            </a:pPr>
            <a:r>
              <a:rPr lang="en-US" dirty="0" smtClean="0"/>
              <a:t>(ii) 200 A at 0·8 p.f. lagging 300 m from point A</a:t>
            </a:r>
          </a:p>
          <a:p>
            <a:pPr marL="0" indent="0">
              <a:buNone/>
            </a:pPr>
            <a:r>
              <a:rPr lang="en-US" dirty="0" smtClean="0"/>
              <a:t>The load resistance and reactance of the distributor is 0·2 Ω and 0·1 Ω per kilometer. Calculate the total voltage drop in the distributor. The load power factors refer to the voltage at the far 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04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38" y="660503"/>
            <a:ext cx="10916265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Solution:</a:t>
            </a:r>
            <a:r>
              <a:rPr lang="en-US" dirty="0" smtClean="0"/>
              <a:t> The below figure shows the single line diagram of the distributor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9969" y="1288180"/>
            <a:ext cx="9423145" cy="30959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366" y="4764525"/>
            <a:ext cx="10574137" cy="119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6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7184" y="1371600"/>
            <a:ext cx="10531574" cy="373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68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2195" y="1076631"/>
            <a:ext cx="10665851" cy="384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84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Numerical No 2: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A single phase distributor 2 kilometers long supplies a load of 120 A at 0·8 p.f. lagging at its far end and a load of 80 A at 0·9 p.f. lagging at its mid-point. Both power factors are referred to the voltage at the far end. The resistance and reactance per km (go and return) are 0·05 Ω and 0·1 Ω respectively. If the voltage at the far end is maintained at 230 V, calculate :</a:t>
            </a:r>
          </a:p>
          <a:p>
            <a:pPr marL="0" indent="0" algn="just">
              <a:buNone/>
            </a:pPr>
            <a:r>
              <a:rPr lang="en-US" dirty="0" smtClean="0"/>
              <a:t>(i) voltage at the sending end</a:t>
            </a:r>
          </a:p>
          <a:p>
            <a:pPr marL="0" indent="0" algn="just">
              <a:buNone/>
            </a:pPr>
            <a:r>
              <a:rPr lang="en-US" dirty="0" smtClean="0"/>
              <a:t>(ii) phase angle between voltages at the two ends.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6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874</Words>
  <Application>Microsoft Office PowerPoint</Application>
  <PresentationFormat>Widescreen</PresentationFormat>
  <Paragraphs>40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A.C. Distribution</vt:lpstr>
      <vt:lpstr>Introduction:</vt:lpstr>
      <vt:lpstr>A.C. Distribution Calculations:</vt:lpstr>
      <vt:lpstr>PowerPoint Presentation</vt:lpstr>
      <vt:lpstr>Numerical  No 1:</vt:lpstr>
      <vt:lpstr>PowerPoint Presentation</vt:lpstr>
      <vt:lpstr>PowerPoint Presentation</vt:lpstr>
      <vt:lpstr>PowerPoint Presentation</vt:lpstr>
      <vt:lpstr>Numerical No 2:</vt:lpstr>
      <vt:lpstr>PowerPoint Presentation</vt:lpstr>
      <vt:lpstr>PowerPoint Presentation</vt:lpstr>
      <vt:lpstr>PowerPoint Presentation</vt:lpstr>
      <vt:lpstr>Numerical No 3:</vt:lpstr>
      <vt:lpstr>PowerPoint Presentation</vt:lpstr>
      <vt:lpstr>PowerPoint Presentation</vt:lpstr>
      <vt:lpstr>Numerical  No 4:</vt:lpstr>
      <vt:lpstr>PowerPoint Presentation</vt:lpstr>
      <vt:lpstr>PowerPoint Presentation</vt:lpstr>
      <vt:lpstr>Numerical No 5: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A.C. Distribution</dc:title>
  <dc:creator>Dell</dc:creator>
  <cp:lastModifiedBy>Dell</cp:lastModifiedBy>
  <cp:revision>27</cp:revision>
  <dcterms:created xsi:type="dcterms:W3CDTF">2020-05-14T15:42:55Z</dcterms:created>
  <dcterms:modified xsi:type="dcterms:W3CDTF">2020-05-20T16:12:57Z</dcterms:modified>
</cp:coreProperties>
</file>