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75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CA487-8A14-4BB5-99DD-98F96DDE821D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8D18-6652-445E-BFE7-CCC071AE46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CA487-8A14-4BB5-99DD-98F96DDE821D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8D18-6652-445E-BFE7-CCC071AE46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CA487-8A14-4BB5-99DD-98F96DDE821D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8D18-6652-445E-BFE7-CCC071AE46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CA487-8A14-4BB5-99DD-98F96DDE821D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8D18-6652-445E-BFE7-CCC071AE46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CA487-8A14-4BB5-99DD-98F96DDE821D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8D18-6652-445E-BFE7-CCC071AE46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CA487-8A14-4BB5-99DD-98F96DDE821D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8D18-6652-445E-BFE7-CCC071AE46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CA487-8A14-4BB5-99DD-98F96DDE821D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8D18-6652-445E-BFE7-CCC071AE46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CA487-8A14-4BB5-99DD-98F96DDE821D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8D18-6652-445E-BFE7-CCC071AE46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CA487-8A14-4BB5-99DD-98F96DDE821D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8D18-6652-445E-BFE7-CCC071AE46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CA487-8A14-4BB5-99DD-98F96DDE821D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8D18-6652-445E-BFE7-CCC071AE46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CA487-8A14-4BB5-99DD-98F96DDE821D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8D18-6652-445E-BFE7-CCC071AE46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CA487-8A14-4BB5-99DD-98F96DDE821D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B8D18-6652-445E-BFE7-CCC071AE467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1066800"/>
            <a:ext cx="723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KEYS</a:t>
            </a:r>
            <a:endParaRPr lang="en-US" sz="72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</p:txBody>
      </p:sp>
      <p:pic>
        <p:nvPicPr>
          <p:cNvPr id="4" name="Picture 3" descr="key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2895600"/>
            <a:ext cx="5943600" cy="22696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rim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09600"/>
            <a:ext cx="8476872" cy="548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mages (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0" y="457200"/>
            <a:ext cx="2533650" cy="18097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81000" y="381000"/>
            <a:ext cx="6096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Primary key must contain 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Unique values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Must never be null 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Uniquely identify each record in the table.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38400" y="3200400"/>
            <a:ext cx="6705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 Note : </a:t>
            </a:r>
            <a:r>
              <a:rPr lang="en-US" sz="2800" dirty="0" smtClean="0"/>
              <a:t>Primary keys are mandatory for every table each record must have a value for its primary key.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Note: </a:t>
            </a:r>
            <a:r>
              <a:rPr lang="en-US" sz="2800" dirty="0" smtClean="0"/>
              <a:t>When choosing a primary key from the pool of candidate keys always choose a single simple key over a composite key.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 (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10400" y="1"/>
            <a:ext cx="2133600" cy="141467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57200" y="304800"/>
            <a:ext cx="3657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Foreign  Key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1371600"/>
            <a:ext cx="80772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000" dirty="0" smtClean="0"/>
              <a:t> Foreign key is a column(s) that references a column(s) of a table and it can be same table also</a:t>
            </a:r>
          </a:p>
          <a:p>
            <a:pPr>
              <a:buFont typeface="Wingdings" pitchFamily="2" charset="2"/>
              <a:buChar char="q"/>
            </a:pPr>
            <a:endParaRPr lang="en-US" sz="3000" dirty="0" smtClean="0"/>
          </a:p>
          <a:p>
            <a:pPr>
              <a:buFont typeface="Wingdings" pitchFamily="2" charset="2"/>
              <a:buChar char="q"/>
            </a:pPr>
            <a:r>
              <a:rPr lang="en-US" sz="3000" dirty="0" smtClean="0"/>
              <a:t> A foreign key is generally a Unique key from one table that appears as a field in another where the first table has a relationship to the second.</a:t>
            </a:r>
          </a:p>
          <a:p>
            <a:pPr>
              <a:buFont typeface="Wingdings" pitchFamily="2" charset="2"/>
              <a:buChar char="q"/>
            </a:pPr>
            <a:endParaRPr lang="en-US" sz="3000" dirty="0" smtClean="0"/>
          </a:p>
          <a:p>
            <a:pPr>
              <a:buFont typeface="Wingdings" pitchFamily="2" charset="2"/>
              <a:buChar char="q"/>
            </a:pPr>
            <a:r>
              <a:rPr lang="en-US" sz="3000" dirty="0" smtClean="0"/>
              <a:t> In other words, if we had a table A with a Unique key X that linked to a table B where X was a field in B, then X would be a foreign key in B.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685800"/>
            <a:ext cx="85344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This relationship ensures</a:t>
            </a:r>
          </a:p>
          <a:p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Records cannot  be inserted into a detail table if corresponding record in the master table do not exist.</a:t>
            </a:r>
          </a:p>
          <a:p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Record of a master table cannot be deleted if corresponding records in the detail table actually exist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oreig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900" y="0"/>
            <a:ext cx="8458200" cy="6324600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H="1">
            <a:off x="2057400" y="4572000"/>
            <a:ext cx="2667000" cy="685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6324600" y="457200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62000" y="5029200"/>
            <a:ext cx="259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Parent</a:t>
            </a:r>
          </a:p>
          <a:p>
            <a:r>
              <a:rPr lang="en-US" sz="3200" dirty="0" smtClean="0"/>
              <a:t>(or)</a:t>
            </a:r>
          </a:p>
          <a:p>
            <a:r>
              <a:rPr lang="en-US" sz="3200" dirty="0" smtClean="0"/>
              <a:t>Master Table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7391400" y="228600"/>
            <a:ext cx="175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Child</a:t>
            </a:r>
          </a:p>
          <a:p>
            <a:r>
              <a:rPr lang="en-US" sz="2400" dirty="0" smtClean="0"/>
              <a:t>(or) Detail table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mages (9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34200" y="0"/>
            <a:ext cx="2009775" cy="22669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838200"/>
            <a:ext cx="6324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Secondary / Alternate Key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2209800"/>
            <a:ext cx="7696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Wingdings" pitchFamily="2" charset="2"/>
              <a:buChar char="q"/>
            </a:pPr>
            <a:r>
              <a:rPr lang="en-US" sz="3200" dirty="0" smtClean="0"/>
              <a:t>A table may have one or more choices for the primary key. Collectively these are known as candidate keys. 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n-US" sz="3200" dirty="0" smtClean="0"/>
              <a:t>One is selected as the primary key. Those not selected are known as secondary keys or alternative keys.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1143000"/>
            <a:ext cx="6324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Simple Key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2590800"/>
            <a:ext cx="7696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 smtClean="0"/>
              <a:t> A simple key consists of a single field to uniquely identify a record. 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/>
              <a:t>In addition the field in itself cannot be broken down into other fields</a:t>
            </a:r>
            <a:endParaRPr lang="en-US" sz="2800" dirty="0"/>
          </a:p>
        </p:txBody>
      </p:sp>
      <p:pic>
        <p:nvPicPr>
          <p:cNvPr id="6" name="Picture 5" descr="SkeletonKe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0" y="177800"/>
            <a:ext cx="2921000" cy="233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Feature_DoubleKey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48400" y="3597910"/>
            <a:ext cx="2159000" cy="326009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28600" y="304800"/>
            <a:ext cx="6324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Compound Key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447800"/>
            <a:ext cx="822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 smtClean="0"/>
              <a:t>A compound key consists of more than one field to uniquely identify a record.</a:t>
            </a:r>
          </a:p>
          <a:p>
            <a:endParaRPr lang="en-US" sz="3200" dirty="0" smtClean="0"/>
          </a:p>
          <a:p>
            <a:pPr>
              <a:buFont typeface="Wingdings" pitchFamily="2" charset="2"/>
              <a:buChar char="q"/>
            </a:pPr>
            <a:r>
              <a:rPr lang="en-US" sz="3200" dirty="0" smtClean="0"/>
              <a:t> Each attribute that makes up the </a:t>
            </a:r>
            <a:r>
              <a:rPr lang="en-US" sz="3200" b="1" dirty="0" smtClean="0"/>
              <a:t>compound key</a:t>
            </a:r>
            <a:r>
              <a:rPr lang="en-US" sz="3200" dirty="0" smtClean="0"/>
              <a:t> is a simple </a:t>
            </a:r>
            <a:r>
              <a:rPr lang="en-US" sz="3200" b="1" dirty="0" smtClean="0"/>
              <a:t>key</a:t>
            </a:r>
            <a:r>
              <a:rPr lang="en-US" sz="3200" dirty="0" smtClean="0"/>
              <a:t> in its own right.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ownload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0" y="3733800"/>
            <a:ext cx="2600325" cy="260032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28600" y="304800"/>
            <a:ext cx="6324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Composite Key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371600"/>
            <a:ext cx="7086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 smtClean="0"/>
              <a:t>  A composite key consists of more than one field to uniquely identify a record.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/>
              <a:t> This differs from a compound key in that one or more of the attributes, which make up the key, are not simple keys in their own right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839200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KEYS</a:t>
            </a:r>
          </a:p>
          <a:p>
            <a:endParaRPr lang="en-US" sz="32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Used to establish and identify relation between tables</a:t>
            </a:r>
          </a:p>
          <a:p>
            <a:pPr>
              <a:buFont typeface="Wingdings" pitchFamily="2" charset="2"/>
              <a:buChar char="ü"/>
            </a:pP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Each record with in a table can be uniquely identified bye combination of one more fields in a table</a:t>
            </a:r>
          </a:p>
          <a:p>
            <a:pPr>
              <a:buFont typeface="Wingdings" pitchFamily="2" charset="2"/>
              <a:buChar char="ü"/>
            </a:pP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Help to enforce integrity and identify relationship</a:t>
            </a:r>
          </a:p>
          <a:p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rticle-new-thumbnail-ehow-images-a07-kt-ld-rekey-schlage-key-800x8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32400" y="228600"/>
            <a:ext cx="3911600" cy="2540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4800" y="304800"/>
            <a:ext cx="678180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/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Different types of keys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Super Key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Candidate Key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Primary Key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Foreign Key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Secondary / Alternate key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Simple Key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Compound Key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Composite Key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81000"/>
            <a:ext cx="79248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Super Key</a:t>
            </a:r>
          </a:p>
          <a:p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Super key is any combination of fields within a table that uniquely identifies each record within that table.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Superset of candidate key 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3" name="Picture 2" descr="images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38750" y="3485284"/>
            <a:ext cx="3905250" cy="33727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2071779"/>
              </p:ext>
            </p:extLst>
          </p:nvPr>
        </p:nvGraphicFramePr>
        <p:xfrm>
          <a:off x="685800" y="1905000"/>
          <a:ext cx="7708557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r:id="rId3" imgW="5942520" imgH="2349000" progId="">
                  <p:embed/>
                </p:oleObj>
              </mc:Choice>
              <mc:Fallback>
                <p:oleObj r:id="rId3" imgW="5942520" imgH="234900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5800" y="1905000"/>
                        <a:ext cx="7708557" cy="304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491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43700" y="0"/>
            <a:ext cx="2400300" cy="1905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57200" y="304800"/>
            <a:ext cx="3657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Candidate Key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219200"/>
            <a:ext cx="8153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 smtClean="0"/>
              <a:t> A subset of a super key.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 smtClean="0"/>
              <a:t> A candidate key is a single field or the least combination of fields that uniquely identifies each record in the table.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 smtClean="0"/>
              <a:t> The least combination of fields distinguishes a candidate key from a super key. (</a:t>
            </a:r>
            <a:r>
              <a:rPr lang="en-US" sz="3200" dirty="0" err="1" smtClean="0"/>
              <a:t>ie.Minimal</a:t>
            </a:r>
            <a:r>
              <a:rPr lang="en-US" sz="3200" dirty="0" smtClean="0"/>
              <a:t> Set of Super Key) 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 smtClean="0"/>
              <a:t>Every table must have at least one candidate key but at the same time can have several.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nd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57200"/>
            <a:ext cx="8686800" cy="579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85800"/>
            <a:ext cx="7543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 order to be eligible for a candidate key it must pass certain criteria</a:t>
            </a:r>
          </a:p>
          <a:p>
            <a:endParaRPr lang="en-US" sz="32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00050" indent="-400050">
              <a:buFont typeface="+mj-lt"/>
              <a:buAutoNum type="romanUcPeriod"/>
            </a:pP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It must contain unique values</a:t>
            </a:r>
          </a:p>
          <a:p>
            <a:pPr marL="400050" indent="-400050">
              <a:buFont typeface="+mj-lt"/>
              <a:buAutoNum type="romanUcPeriod"/>
            </a:pP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Must not contain null values</a:t>
            </a:r>
          </a:p>
          <a:p>
            <a:pPr marL="400050" indent="-400050">
              <a:buFont typeface="+mj-lt"/>
              <a:buAutoNum type="romanUcPeriod"/>
            </a:pP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Contain minimum number of fields to ensure uniqueness</a:t>
            </a:r>
          </a:p>
          <a:p>
            <a:pPr marL="400050" indent="-400050">
              <a:buFont typeface="+mj-lt"/>
              <a:buAutoNum type="romanUcPeriod"/>
            </a:pP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Must uniquely identify each record in a table 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5334000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Note: Once your candidate keys have been identified you can now select one to be your primary key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04800"/>
            <a:ext cx="3657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92D050"/>
                </a:solidFill>
              </a:rPr>
              <a:t>Primary Key</a:t>
            </a:r>
            <a:endParaRPr lang="en-US" dirty="0" smtClean="0">
              <a:solidFill>
                <a:srgbClr val="00B0F0"/>
              </a:solidFill>
            </a:endParaRPr>
          </a:p>
        </p:txBody>
      </p:sp>
      <p:pic>
        <p:nvPicPr>
          <p:cNvPr id="4" name="Picture 3" descr="key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10200" y="0"/>
            <a:ext cx="3467100" cy="13239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1000" y="1219200"/>
            <a:ext cx="7620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 smtClean="0"/>
              <a:t>A primary key is a candidate key that is most appropriate to be the main reference key for the table. </a:t>
            </a:r>
          </a:p>
          <a:p>
            <a:pPr>
              <a:buFont typeface="Wingdings" pitchFamily="2" charset="2"/>
              <a:buChar char="q"/>
            </a:pPr>
            <a:endParaRPr lang="en-US" sz="2800" dirty="0" smtClean="0"/>
          </a:p>
          <a:p>
            <a:pPr>
              <a:buFont typeface="Wingdings" pitchFamily="2" charset="2"/>
              <a:buChar char="q"/>
            </a:pPr>
            <a:r>
              <a:rPr lang="en-US" sz="2800" dirty="0" smtClean="0"/>
              <a:t>It is the primary key of reference for the table </a:t>
            </a:r>
          </a:p>
          <a:p>
            <a:pPr>
              <a:buFont typeface="Wingdings" pitchFamily="2" charset="2"/>
              <a:buChar char="q"/>
            </a:pPr>
            <a:endParaRPr lang="en-US" sz="2800" dirty="0" smtClean="0"/>
          </a:p>
          <a:p>
            <a:pPr>
              <a:buFont typeface="Wingdings" pitchFamily="2" charset="2"/>
              <a:buChar char="q"/>
            </a:pPr>
            <a:r>
              <a:rPr lang="en-US" sz="2800" dirty="0" smtClean="0"/>
              <a:t>It is used throughout the database to help establish relationships with other tables.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610</Words>
  <Application>Microsoft Office PowerPoint</Application>
  <PresentationFormat>On-screen Show (4:3)</PresentationFormat>
  <Paragraphs>74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greenmile</dc:creator>
  <cp:lastModifiedBy>Kashif</cp:lastModifiedBy>
  <cp:revision>5</cp:revision>
  <dcterms:created xsi:type="dcterms:W3CDTF">2014-07-16T13:27:36Z</dcterms:created>
  <dcterms:modified xsi:type="dcterms:W3CDTF">2016-04-24T17:36:29Z</dcterms:modified>
</cp:coreProperties>
</file>