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6" r:id="rId2"/>
    <p:sldId id="257" r:id="rId3"/>
    <p:sldId id="259" r:id="rId4"/>
    <p:sldId id="258" r:id="rId5"/>
    <p:sldId id="260" r:id="rId6"/>
    <p:sldId id="261" r:id="rId7"/>
    <p:sldId id="262" r:id="rId8"/>
    <p:sldId id="264"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90" d="100"/>
          <a:sy n="90" d="100"/>
        </p:scale>
        <p:origin x="4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19E52-741E-4C4A-943C-B361BAB18B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D01AD9-FEE0-4086-927C-0E02428713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252C59-B43C-4EF3-828E-FE20D42F0677}"/>
              </a:ext>
            </a:extLst>
          </p:cNvPr>
          <p:cNvSpPr>
            <a:spLocks noGrp="1"/>
          </p:cNvSpPr>
          <p:nvPr>
            <p:ph type="dt" sz="half" idx="10"/>
          </p:nvPr>
        </p:nvSpPr>
        <p:spPr/>
        <p:txBody>
          <a:bodyPr/>
          <a:lstStyle/>
          <a:p>
            <a:fld id="{6AD6EE87-EBD5-4F12-A48A-63ACA297AC8F}" type="datetimeFigureOut">
              <a:rPr lang="en-US" smtClean="0"/>
              <a:t>5/13/2019</a:t>
            </a:fld>
            <a:endParaRPr lang="en-US" dirty="0"/>
          </a:p>
        </p:txBody>
      </p:sp>
      <p:sp>
        <p:nvSpPr>
          <p:cNvPr id="5" name="Footer Placeholder 4">
            <a:extLst>
              <a:ext uri="{FF2B5EF4-FFF2-40B4-BE49-F238E27FC236}">
                <a16:creationId xmlns:a16="http://schemas.microsoft.com/office/drawing/2014/main" id="{74BA7647-6F74-4435-8948-DB80DC9095C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7F03EF2-4C4F-42FA-9CC2-97E41B5AF840}"/>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54006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73013-F2A2-464F-969C-B7B325C201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510D74-6BA6-4C9C-AD46-32D22454F3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D7BC69-92FB-45B3-9525-1CE74A7936A2}"/>
              </a:ext>
            </a:extLst>
          </p:cNvPr>
          <p:cNvSpPr>
            <a:spLocks noGrp="1"/>
          </p:cNvSpPr>
          <p:nvPr>
            <p:ph type="dt" sz="half" idx="10"/>
          </p:nvPr>
        </p:nvSpPr>
        <p:spPr/>
        <p:txBody>
          <a:bodyPr/>
          <a:lstStyle/>
          <a:p>
            <a:fld id="{4CD73815-2707-4475-8F1A-B873CB631BB4}" type="datetimeFigureOut">
              <a:rPr lang="en-US" smtClean="0"/>
              <a:t>5/13/2019</a:t>
            </a:fld>
            <a:endParaRPr lang="en-US" dirty="0"/>
          </a:p>
        </p:txBody>
      </p:sp>
      <p:sp>
        <p:nvSpPr>
          <p:cNvPr id="5" name="Footer Placeholder 4">
            <a:extLst>
              <a:ext uri="{FF2B5EF4-FFF2-40B4-BE49-F238E27FC236}">
                <a16:creationId xmlns:a16="http://schemas.microsoft.com/office/drawing/2014/main" id="{B102DF84-992E-480C-A343-30EC1D7000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7FEB9F5-844B-45AD-A8F2-48ACED6FE88E}"/>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7371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EE3796-517C-44E8-B26C-B02587144B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31D51F-31A0-4FE3-8496-4F13178232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AD72F9-6EB0-4CE1-8A99-D48336767397}"/>
              </a:ext>
            </a:extLst>
          </p:cNvPr>
          <p:cNvSpPr>
            <a:spLocks noGrp="1"/>
          </p:cNvSpPr>
          <p:nvPr>
            <p:ph type="dt" sz="half" idx="10"/>
          </p:nvPr>
        </p:nvSpPr>
        <p:spPr/>
        <p:txBody>
          <a:bodyPr/>
          <a:lstStyle/>
          <a:p>
            <a:fld id="{2A4AFB99-0EAB-4182-AFF8-E214C82A68F6}" type="datetimeFigureOut">
              <a:rPr lang="en-US" smtClean="0"/>
              <a:t>5/13/2019</a:t>
            </a:fld>
            <a:endParaRPr lang="en-US" dirty="0"/>
          </a:p>
        </p:txBody>
      </p:sp>
      <p:sp>
        <p:nvSpPr>
          <p:cNvPr id="5" name="Footer Placeholder 4">
            <a:extLst>
              <a:ext uri="{FF2B5EF4-FFF2-40B4-BE49-F238E27FC236}">
                <a16:creationId xmlns:a16="http://schemas.microsoft.com/office/drawing/2014/main" id="{47F119CA-B485-4D03-9CBA-70C96D38327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2B25FD9-39DF-4269-8BFB-21E9300DA09F}"/>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17855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92532-6F2C-446F-B152-52919490D8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5B75CB-00ED-4FE6-AD08-4EE23E697B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73EA8A-2D86-4EB4-B18B-7559D26CEB06}"/>
              </a:ext>
            </a:extLst>
          </p:cNvPr>
          <p:cNvSpPr>
            <a:spLocks noGrp="1"/>
          </p:cNvSpPr>
          <p:nvPr>
            <p:ph type="dt" sz="half" idx="10"/>
          </p:nvPr>
        </p:nvSpPr>
        <p:spPr/>
        <p:txBody>
          <a:bodyPr/>
          <a:lstStyle/>
          <a:p>
            <a:fld id="{A5D3794B-289A-4A80-97D7-111025398D45}" type="datetimeFigureOut">
              <a:rPr lang="en-US" smtClean="0"/>
              <a:t>5/13/2019</a:t>
            </a:fld>
            <a:endParaRPr lang="en-US" dirty="0"/>
          </a:p>
        </p:txBody>
      </p:sp>
      <p:sp>
        <p:nvSpPr>
          <p:cNvPr id="5" name="Footer Placeholder 4">
            <a:extLst>
              <a:ext uri="{FF2B5EF4-FFF2-40B4-BE49-F238E27FC236}">
                <a16:creationId xmlns:a16="http://schemas.microsoft.com/office/drawing/2014/main" id="{BBE70B7E-F106-425B-B05C-894F3A274EA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E83A6CF-0E32-416B-BCA5-F364FC3DFC8D}"/>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37819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955FC-0848-4B81-A1CF-65FB5DD38B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591AE3-32FC-4175-8056-500CE3CB57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735CF8-157F-4B3E-85C5-23D77DD6A373}"/>
              </a:ext>
            </a:extLst>
          </p:cNvPr>
          <p:cNvSpPr>
            <a:spLocks noGrp="1"/>
          </p:cNvSpPr>
          <p:nvPr>
            <p:ph type="dt" sz="half" idx="10"/>
          </p:nvPr>
        </p:nvSpPr>
        <p:spPr/>
        <p:txBody>
          <a:bodyPr/>
          <a:lstStyle/>
          <a:p>
            <a:fld id="{5A61015F-7CC6-4D0A-9D87-873EA4C304CC}" type="datetimeFigureOut">
              <a:rPr lang="en-US" smtClean="0"/>
              <a:t>5/13/2019</a:t>
            </a:fld>
            <a:endParaRPr lang="en-US" dirty="0"/>
          </a:p>
        </p:txBody>
      </p:sp>
      <p:sp>
        <p:nvSpPr>
          <p:cNvPr id="5" name="Footer Placeholder 4">
            <a:extLst>
              <a:ext uri="{FF2B5EF4-FFF2-40B4-BE49-F238E27FC236}">
                <a16:creationId xmlns:a16="http://schemas.microsoft.com/office/drawing/2014/main" id="{EF60C3FE-407C-4629-93BF-C87E90F6B11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76EFB2B-2F9E-4681-877B-4D23D96480AC}"/>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50551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EC573-978D-4FC9-BE5D-A9659FC1AB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EE95DC-95CB-4B91-95E1-F19A38DF9C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106FC8-98A5-4C09-AC55-E901E68CDA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9CAAB6-A59A-4A64-920B-C60C1CBFCE34}"/>
              </a:ext>
            </a:extLst>
          </p:cNvPr>
          <p:cNvSpPr>
            <a:spLocks noGrp="1"/>
          </p:cNvSpPr>
          <p:nvPr>
            <p:ph type="dt" sz="half" idx="10"/>
          </p:nvPr>
        </p:nvSpPr>
        <p:spPr/>
        <p:txBody>
          <a:bodyPr/>
          <a:lstStyle/>
          <a:p>
            <a:fld id="{93C6A301-0538-44EC-B09D-202E1042A48B}" type="datetimeFigureOut">
              <a:rPr lang="en-US" smtClean="0"/>
              <a:t>5/13/2019</a:t>
            </a:fld>
            <a:endParaRPr lang="en-US" dirty="0"/>
          </a:p>
        </p:txBody>
      </p:sp>
      <p:sp>
        <p:nvSpPr>
          <p:cNvPr id="6" name="Footer Placeholder 5">
            <a:extLst>
              <a:ext uri="{FF2B5EF4-FFF2-40B4-BE49-F238E27FC236}">
                <a16:creationId xmlns:a16="http://schemas.microsoft.com/office/drawing/2014/main" id="{47079DB2-3601-4054-9C6E-EC8F12D727F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018B70-AE5F-49E0-8162-B4328C9C379E}"/>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82518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0522E-D040-4D13-84F4-D3D812A5D7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2C4EBF-F880-48DD-A7F2-8CFECBCEE0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6D02D7-CC7F-410B-98CC-EE2524A9ED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AE3460-364D-4AD1-9265-BDC51623EC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5990BC-3963-4D73-A761-FF914FBCCE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0D18A8-73E6-491C-B796-F5B814C79073}"/>
              </a:ext>
            </a:extLst>
          </p:cNvPr>
          <p:cNvSpPr>
            <a:spLocks noGrp="1"/>
          </p:cNvSpPr>
          <p:nvPr>
            <p:ph type="dt" sz="half" idx="10"/>
          </p:nvPr>
        </p:nvSpPr>
        <p:spPr/>
        <p:txBody>
          <a:bodyPr/>
          <a:lstStyle/>
          <a:p>
            <a:fld id="{D789574A-8875-45EF-8EA2-3CAA0F7ABC4C}" type="datetimeFigureOut">
              <a:rPr lang="en-US" smtClean="0"/>
              <a:t>5/13/2019</a:t>
            </a:fld>
            <a:endParaRPr lang="en-US" dirty="0"/>
          </a:p>
        </p:txBody>
      </p:sp>
      <p:sp>
        <p:nvSpPr>
          <p:cNvPr id="8" name="Footer Placeholder 7">
            <a:extLst>
              <a:ext uri="{FF2B5EF4-FFF2-40B4-BE49-F238E27FC236}">
                <a16:creationId xmlns:a16="http://schemas.microsoft.com/office/drawing/2014/main" id="{6D9B7F12-68E3-44C7-B2C3-1354366D538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F89709C-0C00-49E4-9AAD-F9839BB61D3E}"/>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86801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2852C-97EC-4F7D-BE2C-FA7DAB9FDF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C69280-54B9-4C92-9442-5EA4A2B0C5C3}"/>
              </a:ext>
            </a:extLst>
          </p:cNvPr>
          <p:cNvSpPr>
            <a:spLocks noGrp="1"/>
          </p:cNvSpPr>
          <p:nvPr>
            <p:ph type="dt" sz="half" idx="10"/>
          </p:nvPr>
        </p:nvSpPr>
        <p:spPr/>
        <p:txBody>
          <a:bodyPr/>
          <a:lstStyle/>
          <a:p>
            <a:fld id="{67EF4D4C-5367-4C26-9E2B-D8088D7FCA81}" type="datetimeFigureOut">
              <a:rPr lang="en-US" smtClean="0"/>
              <a:t>5/13/2019</a:t>
            </a:fld>
            <a:endParaRPr lang="en-US" dirty="0"/>
          </a:p>
        </p:txBody>
      </p:sp>
      <p:sp>
        <p:nvSpPr>
          <p:cNvPr id="4" name="Footer Placeholder 3">
            <a:extLst>
              <a:ext uri="{FF2B5EF4-FFF2-40B4-BE49-F238E27FC236}">
                <a16:creationId xmlns:a16="http://schemas.microsoft.com/office/drawing/2014/main" id="{C621CC82-0A69-4F3D-A1EC-FD8B1EA3B4D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9A75D0B-B933-41CB-8681-2D60637BEACC}"/>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6491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EA5991-C1C7-4FC1-A267-033AE446331A}"/>
              </a:ext>
            </a:extLst>
          </p:cNvPr>
          <p:cNvSpPr>
            <a:spLocks noGrp="1"/>
          </p:cNvSpPr>
          <p:nvPr>
            <p:ph type="dt" sz="half" idx="10"/>
          </p:nvPr>
        </p:nvSpPr>
        <p:spPr/>
        <p:txBody>
          <a:bodyPr/>
          <a:lstStyle/>
          <a:p>
            <a:fld id="{56E91E96-98B0-4413-9547-46F3504108EF}" type="datetimeFigureOut">
              <a:rPr lang="en-US" smtClean="0"/>
              <a:t>5/13/2019</a:t>
            </a:fld>
            <a:endParaRPr lang="en-US" dirty="0"/>
          </a:p>
        </p:txBody>
      </p:sp>
      <p:sp>
        <p:nvSpPr>
          <p:cNvPr id="3" name="Footer Placeholder 2">
            <a:extLst>
              <a:ext uri="{FF2B5EF4-FFF2-40B4-BE49-F238E27FC236}">
                <a16:creationId xmlns:a16="http://schemas.microsoft.com/office/drawing/2014/main" id="{BB475666-3D0C-4112-A427-3930386E6BE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E86A1B0-D331-45C6-A13E-C62C16518931}"/>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64893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A367A-1266-4C45-835C-45BC0DF450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4E1C94-43DE-4F08-9DFC-CE7D28C2D5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780E92-2797-4B69-BEF9-3CCEEE22E6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9D5F68-84B8-44D8-ADF5-138E5586F9F8}"/>
              </a:ext>
            </a:extLst>
          </p:cNvPr>
          <p:cNvSpPr>
            <a:spLocks noGrp="1"/>
          </p:cNvSpPr>
          <p:nvPr>
            <p:ph type="dt" sz="half" idx="10"/>
          </p:nvPr>
        </p:nvSpPr>
        <p:spPr/>
        <p:txBody>
          <a:bodyPr/>
          <a:lstStyle/>
          <a:p>
            <a:fld id="{05C68B11-C5A8-448C-8CE9-B1A273C79CFC}" type="datetimeFigureOut">
              <a:rPr lang="en-US" smtClean="0"/>
              <a:t>5/13/2019</a:t>
            </a:fld>
            <a:endParaRPr lang="en-US" dirty="0"/>
          </a:p>
        </p:txBody>
      </p:sp>
      <p:sp>
        <p:nvSpPr>
          <p:cNvPr id="6" name="Footer Placeholder 5">
            <a:extLst>
              <a:ext uri="{FF2B5EF4-FFF2-40B4-BE49-F238E27FC236}">
                <a16:creationId xmlns:a16="http://schemas.microsoft.com/office/drawing/2014/main" id="{F7860070-DCD2-47A0-8A5F-671C278F8CB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C22F330-6F2C-4887-A4BD-A218247C2779}"/>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96102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665B4-1291-48E2-A8E6-BC887D3FA7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7B986F-723E-47F7-A628-5C3BA21213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894BDC-AED7-4C77-AF56-C905826A06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084434-1369-4A00-B2A6-ED5CA5D8140F}"/>
              </a:ext>
            </a:extLst>
          </p:cNvPr>
          <p:cNvSpPr>
            <a:spLocks noGrp="1"/>
          </p:cNvSpPr>
          <p:nvPr>
            <p:ph type="dt" sz="half" idx="10"/>
          </p:nvPr>
        </p:nvSpPr>
        <p:spPr/>
        <p:txBody>
          <a:bodyPr/>
          <a:lstStyle/>
          <a:p>
            <a:fld id="{C7616CA0-919D-4A49-9C8A-62FDFB3A5183}" type="datetimeFigureOut">
              <a:rPr lang="en-US" smtClean="0"/>
              <a:t>5/13/2019</a:t>
            </a:fld>
            <a:endParaRPr lang="en-US" dirty="0"/>
          </a:p>
        </p:txBody>
      </p:sp>
      <p:sp>
        <p:nvSpPr>
          <p:cNvPr id="6" name="Footer Placeholder 5">
            <a:extLst>
              <a:ext uri="{FF2B5EF4-FFF2-40B4-BE49-F238E27FC236}">
                <a16:creationId xmlns:a16="http://schemas.microsoft.com/office/drawing/2014/main" id="{AEA8FB33-14A0-40A2-877C-B4A85A63F78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F696AC4-B9A2-4DE5-B695-D23D2551DC89}"/>
              </a:ext>
            </a:extLst>
          </p:cNvPr>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270050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9B7F61-298D-4B66-A271-C89053EE8D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779B8C-C93B-4BB1-8EC9-1904ED2DD8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63F396-A171-4773-BB36-9BDB9CC191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98CD5-6C1E-4009-B41F-6DF62E31D3BE}" type="datetimeFigureOut">
              <a:rPr lang="en-US" smtClean="0"/>
              <a:pPr/>
              <a:t>5/13/2019</a:t>
            </a:fld>
            <a:endParaRPr lang="en-US" dirty="0"/>
          </a:p>
        </p:txBody>
      </p:sp>
      <p:sp>
        <p:nvSpPr>
          <p:cNvPr id="5" name="Footer Placeholder 4">
            <a:extLst>
              <a:ext uri="{FF2B5EF4-FFF2-40B4-BE49-F238E27FC236}">
                <a16:creationId xmlns:a16="http://schemas.microsoft.com/office/drawing/2014/main" id="{FC367F63-0F45-4C4A-8F9C-22A3D37B41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55E47F7-D486-4F84-97C9-164B6A981A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2023843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3201D-1D61-41D1-B6A0-287AA3A42161}"/>
              </a:ext>
            </a:extLst>
          </p:cNvPr>
          <p:cNvSpPr>
            <a:spLocks noGrp="1"/>
          </p:cNvSpPr>
          <p:nvPr>
            <p:ph type="ctrTitle"/>
          </p:nvPr>
        </p:nvSpPr>
        <p:spPr/>
        <p:txBody>
          <a:bodyPr/>
          <a:lstStyle/>
          <a:p>
            <a:r>
              <a:rPr lang="en-US" dirty="0"/>
              <a:t>K-means Clustering</a:t>
            </a:r>
          </a:p>
        </p:txBody>
      </p:sp>
      <p:sp>
        <p:nvSpPr>
          <p:cNvPr id="3" name="Subtitle 2">
            <a:extLst>
              <a:ext uri="{FF2B5EF4-FFF2-40B4-BE49-F238E27FC236}">
                <a16:creationId xmlns:a16="http://schemas.microsoft.com/office/drawing/2014/main" id="{55C882A4-F6B3-4245-BFF0-0B1DD787D38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44195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D714E-2A08-419C-B4B2-3C94DFB58368}"/>
              </a:ext>
            </a:extLst>
          </p:cNvPr>
          <p:cNvSpPr>
            <a:spLocks noGrp="1"/>
          </p:cNvSpPr>
          <p:nvPr>
            <p:ph type="title"/>
          </p:nvPr>
        </p:nvSpPr>
        <p:spPr>
          <a:xfrm>
            <a:off x="1676400" y="2766218"/>
            <a:ext cx="10515600" cy="1325563"/>
          </a:xfrm>
        </p:spPr>
        <p:txBody>
          <a:bodyPr/>
          <a:lstStyle/>
          <a:p>
            <a:r>
              <a:rPr lang="en-US" dirty="0"/>
              <a:t>Thanks!</a:t>
            </a:r>
          </a:p>
        </p:txBody>
      </p:sp>
    </p:spTree>
    <p:extLst>
      <p:ext uri="{BB962C8B-B14F-4D97-AF65-F5344CB8AC3E}">
        <p14:creationId xmlns:p14="http://schemas.microsoft.com/office/powerpoint/2010/main" val="3847070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CA636-A43C-4DA5-8260-52C2DC729259}"/>
              </a:ext>
            </a:extLst>
          </p:cNvPr>
          <p:cNvSpPr>
            <a:spLocks noGrp="1"/>
          </p:cNvSpPr>
          <p:nvPr>
            <p:ph type="title"/>
          </p:nvPr>
        </p:nvSpPr>
        <p:spPr/>
        <p:txBody>
          <a:bodyPr/>
          <a:lstStyle/>
          <a:p>
            <a:r>
              <a:rPr lang="en-US" dirty="0"/>
              <a:t>What is K-means clustering?</a:t>
            </a:r>
          </a:p>
        </p:txBody>
      </p:sp>
      <p:sp>
        <p:nvSpPr>
          <p:cNvPr id="3" name="Content Placeholder 2">
            <a:extLst>
              <a:ext uri="{FF2B5EF4-FFF2-40B4-BE49-F238E27FC236}">
                <a16:creationId xmlns:a16="http://schemas.microsoft.com/office/drawing/2014/main" id="{2B72D3E5-243D-48A4-A66B-BF2CAFA30005}"/>
              </a:ext>
            </a:extLst>
          </p:cNvPr>
          <p:cNvSpPr>
            <a:spLocks noGrp="1"/>
          </p:cNvSpPr>
          <p:nvPr>
            <p:ph idx="1"/>
          </p:nvPr>
        </p:nvSpPr>
        <p:spPr/>
        <p:txBody>
          <a:bodyPr/>
          <a:lstStyle/>
          <a:p>
            <a:pPr marL="457200" indent="-457200">
              <a:buFont typeface="+mj-lt"/>
              <a:buAutoNum type="arabicPeriod"/>
            </a:pPr>
            <a:r>
              <a:rPr lang="en-US" i="1" dirty="0"/>
              <a:t>K</a:t>
            </a:r>
            <a:r>
              <a:rPr lang="en-US" dirty="0"/>
              <a:t>-means clustering is a type of unsupervised learning, which is used when you have unlabeled data (i.e., data without defined categories or groups).</a:t>
            </a:r>
          </a:p>
          <a:p>
            <a:pPr marL="457200" indent="-457200">
              <a:buFont typeface="+mj-lt"/>
              <a:buAutoNum type="arabicPeriod"/>
            </a:pPr>
            <a:r>
              <a:rPr lang="en-US" dirty="0"/>
              <a:t>The goal of this algorithm is to find groups in the data, with the number of groups represented by the variable </a:t>
            </a:r>
            <a:r>
              <a:rPr lang="en-US" i="1" dirty="0"/>
              <a:t>K</a:t>
            </a:r>
            <a:r>
              <a:rPr lang="en-US" dirty="0"/>
              <a:t>.</a:t>
            </a:r>
          </a:p>
          <a:p>
            <a:pPr marL="457200" indent="-457200">
              <a:buFont typeface="+mj-lt"/>
              <a:buAutoNum type="arabicPeriod"/>
            </a:pPr>
            <a:r>
              <a:rPr lang="en-US" dirty="0"/>
              <a:t>The algorithm works iteratively to assign each data point to one of </a:t>
            </a:r>
            <a:r>
              <a:rPr lang="en-US" i="1" dirty="0"/>
              <a:t>K</a:t>
            </a:r>
            <a:r>
              <a:rPr lang="en-US" dirty="0"/>
              <a:t> groups based on the features that are provided.</a:t>
            </a:r>
          </a:p>
          <a:p>
            <a:pPr marL="457200" indent="-457200">
              <a:buFont typeface="+mj-lt"/>
              <a:buAutoNum type="arabicPeriod"/>
            </a:pPr>
            <a:r>
              <a:rPr lang="en-US" dirty="0"/>
              <a:t>Data points are clustered based on feature similarity.</a:t>
            </a:r>
          </a:p>
        </p:txBody>
      </p:sp>
    </p:spTree>
    <p:extLst>
      <p:ext uri="{BB962C8B-B14F-4D97-AF65-F5344CB8AC3E}">
        <p14:creationId xmlns:p14="http://schemas.microsoft.com/office/powerpoint/2010/main" val="992364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EF1B0-A203-4F47-AA54-112C913A1A56}"/>
              </a:ext>
            </a:extLst>
          </p:cNvPr>
          <p:cNvSpPr>
            <a:spLocks noGrp="1"/>
          </p:cNvSpPr>
          <p:nvPr>
            <p:ph type="title"/>
          </p:nvPr>
        </p:nvSpPr>
        <p:spPr/>
        <p:txBody>
          <a:bodyPr>
            <a:normAutofit fontScale="90000"/>
          </a:bodyPr>
          <a:lstStyle/>
          <a:p>
            <a:r>
              <a:rPr lang="en-US" dirty="0"/>
              <a:t>The result of the </a:t>
            </a:r>
            <a:r>
              <a:rPr lang="en-US" i="1" dirty="0"/>
              <a:t>K</a:t>
            </a:r>
            <a:r>
              <a:rPr lang="en-US" dirty="0"/>
              <a:t>-means clustering algorithm is:</a:t>
            </a:r>
            <a:br>
              <a:rPr lang="en-US" dirty="0"/>
            </a:br>
            <a:endParaRPr lang="en-US" dirty="0"/>
          </a:p>
        </p:txBody>
      </p:sp>
      <p:sp>
        <p:nvSpPr>
          <p:cNvPr id="3" name="Content Placeholder 2">
            <a:extLst>
              <a:ext uri="{FF2B5EF4-FFF2-40B4-BE49-F238E27FC236}">
                <a16:creationId xmlns:a16="http://schemas.microsoft.com/office/drawing/2014/main" id="{DFBC496D-E57D-47C4-A842-839B3FE2FF94}"/>
              </a:ext>
            </a:extLst>
          </p:cNvPr>
          <p:cNvSpPr>
            <a:spLocks noGrp="1"/>
          </p:cNvSpPr>
          <p:nvPr>
            <p:ph idx="1"/>
          </p:nvPr>
        </p:nvSpPr>
        <p:spPr/>
        <p:txBody>
          <a:bodyPr/>
          <a:lstStyle/>
          <a:p>
            <a:r>
              <a:rPr lang="en-US" dirty="0"/>
              <a:t>The centroids of the </a:t>
            </a:r>
            <a:r>
              <a:rPr lang="en-US" i="1" dirty="0"/>
              <a:t>K</a:t>
            </a:r>
            <a:r>
              <a:rPr lang="en-US" dirty="0"/>
              <a:t> clusters, which can be used to label new data</a:t>
            </a:r>
          </a:p>
          <a:p>
            <a:pPr marL="0" indent="0">
              <a:buNone/>
            </a:pPr>
            <a:r>
              <a:rPr lang="en-US" dirty="0"/>
              <a:t>      Labels for the training data (each data point is assigned to a single cluster)</a:t>
            </a:r>
          </a:p>
          <a:p>
            <a:pPr marL="0" indent="0">
              <a:buNone/>
            </a:pPr>
            <a:endParaRPr lang="en-US" dirty="0"/>
          </a:p>
        </p:txBody>
      </p:sp>
    </p:spTree>
    <p:extLst>
      <p:ext uri="{BB962C8B-B14F-4D97-AF65-F5344CB8AC3E}">
        <p14:creationId xmlns:p14="http://schemas.microsoft.com/office/powerpoint/2010/main" val="2926743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DA849-08D3-4062-80E4-9B3395F096AB}"/>
              </a:ext>
            </a:extLst>
          </p:cNvPr>
          <p:cNvSpPr>
            <a:spLocks noGrp="1"/>
          </p:cNvSpPr>
          <p:nvPr>
            <p:ph type="title"/>
          </p:nvPr>
        </p:nvSpPr>
        <p:spPr/>
        <p:txBody>
          <a:bodyPr/>
          <a:lstStyle/>
          <a:p>
            <a:r>
              <a:rPr lang="en-US" dirty="0"/>
              <a:t>What are Centroids.</a:t>
            </a:r>
          </a:p>
        </p:txBody>
      </p:sp>
      <p:sp>
        <p:nvSpPr>
          <p:cNvPr id="3" name="Content Placeholder 2">
            <a:extLst>
              <a:ext uri="{FF2B5EF4-FFF2-40B4-BE49-F238E27FC236}">
                <a16:creationId xmlns:a16="http://schemas.microsoft.com/office/drawing/2014/main" id="{65AC0835-B86B-44E2-B249-1CD18A2CC013}"/>
              </a:ext>
            </a:extLst>
          </p:cNvPr>
          <p:cNvSpPr>
            <a:spLocks noGrp="1"/>
          </p:cNvSpPr>
          <p:nvPr>
            <p:ph idx="1"/>
          </p:nvPr>
        </p:nvSpPr>
        <p:spPr/>
        <p:txBody>
          <a:bodyPr/>
          <a:lstStyle/>
          <a:p>
            <a:r>
              <a:rPr lang="en-US" dirty="0"/>
              <a:t>A </a:t>
            </a:r>
            <a:r>
              <a:rPr lang="en-US" b="1" dirty="0"/>
              <a:t>centroid</a:t>
            </a:r>
            <a:r>
              <a:rPr lang="en-US" dirty="0"/>
              <a:t> is a data point (imaginary or real) at the center of a </a:t>
            </a:r>
            <a:r>
              <a:rPr lang="en-US" b="1" dirty="0"/>
              <a:t>cluster</a:t>
            </a:r>
            <a:r>
              <a:rPr lang="en-US" dirty="0"/>
              <a:t>.</a:t>
            </a:r>
          </a:p>
        </p:txBody>
      </p:sp>
    </p:spTree>
    <p:extLst>
      <p:ext uri="{BB962C8B-B14F-4D97-AF65-F5344CB8AC3E}">
        <p14:creationId xmlns:p14="http://schemas.microsoft.com/office/powerpoint/2010/main" val="1095531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222FB-E552-4583-AE10-69CEEA797C1F}"/>
              </a:ext>
            </a:extLst>
          </p:cNvPr>
          <p:cNvSpPr>
            <a:spLocks noGrp="1"/>
          </p:cNvSpPr>
          <p:nvPr>
            <p:ph type="title"/>
          </p:nvPr>
        </p:nvSpPr>
        <p:spPr/>
        <p:txBody>
          <a:bodyPr>
            <a:normAutofit fontScale="90000"/>
          </a:bodyPr>
          <a:lstStyle/>
          <a:p>
            <a:r>
              <a:rPr lang="en-US" dirty="0"/>
              <a:t>Example: Applying K-Means Clustering To Delivery Fleet Data</a:t>
            </a:r>
            <a:br>
              <a:rPr lang="en-US" dirty="0"/>
            </a:br>
            <a:endParaRPr lang="en-US" dirty="0"/>
          </a:p>
        </p:txBody>
      </p:sp>
      <p:pic>
        <p:nvPicPr>
          <p:cNvPr id="1026" name="Picture 2" descr="Screen Shot 2016-11-23 at 11.22.10 AM.png">
            <a:extLst>
              <a:ext uri="{FF2B5EF4-FFF2-40B4-BE49-F238E27FC236}">
                <a16:creationId xmlns:a16="http://schemas.microsoft.com/office/drawing/2014/main" id="{DEF8616E-B000-48C6-847F-BB96DFFE803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632000" y="3164625"/>
            <a:ext cx="6780821" cy="315224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A3875C2A-D150-4BEF-890F-4286EAF2E12E}"/>
              </a:ext>
            </a:extLst>
          </p:cNvPr>
          <p:cNvSpPr>
            <a:spLocks noChangeArrowheads="1"/>
          </p:cNvSpPr>
          <p:nvPr/>
        </p:nvSpPr>
        <p:spPr bwMode="auto">
          <a:xfrm>
            <a:off x="754912" y="1718269"/>
            <a:ext cx="8560805" cy="1446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57056" rIns="0" bIns="152352"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effectLst/>
                <a:latin typeface="Avenir_Next_LT_Pro_Medium"/>
              </a:rPr>
              <a:t>Clean and Transform Your Data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effectLst/>
                <a:latin typeface="Avenir_Next_LT_Pro_Regular"/>
              </a:rPr>
              <a:t>For this example, we've already cleaned and completed some simple data transformations.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effectLst/>
                <a:latin typeface="Avenir_Next_LT_Pro_Regular"/>
              </a:rPr>
              <a:t>A sample of the data as a </a:t>
            </a:r>
            <a:r>
              <a:rPr kumimoji="0" lang="en-US" altLang="en-US" b="1" i="0" u="none" strike="noStrike" cap="none" normalizeH="0" baseline="0" dirty="0">
                <a:ln>
                  <a:noFill/>
                </a:ln>
                <a:effectLst/>
                <a:latin typeface="Courier New" panose="02070309020205020404" pitchFamily="49" charset="0"/>
                <a:cs typeface="Courier New" panose="02070309020205020404" pitchFamily="49" charset="0"/>
              </a:rPr>
              <a:t>pandas </a:t>
            </a:r>
            <a:r>
              <a:rPr kumimoji="0" lang="en-US" altLang="en-US" b="1" i="0" u="none" strike="noStrike" cap="none" normalizeH="0" baseline="0" dirty="0" err="1">
                <a:ln>
                  <a:noFill/>
                </a:ln>
                <a:effectLst/>
                <a:latin typeface="Courier New" panose="02070309020205020404" pitchFamily="49" charset="0"/>
                <a:cs typeface="Courier New" panose="02070309020205020404" pitchFamily="49" charset="0"/>
              </a:rPr>
              <a:t>DataFrame</a:t>
            </a:r>
            <a:r>
              <a:rPr kumimoji="0" lang="en-US" altLang="en-US" b="0" i="0" u="none" strike="noStrike" cap="none" normalizeH="0" baseline="0" dirty="0">
                <a:ln>
                  <a:noFill/>
                </a:ln>
                <a:effectLst/>
                <a:latin typeface="Avenir_Next_LT_Pro_Regular"/>
              </a:rPr>
              <a:t> is shown below.</a:t>
            </a:r>
            <a:endParaRPr kumimoji="0" lang="en-US" altLang="en-US" b="0" i="0" u="none" strike="noStrike" cap="none" normalizeH="0" baseline="0" dirty="0">
              <a:ln>
                <a:noFill/>
              </a:ln>
              <a:effectLst/>
            </a:endParaRPr>
          </a:p>
        </p:txBody>
      </p:sp>
    </p:spTree>
    <p:extLst>
      <p:ext uri="{BB962C8B-B14F-4D97-AF65-F5344CB8AC3E}">
        <p14:creationId xmlns:p14="http://schemas.microsoft.com/office/powerpoint/2010/main" val="1701681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B7C5F-36C0-4D98-B38A-6F341D2DFD91}"/>
              </a:ext>
            </a:extLst>
          </p:cNvPr>
          <p:cNvSpPr>
            <a:spLocks noGrp="1"/>
          </p:cNvSpPr>
          <p:nvPr>
            <p:ph type="title"/>
          </p:nvPr>
        </p:nvSpPr>
        <p:spPr/>
        <p:txBody>
          <a:bodyPr/>
          <a:lstStyle/>
          <a:p>
            <a:r>
              <a:rPr lang="en-US" dirty="0"/>
              <a:t>Step 2: Choose K and Run the Algorithm</a:t>
            </a:r>
            <a:br>
              <a:rPr lang="en-US" dirty="0"/>
            </a:br>
            <a:endParaRPr lang="en-US" dirty="0"/>
          </a:p>
        </p:txBody>
      </p:sp>
      <p:sp>
        <p:nvSpPr>
          <p:cNvPr id="3" name="Content Placeholder 2">
            <a:extLst>
              <a:ext uri="{FF2B5EF4-FFF2-40B4-BE49-F238E27FC236}">
                <a16:creationId xmlns:a16="http://schemas.microsoft.com/office/drawing/2014/main" id="{E658F859-F917-4E66-BD53-00399CFECE5B}"/>
              </a:ext>
            </a:extLst>
          </p:cNvPr>
          <p:cNvSpPr>
            <a:spLocks noGrp="1"/>
          </p:cNvSpPr>
          <p:nvPr>
            <p:ph idx="1"/>
          </p:nvPr>
        </p:nvSpPr>
        <p:spPr>
          <a:xfrm>
            <a:off x="917802" y="2159260"/>
            <a:ext cx="9720073" cy="4023360"/>
          </a:xfrm>
        </p:spPr>
        <p:txBody>
          <a:bodyPr>
            <a:normAutofit fontScale="92500" lnSpcReduction="20000"/>
          </a:bodyPr>
          <a:lstStyle/>
          <a:p>
            <a:r>
              <a:rPr lang="en-US" b="1" dirty="0"/>
              <a:t>import </a:t>
            </a:r>
            <a:r>
              <a:rPr lang="en-US" b="1" dirty="0" err="1"/>
              <a:t>numpy</a:t>
            </a:r>
            <a:r>
              <a:rPr lang="en-US" b="1" dirty="0"/>
              <a:t> as np</a:t>
            </a:r>
          </a:p>
          <a:p>
            <a:r>
              <a:rPr lang="en-US" b="1" dirty="0"/>
              <a:t> from </a:t>
            </a:r>
            <a:r>
              <a:rPr lang="en-US" b="1" dirty="0" err="1"/>
              <a:t>sklearn.cluster</a:t>
            </a:r>
            <a:r>
              <a:rPr lang="en-US" b="1" dirty="0"/>
              <a:t> import </a:t>
            </a:r>
            <a:r>
              <a:rPr lang="en-US" b="1" dirty="0" err="1"/>
              <a:t>KMeans</a:t>
            </a:r>
            <a:r>
              <a:rPr lang="en-US" b="1" dirty="0"/>
              <a:t> </a:t>
            </a:r>
          </a:p>
          <a:p>
            <a:r>
              <a:rPr lang="en-US" b="1" dirty="0"/>
              <a:t>### For the purposes of this example, we store feature data from our </a:t>
            </a:r>
          </a:p>
          <a:p>
            <a:r>
              <a:rPr lang="en-US" b="1" dirty="0"/>
              <a:t>### </a:t>
            </a:r>
            <a:r>
              <a:rPr lang="en-US" b="1" dirty="0" err="1"/>
              <a:t>dataframe</a:t>
            </a:r>
            <a:r>
              <a:rPr lang="en-US" b="1" dirty="0"/>
              <a:t> `df`, in the `f1` and `f2` arrays. We combine this into </a:t>
            </a:r>
          </a:p>
          <a:p>
            <a:r>
              <a:rPr lang="en-US" b="1" dirty="0"/>
              <a:t>### a feature matrix `X` before entering it into the algorithm. </a:t>
            </a:r>
          </a:p>
          <a:p>
            <a:r>
              <a:rPr lang="en-US" b="1" dirty="0"/>
              <a:t>f1 = df['</a:t>
            </a:r>
            <a:r>
              <a:rPr lang="en-US" b="1" dirty="0" err="1"/>
              <a:t>Distance_Feature</a:t>
            </a:r>
            <a:r>
              <a:rPr lang="en-US" b="1" dirty="0"/>
              <a:t>'].values </a:t>
            </a:r>
          </a:p>
          <a:p>
            <a:r>
              <a:rPr lang="en-US" b="1" dirty="0"/>
              <a:t>f2 = df['</a:t>
            </a:r>
            <a:r>
              <a:rPr lang="en-US" b="1" dirty="0" err="1"/>
              <a:t>Speeding_Feature</a:t>
            </a:r>
            <a:r>
              <a:rPr lang="en-US" b="1" dirty="0"/>
              <a:t>'].values </a:t>
            </a:r>
          </a:p>
          <a:p>
            <a:r>
              <a:rPr lang="en-US" b="1" dirty="0"/>
              <a:t>X=</a:t>
            </a:r>
            <a:r>
              <a:rPr lang="en-US" b="1" dirty="0" err="1"/>
              <a:t>np.matrix</a:t>
            </a:r>
            <a:r>
              <a:rPr lang="en-US" b="1" dirty="0"/>
              <a:t>(zip(f1,f2)) </a:t>
            </a:r>
          </a:p>
          <a:p>
            <a:r>
              <a:rPr lang="en-US" b="1" dirty="0" err="1"/>
              <a:t>kmeans</a:t>
            </a:r>
            <a:r>
              <a:rPr lang="en-US" b="1" dirty="0"/>
              <a:t> = </a:t>
            </a:r>
            <a:r>
              <a:rPr lang="en-US" b="1" dirty="0" err="1"/>
              <a:t>KMeans</a:t>
            </a:r>
            <a:r>
              <a:rPr lang="en-US" b="1" dirty="0"/>
              <a:t>(</a:t>
            </a:r>
            <a:r>
              <a:rPr lang="en-US" b="1" dirty="0" err="1"/>
              <a:t>n_clusters</a:t>
            </a:r>
            <a:r>
              <a:rPr lang="en-US" b="1" dirty="0"/>
              <a:t>=2).fit(X)</a:t>
            </a:r>
            <a:endParaRPr lang="en-US" dirty="0"/>
          </a:p>
        </p:txBody>
      </p:sp>
    </p:spTree>
    <p:extLst>
      <p:ext uri="{BB962C8B-B14F-4D97-AF65-F5344CB8AC3E}">
        <p14:creationId xmlns:p14="http://schemas.microsoft.com/office/powerpoint/2010/main" val="1549944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EF671-F094-422E-882F-659ED43A6C44}"/>
              </a:ext>
            </a:extLst>
          </p:cNvPr>
          <p:cNvSpPr>
            <a:spLocks noGrp="1"/>
          </p:cNvSpPr>
          <p:nvPr>
            <p:ph type="title"/>
          </p:nvPr>
        </p:nvSpPr>
        <p:spPr/>
        <p:txBody>
          <a:bodyPr/>
          <a:lstStyle/>
          <a:p>
            <a:r>
              <a:rPr lang="en-US" dirty="0"/>
              <a:t>Step 3: Review the Results</a:t>
            </a:r>
            <a:br>
              <a:rPr lang="en-US" dirty="0"/>
            </a:br>
            <a:endParaRPr lang="en-US" dirty="0"/>
          </a:p>
        </p:txBody>
      </p:sp>
      <p:sp>
        <p:nvSpPr>
          <p:cNvPr id="3" name="Content Placeholder 2">
            <a:extLst>
              <a:ext uri="{FF2B5EF4-FFF2-40B4-BE49-F238E27FC236}">
                <a16:creationId xmlns:a16="http://schemas.microsoft.com/office/drawing/2014/main" id="{640FA812-70DD-4503-B351-D694920E690A}"/>
              </a:ext>
            </a:extLst>
          </p:cNvPr>
          <p:cNvSpPr>
            <a:spLocks noGrp="1"/>
          </p:cNvSpPr>
          <p:nvPr>
            <p:ph idx="1"/>
          </p:nvPr>
        </p:nvSpPr>
        <p:spPr/>
        <p:txBody>
          <a:bodyPr>
            <a:normAutofit/>
          </a:bodyPr>
          <a:lstStyle/>
          <a:p>
            <a:r>
              <a:rPr lang="en-US" sz="2000" dirty="0"/>
              <a:t>The chart below shows the results. Visually, you can see that the </a:t>
            </a:r>
            <a:r>
              <a:rPr lang="en-US" sz="2000" i="1" dirty="0"/>
              <a:t>K</a:t>
            </a:r>
            <a:r>
              <a:rPr lang="en-US" sz="2000" dirty="0"/>
              <a:t>-means algorithm splits the two groups based on the distance feature. Each cluster centroid is marked with a star.</a:t>
            </a:r>
          </a:p>
          <a:p>
            <a:pPr marL="457200" indent="-457200">
              <a:buFont typeface="+mj-lt"/>
              <a:buAutoNum type="arabicPeriod"/>
            </a:pPr>
            <a:r>
              <a:rPr lang="en-US" sz="2000" dirty="0"/>
              <a:t>Group 1 Centroid = (50, 5.2)</a:t>
            </a:r>
          </a:p>
          <a:p>
            <a:pPr marL="457200" indent="-457200">
              <a:buFont typeface="+mj-lt"/>
              <a:buAutoNum type="arabicPeriod"/>
            </a:pPr>
            <a:r>
              <a:rPr lang="en-US" sz="2000" dirty="0"/>
              <a:t>Group 2 Centroid = (180.3, 10.5)</a:t>
            </a:r>
          </a:p>
          <a:p>
            <a:r>
              <a:rPr lang="en-US" sz="2000" dirty="0"/>
              <a:t>Using domain knowledge of the </a:t>
            </a:r>
          </a:p>
          <a:p>
            <a:pPr marL="0" indent="0">
              <a:buNone/>
            </a:pPr>
            <a:r>
              <a:rPr lang="en-US" sz="2000" dirty="0"/>
              <a:t>dataset, we can infer that </a:t>
            </a:r>
          </a:p>
          <a:p>
            <a:pPr marL="0" indent="0">
              <a:buNone/>
            </a:pPr>
            <a:r>
              <a:rPr lang="en-US" sz="2000" dirty="0"/>
              <a:t>Group 1 is urban drivers and </a:t>
            </a:r>
          </a:p>
          <a:p>
            <a:pPr marL="0" indent="0">
              <a:buNone/>
            </a:pPr>
            <a:r>
              <a:rPr lang="en-US" sz="2000" dirty="0"/>
              <a:t>Group 2 is rural drivers.</a:t>
            </a:r>
          </a:p>
        </p:txBody>
      </p:sp>
      <p:pic>
        <p:nvPicPr>
          <p:cNvPr id="5" name="Picture 4">
            <a:extLst>
              <a:ext uri="{FF2B5EF4-FFF2-40B4-BE49-F238E27FC236}">
                <a16:creationId xmlns:a16="http://schemas.microsoft.com/office/drawing/2014/main" id="{130D9434-7D5D-476F-8405-92E405129998}"/>
              </a:ext>
            </a:extLst>
          </p:cNvPr>
          <p:cNvPicPr>
            <a:picLocks noChangeAspect="1"/>
          </p:cNvPicPr>
          <p:nvPr/>
        </p:nvPicPr>
        <p:blipFill>
          <a:blip r:embed="rId2"/>
          <a:stretch>
            <a:fillRect/>
          </a:stretch>
        </p:blipFill>
        <p:spPr>
          <a:xfrm>
            <a:off x="4560283" y="2977117"/>
            <a:ext cx="7631718" cy="4008474"/>
          </a:xfrm>
          <a:prstGeom prst="rect">
            <a:avLst/>
          </a:prstGeom>
        </p:spPr>
      </p:pic>
    </p:spTree>
    <p:extLst>
      <p:ext uri="{BB962C8B-B14F-4D97-AF65-F5344CB8AC3E}">
        <p14:creationId xmlns:p14="http://schemas.microsoft.com/office/powerpoint/2010/main" val="247491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B45F1-3365-4C9C-A281-D71DEEABE5EB}"/>
              </a:ext>
            </a:extLst>
          </p:cNvPr>
          <p:cNvSpPr>
            <a:spLocks noGrp="1"/>
          </p:cNvSpPr>
          <p:nvPr>
            <p:ph type="title"/>
          </p:nvPr>
        </p:nvSpPr>
        <p:spPr/>
        <p:txBody>
          <a:bodyPr/>
          <a:lstStyle/>
          <a:p>
            <a:r>
              <a:rPr lang="en-US" dirty="0"/>
              <a:t>Step 4: Iterate Over Several Values of K</a:t>
            </a:r>
            <a:br>
              <a:rPr lang="en-US" dirty="0"/>
            </a:br>
            <a:endParaRPr lang="en-US" dirty="0"/>
          </a:p>
        </p:txBody>
      </p:sp>
      <p:sp>
        <p:nvSpPr>
          <p:cNvPr id="4" name="Rectangle 1">
            <a:extLst>
              <a:ext uri="{FF2B5EF4-FFF2-40B4-BE49-F238E27FC236}">
                <a16:creationId xmlns:a16="http://schemas.microsoft.com/office/drawing/2014/main" id="{ED23353A-A111-4F54-938A-86AF454039D0}"/>
              </a:ext>
            </a:extLst>
          </p:cNvPr>
          <p:cNvSpPr>
            <a:spLocks noGrp="1" noChangeArrowheads="1"/>
          </p:cNvSpPr>
          <p:nvPr>
            <p:ph idx="1"/>
          </p:nvPr>
        </p:nvSpPr>
        <p:spPr bwMode="auto">
          <a:xfrm>
            <a:off x="757428" y="2115610"/>
            <a:ext cx="11024332"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100000"/>
              </a:lnSpc>
            </a:pPr>
            <a:r>
              <a:rPr kumimoji="0" lang="en-US" altLang="en-US" sz="2000" b="0" i="0" u="none" strike="noStrike" cap="none" normalizeH="0" baseline="0" dirty="0">
                <a:ln>
                  <a:noFill/>
                </a:ln>
                <a:effectLst/>
                <a:latin typeface="Avenir_Next_LT_Pro_Regular"/>
              </a:rPr>
              <a:t>Test how the results look for </a:t>
            </a:r>
            <a:r>
              <a:rPr kumimoji="0" lang="en-US" altLang="en-US" sz="2000" b="0" i="1" u="none" strike="noStrike" cap="none" normalizeH="0" baseline="0" dirty="0">
                <a:ln>
                  <a:noFill/>
                </a:ln>
                <a:effectLst/>
                <a:latin typeface="Avenir_Next_LT_Pro_Regular"/>
              </a:rPr>
              <a:t>K</a:t>
            </a:r>
            <a:r>
              <a:rPr kumimoji="0" lang="en-US" altLang="en-US" sz="2000" b="0" i="0" u="none" strike="noStrike" cap="none" normalizeH="0" baseline="0" dirty="0">
                <a:ln>
                  <a:noFill/>
                </a:ln>
                <a:effectLst/>
                <a:latin typeface="Avenir_Next_LT_Pro_Regular"/>
              </a:rPr>
              <a:t>=4. To do this, all you need to change is the target number of clusters 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effectLst/>
                <a:latin typeface="Avenir_Next_LT_Pro_Regular"/>
              </a:rPr>
              <a:t> </a:t>
            </a:r>
            <a:r>
              <a:rPr lang="en-US" altLang="en-US" sz="2000" dirty="0">
                <a:latin typeface="Avenir_Next_LT_Pro_Regular"/>
              </a:rPr>
              <a:t>   </a:t>
            </a:r>
            <a:r>
              <a:rPr kumimoji="0" lang="en-US" altLang="en-US" sz="2000" b="0" i="0" u="none" strike="noStrike" cap="none" normalizeH="0" baseline="0" dirty="0">
                <a:ln>
                  <a:noFill/>
                </a:ln>
                <a:effectLst/>
                <a:latin typeface="Avenir_Next_LT_Pro_Regular"/>
              </a:rPr>
              <a:t>the </a:t>
            </a:r>
            <a:r>
              <a:rPr kumimoji="0" lang="en-US" altLang="en-US" sz="2000" b="1" i="0" u="none" strike="noStrike" cap="none" normalizeH="0" baseline="0" dirty="0" err="1">
                <a:ln>
                  <a:noFill/>
                </a:ln>
                <a:effectLst/>
                <a:latin typeface="Courier New" panose="02070309020205020404" pitchFamily="49" charset="0"/>
                <a:cs typeface="Courier New" panose="02070309020205020404" pitchFamily="49" charset="0"/>
              </a:rPr>
              <a:t>KMeans</a:t>
            </a:r>
            <a:r>
              <a:rPr kumimoji="0" lang="en-US" altLang="en-US" sz="2000" b="1" i="0" u="none" strike="noStrike" cap="none" normalizeH="0" baseline="0" dirty="0">
                <a:ln>
                  <a:noFill/>
                </a:ln>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a:ln>
                  <a:noFill/>
                </a:ln>
                <a:effectLst/>
                <a:latin typeface="Avenir_Next_LT_Pro_Regular"/>
              </a:rPr>
              <a:t> function.</a:t>
            </a:r>
            <a:r>
              <a:rPr kumimoji="0" lang="en-US" altLang="en-US" sz="1200" b="0" i="0" u="none" strike="noStrike" cap="none" normalizeH="0" baseline="0" dirty="0">
                <a:ln>
                  <a:noFill/>
                </a:ln>
                <a:effectLst/>
              </a:rPr>
              <a:t> </a:t>
            </a:r>
          </a:p>
          <a:p>
            <a:pPr marL="0" lvl="0" indent="0">
              <a:lnSpc>
                <a:spcPct val="100000"/>
              </a:lnSpc>
              <a:buClrTx/>
              <a:buSzTx/>
              <a:buNone/>
            </a:pPr>
            <a:r>
              <a:rPr lang="en-US" b="1" dirty="0"/>
              <a:t>   </a:t>
            </a:r>
            <a:r>
              <a:rPr lang="en-US" b="1" dirty="0" err="1"/>
              <a:t>kmeans</a:t>
            </a:r>
            <a:r>
              <a:rPr lang="en-US" b="1" dirty="0"/>
              <a:t> = </a:t>
            </a:r>
            <a:r>
              <a:rPr lang="en-US" b="1" dirty="0" err="1"/>
              <a:t>KMeans</a:t>
            </a:r>
            <a:r>
              <a:rPr lang="en-US" b="1" dirty="0"/>
              <a:t>(</a:t>
            </a:r>
            <a:r>
              <a:rPr lang="en-US" b="1" dirty="0" err="1"/>
              <a:t>n_clusters</a:t>
            </a:r>
            <a:r>
              <a:rPr lang="en-US" b="1" dirty="0"/>
              <a:t>=4).fit(X)</a:t>
            </a:r>
          </a:p>
          <a:p>
            <a:pPr marL="0" lvl="0" indent="0">
              <a:lnSpc>
                <a:spcPct val="100000"/>
              </a:lnSpc>
              <a:buClrTx/>
              <a:buSzTx/>
              <a:buNone/>
            </a:pPr>
            <a:endParaRPr kumimoji="0" lang="en-US" altLang="en-US" sz="2800" b="0" i="0" u="none" strike="noStrike" cap="none" normalizeH="0" baseline="0" dirty="0">
              <a:ln>
                <a:noFill/>
              </a:ln>
              <a:effectLst/>
            </a:endParaRPr>
          </a:p>
          <a:p>
            <a:pPr>
              <a:lnSpc>
                <a:spcPct val="100000"/>
              </a:lnSpc>
            </a:pPr>
            <a:r>
              <a:rPr lang="en-US" sz="2000" dirty="0"/>
              <a:t>The chart below shows the resulting clusters. We see that four distinct groups have been identified by the algorithm; now speeding drivers have been separated from those who follow speed limits, in addition to the rural vs. urban divide. The threshold for speeding is lower with the urban driver group than for the rural drivers, likely due to urban drivers spending more time in intersections and stop-and-go traffic.</a:t>
            </a:r>
            <a:endParaRPr kumimoji="0" lang="en-US" altLang="en-US" sz="2000" b="0" i="0" u="none" strike="noStrike" cap="none" normalizeH="0" baseline="0" dirty="0">
              <a:ln>
                <a:noFill/>
              </a:ln>
              <a:effectLst/>
            </a:endParaRPr>
          </a:p>
        </p:txBody>
      </p:sp>
    </p:spTree>
    <p:extLst>
      <p:ext uri="{BB962C8B-B14F-4D97-AF65-F5344CB8AC3E}">
        <p14:creationId xmlns:p14="http://schemas.microsoft.com/office/powerpoint/2010/main" val="3320634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232FC1D-0225-46EF-B2F7-85778A4032B3}"/>
              </a:ext>
            </a:extLst>
          </p:cNvPr>
          <p:cNvPicPr>
            <a:picLocks noGrp="1" noChangeAspect="1"/>
          </p:cNvPicPr>
          <p:nvPr>
            <p:ph idx="1"/>
          </p:nvPr>
        </p:nvPicPr>
        <p:blipFill>
          <a:blip r:embed="rId2"/>
          <a:stretch>
            <a:fillRect/>
          </a:stretch>
        </p:blipFill>
        <p:spPr>
          <a:xfrm>
            <a:off x="930658" y="895350"/>
            <a:ext cx="10330683" cy="5426075"/>
          </a:xfrm>
        </p:spPr>
      </p:pic>
    </p:spTree>
    <p:extLst>
      <p:ext uri="{BB962C8B-B14F-4D97-AF65-F5344CB8AC3E}">
        <p14:creationId xmlns:p14="http://schemas.microsoft.com/office/powerpoint/2010/main" val="1432964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1476</TotalTime>
  <Words>255</Words>
  <Application>Microsoft Office PowerPoint</Application>
  <PresentationFormat>Widescreen</PresentationFormat>
  <Paragraphs>40</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Avenir_Next_LT_Pro_Medium</vt:lpstr>
      <vt:lpstr>Avenir_Next_LT_Pro_Regular</vt:lpstr>
      <vt:lpstr>Calibri</vt:lpstr>
      <vt:lpstr>Calibri Light</vt:lpstr>
      <vt:lpstr>Courier New</vt:lpstr>
      <vt:lpstr>Office Theme</vt:lpstr>
      <vt:lpstr>K-means Clustering</vt:lpstr>
      <vt:lpstr>What is K-means clustering?</vt:lpstr>
      <vt:lpstr>The result of the K-means clustering algorithm is: </vt:lpstr>
      <vt:lpstr>What are Centroids.</vt:lpstr>
      <vt:lpstr>Example: Applying K-Means Clustering To Delivery Fleet Data </vt:lpstr>
      <vt:lpstr>Step 2: Choose K and Run the Algorithm </vt:lpstr>
      <vt:lpstr>Step 3: Review the Results </vt:lpstr>
      <vt:lpstr>Step 4: Iterate Over Several Values of K </vt:lpstr>
      <vt:lpstr>PowerPoint Presentation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K-means Clustring</dc:title>
  <dc:creator>Fahad</dc:creator>
  <cp:lastModifiedBy>Fahad</cp:lastModifiedBy>
  <cp:revision>16</cp:revision>
  <dcterms:created xsi:type="dcterms:W3CDTF">2019-05-10T15:27:12Z</dcterms:created>
  <dcterms:modified xsi:type="dcterms:W3CDTF">2019-05-13T06:03:02Z</dcterms:modified>
</cp:coreProperties>
</file>