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0" r:id="rId18"/>
    <p:sldId id="271" r:id="rId19"/>
    <p:sldId id="272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6FFCA65-154E-44D0-959F-9ACF97C8D8A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3A01A10-2B5D-4FDD-A72D-D6DEF7D54C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2043-0018-42E8-8E1C-D9968E6CD594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7D3-6817-4F2E-BA23-0F9FA49E3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2043-0018-42E8-8E1C-D9968E6CD594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7D3-6817-4F2E-BA23-0F9FA49E3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2043-0018-42E8-8E1C-D9968E6CD594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7D3-6817-4F2E-BA23-0F9FA49E3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2043-0018-42E8-8E1C-D9968E6CD594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7D3-6817-4F2E-BA23-0F9FA49E3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2043-0018-42E8-8E1C-D9968E6CD594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7D3-6817-4F2E-BA23-0F9FA49E3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2043-0018-42E8-8E1C-D9968E6CD594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7D3-6817-4F2E-BA23-0F9FA49E3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2043-0018-42E8-8E1C-D9968E6CD594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7D3-6817-4F2E-BA23-0F9FA49E3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2043-0018-42E8-8E1C-D9968E6CD594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697D3-6817-4F2E-BA23-0F9FA49E3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2043-0018-42E8-8E1C-D9968E6CD594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7D3-6817-4F2E-BA23-0F9FA49E3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2043-0018-42E8-8E1C-D9968E6CD594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2E697D3-6817-4F2E-BA23-0F9FA49E3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6DD2043-0018-42E8-8E1C-D9968E6CD594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7D3-6817-4F2E-BA23-0F9FA49E3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DD2043-0018-42E8-8E1C-D9968E6CD594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E697D3-6817-4F2E-BA23-0F9FA49E3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2438400"/>
            <a:ext cx="6480048" cy="3200400"/>
          </a:xfrm>
        </p:spPr>
        <p:txBody>
          <a:bodyPr/>
          <a:lstStyle/>
          <a:p>
            <a:r>
              <a:rPr lang="en-US" dirty="0" smtClean="0"/>
              <a:t>Introduction to Money &amp; Banking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7221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Mishikin</a:t>
            </a:r>
            <a:r>
              <a:rPr lang="en-US" dirty="0" smtClean="0"/>
              <a:t> definition </a:t>
            </a:r>
          </a:p>
          <a:p>
            <a:pPr>
              <a:buNone/>
            </a:pPr>
            <a:r>
              <a:rPr lang="en-US" dirty="0" smtClean="0"/>
              <a:t>   “ Money is anything that is generally accepted in payment for goods and services or in the repayment of debts”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MONEY is different from WEALTH and Income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Money &amp; Near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1400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Components of Money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M1 money</a:t>
            </a:r>
          </a:p>
          <a:p>
            <a:endParaRPr lang="en-US" dirty="0"/>
          </a:p>
          <a:p>
            <a:r>
              <a:rPr lang="en-US" dirty="0" smtClean="0"/>
              <a:t>M2 money</a:t>
            </a:r>
          </a:p>
          <a:p>
            <a:endParaRPr lang="en-US" dirty="0"/>
          </a:p>
          <a:p>
            <a:r>
              <a:rPr lang="en-US" dirty="0" smtClean="0"/>
              <a:t>M3 money</a:t>
            </a:r>
          </a:p>
          <a:p>
            <a:endParaRPr lang="en-US" dirty="0"/>
          </a:p>
          <a:p>
            <a:r>
              <a:rPr lang="en-US" dirty="0" smtClean="0"/>
              <a:t>M4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1073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467600" cy="5211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EVOLUTION OF MONEY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621071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 : </a:t>
            </a:r>
            <a:r>
              <a:rPr lang="en-US" u="sng" dirty="0" smtClean="0"/>
              <a:t>Commodity money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Made up of precious metals like gold or silver.</a:t>
            </a:r>
          </a:p>
          <a:p>
            <a:r>
              <a:rPr lang="en-US" dirty="0" smtClean="0"/>
              <a:t>Other valuable commodity like wheat, skin etc.</a:t>
            </a:r>
          </a:p>
          <a:p>
            <a:r>
              <a:rPr lang="en-US" dirty="0" smtClean="0"/>
              <a:t>Primitive Agriculture: Goats, sheep, horses,  rice, grain etc</a:t>
            </a:r>
          </a:p>
          <a:p>
            <a:r>
              <a:rPr lang="en-US" dirty="0" smtClean="0"/>
              <a:t>Issues like Durability, Transportability, Divisibility, and homogeneity.</a:t>
            </a:r>
          </a:p>
          <a:p>
            <a:r>
              <a:rPr lang="en-US" dirty="0" smtClean="0"/>
              <a:t>Searched for alternate, lead to Metallic Money.</a:t>
            </a:r>
          </a:p>
        </p:txBody>
      </p:sp>
    </p:spTree>
    <p:extLst>
      <p:ext uri="{BB962C8B-B14F-4D97-AF65-F5344CB8AC3E}">
        <p14:creationId xmlns:p14="http://schemas.microsoft.com/office/powerpoint/2010/main" xmlns="" val="382239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2: </a:t>
            </a:r>
            <a:r>
              <a:rPr lang="en-US" u="sng" dirty="0" smtClean="0"/>
              <a:t>Metallic money or coins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 and silver: issue was Quality and Quantity when mixed with cheaper coins.</a:t>
            </a:r>
          </a:p>
          <a:p>
            <a:r>
              <a:rPr lang="en-US" dirty="0" smtClean="0"/>
              <a:t>Coinage: stamp on both side by competent authority to make equal </a:t>
            </a:r>
            <a:r>
              <a:rPr lang="en-US" dirty="0" err="1" smtClean="0"/>
              <a:t>weightage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Storage and Transportability issues</a:t>
            </a:r>
          </a:p>
          <a:p>
            <a:r>
              <a:rPr lang="en-US" dirty="0" smtClean="0"/>
              <a:t>Efforts for Alternate  </a:t>
            </a:r>
            <a:r>
              <a:rPr lang="en-US" dirty="0" smtClean="0">
                <a:sym typeface="Wingdings" pitchFamily="2" charset="2"/>
              </a:rPr>
              <a:t> Paper Money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53209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3: </a:t>
            </a:r>
            <a:r>
              <a:rPr lang="en-US" u="sng" dirty="0" smtClean="0"/>
              <a:t>Paper Money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paper money carried a promise that it can be convertible in to fixed quantity of Precious metals.</a:t>
            </a:r>
          </a:p>
          <a:p>
            <a:r>
              <a:rPr lang="en-US" dirty="0" err="1" smtClean="0"/>
              <a:t>Befor</a:t>
            </a:r>
            <a:r>
              <a:rPr lang="en-US" dirty="0" smtClean="0"/>
              <a:t> 1914 various banks were accepting exchange of gold and paper money.</a:t>
            </a:r>
          </a:p>
          <a:p>
            <a:r>
              <a:rPr lang="en-US" dirty="0" smtClean="0"/>
              <a:t>After 1914, eliminated in England.</a:t>
            </a:r>
          </a:p>
          <a:p>
            <a:r>
              <a:rPr lang="en-US" dirty="0" smtClean="0"/>
              <a:t>1933 eliminated in America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3232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467600" cy="5516563"/>
          </a:xfrm>
        </p:spPr>
        <p:txBody>
          <a:bodyPr/>
          <a:lstStyle/>
          <a:p>
            <a:r>
              <a:rPr lang="en-US" dirty="0" smtClean="0"/>
              <a:t>Promise written on the paper money was worthless then.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Fiat Money</a:t>
            </a:r>
          </a:p>
          <a:p>
            <a:r>
              <a:rPr lang="en-US" dirty="0" smtClean="0"/>
              <a:t>Money that is legal by state and is not backed by Gold / silver or other.</a:t>
            </a:r>
          </a:p>
          <a:p>
            <a:r>
              <a:rPr lang="en-US" dirty="0" smtClean="0"/>
              <a:t>It was called as token money by J.M Keynes.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4: </a:t>
            </a:r>
            <a:r>
              <a:rPr lang="en-US" u="sng" dirty="0" smtClean="0"/>
              <a:t>Credit money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as Bank Money</a:t>
            </a:r>
          </a:p>
          <a:p>
            <a:r>
              <a:rPr lang="en-US" dirty="0" smtClean="0"/>
              <a:t>Use of </a:t>
            </a:r>
            <a:r>
              <a:rPr lang="en-US" dirty="0" err="1" smtClean="0"/>
              <a:t>checque</a:t>
            </a:r>
            <a:r>
              <a:rPr lang="en-US" dirty="0" smtClean="0"/>
              <a:t> as medium of exchange  (Account holder only)</a:t>
            </a:r>
          </a:p>
          <a:p>
            <a:r>
              <a:rPr lang="en-US" dirty="0" smtClean="0"/>
              <a:t>Make large transactions easier.</a:t>
            </a:r>
          </a:p>
          <a:p>
            <a:r>
              <a:rPr lang="en-US" dirty="0" smtClean="0"/>
              <a:t>It is not real money but backed by an account.</a:t>
            </a:r>
          </a:p>
          <a:p>
            <a:r>
              <a:rPr lang="en-US" dirty="0" smtClean="0"/>
              <a:t>Not legal tender. Can’t force for acceptance.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3590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5: </a:t>
            </a:r>
            <a:r>
              <a:rPr lang="en-US" u="sng" dirty="0" smtClean="0"/>
              <a:t>Electronic money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system </a:t>
            </a:r>
          </a:p>
          <a:p>
            <a:r>
              <a:rPr lang="en-US" dirty="0" smtClean="0"/>
              <a:t>Electronic fund transfer system</a:t>
            </a:r>
          </a:p>
          <a:p>
            <a:r>
              <a:rPr lang="en-US" dirty="0" smtClean="0"/>
              <a:t>Magnetic strip cards like Debit card, credit card etc</a:t>
            </a:r>
          </a:p>
          <a:p>
            <a:r>
              <a:rPr lang="en-US" dirty="0" smtClean="0"/>
              <a:t>Benefits are: reduced processing cost, time and other resources.</a:t>
            </a:r>
          </a:p>
          <a:p>
            <a:r>
              <a:rPr lang="en-US" dirty="0" smtClean="0"/>
              <a:t>Limits defined.</a:t>
            </a:r>
          </a:p>
          <a:p>
            <a:r>
              <a:rPr lang="en-US" dirty="0" smtClean="0"/>
              <a:t>Not legal tender money.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2338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Barter system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Direct exchange of goods for some good without any medium of exchange.</a:t>
            </a:r>
          </a:p>
          <a:p>
            <a:r>
              <a:rPr lang="en-US" dirty="0" smtClean="0"/>
              <a:t>Exist in early stage as life was simple</a:t>
            </a:r>
          </a:p>
          <a:p>
            <a:r>
              <a:rPr lang="en-US" dirty="0" smtClean="0"/>
              <a:t>With passage of time, human needs increased.</a:t>
            </a:r>
          </a:p>
          <a:p>
            <a:r>
              <a:rPr lang="en-US" dirty="0" smtClean="0"/>
              <a:t>Some produced certain goods in greater quantity and vice versa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665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467600" cy="5592763"/>
          </a:xfrm>
        </p:spPr>
        <p:txBody>
          <a:bodyPr/>
          <a:lstStyle/>
          <a:p>
            <a:pPr algn="ctr">
              <a:buNone/>
            </a:pPr>
            <a:r>
              <a:rPr lang="en-US" sz="9000" dirty="0" smtClean="0"/>
              <a:t>MONEY</a:t>
            </a:r>
          </a:p>
          <a:p>
            <a:endParaRPr lang="en-US" dirty="0"/>
          </a:p>
        </p:txBody>
      </p:sp>
      <p:pic>
        <p:nvPicPr>
          <p:cNvPr id="4" name="Picture 3" descr="money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86001"/>
            <a:ext cx="6724650" cy="395287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5440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direct exchange of surplus commodity for commodity with another person with out the use of money is termed as Barter system in Economics</a:t>
            </a:r>
          </a:p>
          <a:p>
            <a:endParaRPr lang="en-US" dirty="0" smtClean="0"/>
          </a:p>
          <a:p>
            <a:r>
              <a:rPr lang="en-US" dirty="0" smtClean="0"/>
              <a:t>Later on time mostly found in economically backward and less developed countries.</a:t>
            </a:r>
          </a:p>
          <a:p>
            <a:endParaRPr lang="en-US" dirty="0" smtClean="0"/>
          </a:p>
          <a:p>
            <a:r>
              <a:rPr lang="en-US" dirty="0" smtClean="0"/>
              <a:t>Modern times, goods are exchanged with money not goods.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Inconveniences of Barter system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introduction of Money, following were the inconveniences faced in Barter system.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Double coincidence of Wants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467600" cy="5516563"/>
          </a:xfrm>
        </p:spPr>
        <p:txBody>
          <a:bodyPr/>
          <a:lstStyle/>
          <a:p>
            <a:r>
              <a:rPr lang="en-US" dirty="0" smtClean="0"/>
              <a:t>Lack of common measure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Lack of sub-division.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Lack of store of value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Specialization not possible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467600" cy="5364163"/>
          </a:xfrm>
        </p:spPr>
        <p:txBody>
          <a:bodyPr/>
          <a:lstStyle/>
          <a:p>
            <a:r>
              <a:rPr lang="en-US" dirty="0" smtClean="0"/>
              <a:t>Payment in the Future.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Difficulties in transfer of wealth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How Money solved these?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Barter system in to Monetary Economy</a:t>
            </a:r>
          </a:p>
          <a:p>
            <a:endParaRPr lang="en-US" dirty="0" smtClean="0"/>
          </a:p>
          <a:p>
            <a:r>
              <a:rPr lang="en-US" dirty="0" smtClean="0"/>
              <a:t>Accepted Medium of exchange</a:t>
            </a:r>
          </a:p>
          <a:p>
            <a:endParaRPr lang="en-US" dirty="0" smtClean="0"/>
          </a:p>
          <a:p>
            <a:r>
              <a:rPr lang="en-US" dirty="0" err="1" smtClean="0"/>
              <a:t>Overcomed</a:t>
            </a:r>
            <a:r>
              <a:rPr lang="en-US" dirty="0" smtClean="0"/>
              <a:t>  the problem of store of value</a:t>
            </a:r>
          </a:p>
          <a:p>
            <a:endParaRPr lang="en-US" dirty="0" smtClean="0"/>
          </a:p>
          <a:p>
            <a:r>
              <a:rPr lang="en-US" dirty="0" smtClean="0"/>
              <a:t>Transaction cost is lowered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Nature and functions of Money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 of Money</a:t>
            </a:r>
          </a:p>
          <a:p>
            <a:endParaRPr lang="en-US" dirty="0" smtClean="0"/>
          </a:p>
          <a:p>
            <a:r>
              <a:rPr lang="en-US" dirty="0" smtClean="0"/>
              <a:t>Stages in development of Money</a:t>
            </a:r>
          </a:p>
          <a:p>
            <a:endParaRPr lang="en-US" dirty="0" smtClean="0"/>
          </a:p>
          <a:p>
            <a:r>
              <a:rPr lang="en-US" dirty="0" smtClean="0"/>
              <a:t>Barter system</a:t>
            </a:r>
          </a:p>
          <a:p>
            <a:endParaRPr lang="en-US" dirty="0" smtClean="0"/>
          </a:p>
          <a:p>
            <a:r>
              <a:rPr lang="en-US" dirty="0" smtClean="0"/>
              <a:t>Money and its functions</a:t>
            </a:r>
          </a:p>
          <a:p>
            <a:endParaRPr lang="en-US" dirty="0" smtClean="0"/>
          </a:p>
          <a:p>
            <a:r>
              <a:rPr lang="en-US" dirty="0" smtClean="0"/>
              <a:t>The role of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209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Definition of Money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different definition of Money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      Descriptive definition</a:t>
            </a:r>
          </a:p>
          <a:p>
            <a:pPr>
              <a:buNone/>
            </a:pPr>
            <a:r>
              <a:rPr lang="en-US" dirty="0" smtClean="0"/>
              <a:t>          Legal definitions</a:t>
            </a:r>
          </a:p>
          <a:p>
            <a:pPr>
              <a:buNone/>
            </a:pPr>
            <a:r>
              <a:rPr lang="en-US" dirty="0" smtClean="0"/>
              <a:t>          General acceptability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462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Descriptive definitions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functions of money</a:t>
            </a:r>
          </a:p>
          <a:p>
            <a:endParaRPr lang="en-US" dirty="0" smtClean="0"/>
          </a:p>
          <a:p>
            <a:r>
              <a:rPr lang="en-US" dirty="0" err="1" smtClean="0"/>
              <a:t>Crowther</a:t>
            </a:r>
            <a:r>
              <a:rPr lang="en-US" dirty="0" smtClean="0"/>
              <a:t> defined as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“ Anything that is generally acceptable as a medium of exchange and that at the same time acts as a measure and store of value”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8798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Coulborn</a:t>
            </a:r>
            <a:r>
              <a:rPr lang="en-US" dirty="0" smtClean="0"/>
              <a:t> definition </a:t>
            </a:r>
          </a:p>
          <a:p>
            <a:pPr>
              <a:buNone/>
            </a:pPr>
            <a:r>
              <a:rPr lang="en-US" dirty="0" smtClean="0"/>
              <a:t>       “ Means of valuation and of payment”</a:t>
            </a:r>
          </a:p>
          <a:p>
            <a:endParaRPr lang="en-US" dirty="0"/>
          </a:p>
          <a:p>
            <a:pPr marL="0" indent="0"/>
            <a:r>
              <a:rPr lang="en-US" dirty="0" smtClean="0"/>
              <a:t>      Cole definition</a:t>
            </a:r>
          </a:p>
          <a:p>
            <a:pPr>
              <a:buNone/>
            </a:pPr>
            <a:r>
              <a:rPr lang="en-US" dirty="0" smtClean="0"/>
              <a:t>       “ Money is anything that is widely used as  a mean of payment and is generally acceptable in settlement of debts”</a:t>
            </a:r>
          </a:p>
          <a:p>
            <a:endParaRPr lang="en-US" dirty="0"/>
          </a:p>
          <a:p>
            <a:r>
              <a:rPr lang="en-US" dirty="0" smtClean="0"/>
              <a:t>These are all narrow definitions as they all just focusing on functions of money.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295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Legal definitions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definition are based on state theory of money.</a:t>
            </a:r>
          </a:p>
          <a:p>
            <a:endParaRPr lang="en-US" dirty="0" smtClean="0"/>
          </a:p>
          <a:p>
            <a:r>
              <a:rPr lang="en-US" dirty="0" smtClean="0"/>
              <a:t>There should be a state force for things to be declared and accepted as money.</a:t>
            </a:r>
          </a:p>
          <a:p>
            <a:endParaRPr lang="en-US" dirty="0" smtClean="0"/>
          </a:p>
          <a:p>
            <a:r>
              <a:rPr lang="en-US" dirty="0" smtClean="0"/>
              <a:t>Medium should be legal.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693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Professor Knap definition</a:t>
            </a:r>
          </a:p>
          <a:p>
            <a:pPr>
              <a:buNone/>
            </a:pPr>
            <a:r>
              <a:rPr lang="en-US" dirty="0" smtClean="0"/>
              <a:t>    “ Any thing which is declared by the state as money is money”</a:t>
            </a:r>
          </a:p>
          <a:p>
            <a:endParaRPr lang="en-US" dirty="0"/>
          </a:p>
          <a:p>
            <a:r>
              <a:rPr lang="en-US" dirty="0" smtClean="0"/>
              <a:t>Professor Hartley definition</a:t>
            </a:r>
          </a:p>
          <a:p>
            <a:pPr>
              <a:buNone/>
            </a:pPr>
            <a:r>
              <a:rPr lang="en-US" dirty="0" smtClean="0"/>
              <a:t>      “ Money should be legal tender”</a:t>
            </a:r>
          </a:p>
          <a:p>
            <a:endParaRPr lang="en-US" dirty="0"/>
          </a:p>
          <a:p>
            <a:r>
              <a:rPr lang="en-US" dirty="0" smtClean="0"/>
              <a:t>These definition are also narrow because government cannot force people to accept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2548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General Acceptability definitions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According to Seligman</a:t>
            </a:r>
          </a:p>
          <a:p>
            <a:pPr>
              <a:buNone/>
            </a:pPr>
            <a:r>
              <a:rPr lang="en-US" dirty="0" smtClean="0"/>
              <a:t>    “ Money is one thing that possesses general acceptability”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Kents</a:t>
            </a:r>
            <a:r>
              <a:rPr lang="en-US" dirty="0" smtClean="0"/>
              <a:t> definition</a:t>
            </a:r>
          </a:p>
          <a:p>
            <a:pPr>
              <a:buNone/>
            </a:pPr>
            <a:r>
              <a:rPr lang="en-US" dirty="0" smtClean="0"/>
              <a:t>    “ Money is any thing that is commonly used and generally accepted as a medium of exchange or as a standard of value”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288587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7192</TotalTime>
  <Words>749</Words>
  <Application>Microsoft Office PowerPoint</Application>
  <PresentationFormat>On-screen Show (4:3)</PresentationFormat>
  <Paragraphs>145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Technic</vt:lpstr>
      <vt:lpstr>Introduction to Money &amp; Banking</vt:lpstr>
      <vt:lpstr>Slide 2</vt:lpstr>
      <vt:lpstr>Nature and functions of Money</vt:lpstr>
      <vt:lpstr>Definition of Money </vt:lpstr>
      <vt:lpstr>Descriptive definitions</vt:lpstr>
      <vt:lpstr>Slide 6</vt:lpstr>
      <vt:lpstr>Legal definitions</vt:lpstr>
      <vt:lpstr>Slide 8</vt:lpstr>
      <vt:lpstr>General Acceptability definitions</vt:lpstr>
      <vt:lpstr>Slide 10</vt:lpstr>
      <vt:lpstr>Components of Money</vt:lpstr>
      <vt:lpstr>Slide 12</vt:lpstr>
      <vt:lpstr>Stage 1 : Commodity money</vt:lpstr>
      <vt:lpstr>Stage 2: Metallic money or coins</vt:lpstr>
      <vt:lpstr>Stage 3: Paper Money</vt:lpstr>
      <vt:lpstr>Slide 16</vt:lpstr>
      <vt:lpstr>Stage 4: Credit money </vt:lpstr>
      <vt:lpstr>Stage 5: Electronic money </vt:lpstr>
      <vt:lpstr>Barter system</vt:lpstr>
      <vt:lpstr>Slide 20</vt:lpstr>
      <vt:lpstr>Inconveniences of Barter system</vt:lpstr>
      <vt:lpstr>Slide 22</vt:lpstr>
      <vt:lpstr>Slide 23</vt:lpstr>
      <vt:lpstr>How Money solved these?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Money &amp; Banking</dc:title>
  <dc:creator>iqra</dc:creator>
  <cp:lastModifiedBy>ZAFAR UL HAQ</cp:lastModifiedBy>
  <cp:revision>15</cp:revision>
  <dcterms:created xsi:type="dcterms:W3CDTF">2017-10-17T01:35:31Z</dcterms:created>
  <dcterms:modified xsi:type="dcterms:W3CDTF">2019-11-12T03:48:37Z</dcterms:modified>
</cp:coreProperties>
</file>