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6E0E8E6-B6EB-498A-BC29-48D81AAAA5B6}" type="datetimeFigureOut">
              <a:rPr lang="en-US" smtClean="0"/>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96544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1B64FF-53E9-4519-AFEB-B5EAE0A6C098}" type="datetimeFigureOut">
              <a:rPr lang="en-US" smtClean="0"/>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21923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D0605F-0999-49B8-97E8-A9F5FE66FD89}" type="datetimeFigureOut">
              <a:rPr lang="en-US" smtClean="0"/>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5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041493-8214-4CD3-9E66-4A7CE0239274}" type="datetimeFigureOut">
              <a:rPr lang="en-US" smtClean="0"/>
              <a:t>10/24/2019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62467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D45397E-FD2D-4D0A-B33C-2E5AEFAED143}" type="datetimeFigureOut">
              <a:rPr lang="en-US" smtClean="0"/>
              <a:t>10/24/2019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615214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15092E-80DC-4992-A0D4-E74F7FC3042B}" type="datetimeFigureOut">
              <a:rPr lang="en-US" smtClean="0"/>
              <a:t>10/24/2019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08076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69A4C6-EA06-4AF0-A839-1839C57399A0}" type="datetimeFigureOut">
              <a:rPr lang="en-US" smtClean="0"/>
              <a:t>10/24/2019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4518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BF0C016-2580-485A-AC4B-4452BC379743}" type="datetimeFigureOut">
              <a:rPr lang="en-US" smtClean="0"/>
              <a:t>10/24/2019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82918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F0C8E6-7044-439E-9AE7-82A0C81AB0F0}" type="datetimeFigureOut">
              <a:rPr lang="en-US" smtClean="0"/>
              <a:t>10/24/2019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89925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95F70E-5DFF-42EC-93B3-07D70D7ED1BD}" type="datetimeFigureOut">
              <a:rPr lang="en-US" smtClean="0"/>
              <a:t>10/24/2019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81947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4520B5-A0C9-4D15-A71B-70A075D52D64}" type="datetimeFigureOut">
              <a:rPr lang="en-US" smtClean="0"/>
              <a:t>10/24/2019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38152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61EAF71F-1A43-41B7-B605-0710A83174B7}" type="datetimeFigureOut">
              <a:rPr lang="en-US" smtClean="0"/>
              <a:t>10/24/2019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78558901"/>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and conclusion writing</a:t>
            </a:r>
            <a:endParaRPr lang="en-US" dirty="0"/>
          </a:p>
        </p:txBody>
      </p:sp>
    </p:spTree>
    <p:extLst>
      <p:ext uri="{BB962C8B-B14F-4D97-AF65-F5344CB8AC3E}">
        <p14:creationId xmlns:p14="http://schemas.microsoft.com/office/powerpoint/2010/main" val="32140571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
            <a:ext cx="10396882" cy="1326524"/>
          </a:xfrm>
        </p:spPr>
        <p:txBody>
          <a:bodyPr>
            <a:normAutofit/>
          </a:bodyPr>
          <a:lstStyle/>
          <a:p>
            <a:r>
              <a:rPr lang="en-US" dirty="0" smtClean="0"/>
              <a:t> </a:t>
            </a:r>
            <a:r>
              <a:rPr lang="en-US" dirty="0"/>
              <a:t>conclusions</a:t>
            </a:r>
          </a:p>
        </p:txBody>
      </p:sp>
      <p:sp>
        <p:nvSpPr>
          <p:cNvPr id="3" name="Content Placeholder 2"/>
          <p:cNvSpPr>
            <a:spLocks noGrp="1"/>
          </p:cNvSpPr>
          <p:nvPr>
            <p:ph idx="1"/>
          </p:nvPr>
        </p:nvSpPr>
        <p:spPr>
          <a:xfrm>
            <a:off x="685800" y="1326526"/>
            <a:ext cx="10394707" cy="4048060"/>
          </a:xfrm>
        </p:spPr>
        <p:txBody>
          <a:bodyPr>
            <a:normAutofit/>
          </a:bodyPr>
          <a:lstStyle/>
          <a:p>
            <a:endParaRPr lang="en-US" sz="2800" dirty="0" smtClean="0"/>
          </a:p>
          <a:p>
            <a:r>
              <a:rPr lang="en-US" sz="2800" dirty="0" smtClean="0"/>
              <a:t>A </a:t>
            </a:r>
            <a:r>
              <a:rPr lang="en-US" sz="2800" dirty="0"/>
              <a:t>conclusion is not merely a summary of your points or a re-statement of your thesis. If you wish to </a:t>
            </a:r>
            <a:r>
              <a:rPr lang="en-US" sz="2800" dirty="0" smtClean="0"/>
              <a:t>summarize and </a:t>
            </a:r>
            <a:r>
              <a:rPr lang="en-US" sz="2800" dirty="0"/>
              <a:t>often you must—do so in fresh language. Remind the reader of how the evidence you’ve presented has contributed to your thesis.</a:t>
            </a:r>
          </a:p>
        </p:txBody>
      </p:sp>
    </p:spTree>
    <p:extLst>
      <p:ext uri="{BB962C8B-B14F-4D97-AF65-F5344CB8AC3E}">
        <p14:creationId xmlns:p14="http://schemas.microsoft.com/office/powerpoint/2010/main" val="1641158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5910"/>
            <a:ext cx="10394707" cy="5258675"/>
          </a:xfrm>
        </p:spPr>
        <p:txBody>
          <a:bodyPr>
            <a:normAutofit/>
          </a:bodyPr>
          <a:lstStyle/>
          <a:p>
            <a:endParaRPr lang="en-US" sz="2800" dirty="0" smtClean="0"/>
          </a:p>
          <a:p>
            <a:r>
              <a:rPr lang="en-US" sz="2800" dirty="0" smtClean="0"/>
              <a:t>The </a:t>
            </a:r>
            <a:r>
              <a:rPr lang="en-US" sz="2800" dirty="0"/>
              <a:t>conclusion, like much of the rest of the paper, involves critical thinking. Reflect upon the significance of what you’ve written. Try to convey some closing thoughts about the larger implications of your argument</a:t>
            </a:r>
            <a:r>
              <a:rPr lang="en-US" sz="2800" dirty="0" smtClean="0"/>
              <a:t>.</a:t>
            </a:r>
          </a:p>
          <a:p>
            <a:endParaRPr lang="en-US" sz="2800" dirty="0"/>
          </a:p>
          <a:p>
            <a:r>
              <a:rPr lang="en-US" sz="2800" dirty="0"/>
              <a:t>Broaden your focus a bit at the end of the essay. A good last sentence leaves your reader with something to think about, a concept in some way illuminated by what you’ve written in the paper.</a:t>
            </a:r>
          </a:p>
        </p:txBody>
      </p:sp>
    </p:spTree>
    <p:extLst>
      <p:ext uri="{BB962C8B-B14F-4D97-AF65-F5344CB8AC3E}">
        <p14:creationId xmlns:p14="http://schemas.microsoft.com/office/powerpoint/2010/main" val="5787977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18942"/>
            <a:ext cx="10394707" cy="5155644"/>
          </a:xfrm>
        </p:spPr>
        <p:txBody>
          <a:bodyPr>
            <a:normAutofit/>
          </a:bodyPr>
          <a:lstStyle/>
          <a:p>
            <a:endParaRPr lang="en-US" sz="2800" dirty="0" smtClean="0"/>
          </a:p>
          <a:p>
            <a:endParaRPr lang="en-US" sz="2800" dirty="0" smtClean="0"/>
          </a:p>
          <a:p>
            <a:r>
              <a:rPr lang="en-US" sz="2800" dirty="0" smtClean="0"/>
              <a:t>For </a:t>
            </a:r>
            <a:r>
              <a:rPr lang="en-US" sz="2800" dirty="0"/>
              <a:t>most essays, one well-developed paragraph is sufficient for a conclusion. In some cases, a two-or-three paragraph conclusion may be appropriate. As with introductions, the length of the conclusion should reflect the length of the essay.</a:t>
            </a:r>
          </a:p>
        </p:txBody>
      </p:sp>
    </p:spTree>
    <p:extLst>
      <p:ext uri="{BB962C8B-B14F-4D97-AF65-F5344CB8AC3E}">
        <p14:creationId xmlns:p14="http://schemas.microsoft.com/office/powerpoint/2010/main" val="11363726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0"/>
            <a:ext cx="10396882" cy="1429555"/>
          </a:xfrm>
        </p:spPr>
        <p:txBody>
          <a:bodyPr>
            <a:normAutofit fontScale="90000"/>
          </a:bodyPr>
          <a:lstStyle/>
          <a:p>
            <a:r>
              <a:rPr lang="en-US" dirty="0"/>
              <a:t>write an interesting, effective conclusion?</a:t>
            </a:r>
          </a:p>
        </p:txBody>
      </p:sp>
      <p:sp>
        <p:nvSpPr>
          <p:cNvPr id="3" name="Content Placeholder 2"/>
          <p:cNvSpPr>
            <a:spLocks noGrp="1"/>
          </p:cNvSpPr>
          <p:nvPr>
            <p:ph idx="1"/>
          </p:nvPr>
        </p:nvSpPr>
        <p:spPr>
          <a:xfrm>
            <a:off x="685800" y="1609860"/>
            <a:ext cx="10394707" cy="3764726"/>
          </a:xfrm>
        </p:spPr>
        <p:txBody>
          <a:bodyPr>
            <a:normAutofit/>
          </a:bodyPr>
          <a:lstStyle/>
          <a:p>
            <a:endParaRPr lang="en-US" sz="2400" dirty="0" smtClean="0"/>
          </a:p>
          <a:p>
            <a:r>
              <a:rPr lang="en-US" sz="2400" dirty="0" smtClean="0"/>
              <a:t>If </a:t>
            </a:r>
            <a:r>
              <a:rPr lang="en-US" sz="2400" dirty="0"/>
              <a:t>your essay deals with a contemporary problem, warn readers of the possible consequences of not attending to the problem</a:t>
            </a:r>
            <a:r>
              <a:rPr lang="en-US" sz="2400" dirty="0" smtClean="0"/>
              <a:t>.</a:t>
            </a:r>
          </a:p>
          <a:p>
            <a:endParaRPr lang="en-US" sz="2400" dirty="0"/>
          </a:p>
          <a:p>
            <a:r>
              <a:rPr lang="en-US" sz="2400" dirty="0"/>
              <a:t>Recommend a specific course of action</a:t>
            </a:r>
            <a:r>
              <a:rPr lang="en-US" sz="2400" dirty="0" smtClean="0"/>
              <a:t>.</a:t>
            </a:r>
          </a:p>
          <a:p>
            <a:endParaRPr lang="en-US" sz="2400" dirty="0"/>
          </a:p>
          <a:p>
            <a:r>
              <a:rPr lang="en-US" sz="2400" dirty="0"/>
              <a:t>Use an apt quotation or expert opinion to lend authority to the conclusion you have reached.</a:t>
            </a:r>
          </a:p>
        </p:txBody>
      </p:sp>
    </p:spTree>
    <p:extLst>
      <p:ext uri="{BB962C8B-B14F-4D97-AF65-F5344CB8AC3E}">
        <p14:creationId xmlns:p14="http://schemas.microsoft.com/office/powerpoint/2010/main" val="38162064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34852"/>
            <a:ext cx="10394707" cy="5039734"/>
          </a:xfrm>
        </p:spPr>
        <p:txBody>
          <a:bodyPr>
            <a:normAutofit/>
          </a:bodyPr>
          <a:lstStyle/>
          <a:p>
            <a:endParaRPr lang="en-US" sz="2400" dirty="0" smtClean="0"/>
          </a:p>
          <a:p>
            <a:endParaRPr lang="en-US" sz="2400" dirty="0"/>
          </a:p>
          <a:p>
            <a:r>
              <a:rPr lang="en-US" sz="2400" dirty="0" smtClean="0"/>
              <a:t>Give </a:t>
            </a:r>
            <a:r>
              <a:rPr lang="en-US" sz="2400" dirty="0"/>
              <a:t>a startling statistic, fact, or visual image to drive home the ultimate point of your paper</a:t>
            </a:r>
            <a:r>
              <a:rPr lang="en-US" sz="2400" dirty="0" smtClean="0"/>
              <a:t>.</a:t>
            </a:r>
          </a:p>
          <a:p>
            <a:endParaRPr lang="en-US" sz="2400" dirty="0"/>
          </a:p>
          <a:p>
            <a:r>
              <a:rPr lang="en-US" sz="2400" dirty="0"/>
              <a:t>If your discipline encourages personal reflection, illustrate your concluding point with a relevant narrative drawn from your own life experiences.</a:t>
            </a:r>
          </a:p>
        </p:txBody>
      </p:sp>
    </p:spTree>
    <p:extLst>
      <p:ext uri="{BB962C8B-B14F-4D97-AF65-F5344CB8AC3E}">
        <p14:creationId xmlns:p14="http://schemas.microsoft.com/office/powerpoint/2010/main" val="27077790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09094"/>
            <a:ext cx="10394707" cy="5065492"/>
          </a:xfrm>
        </p:spPr>
        <p:txBody>
          <a:bodyPr>
            <a:normAutofit/>
          </a:bodyPr>
          <a:lstStyle/>
          <a:p>
            <a:endParaRPr lang="en-US" sz="2800" dirty="0" smtClean="0"/>
          </a:p>
          <a:p>
            <a:endParaRPr lang="en-US" sz="2800" dirty="0"/>
          </a:p>
          <a:p>
            <a:r>
              <a:rPr lang="en-US" sz="2800" dirty="0" smtClean="0"/>
              <a:t>Return </a:t>
            </a:r>
            <a:r>
              <a:rPr lang="en-US" sz="2800" dirty="0"/>
              <a:t>to an anecdote, example, or quotation that you introduced in your introduction, but add further insight that derives from the body of your essay</a:t>
            </a:r>
            <a:r>
              <a:rPr lang="en-US" sz="2800" dirty="0" smtClean="0"/>
              <a:t>.</a:t>
            </a:r>
          </a:p>
          <a:p>
            <a:endParaRPr lang="en-US" sz="2800" dirty="0"/>
          </a:p>
          <a:p>
            <a:r>
              <a:rPr lang="en-US" sz="2800" dirty="0"/>
              <a:t>In a science or social science paper, mention worthwhile avenues for future research on your topic.</a:t>
            </a:r>
          </a:p>
        </p:txBody>
      </p:sp>
    </p:spTree>
    <p:extLst>
      <p:ext uri="{BB962C8B-B14F-4D97-AF65-F5344CB8AC3E}">
        <p14:creationId xmlns:p14="http://schemas.microsoft.com/office/powerpoint/2010/main" val="2164571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10396882" cy="305873"/>
          </a:xfrm>
        </p:spPr>
        <p:txBody>
          <a:bodyPr>
            <a:normAutofit fontScale="90000"/>
          </a:bodyPr>
          <a:lstStyle/>
          <a:p>
            <a:r>
              <a:rPr lang="en-US" dirty="0"/>
              <a:t>Business Plan Introduction Template</a:t>
            </a:r>
            <a:br>
              <a:rPr lang="en-US" dirty="0"/>
            </a:br>
            <a:endParaRPr lang="en-US" dirty="0"/>
          </a:p>
        </p:txBody>
      </p:sp>
      <p:sp>
        <p:nvSpPr>
          <p:cNvPr id="3" name="Content Placeholder 2"/>
          <p:cNvSpPr>
            <a:spLocks noGrp="1"/>
          </p:cNvSpPr>
          <p:nvPr>
            <p:ph idx="1"/>
          </p:nvPr>
        </p:nvSpPr>
        <p:spPr>
          <a:xfrm>
            <a:off x="685800" y="991674"/>
            <a:ext cx="10394707" cy="5228822"/>
          </a:xfrm>
        </p:spPr>
        <p:txBody>
          <a:bodyPr>
            <a:normAutofit/>
          </a:bodyPr>
          <a:lstStyle/>
          <a:p>
            <a:endParaRPr lang="en-US" dirty="0" smtClean="0"/>
          </a:p>
          <a:p>
            <a:r>
              <a:rPr lang="en-US" dirty="0" smtClean="0"/>
              <a:t>Use </a:t>
            </a:r>
            <a:r>
              <a:rPr lang="en-US" dirty="0"/>
              <a:t>the following questions as a template to write your business plan introduction. With this section of the plan you are trying answer a few things:</a:t>
            </a:r>
          </a:p>
          <a:p>
            <a:endParaRPr lang="en-US" dirty="0"/>
          </a:p>
          <a:p>
            <a:r>
              <a:rPr lang="en-US" dirty="0"/>
              <a:t>Why this business</a:t>
            </a:r>
            <a:r>
              <a:rPr lang="en-US" dirty="0" smtClean="0"/>
              <a:t>?</a:t>
            </a:r>
          </a:p>
          <a:p>
            <a:endParaRPr lang="en-US" dirty="0"/>
          </a:p>
          <a:p>
            <a:r>
              <a:rPr lang="en-US" dirty="0"/>
              <a:t>Why now</a:t>
            </a:r>
            <a:r>
              <a:rPr lang="en-US" dirty="0" smtClean="0"/>
              <a:t>?</a:t>
            </a:r>
          </a:p>
          <a:p>
            <a:endParaRPr lang="en-US" dirty="0"/>
          </a:p>
          <a:p>
            <a:r>
              <a:rPr lang="en-US" dirty="0" smtClean="0"/>
              <a:t>Who’s </a:t>
            </a:r>
            <a:r>
              <a:rPr lang="en-US" dirty="0"/>
              <a:t>going to buy</a:t>
            </a:r>
            <a:r>
              <a:rPr lang="en-US" dirty="0" smtClean="0"/>
              <a:t>?</a:t>
            </a:r>
          </a:p>
          <a:p>
            <a:pPr marL="0" indent="0">
              <a:buNone/>
            </a:pPr>
            <a:endParaRPr lang="en-US" dirty="0"/>
          </a:p>
          <a:p>
            <a:r>
              <a:rPr lang="en-US" dirty="0"/>
              <a:t>How will they buy? What’s the buying and selling process look like</a:t>
            </a:r>
            <a:r>
              <a:rPr lang="en-US" dirty="0" smtClean="0"/>
              <a:t>?</a:t>
            </a:r>
            <a:endParaRPr lang="en-US" dirty="0"/>
          </a:p>
        </p:txBody>
      </p:sp>
    </p:spTree>
    <p:extLst>
      <p:ext uri="{BB962C8B-B14F-4D97-AF65-F5344CB8AC3E}">
        <p14:creationId xmlns:p14="http://schemas.microsoft.com/office/powerpoint/2010/main" val="3053629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0"/>
            <a:ext cx="10394707" cy="5374585"/>
          </a:xfrm>
        </p:spPr>
        <p:txBody>
          <a:bodyPr/>
          <a:lstStyle/>
          <a:p>
            <a:endParaRPr lang="en-US" sz="2400" dirty="0" smtClean="0"/>
          </a:p>
          <a:p>
            <a:endParaRPr lang="en-US" sz="2400" dirty="0"/>
          </a:p>
          <a:p>
            <a:r>
              <a:rPr lang="en-US" sz="2400" dirty="0" smtClean="0"/>
              <a:t>How </a:t>
            </a:r>
            <a:r>
              <a:rPr lang="en-US" sz="2400" dirty="0"/>
              <a:t>will my business be different than the competitor’s</a:t>
            </a:r>
            <a:r>
              <a:rPr lang="en-US" sz="2400" dirty="0" smtClean="0"/>
              <a:t>?</a:t>
            </a:r>
          </a:p>
          <a:p>
            <a:endParaRPr lang="en-US" sz="2400" dirty="0"/>
          </a:p>
          <a:p>
            <a:r>
              <a:rPr lang="en-US" sz="2400" dirty="0" smtClean="0"/>
              <a:t>What’s </a:t>
            </a:r>
            <a:r>
              <a:rPr lang="en-US" sz="2400" dirty="0"/>
              <a:t>my path to profitability</a:t>
            </a:r>
            <a:r>
              <a:rPr lang="en-US" sz="2400" dirty="0" smtClean="0"/>
              <a:t>?</a:t>
            </a:r>
          </a:p>
          <a:p>
            <a:endParaRPr lang="en-US" sz="2400" dirty="0"/>
          </a:p>
          <a:p>
            <a:r>
              <a:rPr lang="en-US" sz="2400" dirty="0"/>
              <a:t>When will I become profitable</a:t>
            </a:r>
            <a:r>
              <a:rPr lang="en-US" sz="2400" dirty="0" smtClean="0"/>
              <a:t>?</a:t>
            </a:r>
          </a:p>
          <a:p>
            <a:endParaRPr lang="en-US" sz="2400" dirty="0"/>
          </a:p>
          <a:p>
            <a:r>
              <a:rPr lang="en-US" sz="2400" dirty="0"/>
              <a:t>How much will I make and by when?</a:t>
            </a:r>
          </a:p>
          <a:p>
            <a:endParaRPr lang="en-US" dirty="0"/>
          </a:p>
        </p:txBody>
      </p:sp>
    </p:spTree>
    <p:extLst>
      <p:ext uri="{BB962C8B-B14F-4D97-AF65-F5344CB8AC3E}">
        <p14:creationId xmlns:p14="http://schemas.microsoft.com/office/powerpoint/2010/main" val="28299685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8" y="685801"/>
            <a:ext cx="11487955" cy="460420"/>
          </a:xfrm>
        </p:spPr>
        <p:txBody>
          <a:bodyPr>
            <a:normAutofit fontScale="90000"/>
          </a:bodyPr>
          <a:lstStyle/>
          <a:p>
            <a:r>
              <a:rPr lang="en-US" dirty="0"/>
              <a:t>Conclusion Section of your Business Plan</a:t>
            </a:r>
          </a:p>
        </p:txBody>
      </p:sp>
      <p:sp>
        <p:nvSpPr>
          <p:cNvPr id="3" name="Content Placeholder 2"/>
          <p:cNvSpPr>
            <a:spLocks noGrp="1"/>
          </p:cNvSpPr>
          <p:nvPr>
            <p:ph idx="1"/>
          </p:nvPr>
        </p:nvSpPr>
        <p:spPr>
          <a:xfrm>
            <a:off x="412124" y="1300766"/>
            <a:ext cx="10668383" cy="4623516"/>
          </a:xfrm>
        </p:spPr>
        <p:txBody>
          <a:bodyPr>
            <a:normAutofit/>
          </a:bodyPr>
          <a:lstStyle/>
          <a:p>
            <a:endParaRPr lang="en-US" sz="2800" dirty="0" smtClean="0"/>
          </a:p>
          <a:p>
            <a:r>
              <a:rPr lang="en-US" sz="2800" dirty="0" smtClean="0"/>
              <a:t>Reminding </a:t>
            </a:r>
            <a:r>
              <a:rPr lang="en-US" sz="2800" dirty="0"/>
              <a:t>the reader of the messages made in the executive </a:t>
            </a:r>
            <a:r>
              <a:rPr lang="en-US" sz="2800" dirty="0" smtClean="0"/>
              <a:t>summary</a:t>
            </a:r>
          </a:p>
          <a:p>
            <a:endParaRPr lang="en-US" sz="2800" dirty="0"/>
          </a:p>
          <a:p>
            <a:r>
              <a:rPr lang="en-US" sz="2800" dirty="0"/>
              <a:t>Reinforce the main message the authors want to </a:t>
            </a:r>
            <a:r>
              <a:rPr lang="en-US" sz="2800" dirty="0" smtClean="0"/>
              <a:t>highlight</a:t>
            </a:r>
          </a:p>
          <a:p>
            <a:endParaRPr lang="en-US" sz="2800" dirty="0"/>
          </a:p>
          <a:p>
            <a:r>
              <a:rPr lang="en-US" sz="2800" dirty="0"/>
              <a:t>Laying information throughout the white paper to nudge the reader in the right direction.</a:t>
            </a:r>
          </a:p>
        </p:txBody>
      </p:sp>
    </p:spTree>
    <p:extLst>
      <p:ext uri="{BB962C8B-B14F-4D97-AF65-F5344CB8AC3E}">
        <p14:creationId xmlns:p14="http://schemas.microsoft.com/office/powerpoint/2010/main" val="14480099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0304"/>
            <a:ext cx="10394707" cy="5194281"/>
          </a:xfrm>
        </p:spPr>
        <p:txBody>
          <a:bodyPr>
            <a:normAutofit/>
          </a:bodyPr>
          <a:lstStyle/>
          <a:p>
            <a:endParaRPr lang="en-US" sz="3200" dirty="0" smtClean="0"/>
          </a:p>
          <a:p>
            <a:r>
              <a:rPr lang="en-US" sz="3200" dirty="0" smtClean="0"/>
              <a:t>Be brief</a:t>
            </a:r>
          </a:p>
          <a:p>
            <a:endParaRPr lang="en-US" sz="3200" dirty="0"/>
          </a:p>
          <a:p>
            <a:r>
              <a:rPr lang="en-US" sz="3200" dirty="0" smtClean="0"/>
              <a:t>This </a:t>
            </a:r>
            <a:r>
              <a:rPr lang="en-US" sz="3200" dirty="0"/>
              <a:t>is a good time to transmit your optimism without </a:t>
            </a:r>
            <a:r>
              <a:rPr lang="en-US" sz="3200" dirty="0" smtClean="0"/>
              <a:t>exaggerating</a:t>
            </a:r>
          </a:p>
          <a:p>
            <a:endParaRPr lang="en-US" sz="3200" dirty="0"/>
          </a:p>
          <a:p>
            <a:r>
              <a:rPr lang="en-US" sz="3200" dirty="0" smtClean="0"/>
              <a:t>Leave </a:t>
            </a:r>
            <a:r>
              <a:rPr lang="en-US" sz="3200" dirty="0"/>
              <a:t>the reader feeling positive</a:t>
            </a:r>
          </a:p>
        </p:txBody>
      </p:sp>
    </p:spTree>
    <p:extLst>
      <p:ext uri="{BB962C8B-B14F-4D97-AF65-F5344CB8AC3E}">
        <p14:creationId xmlns:p14="http://schemas.microsoft.com/office/powerpoint/2010/main" val="3216443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3184"/>
            <a:ext cx="10394707" cy="5181402"/>
          </a:xfrm>
        </p:spPr>
        <p:txBody>
          <a:bodyPr>
            <a:normAutofit/>
          </a:bodyPr>
          <a:lstStyle/>
          <a:p>
            <a:endParaRPr lang="en-US" sz="2800" dirty="0" smtClean="0"/>
          </a:p>
          <a:p>
            <a:endParaRPr lang="en-US" sz="2800" dirty="0"/>
          </a:p>
          <a:p>
            <a:r>
              <a:rPr lang="en-US" sz="2800" dirty="0" smtClean="0"/>
              <a:t>Introductions </a:t>
            </a:r>
            <a:r>
              <a:rPr lang="en-US" sz="2800" dirty="0"/>
              <a:t>and conclusions play a special role in the academic essay, and they frequently demand much of your attention as a writer. A good introduction should identify your topic, provide essential context, and indicate your particular focus in the essay. It also needs to engage your readers’ interest. </a:t>
            </a:r>
            <a:endParaRPr lang="en-US" sz="2800" dirty="0" smtClean="0"/>
          </a:p>
          <a:p>
            <a:r>
              <a:rPr lang="en-US" sz="2800" dirty="0" smtClean="0"/>
              <a:t>A </a:t>
            </a:r>
            <a:r>
              <a:rPr lang="en-US" sz="2800" dirty="0"/>
              <a:t>strong conclusion will provide a sense of closure to the essay while again placing your concepts in a somewhat wider context. It will also, in some instances, add a stimulus to further thought.</a:t>
            </a:r>
          </a:p>
        </p:txBody>
      </p:sp>
    </p:spTree>
    <p:extLst>
      <p:ext uri="{BB962C8B-B14F-4D97-AF65-F5344CB8AC3E}">
        <p14:creationId xmlns:p14="http://schemas.microsoft.com/office/powerpoint/2010/main" val="4269227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15910"/>
            <a:ext cx="10396882" cy="1249251"/>
          </a:xfrm>
        </p:spPr>
        <p:txBody>
          <a:bodyPr>
            <a:normAutofit fontScale="90000"/>
          </a:bodyPr>
          <a:lstStyle/>
          <a:p>
            <a:r>
              <a:rPr lang="en-US" dirty="0" smtClean="0"/>
              <a:t>Some </a:t>
            </a:r>
            <a:r>
              <a:rPr lang="en-US" dirty="0"/>
              <a:t>general advice about introductions</a:t>
            </a:r>
          </a:p>
        </p:txBody>
      </p:sp>
      <p:sp>
        <p:nvSpPr>
          <p:cNvPr id="3" name="Content Placeholder 2"/>
          <p:cNvSpPr>
            <a:spLocks noGrp="1"/>
          </p:cNvSpPr>
          <p:nvPr>
            <p:ph idx="1"/>
          </p:nvPr>
        </p:nvSpPr>
        <p:spPr>
          <a:xfrm>
            <a:off x="685800" y="1558344"/>
            <a:ext cx="10394707" cy="4056845"/>
          </a:xfrm>
        </p:spPr>
        <p:txBody>
          <a:bodyPr>
            <a:normAutofit/>
          </a:bodyPr>
          <a:lstStyle/>
          <a:p>
            <a:r>
              <a:rPr lang="en-US" sz="2400" dirty="0"/>
              <a:t>Some students cannot begin writing the body of the essay until they feel they have the perfect introduction. Be aware of the dangers of sinking too much time into the introduction. Some of that time can be more usefully channeled into planning and writing</a:t>
            </a:r>
            <a:r>
              <a:rPr lang="en-US" sz="2400" dirty="0" smtClean="0"/>
              <a:t>.</a:t>
            </a:r>
          </a:p>
          <a:p>
            <a:endParaRPr lang="en-US" sz="2400" dirty="0"/>
          </a:p>
          <a:p>
            <a:r>
              <a:rPr lang="en-US" sz="2400" dirty="0" smtClean="0"/>
              <a:t>You </a:t>
            </a:r>
            <a:r>
              <a:rPr lang="en-US" sz="2400" dirty="0"/>
              <a:t>may be the kind of writer who writes an introduction first in order to explore your own thinking on the topic. If so, remember that you may at a later stage need to compress your introduction.</a:t>
            </a:r>
          </a:p>
        </p:txBody>
      </p:sp>
    </p:spTree>
    <p:extLst>
      <p:ext uri="{BB962C8B-B14F-4D97-AF65-F5344CB8AC3E}">
        <p14:creationId xmlns:p14="http://schemas.microsoft.com/office/powerpoint/2010/main" val="1541080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06062"/>
            <a:ext cx="10394707" cy="5168523"/>
          </a:xfrm>
        </p:spPr>
        <p:txBody>
          <a:bodyPr>
            <a:normAutofit/>
          </a:bodyPr>
          <a:lstStyle/>
          <a:p>
            <a:endParaRPr lang="en-US" sz="2800" dirty="0" smtClean="0"/>
          </a:p>
          <a:p>
            <a:r>
              <a:rPr lang="en-US" sz="2800" dirty="0" smtClean="0"/>
              <a:t>The </a:t>
            </a:r>
            <a:r>
              <a:rPr lang="en-US" sz="2800" dirty="0"/>
              <a:t>introductions for most papers can be effectively written in one paragraph occupying half to three-quarters of the first page. Your introduction may be longer than that, and it may take more than one paragraph, but be sure you know why. The size of your introduction should bear some relationship to the length and complexity of your paper. A twenty page paper may call for a two-page introduction, but a five-page paper will not.</a:t>
            </a:r>
          </a:p>
        </p:txBody>
      </p:sp>
    </p:spTree>
    <p:extLst>
      <p:ext uri="{BB962C8B-B14F-4D97-AF65-F5344CB8AC3E}">
        <p14:creationId xmlns:p14="http://schemas.microsoft.com/office/powerpoint/2010/main" val="17442016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0"/>
            <a:ext cx="10394707" cy="5374585"/>
          </a:xfrm>
        </p:spPr>
        <p:txBody>
          <a:bodyPr>
            <a:normAutofit/>
          </a:bodyPr>
          <a:lstStyle/>
          <a:p>
            <a:endParaRPr lang="en-US" sz="3200" dirty="0" smtClean="0"/>
          </a:p>
          <a:p>
            <a:endParaRPr lang="en-US" sz="3200" dirty="0"/>
          </a:p>
          <a:p>
            <a:r>
              <a:rPr lang="en-US" sz="3200" dirty="0" smtClean="0"/>
              <a:t>Get </a:t>
            </a:r>
            <a:r>
              <a:rPr lang="en-US" sz="3200" dirty="0"/>
              <a:t>to the point as soon as possible. Generally, you want to raise your topic in your very first sentences. A common error is to begin too broadly or too far off </a:t>
            </a:r>
            <a:r>
              <a:rPr lang="en-US" sz="3200" dirty="0" smtClean="0"/>
              <a:t>topic.</a:t>
            </a:r>
            <a:endParaRPr lang="en-US" sz="3200" dirty="0"/>
          </a:p>
        </p:txBody>
      </p:sp>
    </p:spTree>
    <p:extLst>
      <p:ext uri="{BB962C8B-B14F-4D97-AF65-F5344CB8AC3E}">
        <p14:creationId xmlns:p14="http://schemas.microsoft.com/office/powerpoint/2010/main" val="2745102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28790"/>
            <a:ext cx="10396882" cy="1708976"/>
          </a:xfrm>
        </p:spPr>
        <p:txBody>
          <a:bodyPr>
            <a:normAutofit/>
          </a:bodyPr>
          <a:lstStyle/>
          <a:p>
            <a:r>
              <a:rPr lang="en-US" dirty="0"/>
              <a:t>How do I write an interesting, effective introduction?</a:t>
            </a:r>
          </a:p>
        </p:txBody>
      </p:sp>
      <p:sp>
        <p:nvSpPr>
          <p:cNvPr id="3" name="Content Placeholder 2"/>
          <p:cNvSpPr>
            <a:spLocks noGrp="1"/>
          </p:cNvSpPr>
          <p:nvPr>
            <p:ph idx="1"/>
          </p:nvPr>
        </p:nvSpPr>
        <p:spPr/>
        <p:txBody>
          <a:bodyPr>
            <a:noAutofit/>
          </a:bodyPr>
          <a:lstStyle/>
          <a:p>
            <a:r>
              <a:rPr lang="en-US" sz="3200" dirty="0"/>
              <a:t>Find a startling statistic that illustrates the seriousness of the problem you will address.</a:t>
            </a:r>
          </a:p>
          <a:p>
            <a:r>
              <a:rPr lang="en-US" sz="3200" dirty="0"/>
              <a:t>Quote an expert (but be sure to introduce him or her first).</a:t>
            </a:r>
          </a:p>
          <a:p>
            <a:r>
              <a:rPr lang="en-US" sz="3200" dirty="0"/>
              <a:t>Mention a common misperception that your thesis will argue against.</a:t>
            </a:r>
          </a:p>
        </p:txBody>
      </p:sp>
    </p:spTree>
    <p:extLst>
      <p:ext uri="{BB962C8B-B14F-4D97-AF65-F5344CB8AC3E}">
        <p14:creationId xmlns:p14="http://schemas.microsoft.com/office/powerpoint/2010/main" val="2592494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5910"/>
            <a:ext cx="10394707" cy="5258675"/>
          </a:xfrm>
        </p:spPr>
        <p:txBody>
          <a:bodyPr>
            <a:noAutofit/>
          </a:bodyPr>
          <a:lstStyle/>
          <a:p>
            <a:r>
              <a:rPr lang="en-US" sz="3200" dirty="0"/>
              <a:t>Give some background information necessary for understanding the essay</a:t>
            </a:r>
            <a:r>
              <a:rPr lang="en-US" sz="3200" dirty="0" smtClean="0"/>
              <a:t>.</a:t>
            </a:r>
          </a:p>
          <a:p>
            <a:endParaRPr lang="en-US" sz="3200" dirty="0"/>
          </a:p>
          <a:p>
            <a:r>
              <a:rPr lang="en-US" sz="3200" dirty="0"/>
              <a:t>Use a brief narrative or anecdote that exemplifies your reason for choosing the topic. In an assignment that encourages personal reflection, you may draw on your own experiences; in a research essay, the narrative may illustrate a common real-world scenario.</a:t>
            </a:r>
          </a:p>
        </p:txBody>
      </p:sp>
    </p:spTree>
    <p:extLst>
      <p:ext uri="{BB962C8B-B14F-4D97-AF65-F5344CB8AC3E}">
        <p14:creationId xmlns:p14="http://schemas.microsoft.com/office/powerpoint/2010/main" val="391423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3184"/>
            <a:ext cx="10394707" cy="5181402"/>
          </a:xfrm>
        </p:spPr>
        <p:txBody>
          <a:bodyPr>
            <a:normAutofit/>
          </a:bodyPr>
          <a:lstStyle/>
          <a:p>
            <a:endParaRPr lang="en-US" sz="2800" dirty="0" smtClean="0"/>
          </a:p>
          <a:p>
            <a:endParaRPr lang="en-US" sz="2800" dirty="0"/>
          </a:p>
          <a:p>
            <a:r>
              <a:rPr lang="en-US" sz="2800" dirty="0" smtClean="0"/>
              <a:t>In </a:t>
            </a:r>
            <a:r>
              <a:rPr lang="en-US" sz="2800" dirty="0"/>
              <a:t>a science paper, explain key scientific concepts and refer to relevant literature. Lead up to your own contribution or intervention</a:t>
            </a:r>
            <a:r>
              <a:rPr lang="en-US" sz="2800" dirty="0" smtClean="0"/>
              <a:t>.</a:t>
            </a:r>
          </a:p>
          <a:p>
            <a:endParaRPr lang="en-US" sz="2800" dirty="0"/>
          </a:p>
          <a:p>
            <a:r>
              <a:rPr lang="en-US" sz="2800" dirty="0"/>
              <a:t>In a more technical paper, define a term that is possibly unfamiliar to your audience but is central to understanding the essay.</a:t>
            </a:r>
          </a:p>
        </p:txBody>
      </p:sp>
    </p:spTree>
    <p:extLst>
      <p:ext uri="{BB962C8B-B14F-4D97-AF65-F5344CB8AC3E}">
        <p14:creationId xmlns:p14="http://schemas.microsoft.com/office/powerpoint/2010/main" val="276209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4875"/>
            <a:ext cx="10396882" cy="1747613"/>
          </a:xfrm>
        </p:spPr>
        <p:txBody>
          <a:bodyPr>
            <a:normAutofit/>
          </a:bodyPr>
          <a:lstStyle/>
          <a:p>
            <a:r>
              <a:rPr lang="en-US" dirty="0" smtClean="0"/>
              <a:t>in </a:t>
            </a:r>
            <a:r>
              <a:rPr lang="en-US" dirty="0"/>
              <a:t>fleshing out your introduction, you will want to avoid </a:t>
            </a:r>
          </a:p>
        </p:txBody>
      </p:sp>
      <p:sp>
        <p:nvSpPr>
          <p:cNvPr id="3" name="Content Placeholder 2"/>
          <p:cNvSpPr>
            <a:spLocks noGrp="1"/>
          </p:cNvSpPr>
          <p:nvPr>
            <p:ph idx="1"/>
          </p:nvPr>
        </p:nvSpPr>
        <p:spPr>
          <a:xfrm>
            <a:off x="685800" y="1622738"/>
            <a:ext cx="10394707" cy="3751847"/>
          </a:xfrm>
        </p:spPr>
        <p:txBody>
          <a:bodyPr>
            <a:noAutofit/>
          </a:bodyPr>
          <a:lstStyle/>
          <a:p>
            <a:endParaRPr lang="en-US" sz="2400" dirty="0" smtClean="0"/>
          </a:p>
          <a:p>
            <a:r>
              <a:rPr lang="en-US" sz="2400" dirty="0" smtClean="0"/>
              <a:t>Don’t </a:t>
            </a:r>
            <a:r>
              <a:rPr lang="en-US" sz="2400" dirty="0"/>
              <a:t>provide dictionary definitions, especially of words your audience already knows</a:t>
            </a:r>
            <a:r>
              <a:rPr lang="en-US" sz="2400" dirty="0" smtClean="0"/>
              <a:t>.</a:t>
            </a:r>
          </a:p>
          <a:p>
            <a:endParaRPr lang="en-US" sz="2400" dirty="0"/>
          </a:p>
          <a:p>
            <a:r>
              <a:rPr lang="en-US" sz="2400" dirty="0" smtClean="0"/>
              <a:t>Don’t </a:t>
            </a:r>
            <a:r>
              <a:rPr lang="en-US" sz="2400" dirty="0"/>
              <a:t>repeat the assignment specifications using the professor’s </a:t>
            </a:r>
            <a:r>
              <a:rPr lang="en-US" sz="2400" dirty="0" smtClean="0"/>
              <a:t>wording.</a:t>
            </a:r>
          </a:p>
          <a:p>
            <a:endParaRPr lang="en-US" sz="2400" dirty="0"/>
          </a:p>
          <a:p>
            <a:r>
              <a:rPr lang="en-US" sz="2400" dirty="0"/>
              <a:t>Don’t give details and in-depth explanations that really belong in your body paragraphs. You can usually postpone background material to the body of the essay.</a:t>
            </a:r>
          </a:p>
        </p:txBody>
      </p:sp>
    </p:spTree>
    <p:extLst>
      <p:ext uri="{BB962C8B-B14F-4D97-AF65-F5344CB8AC3E}">
        <p14:creationId xmlns:p14="http://schemas.microsoft.com/office/powerpoint/2010/main" val="16446766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94</TotalTime>
  <Words>979</Words>
  <Application>Microsoft Office PowerPoint</Application>
  <PresentationFormat>Widescreen</PresentationFormat>
  <Paragraphs>93</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Rockwell</vt:lpstr>
      <vt:lpstr>Rockwell Condensed</vt:lpstr>
      <vt:lpstr>Wingdings</vt:lpstr>
      <vt:lpstr>Wood Type</vt:lpstr>
      <vt:lpstr>Introduction and conclusion writing</vt:lpstr>
      <vt:lpstr>PowerPoint Presentation</vt:lpstr>
      <vt:lpstr>Some general advice about introductions</vt:lpstr>
      <vt:lpstr>PowerPoint Presentation</vt:lpstr>
      <vt:lpstr>PowerPoint Presentation</vt:lpstr>
      <vt:lpstr>How do I write an interesting, effective introduction?</vt:lpstr>
      <vt:lpstr>PowerPoint Presentation</vt:lpstr>
      <vt:lpstr>PowerPoint Presentation</vt:lpstr>
      <vt:lpstr>in fleshing out your introduction, you will want to avoid </vt:lpstr>
      <vt:lpstr> conclusions</vt:lpstr>
      <vt:lpstr>PowerPoint Presentation</vt:lpstr>
      <vt:lpstr>PowerPoint Presentation</vt:lpstr>
      <vt:lpstr>write an interesting, effective conclusion?</vt:lpstr>
      <vt:lpstr>PowerPoint Presentation</vt:lpstr>
      <vt:lpstr>PowerPoint Presentation</vt:lpstr>
      <vt:lpstr>Business Plan Introduction Template </vt:lpstr>
      <vt:lpstr>PowerPoint Presentation</vt:lpstr>
      <vt:lpstr>Conclusion Section of your Business Plan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and conclusion writing</dc:title>
  <dc:creator>User</dc:creator>
  <cp:lastModifiedBy>User</cp:lastModifiedBy>
  <cp:revision>7</cp:revision>
  <dcterms:created xsi:type="dcterms:W3CDTF">2018-10-28T18:17:32Z</dcterms:created>
  <dcterms:modified xsi:type="dcterms:W3CDTF">2019-10-24T04:26:13Z</dcterms:modified>
</cp:coreProperties>
</file>