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Lst>
  <p:notesMasterIdLst>
    <p:notesMasterId r:id="rId41"/>
  </p:notesMasterIdLst>
  <p:sldIdLst>
    <p:sldId id="256" r:id="rId2"/>
    <p:sldId id="316" r:id="rId3"/>
    <p:sldId id="317" r:id="rId4"/>
    <p:sldId id="315" r:id="rId5"/>
    <p:sldId id="319" r:id="rId6"/>
    <p:sldId id="320" r:id="rId7"/>
    <p:sldId id="321" r:id="rId8"/>
    <p:sldId id="322" r:id="rId9"/>
    <p:sldId id="323" r:id="rId10"/>
    <p:sldId id="326" r:id="rId11"/>
    <p:sldId id="325" r:id="rId12"/>
    <p:sldId id="327" r:id="rId13"/>
    <p:sldId id="328" r:id="rId14"/>
    <p:sldId id="329" r:id="rId15"/>
    <p:sldId id="332" r:id="rId16"/>
    <p:sldId id="330" r:id="rId17"/>
    <p:sldId id="350" r:id="rId18"/>
    <p:sldId id="331" r:id="rId19"/>
    <p:sldId id="351" r:id="rId20"/>
    <p:sldId id="333" r:id="rId21"/>
    <p:sldId id="334" r:id="rId22"/>
    <p:sldId id="335" r:id="rId23"/>
    <p:sldId id="352" r:id="rId24"/>
    <p:sldId id="353" r:id="rId25"/>
    <p:sldId id="354" r:id="rId26"/>
    <p:sldId id="336" r:id="rId27"/>
    <p:sldId id="337" r:id="rId28"/>
    <p:sldId id="338" r:id="rId29"/>
    <p:sldId id="355" r:id="rId30"/>
    <p:sldId id="339" r:id="rId31"/>
    <p:sldId id="340" r:id="rId32"/>
    <p:sldId id="341" r:id="rId33"/>
    <p:sldId id="344" r:id="rId34"/>
    <p:sldId id="342" r:id="rId35"/>
    <p:sldId id="346" r:id="rId36"/>
    <p:sldId id="347" r:id="rId37"/>
    <p:sldId id="348" r:id="rId38"/>
    <p:sldId id="349" r:id="rId39"/>
    <p:sldId id="27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C3316-F921-4FC0-8E0D-A2DCC1340B66}" type="datetimeFigureOut">
              <a:rPr lang="en-US" smtClean="0"/>
              <a:t>10/25/2018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8CCA5-ABD1-4541-B5E5-E9B02B62A835}" type="slidenum">
              <a:rPr lang="en-US" smtClean="0"/>
              <a:t>‹#›</a:t>
            </a:fld>
            <a:endParaRPr lang="en-US"/>
          </a:p>
        </p:txBody>
      </p:sp>
    </p:spTree>
    <p:extLst>
      <p:ext uri="{BB962C8B-B14F-4D97-AF65-F5344CB8AC3E}">
        <p14:creationId xmlns:p14="http://schemas.microsoft.com/office/powerpoint/2010/main" val="235090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0BDB34-2AB5-4C8E-9E5A-C56FD863F1EC}"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26944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D2652-44DC-4DE4-804C-A3BCE4D9DBDE}"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51083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558A29-EF26-41B2-BCDF-F0B522091A3C}"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1F0B8B-BFEA-4C54-8C63-752F9DDDF7C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8275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D6AD299-2AB5-4B8A-86E0-6412DC747E60}" type="datetime1">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229416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123955F-E60F-4012-B819-06AC9FA95E7C}" type="datetime1">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1F0B8B-BFEA-4C54-8C63-752F9DDDF7C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235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28ACAC5-BAD3-40B9-AE77-215BAF7883CF}" type="datetime1">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357961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73646-2F85-4D68-87D3-3AE20B669B65}"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58136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C59B6-DF40-4A2B-A8F7-355618053893}"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253352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E46A8-AC61-4B1B-9B35-B128218D4EF6}"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46838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13447D-11DC-4F0E-BCD8-6B23312D27FA}"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287245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DC0579-332B-49F3-A1C2-21D5321B70DE}" type="datetime1">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164036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F1A2C3-9A4C-461B-A568-C48701B6E6C9}" type="datetime1">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142600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4EBAD6-B446-4244-9D2A-E868F70F1ECE}" type="datetime1">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167643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35D40-1DBC-4BB5-9FC4-B83600028765}" type="datetime1">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165658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A82A1A-36CD-408E-A695-4C3FEEDC982F}" type="datetime1">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176858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BDC328-EA1F-4B16-B6D7-19014B6EEE39}" type="datetime1">
              <a:rPr lang="en-US" smtClean="0"/>
              <a:t>10/25/2018</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1F0B8B-BFEA-4C54-8C63-752F9DDDF7CD}" type="slidenum">
              <a:rPr lang="en-US" smtClean="0"/>
              <a:t>‹#›</a:t>
            </a:fld>
            <a:endParaRPr lang="en-US"/>
          </a:p>
        </p:txBody>
      </p:sp>
    </p:spTree>
    <p:extLst>
      <p:ext uri="{BB962C8B-B14F-4D97-AF65-F5344CB8AC3E}">
        <p14:creationId xmlns:p14="http://schemas.microsoft.com/office/powerpoint/2010/main" val="342404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11EFB2C-0E46-4705-81A5-CC36C1F90C55}" type="datetime1">
              <a:rPr lang="en-US" smtClean="0"/>
              <a:t>10/25/2018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B1F0B8B-BFEA-4C54-8C63-752F9DDDF7CD}" type="slidenum">
              <a:rPr lang="en-US" smtClean="0"/>
              <a:t>‹#›</a:t>
            </a:fld>
            <a:endParaRPr lang="en-US"/>
          </a:p>
        </p:txBody>
      </p:sp>
    </p:spTree>
    <p:extLst>
      <p:ext uri="{BB962C8B-B14F-4D97-AF65-F5344CB8AC3E}">
        <p14:creationId xmlns:p14="http://schemas.microsoft.com/office/powerpoint/2010/main" val="19821348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E83E-A3AF-4077-8EC3-2D90E654C701}"/>
              </a:ext>
            </a:extLst>
          </p:cNvPr>
          <p:cNvSpPr>
            <a:spLocks noGrp="1"/>
          </p:cNvSpPr>
          <p:nvPr>
            <p:ph type="ctrTitle"/>
          </p:nvPr>
        </p:nvSpPr>
        <p:spPr>
          <a:xfrm>
            <a:off x="901062" y="1218163"/>
            <a:ext cx="11563881" cy="2203641"/>
          </a:xfrm>
        </p:spPr>
        <p:txBody>
          <a:bodyPr>
            <a:normAutofit fontScale="90000"/>
          </a:bodyPr>
          <a:lstStyle/>
          <a:p>
            <a:pPr algn="ct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Introduction to Telecommunication Systems</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Lecture 3</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Network Models</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0E915CB-4468-471E-A0D5-30BBFCAA5363}"/>
              </a:ext>
            </a:extLst>
          </p:cNvPr>
          <p:cNvSpPr>
            <a:spLocks noGrp="1"/>
          </p:cNvSpPr>
          <p:nvPr>
            <p:ph type="subTitle" idx="1"/>
          </p:nvPr>
        </p:nvSpPr>
        <p:spPr/>
        <p:txBody>
          <a:bodyPr>
            <a:normAutofit fontScale="25000" lnSpcReduction="20000"/>
          </a:bodyPr>
          <a:lstStyle/>
          <a:p>
            <a:pPr algn="r"/>
            <a:r>
              <a:rPr lang="en-US" sz="9600" dirty="0">
                <a:latin typeface="Times New Roman" panose="02020603050405020304" pitchFamily="18" charset="0"/>
                <a:cs typeface="Times New Roman" panose="02020603050405020304" pitchFamily="18" charset="0"/>
              </a:rPr>
              <a:t>Engr. Madeha Mushtaq</a:t>
            </a:r>
          </a:p>
          <a:p>
            <a:pPr algn="r"/>
            <a:r>
              <a:rPr lang="en-US" sz="9600" dirty="0">
                <a:latin typeface="Times New Roman" panose="02020603050405020304" pitchFamily="18" charset="0"/>
                <a:cs typeface="Times New Roman" panose="02020603050405020304" pitchFamily="18" charset="0"/>
              </a:rPr>
              <a:t>Department of Computer Science</a:t>
            </a:r>
          </a:p>
          <a:p>
            <a:pPr algn="r"/>
            <a:r>
              <a:rPr lang="en-US" sz="9600" dirty="0">
                <a:latin typeface="Times New Roman" panose="02020603050405020304" pitchFamily="18" charset="0"/>
                <a:cs typeface="Times New Roman" panose="02020603050405020304" pitchFamily="18" charset="0"/>
              </a:rPr>
              <a:t>Iqra National University</a:t>
            </a:r>
          </a:p>
        </p:txBody>
      </p:sp>
    </p:spTree>
    <p:extLst>
      <p:ext uri="{BB962C8B-B14F-4D97-AF65-F5344CB8AC3E}">
        <p14:creationId xmlns:p14="http://schemas.microsoft.com/office/powerpoint/2010/main" val="38373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8AEB-94D9-4F12-8B3B-2C715AADF67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Organization of the Layers</a:t>
            </a:r>
          </a:p>
        </p:txBody>
      </p:sp>
      <p:sp>
        <p:nvSpPr>
          <p:cNvPr id="3" name="Content Placeholder 2">
            <a:extLst>
              <a:ext uri="{FF2B5EF4-FFF2-40B4-BE49-F238E27FC236}">
                <a16:creationId xmlns:a16="http://schemas.microsoft.com/office/drawing/2014/main" id="{74759567-2688-4784-9171-14D6F2651625}"/>
              </a:ext>
            </a:extLst>
          </p:cNvPr>
          <p:cNvSpPr>
            <a:spLocks noGrp="1"/>
          </p:cNvSpPr>
          <p:nvPr>
            <p:ph idx="1"/>
          </p:nvPr>
        </p:nvSpPr>
        <p:spPr>
          <a:xfrm>
            <a:off x="1555423" y="1809946"/>
            <a:ext cx="9949189" cy="4101276"/>
          </a:xfrm>
        </p:spPr>
        <p:txBody>
          <a:bodyPr>
            <a:normAutofit/>
          </a:bodyPr>
          <a:lstStyle/>
          <a:p>
            <a:r>
              <a:rPr lang="en-US" sz="2400" dirty="0">
                <a:latin typeface="Times New Roman" panose="02020603050405020304" pitchFamily="18" charset="0"/>
                <a:cs typeface="Times New Roman" panose="02020603050405020304" pitchFamily="18" charset="0"/>
              </a:rPr>
              <a:t>Layer 5, application layer can be thought of as the user support layer.</a:t>
            </a:r>
          </a:p>
          <a:p>
            <a:pPr lvl="1"/>
            <a:r>
              <a:rPr lang="en-US" altLang="en-US" sz="2400" dirty="0">
                <a:latin typeface="Times New Roman" panose="02020603050405020304" pitchFamily="18" charset="0"/>
                <a:cs typeface="Times New Roman" panose="02020603050405020304" pitchFamily="18" charset="0"/>
              </a:rPr>
              <a:t>File Transport Protocol</a:t>
            </a:r>
          </a:p>
          <a:p>
            <a:pPr lvl="1"/>
            <a:r>
              <a:rPr lang="en-US" altLang="en-US" sz="2400" dirty="0">
                <a:latin typeface="Times New Roman" panose="02020603050405020304" pitchFamily="18" charset="0"/>
                <a:cs typeface="Times New Roman" panose="02020603050405020304" pitchFamily="18" charset="0"/>
              </a:rPr>
              <a:t>HTTP</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Layer 4, the transport layer, links the two subgroups and ensures that what the lower layers have transmitted is in a form that the upper layers can use.</a:t>
            </a:r>
          </a:p>
          <a:p>
            <a:pPr lvl="1"/>
            <a:r>
              <a:rPr lang="en-US" altLang="en-US" sz="2400" dirty="0">
                <a:latin typeface="Times New Roman" panose="02020603050405020304" pitchFamily="18" charset="0"/>
                <a:cs typeface="Times New Roman" panose="02020603050405020304" pitchFamily="18" charset="0"/>
              </a:rPr>
              <a:t>Transmission Control Protocol (TCP)</a:t>
            </a:r>
          </a:p>
          <a:p>
            <a:pPr lvl="1"/>
            <a:r>
              <a:rPr lang="en-US" altLang="en-US" sz="2400" dirty="0">
                <a:latin typeface="Times New Roman" panose="02020603050405020304" pitchFamily="18" charset="0"/>
                <a:cs typeface="Times New Roman" panose="02020603050405020304" pitchFamily="18" charset="0"/>
              </a:rPr>
              <a:t>User Datagram Protocol (UDP)</a:t>
            </a:r>
            <a:endParaRPr lang="en-US" dirty="0"/>
          </a:p>
        </p:txBody>
      </p:sp>
      <p:sp>
        <p:nvSpPr>
          <p:cNvPr id="4" name="Slide Number Placeholder 3">
            <a:extLst>
              <a:ext uri="{FF2B5EF4-FFF2-40B4-BE49-F238E27FC236}">
                <a16:creationId xmlns:a16="http://schemas.microsoft.com/office/drawing/2014/main" id="{D74BDFA2-F826-4195-88A0-37DE868D60E9}"/>
              </a:ext>
            </a:extLst>
          </p:cNvPr>
          <p:cNvSpPr>
            <a:spLocks noGrp="1"/>
          </p:cNvSpPr>
          <p:nvPr>
            <p:ph type="sldNum" sz="quarter" idx="12"/>
          </p:nvPr>
        </p:nvSpPr>
        <p:spPr/>
        <p:txBody>
          <a:bodyPr/>
          <a:lstStyle/>
          <a:p>
            <a:fld id="{EB1F0B8B-BFEA-4C54-8C63-752F9DDDF7CD}" type="slidenum">
              <a:rPr lang="en-US" smtClean="0"/>
              <a:t>10</a:t>
            </a:fld>
            <a:endParaRPr lang="en-US"/>
          </a:p>
        </p:txBody>
      </p:sp>
    </p:spTree>
    <p:extLst>
      <p:ext uri="{BB962C8B-B14F-4D97-AF65-F5344CB8AC3E}">
        <p14:creationId xmlns:p14="http://schemas.microsoft.com/office/powerpoint/2010/main" val="281262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28F9-A1BA-46F6-BDB9-CD2119A4D432}"/>
              </a:ext>
            </a:extLst>
          </p:cNvPr>
          <p:cNvSpPr>
            <a:spLocks noGrp="1"/>
          </p:cNvSpPr>
          <p:nvPr>
            <p:ph type="title"/>
          </p:nvPr>
        </p:nvSpPr>
        <p:spPr>
          <a:xfrm>
            <a:off x="2592925" y="624110"/>
            <a:ext cx="8911687" cy="808764"/>
          </a:xfrm>
        </p:spPr>
        <p:txBody>
          <a:bodyPr/>
          <a:lstStyle/>
          <a:p>
            <a:r>
              <a:rPr lang="en-US" dirty="0">
                <a:latin typeface="Times New Roman" panose="02020603050405020304" pitchFamily="18" charset="0"/>
                <a:cs typeface="Times New Roman" panose="02020603050405020304" pitchFamily="18" charset="0"/>
              </a:rPr>
              <a:t>An Exchange Using Internet Model</a:t>
            </a:r>
          </a:p>
        </p:txBody>
      </p:sp>
      <p:sp>
        <p:nvSpPr>
          <p:cNvPr id="4" name="Slide Number Placeholder 3">
            <a:extLst>
              <a:ext uri="{FF2B5EF4-FFF2-40B4-BE49-F238E27FC236}">
                <a16:creationId xmlns:a16="http://schemas.microsoft.com/office/drawing/2014/main" id="{50DEBF8C-0B0A-49E0-B033-7C10487045A7}"/>
              </a:ext>
            </a:extLst>
          </p:cNvPr>
          <p:cNvSpPr>
            <a:spLocks noGrp="1"/>
          </p:cNvSpPr>
          <p:nvPr>
            <p:ph type="sldNum" sz="quarter" idx="12"/>
          </p:nvPr>
        </p:nvSpPr>
        <p:spPr/>
        <p:txBody>
          <a:bodyPr/>
          <a:lstStyle/>
          <a:p>
            <a:fld id="{EB1F0B8B-BFEA-4C54-8C63-752F9DDDF7CD}" type="slidenum">
              <a:rPr lang="en-US" smtClean="0"/>
              <a:t>11</a:t>
            </a:fld>
            <a:endParaRPr lang="en-US"/>
          </a:p>
        </p:txBody>
      </p:sp>
      <p:pic>
        <p:nvPicPr>
          <p:cNvPr id="5" name="Picture 3">
            <a:extLst>
              <a:ext uri="{FF2B5EF4-FFF2-40B4-BE49-F238E27FC236}">
                <a16:creationId xmlns:a16="http://schemas.microsoft.com/office/drawing/2014/main" id="{6E18B5FF-6163-485E-98BD-CA6C576E19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03456" y="1892881"/>
            <a:ext cx="7818611" cy="4018969"/>
          </a:xfrm>
          <a:noFill/>
        </p:spPr>
      </p:pic>
    </p:spTree>
    <p:extLst>
      <p:ext uri="{BB962C8B-B14F-4D97-AF65-F5344CB8AC3E}">
        <p14:creationId xmlns:p14="http://schemas.microsoft.com/office/powerpoint/2010/main" val="218705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8DEB-BB05-4E6F-88BA-503FACF9B2BA}"/>
              </a:ext>
            </a:extLst>
          </p:cNvPr>
          <p:cNvSpPr>
            <a:spLocks noGrp="1"/>
          </p:cNvSpPr>
          <p:nvPr>
            <p:ph type="title"/>
          </p:nvPr>
        </p:nvSpPr>
        <p:spPr>
          <a:xfrm>
            <a:off x="2309568" y="366871"/>
            <a:ext cx="9063070" cy="841822"/>
          </a:xfrm>
        </p:spPr>
        <p:txBody>
          <a:bodyPr/>
          <a:lstStyle/>
          <a:p>
            <a:pPr algn="ctr"/>
            <a:r>
              <a:rPr lang="en-US" dirty="0">
                <a:latin typeface="Times New Roman" panose="02020603050405020304" pitchFamily="18" charset="0"/>
                <a:cs typeface="Times New Roman" panose="02020603050405020304" pitchFamily="18" charset="0"/>
              </a:rPr>
              <a:t>Physical Layer</a:t>
            </a:r>
          </a:p>
        </p:txBody>
      </p:sp>
      <p:sp>
        <p:nvSpPr>
          <p:cNvPr id="3" name="Content Placeholder 2">
            <a:extLst>
              <a:ext uri="{FF2B5EF4-FFF2-40B4-BE49-F238E27FC236}">
                <a16:creationId xmlns:a16="http://schemas.microsoft.com/office/drawing/2014/main" id="{D8A7F70C-B333-4631-8A2F-1C20AB4CF065}"/>
              </a:ext>
            </a:extLst>
          </p:cNvPr>
          <p:cNvSpPr>
            <a:spLocks noGrp="1"/>
          </p:cNvSpPr>
          <p:nvPr>
            <p:ph idx="1"/>
          </p:nvPr>
        </p:nvSpPr>
        <p:spPr>
          <a:xfrm>
            <a:off x="1555423" y="1470581"/>
            <a:ext cx="9949189" cy="4440641"/>
          </a:xfrm>
        </p:spPr>
        <p:txBody>
          <a:bodyPr/>
          <a:lstStyle/>
          <a:p>
            <a:endParaRPr lang="en-US" dirty="0"/>
          </a:p>
          <a:p>
            <a:r>
              <a:rPr lang="en-US" sz="2400" dirty="0">
                <a:latin typeface="Times New Roman" panose="02020603050405020304" pitchFamily="18" charset="0"/>
                <a:cs typeface="Times New Roman" panose="02020603050405020304" pitchFamily="18" charset="0"/>
              </a:rPr>
              <a:t>The physical layer coordinates the functions required to carry a bit stream over a physical medium.</a:t>
            </a:r>
          </a:p>
          <a:p>
            <a:r>
              <a:rPr lang="en-US" sz="2400" dirty="0">
                <a:latin typeface="Times New Roman" panose="02020603050405020304" pitchFamily="18" charset="0"/>
                <a:cs typeface="Times New Roman" panose="02020603050405020304" pitchFamily="18" charset="0"/>
              </a:rPr>
              <a:t> It deals with the mechanical and electrical specifications of the interface and transmission medium.</a:t>
            </a:r>
          </a:p>
          <a:p>
            <a:r>
              <a:rPr lang="en-US" sz="2400" dirty="0">
                <a:latin typeface="Times New Roman" panose="02020603050405020304" pitchFamily="18" charset="0"/>
                <a:cs typeface="Times New Roman" panose="02020603050405020304" pitchFamily="18" charset="0"/>
              </a:rPr>
              <a:t>The physical layer is also concerned with the Physical topology and line configuration.</a:t>
            </a:r>
          </a:p>
          <a:p>
            <a:r>
              <a:rPr lang="en-US" sz="2400" dirty="0">
                <a:latin typeface="Times New Roman" panose="02020603050405020304" pitchFamily="18" charset="0"/>
                <a:cs typeface="Times New Roman" panose="02020603050405020304" pitchFamily="18" charset="0"/>
              </a:rPr>
              <a:t>The physical layer also defines the direction of transmission between two devices: simplex, half-duplex, or full-duplex. </a:t>
            </a:r>
          </a:p>
        </p:txBody>
      </p:sp>
      <p:sp>
        <p:nvSpPr>
          <p:cNvPr id="4" name="Slide Number Placeholder 3">
            <a:extLst>
              <a:ext uri="{FF2B5EF4-FFF2-40B4-BE49-F238E27FC236}">
                <a16:creationId xmlns:a16="http://schemas.microsoft.com/office/drawing/2014/main" id="{0ED6FAF9-A705-4ECB-B6F5-5E4819121C6D}"/>
              </a:ext>
            </a:extLst>
          </p:cNvPr>
          <p:cNvSpPr>
            <a:spLocks noGrp="1"/>
          </p:cNvSpPr>
          <p:nvPr>
            <p:ph type="sldNum" sz="quarter" idx="12"/>
          </p:nvPr>
        </p:nvSpPr>
        <p:spPr/>
        <p:txBody>
          <a:bodyPr/>
          <a:lstStyle/>
          <a:p>
            <a:fld id="{EB1F0B8B-BFEA-4C54-8C63-752F9DDDF7CD}" type="slidenum">
              <a:rPr lang="en-US" smtClean="0"/>
              <a:t>12</a:t>
            </a:fld>
            <a:endParaRPr lang="en-US"/>
          </a:p>
        </p:txBody>
      </p:sp>
    </p:spTree>
    <p:extLst>
      <p:ext uri="{BB962C8B-B14F-4D97-AF65-F5344CB8AC3E}">
        <p14:creationId xmlns:p14="http://schemas.microsoft.com/office/powerpoint/2010/main" val="25938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CEC6-9A7F-43B0-A8D2-D87E6C81BD9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Physical Layer</a:t>
            </a:r>
          </a:p>
        </p:txBody>
      </p:sp>
      <p:sp>
        <p:nvSpPr>
          <p:cNvPr id="4" name="Slide Number Placeholder 3">
            <a:extLst>
              <a:ext uri="{FF2B5EF4-FFF2-40B4-BE49-F238E27FC236}">
                <a16:creationId xmlns:a16="http://schemas.microsoft.com/office/drawing/2014/main" id="{46BE5EDE-7469-4811-8613-8BAE2476374D}"/>
              </a:ext>
            </a:extLst>
          </p:cNvPr>
          <p:cNvSpPr>
            <a:spLocks noGrp="1"/>
          </p:cNvSpPr>
          <p:nvPr>
            <p:ph type="sldNum" sz="quarter" idx="12"/>
          </p:nvPr>
        </p:nvSpPr>
        <p:spPr/>
        <p:txBody>
          <a:bodyPr/>
          <a:lstStyle/>
          <a:p>
            <a:fld id="{EB1F0B8B-BFEA-4C54-8C63-752F9DDDF7CD}" type="slidenum">
              <a:rPr lang="en-US" smtClean="0"/>
              <a:t>13</a:t>
            </a:fld>
            <a:endParaRPr lang="en-US"/>
          </a:p>
        </p:txBody>
      </p:sp>
      <p:pic>
        <p:nvPicPr>
          <p:cNvPr id="5" name="Content Placeholder 4">
            <a:extLst>
              <a:ext uri="{FF2B5EF4-FFF2-40B4-BE49-F238E27FC236}">
                <a16:creationId xmlns:a16="http://schemas.microsoft.com/office/drawing/2014/main" id="{BA5D6A2D-98CB-48E1-A814-06E6187A76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89213" y="2417921"/>
            <a:ext cx="8915400" cy="3209607"/>
          </a:xfrm>
          <a:noFill/>
        </p:spPr>
      </p:pic>
    </p:spTree>
    <p:extLst>
      <p:ext uri="{BB962C8B-B14F-4D97-AF65-F5344CB8AC3E}">
        <p14:creationId xmlns:p14="http://schemas.microsoft.com/office/powerpoint/2010/main" val="232652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E7DB-7B14-41B9-B2B2-CDBCCDBCB667}"/>
              </a:ext>
            </a:extLst>
          </p:cNvPr>
          <p:cNvSpPr>
            <a:spLocks noGrp="1"/>
          </p:cNvSpPr>
          <p:nvPr>
            <p:ph type="title"/>
          </p:nvPr>
        </p:nvSpPr>
        <p:spPr>
          <a:xfrm>
            <a:off x="2178145" y="664552"/>
            <a:ext cx="8911687" cy="777749"/>
          </a:xfrm>
        </p:spPr>
        <p:txBody>
          <a:bodyPr/>
          <a:lstStyle/>
          <a:p>
            <a:pPr algn="ctr"/>
            <a:r>
              <a:rPr lang="en-US" dirty="0">
                <a:latin typeface="Times New Roman" panose="02020603050405020304" pitchFamily="18" charset="0"/>
                <a:cs typeface="Times New Roman" panose="02020603050405020304" pitchFamily="18" charset="0"/>
              </a:rPr>
              <a:t>Data Link Layer</a:t>
            </a:r>
          </a:p>
        </p:txBody>
      </p:sp>
      <p:sp>
        <p:nvSpPr>
          <p:cNvPr id="3" name="Content Placeholder 2">
            <a:extLst>
              <a:ext uri="{FF2B5EF4-FFF2-40B4-BE49-F238E27FC236}">
                <a16:creationId xmlns:a16="http://schemas.microsoft.com/office/drawing/2014/main" id="{13F0135D-C4B6-459A-B2F8-54E709269482}"/>
              </a:ext>
            </a:extLst>
          </p:cNvPr>
          <p:cNvSpPr>
            <a:spLocks noGrp="1"/>
          </p:cNvSpPr>
          <p:nvPr>
            <p:ph idx="1"/>
          </p:nvPr>
        </p:nvSpPr>
        <p:spPr>
          <a:xfrm>
            <a:off x="1593129" y="1960775"/>
            <a:ext cx="10313525" cy="4590892"/>
          </a:xfrm>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datalink layer is responsible for moving frames from one node to the next.</a:t>
            </a:r>
          </a:p>
          <a:p>
            <a:r>
              <a:rPr lang="en-US" sz="2400" dirty="0">
                <a:latin typeface="Times New Roman" panose="02020603050405020304" pitchFamily="18" charset="0"/>
                <a:cs typeface="Times New Roman" panose="02020603050405020304" pitchFamily="18" charset="0"/>
              </a:rPr>
              <a:t>The data link layer is responsible for:</a:t>
            </a:r>
          </a:p>
          <a:p>
            <a:pPr lvl="1"/>
            <a:r>
              <a:rPr lang="en-US" sz="2400" dirty="0">
                <a:latin typeface="Times New Roman" panose="02020603050405020304" pitchFamily="18" charset="0"/>
                <a:cs typeface="Times New Roman" panose="02020603050405020304" pitchFamily="18" charset="0"/>
              </a:rPr>
              <a:t>Framing. The data link layer divides the stream of bits received from the network layer into manageable data units called frames. </a:t>
            </a:r>
          </a:p>
          <a:p>
            <a:pPr lvl="1"/>
            <a:r>
              <a:rPr lang="en-US" sz="2400" dirty="0">
                <a:latin typeface="Times New Roman" panose="02020603050405020304" pitchFamily="18" charset="0"/>
                <a:cs typeface="Times New Roman" panose="02020603050405020304" pitchFamily="18" charset="0"/>
              </a:rPr>
              <a:t>Physical addressing. If frames are to be distributed to different systems on the network, the data link layer adds a header to the frame to define the sender and/or receiver of the frame.</a:t>
            </a:r>
          </a:p>
          <a:p>
            <a:endParaRPr lang="en-US" dirty="0"/>
          </a:p>
        </p:txBody>
      </p:sp>
      <p:sp>
        <p:nvSpPr>
          <p:cNvPr id="4" name="Slide Number Placeholder 3">
            <a:extLst>
              <a:ext uri="{FF2B5EF4-FFF2-40B4-BE49-F238E27FC236}">
                <a16:creationId xmlns:a16="http://schemas.microsoft.com/office/drawing/2014/main" id="{A2D53A2D-B740-48D3-8A84-1452A7EE1218}"/>
              </a:ext>
            </a:extLst>
          </p:cNvPr>
          <p:cNvSpPr>
            <a:spLocks noGrp="1"/>
          </p:cNvSpPr>
          <p:nvPr>
            <p:ph type="sldNum" sz="quarter" idx="12"/>
          </p:nvPr>
        </p:nvSpPr>
        <p:spPr/>
        <p:txBody>
          <a:bodyPr/>
          <a:lstStyle/>
          <a:p>
            <a:fld id="{EB1F0B8B-BFEA-4C54-8C63-752F9DDDF7CD}" type="slidenum">
              <a:rPr lang="en-US" smtClean="0"/>
              <a:t>14</a:t>
            </a:fld>
            <a:endParaRPr lang="en-US"/>
          </a:p>
        </p:txBody>
      </p:sp>
    </p:spTree>
    <p:extLst>
      <p:ext uri="{BB962C8B-B14F-4D97-AF65-F5344CB8AC3E}">
        <p14:creationId xmlns:p14="http://schemas.microsoft.com/office/powerpoint/2010/main" val="1471765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462C-5CA7-44BC-BF7E-0B29974A3C66}"/>
              </a:ext>
            </a:extLst>
          </p:cNvPr>
          <p:cNvSpPr>
            <a:spLocks noGrp="1"/>
          </p:cNvSpPr>
          <p:nvPr>
            <p:ph type="title"/>
          </p:nvPr>
        </p:nvSpPr>
        <p:spPr>
          <a:xfrm>
            <a:off x="1810500" y="445001"/>
            <a:ext cx="8911687" cy="1280890"/>
          </a:xfrm>
        </p:spPr>
        <p:txBody>
          <a:bodyPr/>
          <a:lstStyle/>
          <a:p>
            <a:pPr algn="ctr"/>
            <a:r>
              <a:rPr lang="en-US" dirty="0">
                <a:latin typeface="Times New Roman" panose="02020603050405020304" pitchFamily="18" charset="0"/>
                <a:cs typeface="Times New Roman" panose="02020603050405020304" pitchFamily="18" charset="0"/>
              </a:rPr>
              <a:t>Data Link Layer</a:t>
            </a:r>
            <a:endParaRPr lang="en-US" dirty="0"/>
          </a:p>
        </p:txBody>
      </p:sp>
      <p:sp>
        <p:nvSpPr>
          <p:cNvPr id="3" name="Content Placeholder 2">
            <a:extLst>
              <a:ext uri="{FF2B5EF4-FFF2-40B4-BE49-F238E27FC236}">
                <a16:creationId xmlns:a16="http://schemas.microsoft.com/office/drawing/2014/main" id="{DCF414A6-A7EB-4227-BE9C-68FDD3DAB048}"/>
              </a:ext>
            </a:extLst>
          </p:cNvPr>
          <p:cNvSpPr>
            <a:spLocks noGrp="1"/>
          </p:cNvSpPr>
          <p:nvPr>
            <p:ph idx="1"/>
          </p:nvPr>
        </p:nvSpPr>
        <p:spPr>
          <a:xfrm>
            <a:off x="1715678" y="1725892"/>
            <a:ext cx="9681328" cy="4514652"/>
          </a:xfrm>
        </p:spPr>
        <p:txBody>
          <a:bodyPr>
            <a:normAutofit/>
          </a:bodyPr>
          <a:lstStyle/>
          <a:p>
            <a:pPr lvl="1"/>
            <a:r>
              <a:rPr lang="en-US" sz="2400" dirty="0">
                <a:latin typeface="Times New Roman" panose="02020603050405020304" pitchFamily="18" charset="0"/>
                <a:cs typeface="Times New Roman" panose="02020603050405020304" pitchFamily="18" charset="0"/>
              </a:rPr>
              <a:t>Flow control. If the rate at which the data are absorbed by the receiver is less than the rate at which data are produced in the sender, the data link layer imposes a flow control mechanism to avoid overwhelming the receiver.</a:t>
            </a:r>
          </a:p>
          <a:p>
            <a:pPr lvl="1"/>
            <a:r>
              <a:rPr lang="en-US" sz="2400" dirty="0">
                <a:latin typeface="Times New Roman" panose="02020603050405020304" pitchFamily="18" charset="0"/>
                <a:cs typeface="Times New Roman" panose="02020603050405020304" pitchFamily="18" charset="0"/>
              </a:rPr>
              <a:t>Error control. The data link layer adds reliability to the physical layer by adding mechanisms to detect and retransmit damaged or lost frames. </a:t>
            </a:r>
          </a:p>
          <a:p>
            <a:pPr lvl="1"/>
            <a:r>
              <a:rPr lang="en-US" sz="2400" dirty="0">
                <a:latin typeface="Times New Roman" panose="02020603050405020304" pitchFamily="18" charset="0"/>
                <a:cs typeface="Times New Roman" panose="02020603050405020304" pitchFamily="18" charset="0"/>
              </a:rPr>
              <a:t>Access control. When two or more devices are connected to the same link, data link layer protocols are necessary to determine which device has control over the link at any given time. </a:t>
            </a:r>
          </a:p>
          <a:p>
            <a:endParaRPr lang="en-US" dirty="0"/>
          </a:p>
        </p:txBody>
      </p:sp>
      <p:sp>
        <p:nvSpPr>
          <p:cNvPr id="4" name="Slide Number Placeholder 3">
            <a:extLst>
              <a:ext uri="{FF2B5EF4-FFF2-40B4-BE49-F238E27FC236}">
                <a16:creationId xmlns:a16="http://schemas.microsoft.com/office/drawing/2014/main" id="{00257ED0-3D19-452D-8FD1-F591D3ED7AA6}"/>
              </a:ext>
            </a:extLst>
          </p:cNvPr>
          <p:cNvSpPr>
            <a:spLocks noGrp="1"/>
          </p:cNvSpPr>
          <p:nvPr>
            <p:ph type="sldNum" sz="quarter" idx="12"/>
          </p:nvPr>
        </p:nvSpPr>
        <p:spPr/>
        <p:txBody>
          <a:bodyPr/>
          <a:lstStyle/>
          <a:p>
            <a:fld id="{EB1F0B8B-BFEA-4C54-8C63-752F9DDDF7CD}" type="slidenum">
              <a:rPr lang="en-US" smtClean="0"/>
              <a:t>15</a:t>
            </a:fld>
            <a:endParaRPr lang="en-US"/>
          </a:p>
        </p:txBody>
      </p:sp>
    </p:spTree>
    <p:extLst>
      <p:ext uri="{BB962C8B-B14F-4D97-AF65-F5344CB8AC3E}">
        <p14:creationId xmlns:p14="http://schemas.microsoft.com/office/powerpoint/2010/main" val="3952783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E1E9-541D-4D0D-B172-0565F79B0213}"/>
              </a:ext>
            </a:extLst>
          </p:cNvPr>
          <p:cNvSpPr>
            <a:spLocks noGrp="1"/>
          </p:cNvSpPr>
          <p:nvPr>
            <p:ph type="title"/>
          </p:nvPr>
        </p:nvSpPr>
        <p:spPr>
          <a:xfrm>
            <a:off x="1653703" y="147337"/>
            <a:ext cx="9849054" cy="798813"/>
          </a:xfrm>
        </p:spPr>
        <p:txBody>
          <a:bodyPr/>
          <a:lstStyle/>
          <a:p>
            <a:r>
              <a:rPr lang="en-US" dirty="0">
                <a:latin typeface="Times New Roman" panose="02020603050405020304" pitchFamily="18" charset="0"/>
                <a:cs typeface="Times New Roman" panose="02020603050405020304" pitchFamily="18" charset="0"/>
              </a:rPr>
              <a:t>Data Link Layer – Node-to-Node Delivery</a:t>
            </a:r>
          </a:p>
        </p:txBody>
      </p:sp>
      <p:sp>
        <p:nvSpPr>
          <p:cNvPr id="4" name="Slide Number Placeholder 3">
            <a:extLst>
              <a:ext uri="{FF2B5EF4-FFF2-40B4-BE49-F238E27FC236}">
                <a16:creationId xmlns:a16="http://schemas.microsoft.com/office/drawing/2014/main" id="{9C24DDF6-E3C0-4E5F-8C73-9EFF379B7CFC}"/>
              </a:ext>
            </a:extLst>
          </p:cNvPr>
          <p:cNvSpPr>
            <a:spLocks noGrp="1"/>
          </p:cNvSpPr>
          <p:nvPr>
            <p:ph type="sldNum" sz="quarter" idx="12"/>
          </p:nvPr>
        </p:nvSpPr>
        <p:spPr/>
        <p:txBody>
          <a:bodyPr/>
          <a:lstStyle/>
          <a:p>
            <a:fld id="{EB1F0B8B-BFEA-4C54-8C63-752F9DDDF7CD}" type="slidenum">
              <a:rPr lang="en-US" smtClean="0"/>
              <a:t>16</a:t>
            </a:fld>
            <a:endParaRPr lang="en-US"/>
          </a:p>
        </p:txBody>
      </p:sp>
      <p:pic>
        <p:nvPicPr>
          <p:cNvPr id="5" name="Content Placeholder 4">
            <a:extLst>
              <a:ext uri="{FF2B5EF4-FFF2-40B4-BE49-F238E27FC236}">
                <a16:creationId xmlns:a16="http://schemas.microsoft.com/office/drawing/2014/main" id="{D2788D30-3E11-434C-8DC9-A184676902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1174" y="1152907"/>
            <a:ext cx="8435217" cy="5255184"/>
          </a:xfrm>
          <a:noFill/>
        </p:spPr>
      </p:pic>
    </p:spTree>
    <p:extLst>
      <p:ext uri="{BB962C8B-B14F-4D97-AF65-F5344CB8AC3E}">
        <p14:creationId xmlns:p14="http://schemas.microsoft.com/office/powerpoint/2010/main" val="67884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8732-95FC-4B7D-B1CF-B147F893AE68}"/>
              </a:ext>
            </a:extLst>
          </p:cNvPr>
          <p:cNvSpPr>
            <a:spLocks noGrp="1"/>
          </p:cNvSpPr>
          <p:nvPr>
            <p:ph type="title"/>
          </p:nvPr>
        </p:nvSpPr>
        <p:spPr>
          <a:xfrm>
            <a:off x="2159292" y="237611"/>
            <a:ext cx="8911687" cy="1280890"/>
          </a:xfrm>
        </p:spPr>
        <p:txBody>
          <a:bodyPr/>
          <a:lstStyle/>
          <a:p>
            <a:pPr algn="ctr"/>
            <a:r>
              <a:rPr lang="en-US" dirty="0">
                <a:latin typeface="Times New Roman" panose="02020603050405020304" pitchFamily="18" charset="0"/>
                <a:cs typeface="Times New Roman" panose="02020603050405020304" pitchFamily="18" charset="0"/>
              </a:rPr>
              <a:t>Example of a Data Frame</a:t>
            </a:r>
            <a:endParaRPr lang="en-US" dirty="0"/>
          </a:p>
        </p:txBody>
      </p:sp>
      <p:sp>
        <p:nvSpPr>
          <p:cNvPr id="3" name="Content Placeholder 2">
            <a:extLst>
              <a:ext uri="{FF2B5EF4-FFF2-40B4-BE49-F238E27FC236}">
                <a16:creationId xmlns:a16="http://schemas.microsoft.com/office/drawing/2014/main" id="{10C88FAA-BB48-49A6-88C1-D3BB5689441F}"/>
              </a:ext>
            </a:extLst>
          </p:cNvPr>
          <p:cNvSpPr>
            <a:spLocks noGrp="1"/>
          </p:cNvSpPr>
          <p:nvPr>
            <p:ph idx="1"/>
          </p:nvPr>
        </p:nvSpPr>
        <p:spPr>
          <a:xfrm>
            <a:off x="2592925" y="1951347"/>
            <a:ext cx="8638864" cy="3959875"/>
          </a:xfrm>
        </p:spPr>
        <p:txBody>
          <a:bodyPr/>
          <a:lstStyle/>
          <a:p>
            <a:r>
              <a:rPr lang="en-US" altLang="en-US" sz="2400" dirty="0">
                <a:latin typeface="Times New Roman" panose="02020603050405020304" pitchFamily="18" charset="0"/>
                <a:cs typeface="Times New Roman" panose="02020603050405020304" pitchFamily="18" charset="0"/>
              </a:rPr>
              <a:t>Physical addresses</a:t>
            </a:r>
          </a:p>
          <a:p>
            <a:pPr lvl="1"/>
            <a:r>
              <a:rPr lang="en-US" altLang="en-US" sz="2400" dirty="0">
                <a:latin typeface="Times New Roman" panose="02020603050405020304" pitchFamily="18" charset="0"/>
                <a:cs typeface="Times New Roman" panose="02020603050405020304" pitchFamily="18" charset="0"/>
              </a:rPr>
              <a:t>Sender node – physical address 10</a:t>
            </a:r>
          </a:p>
          <a:p>
            <a:pPr lvl="1"/>
            <a:r>
              <a:rPr lang="en-US" altLang="en-US" sz="2400" dirty="0">
                <a:latin typeface="Times New Roman" panose="02020603050405020304" pitchFamily="18" charset="0"/>
                <a:cs typeface="Times New Roman" panose="02020603050405020304" pitchFamily="18" charset="0"/>
              </a:rPr>
              <a:t>Receiver node – Physical address 87</a:t>
            </a:r>
          </a:p>
          <a:p>
            <a:r>
              <a:rPr lang="en-US" altLang="en-US" sz="2400" dirty="0">
                <a:latin typeface="Times New Roman" panose="02020603050405020304" pitchFamily="18" charset="0"/>
                <a:cs typeface="Times New Roman" panose="02020603050405020304" pitchFamily="18" charset="0"/>
              </a:rPr>
              <a:t>Data</a:t>
            </a:r>
          </a:p>
          <a:p>
            <a:r>
              <a:rPr lang="en-US" altLang="en-US" sz="2400" dirty="0">
                <a:latin typeface="Times New Roman" panose="02020603050405020304" pitchFamily="18" charset="0"/>
                <a:cs typeface="Times New Roman" panose="02020603050405020304" pitchFamily="18" charset="0"/>
              </a:rPr>
              <a:t>Trailer – extra bits for error detection</a:t>
            </a:r>
          </a:p>
          <a:p>
            <a:endParaRPr lang="en-US" dirty="0"/>
          </a:p>
        </p:txBody>
      </p:sp>
      <p:sp>
        <p:nvSpPr>
          <p:cNvPr id="4" name="Slide Number Placeholder 3">
            <a:extLst>
              <a:ext uri="{FF2B5EF4-FFF2-40B4-BE49-F238E27FC236}">
                <a16:creationId xmlns:a16="http://schemas.microsoft.com/office/drawing/2014/main" id="{C3EF77C9-A2DA-4A2F-8C7E-0280EC50715E}"/>
              </a:ext>
            </a:extLst>
          </p:cNvPr>
          <p:cNvSpPr>
            <a:spLocks noGrp="1"/>
          </p:cNvSpPr>
          <p:nvPr>
            <p:ph type="sldNum" sz="quarter" idx="12"/>
          </p:nvPr>
        </p:nvSpPr>
        <p:spPr/>
        <p:txBody>
          <a:bodyPr/>
          <a:lstStyle/>
          <a:p>
            <a:fld id="{EB1F0B8B-BFEA-4C54-8C63-752F9DDDF7CD}" type="slidenum">
              <a:rPr lang="en-US" smtClean="0"/>
              <a:t>17</a:t>
            </a:fld>
            <a:endParaRPr lang="en-US"/>
          </a:p>
        </p:txBody>
      </p:sp>
    </p:spTree>
    <p:extLst>
      <p:ext uri="{BB962C8B-B14F-4D97-AF65-F5344CB8AC3E}">
        <p14:creationId xmlns:p14="http://schemas.microsoft.com/office/powerpoint/2010/main" val="806355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64A1-A2D3-4776-83E6-1B904D80BFDA}"/>
              </a:ext>
            </a:extLst>
          </p:cNvPr>
          <p:cNvSpPr>
            <a:spLocks noGrp="1"/>
          </p:cNvSpPr>
          <p:nvPr>
            <p:ph type="title"/>
          </p:nvPr>
        </p:nvSpPr>
        <p:spPr>
          <a:xfrm>
            <a:off x="2093304" y="235859"/>
            <a:ext cx="8911687" cy="1280890"/>
          </a:xfrm>
        </p:spPr>
        <p:txBody>
          <a:bodyPr/>
          <a:lstStyle/>
          <a:p>
            <a:pPr algn="ctr"/>
            <a:r>
              <a:rPr lang="en-US" dirty="0">
                <a:latin typeface="Times New Roman" panose="02020603050405020304" pitchFamily="18" charset="0"/>
                <a:cs typeface="Times New Roman" panose="02020603050405020304" pitchFamily="18" charset="0"/>
              </a:rPr>
              <a:t>Example of a Data Frame</a:t>
            </a:r>
          </a:p>
        </p:txBody>
      </p:sp>
      <p:sp>
        <p:nvSpPr>
          <p:cNvPr id="4" name="Slide Number Placeholder 3">
            <a:extLst>
              <a:ext uri="{FF2B5EF4-FFF2-40B4-BE49-F238E27FC236}">
                <a16:creationId xmlns:a16="http://schemas.microsoft.com/office/drawing/2014/main" id="{F3131E10-E6C8-42F7-8B12-1AC3F7EEAFF3}"/>
              </a:ext>
            </a:extLst>
          </p:cNvPr>
          <p:cNvSpPr>
            <a:spLocks noGrp="1"/>
          </p:cNvSpPr>
          <p:nvPr>
            <p:ph type="sldNum" sz="quarter" idx="12"/>
          </p:nvPr>
        </p:nvSpPr>
        <p:spPr/>
        <p:txBody>
          <a:bodyPr/>
          <a:lstStyle/>
          <a:p>
            <a:fld id="{EB1F0B8B-BFEA-4C54-8C63-752F9DDDF7CD}" type="slidenum">
              <a:rPr lang="en-US" smtClean="0"/>
              <a:t>18</a:t>
            </a:fld>
            <a:endParaRPr lang="en-US"/>
          </a:p>
        </p:txBody>
      </p:sp>
      <p:pic>
        <p:nvPicPr>
          <p:cNvPr id="5" name="Picture 3">
            <a:extLst>
              <a:ext uri="{FF2B5EF4-FFF2-40B4-BE49-F238E27FC236}">
                <a16:creationId xmlns:a16="http://schemas.microsoft.com/office/drawing/2014/main" id="{AF76628E-BDC5-411E-8261-B0A03140E2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29894" y="2733774"/>
            <a:ext cx="9038506" cy="2673465"/>
          </a:xfrm>
          <a:noFill/>
        </p:spPr>
      </p:pic>
    </p:spTree>
    <p:extLst>
      <p:ext uri="{BB962C8B-B14F-4D97-AF65-F5344CB8AC3E}">
        <p14:creationId xmlns:p14="http://schemas.microsoft.com/office/powerpoint/2010/main" val="1351551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860D-3E07-4C26-80CE-2C1616178D0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Physical Address</a:t>
            </a:r>
          </a:p>
        </p:txBody>
      </p:sp>
      <p:sp>
        <p:nvSpPr>
          <p:cNvPr id="3" name="Content Placeholder 2">
            <a:extLst>
              <a:ext uri="{FF2B5EF4-FFF2-40B4-BE49-F238E27FC236}">
                <a16:creationId xmlns:a16="http://schemas.microsoft.com/office/drawing/2014/main" id="{B804DE3F-035B-47C0-9B53-CDB19785109A}"/>
              </a:ext>
            </a:extLst>
          </p:cNvPr>
          <p:cNvSpPr>
            <a:spLocks noGrp="1"/>
          </p:cNvSpPr>
          <p:nvPr>
            <p:ph idx="1"/>
          </p:nvPr>
        </p:nvSpPr>
        <p:spPr>
          <a:xfrm>
            <a:off x="1630837" y="2019300"/>
            <a:ext cx="9798360" cy="4006222"/>
          </a:xfrm>
        </p:spPr>
        <p:txBody>
          <a:bodyPr/>
          <a:lstStyle/>
          <a:p>
            <a:r>
              <a:rPr lang="en-US" altLang="en-US" sz="2400" dirty="0">
                <a:latin typeface="Times New Roman" panose="02020603050405020304" pitchFamily="18" charset="0"/>
                <a:cs typeface="Times New Roman" panose="02020603050405020304" pitchFamily="18" charset="0"/>
              </a:rPr>
              <a:t>Most local area networks use a 48-bit (6 bytes) physical address written as 12 hexadecimal digits, with every 2 bytes separated by a colon as shown below:</a:t>
            </a:r>
          </a:p>
          <a:p>
            <a:endParaRPr lang="en-US" dirty="0"/>
          </a:p>
        </p:txBody>
      </p:sp>
      <p:sp>
        <p:nvSpPr>
          <p:cNvPr id="4" name="Slide Number Placeholder 3">
            <a:extLst>
              <a:ext uri="{FF2B5EF4-FFF2-40B4-BE49-F238E27FC236}">
                <a16:creationId xmlns:a16="http://schemas.microsoft.com/office/drawing/2014/main" id="{98762490-D537-4CC4-B72F-67A51444DC81}"/>
              </a:ext>
            </a:extLst>
          </p:cNvPr>
          <p:cNvSpPr>
            <a:spLocks noGrp="1"/>
          </p:cNvSpPr>
          <p:nvPr>
            <p:ph type="sldNum" sz="quarter" idx="12"/>
          </p:nvPr>
        </p:nvSpPr>
        <p:spPr/>
        <p:txBody>
          <a:bodyPr/>
          <a:lstStyle/>
          <a:p>
            <a:fld id="{EB1F0B8B-BFEA-4C54-8C63-752F9DDDF7CD}" type="slidenum">
              <a:rPr lang="en-US" smtClean="0"/>
              <a:t>19</a:t>
            </a:fld>
            <a:endParaRPr lang="en-US"/>
          </a:p>
        </p:txBody>
      </p:sp>
      <p:sp>
        <p:nvSpPr>
          <p:cNvPr id="5" name="Rectangle 7">
            <a:extLst>
              <a:ext uri="{FF2B5EF4-FFF2-40B4-BE49-F238E27FC236}">
                <a16:creationId xmlns:a16="http://schemas.microsoft.com/office/drawing/2014/main" id="{D18F596B-FFA7-4CDD-8DD5-212B8C142EAA}"/>
              </a:ext>
            </a:extLst>
          </p:cNvPr>
          <p:cNvSpPr>
            <a:spLocks noChangeArrowheads="1"/>
          </p:cNvSpPr>
          <p:nvPr/>
        </p:nvSpPr>
        <p:spPr bwMode="auto">
          <a:xfrm>
            <a:off x="2787192" y="4022411"/>
            <a:ext cx="8153400" cy="15875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i="1" dirty="0">
                <a:solidFill>
                  <a:schemeClr val="hlink"/>
                </a:solidFill>
                <a:latin typeface="Arial" panose="020B0604020202020204" pitchFamily="34" charset="0"/>
              </a:rPr>
              <a:t>07:01:02:01:2C:4B</a:t>
            </a:r>
          </a:p>
          <a:p>
            <a:pPr algn="ctr">
              <a:spcBef>
                <a:spcPct val="50000"/>
              </a:spcBef>
            </a:pPr>
            <a:r>
              <a:rPr lang="en-US" altLang="en-US" sz="2800" b="1" i="1" dirty="0">
                <a:solidFill>
                  <a:schemeClr val="bg2"/>
                </a:solidFill>
                <a:latin typeface="Arial" panose="020B0604020202020204" pitchFamily="34" charset="0"/>
              </a:rPr>
              <a:t>A 6-byte (12 hexadecimal digits) physical address.</a:t>
            </a:r>
          </a:p>
        </p:txBody>
      </p:sp>
    </p:spTree>
    <p:extLst>
      <p:ext uri="{BB962C8B-B14F-4D97-AF65-F5344CB8AC3E}">
        <p14:creationId xmlns:p14="http://schemas.microsoft.com/office/powerpoint/2010/main" val="321143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739B-E2F7-413D-A8A4-1223EF19EC0D}"/>
              </a:ext>
            </a:extLst>
          </p:cNvPr>
          <p:cNvSpPr>
            <a:spLocks noGrp="1"/>
          </p:cNvSpPr>
          <p:nvPr>
            <p:ph type="title"/>
          </p:nvPr>
        </p:nvSpPr>
        <p:spPr>
          <a:xfrm>
            <a:off x="2064470" y="455401"/>
            <a:ext cx="9053643" cy="977473"/>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Network Models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FCA56B-9218-4AC6-A6F3-C08020F78CDE}"/>
              </a:ext>
            </a:extLst>
          </p:cNvPr>
          <p:cNvSpPr>
            <a:spLocks noGrp="1"/>
          </p:cNvSpPr>
          <p:nvPr>
            <p:ph idx="1"/>
          </p:nvPr>
        </p:nvSpPr>
        <p:spPr>
          <a:xfrm>
            <a:off x="1498862" y="1640264"/>
            <a:ext cx="10005750" cy="4270958"/>
          </a:xfrm>
        </p:spPr>
        <p:txBody>
          <a:bodyPr>
            <a:noAutofit/>
          </a:bodyPr>
          <a:lstStyle/>
          <a:p>
            <a:pPr marL="0" indent="0" algn="ctr">
              <a:lnSpc>
                <a:spcPct val="80000"/>
              </a:lnSpc>
              <a:buNone/>
            </a:pPr>
            <a:r>
              <a:rPr lang="en-US" sz="2400" b="1" dirty="0">
                <a:latin typeface="Times New Roman" panose="02020603050405020304" pitchFamily="18" charset="0"/>
                <a:cs typeface="Times New Roman" panose="02020603050405020304" pitchFamily="18" charset="0"/>
              </a:rPr>
              <a:t>Layered Tasks</a:t>
            </a:r>
            <a:endParaRPr lang="en-US" altLang="en-US" sz="2400" b="1" dirty="0">
              <a:latin typeface="Times New Roman" panose="02020603050405020304" pitchFamily="18" charset="0"/>
              <a:cs typeface="Times New Roman" panose="02020603050405020304" pitchFamily="18" charset="0"/>
            </a:endParaRPr>
          </a:p>
          <a:p>
            <a:pPr>
              <a:lnSpc>
                <a:spcPct val="80000"/>
              </a:lnSpc>
            </a:pPr>
            <a:endParaRPr lang="en-US" altLang="en-US" sz="2400" dirty="0">
              <a:latin typeface="Times New Roman" panose="02020603050405020304" pitchFamily="18" charset="0"/>
              <a:cs typeface="Times New Roman" panose="02020603050405020304" pitchFamily="18" charset="0"/>
            </a:endParaRPr>
          </a:p>
          <a:p>
            <a:pPr>
              <a:lnSpc>
                <a:spcPct val="80000"/>
              </a:lnSpc>
            </a:pPr>
            <a:r>
              <a:rPr lang="en-US" altLang="en-US" sz="2400" dirty="0">
                <a:latin typeface="Times New Roman" panose="02020603050405020304" pitchFamily="18" charset="0"/>
                <a:cs typeface="Times New Roman" panose="02020603050405020304" pitchFamily="18" charset="0"/>
              </a:rPr>
              <a:t>Sender, Receiver, and Carrier</a:t>
            </a:r>
          </a:p>
          <a:p>
            <a:pPr>
              <a:lnSpc>
                <a:spcPct val="80000"/>
              </a:lnSpc>
            </a:pPr>
            <a:r>
              <a:rPr lang="en-US" altLang="en-US" sz="2400" dirty="0">
                <a:latin typeface="Times New Roman" panose="02020603050405020304" pitchFamily="18" charset="0"/>
                <a:cs typeface="Times New Roman" panose="02020603050405020304" pitchFamily="18" charset="0"/>
              </a:rPr>
              <a:t>Hierarchy</a:t>
            </a:r>
          </a:p>
          <a:p>
            <a:pPr lvl="1">
              <a:lnSpc>
                <a:spcPct val="90000"/>
              </a:lnSpc>
            </a:pPr>
            <a:r>
              <a:rPr lang="en-US" altLang="en-US" sz="2400" dirty="0">
                <a:latin typeface="Times New Roman" panose="02020603050405020304" pitchFamily="18" charset="0"/>
                <a:cs typeface="Times New Roman" panose="02020603050405020304" pitchFamily="18" charset="0"/>
              </a:rPr>
              <a:t>Preparation</a:t>
            </a:r>
          </a:p>
          <a:p>
            <a:pPr lvl="1">
              <a:lnSpc>
                <a:spcPct val="90000"/>
              </a:lnSpc>
            </a:pPr>
            <a:r>
              <a:rPr lang="en-US" altLang="en-US" sz="2400" dirty="0">
                <a:latin typeface="Times New Roman" panose="02020603050405020304" pitchFamily="18" charset="0"/>
                <a:cs typeface="Times New Roman" panose="02020603050405020304" pitchFamily="18" charset="0"/>
              </a:rPr>
              <a:t>Sending</a:t>
            </a:r>
          </a:p>
          <a:p>
            <a:pPr lvl="1">
              <a:lnSpc>
                <a:spcPct val="90000"/>
              </a:lnSpc>
            </a:pPr>
            <a:r>
              <a:rPr lang="en-US" altLang="en-US" sz="2400" dirty="0">
                <a:latin typeface="Times New Roman" panose="02020603050405020304" pitchFamily="18" charset="0"/>
                <a:cs typeface="Times New Roman" panose="02020603050405020304" pitchFamily="18" charset="0"/>
              </a:rPr>
              <a:t>Delivering</a:t>
            </a:r>
          </a:p>
          <a:p>
            <a:pPr>
              <a:lnSpc>
                <a:spcPct val="80000"/>
              </a:lnSpc>
            </a:pPr>
            <a:r>
              <a:rPr lang="en-US" altLang="en-US" sz="2400" dirty="0">
                <a:latin typeface="Times New Roman" panose="02020603050405020304" pitchFamily="18" charset="0"/>
                <a:cs typeface="Times New Roman" panose="02020603050405020304" pitchFamily="18" charset="0"/>
              </a:rPr>
              <a:t>Services</a:t>
            </a:r>
          </a:p>
          <a:p>
            <a:pPr lvl="1">
              <a:lnSpc>
                <a:spcPct val="90000"/>
              </a:lnSpc>
            </a:pPr>
            <a:r>
              <a:rPr lang="en-US" altLang="en-US" sz="2400" dirty="0">
                <a:latin typeface="Times New Roman" panose="02020603050405020304" pitchFamily="18" charset="0"/>
                <a:cs typeface="Times New Roman" panose="02020603050405020304" pitchFamily="18" charset="0"/>
              </a:rPr>
              <a:t>Higher layer uses lower layer service.</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1142367-0F6E-4F0D-B012-88D802679C2F}"/>
              </a:ext>
            </a:extLst>
          </p:cNvPr>
          <p:cNvSpPr>
            <a:spLocks noGrp="1"/>
          </p:cNvSpPr>
          <p:nvPr>
            <p:ph type="sldNum" sz="quarter" idx="12"/>
          </p:nvPr>
        </p:nvSpPr>
        <p:spPr/>
        <p:txBody>
          <a:bodyPr/>
          <a:lstStyle/>
          <a:p>
            <a:fld id="{EB1F0B8B-BFEA-4C54-8C63-752F9DDDF7CD}" type="slidenum">
              <a:rPr lang="en-US" smtClean="0"/>
              <a:t>2</a:t>
            </a:fld>
            <a:endParaRPr lang="en-US"/>
          </a:p>
        </p:txBody>
      </p:sp>
    </p:spTree>
    <p:extLst>
      <p:ext uri="{BB962C8B-B14F-4D97-AF65-F5344CB8AC3E}">
        <p14:creationId xmlns:p14="http://schemas.microsoft.com/office/powerpoint/2010/main" val="3413371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0DB75-96CE-43A6-AE17-9F4850669FF7}"/>
              </a:ext>
            </a:extLst>
          </p:cNvPr>
          <p:cNvSpPr>
            <a:spLocks noGrp="1"/>
          </p:cNvSpPr>
          <p:nvPr>
            <p:ph type="title"/>
          </p:nvPr>
        </p:nvSpPr>
        <p:spPr>
          <a:xfrm>
            <a:off x="1933048" y="329899"/>
            <a:ext cx="8911687" cy="961573"/>
          </a:xfrm>
        </p:spPr>
        <p:txBody>
          <a:bodyPr/>
          <a:lstStyle/>
          <a:p>
            <a:pPr algn="ctr"/>
            <a:r>
              <a:rPr lang="en-US" dirty="0">
                <a:latin typeface="Times New Roman" panose="02020603050405020304" pitchFamily="18" charset="0"/>
                <a:cs typeface="Times New Roman" panose="02020603050405020304" pitchFamily="18" charset="0"/>
              </a:rPr>
              <a:t>Network Layer</a:t>
            </a:r>
          </a:p>
        </p:txBody>
      </p:sp>
      <p:sp>
        <p:nvSpPr>
          <p:cNvPr id="3" name="Content Placeholder 2">
            <a:extLst>
              <a:ext uri="{FF2B5EF4-FFF2-40B4-BE49-F238E27FC236}">
                <a16:creationId xmlns:a16="http://schemas.microsoft.com/office/drawing/2014/main" id="{9E3FED87-0657-41B6-996E-3A9075549AF5}"/>
              </a:ext>
            </a:extLst>
          </p:cNvPr>
          <p:cNvSpPr>
            <a:spLocks noGrp="1"/>
          </p:cNvSpPr>
          <p:nvPr>
            <p:ph idx="1"/>
          </p:nvPr>
        </p:nvSpPr>
        <p:spPr>
          <a:xfrm>
            <a:off x="1311579" y="1913641"/>
            <a:ext cx="10030119" cy="5269583"/>
          </a:xfrm>
        </p:spPr>
        <p:txBody>
          <a:bodyPr>
            <a:noAutofit/>
          </a:bodyPr>
          <a:lstStyle/>
          <a:p>
            <a:r>
              <a:rPr lang="en-US" sz="2400" dirty="0">
                <a:latin typeface="Times New Roman" panose="02020603050405020304" pitchFamily="18" charset="0"/>
                <a:cs typeface="Times New Roman" panose="02020603050405020304" pitchFamily="18" charset="0"/>
              </a:rPr>
              <a:t>The network layer is responsible for the source-to-destination delivery of a packet across multiple networks. The protocol used at network layer is Internet Protocol (IP).</a:t>
            </a:r>
          </a:p>
          <a:p>
            <a:r>
              <a:rPr lang="en-US" sz="2400" dirty="0">
                <a:latin typeface="Times New Roman" panose="02020603050405020304" pitchFamily="18" charset="0"/>
                <a:cs typeface="Times New Roman" panose="02020603050405020304" pitchFamily="18" charset="0"/>
              </a:rPr>
              <a:t>The network layer is responsible for:</a:t>
            </a:r>
          </a:p>
          <a:p>
            <a:r>
              <a:rPr lang="en-US" sz="2400" dirty="0">
                <a:latin typeface="Times New Roman" panose="02020603050405020304" pitchFamily="18" charset="0"/>
                <a:cs typeface="Times New Roman" panose="02020603050405020304" pitchFamily="18" charset="0"/>
              </a:rPr>
              <a:t> Logical addressing: The physical addressing implemented by the data link layer handles the addressing problem locally. If a packet passes the network boundary, we need another addressing system to help distinguish the source and destination systems. The network layer adds a header to the packet coming from the upper layer that, among other things, includes the logical addresses of the sender and receiver. </a:t>
            </a:r>
          </a:p>
        </p:txBody>
      </p:sp>
      <p:sp>
        <p:nvSpPr>
          <p:cNvPr id="4" name="Slide Number Placeholder 3">
            <a:extLst>
              <a:ext uri="{FF2B5EF4-FFF2-40B4-BE49-F238E27FC236}">
                <a16:creationId xmlns:a16="http://schemas.microsoft.com/office/drawing/2014/main" id="{C270DEFE-736D-4F12-A05C-05C6DBF700B7}"/>
              </a:ext>
            </a:extLst>
          </p:cNvPr>
          <p:cNvSpPr>
            <a:spLocks noGrp="1"/>
          </p:cNvSpPr>
          <p:nvPr>
            <p:ph type="sldNum" sz="quarter" idx="12"/>
          </p:nvPr>
        </p:nvSpPr>
        <p:spPr/>
        <p:txBody>
          <a:bodyPr/>
          <a:lstStyle/>
          <a:p>
            <a:fld id="{EB1F0B8B-BFEA-4C54-8C63-752F9DDDF7CD}" type="slidenum">
              <a:rPr lang="en-US" smtClean="0"/>
              <a:t>20</a:t>
            </a:fld>
            <a:endParaRPr lang="en-US"/>
          </a:p>
        </p:txBody>
      </p:sp>
    </p:spTree>
    <p:extLst>
      <p:ext uri="{BB962C8B-B14F-4D97-AF65-F5344CB8AC3E}">
        <p14:creationId xmlns:p14="http://schemas.microsoft.com/office/powerpoint/2010/main" val="2195970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905D-2818-4BFC-93BC-B73D4258BD6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Network Layer</a:t>
            </a:r>
            <a:endParaRPr lang="en-US" dirty="0"/>
          </a:p>
        </p:txBody>
      </p:sp>
      <p:sp>
        <p:nvSpPr>
          <p:cNvPr id="3" name="Content Placeholder 2">
            <a:extLst>
              <a:ext uri="{FF2B5EF4-FFF2-40B4-BE49-F238E27FC236}">
                <a16:creationId xmlns:a16="http://schemas.microsoft.com/office/drawing/2014/main" id="{E534E9EE-5DAF-4949-891C-EBEB62553D3B}"/>
              </a:ext>
            </a:extLst>
          </p:cNvPr>
          <p:cNvSpPr>
            <a:spLocks noGrp="1"/>
          </p:cNvSpPr>
          <p:nvPr>
            <p:ph idx="1"/>
          </p:nvPr>
        </p:nvSpPr>
        <p:spPr>
          <a:xfrm>
            <a:off x="2073897" y="2064470"/>
            <a:ext cx="9430715" cy="3846752"/>
          </a:xfrm>
        </p:spPr>
        <p:txBody>
          <a:bodyPr/>
          <a:lstStyle/>
          <a:p>
            <a:r>
              <a:rPr lang="en-US" sz="2400" dirty="0">
                <a:latin typeface="Times New Roman" panose="02020603050405020304" pitchFamily="18" charset="0"/>
                <a:cs typeface="Times New Roman" panose="02020603050405020304" pitchFamily="18" charset="0"/>
              </a:rPr>
              <a:t>Routing: When independent networks or links are connected to create internetworks (network of networks) or a large network, the connecting devices (called routers or switches) route or switch the packets to their final destination. One of the functions of the network layer is to provide this mechanism.</a:t>
            </a:r>
          </a:p>
          <a:p>
            <a:endParaRPr lang="en-US" dirty="0"/>
          </a:p>
        </p:txBody>
      </p:sp>
      <p:sp>
        <p:nvSpPr>
          <p:cNvPr id="4" name="Slide Number Placeholder 3">
            <a:extLst>
              <a:ext uri="{FF2B5EF4-FFF2-40B4-BE49-F238E27FC236}">
                <a16:creationId xmlns:a16="http://schemas.microsoft.com/office/drawing/2014/main" id="{89B63314-DC7D-42FB-B173-4B63FEC44D88}"/>
              </a:ext>
            </a:extLst>
          </p:cNvPr>
          <p:cNvSpPr>
            <a:spLocks noGrp="1"/>
          </p:cNvSpPr>
          <p:nvPr>
            <p:ph type="sldNum" sz="quarter" idx="12"/>
          </p:nvPr>
        </p:nvSpPr>
        <p:spPr/>
        <p:txBody>
          <a:bodyPr/>
          <a:lstStyle/>
          <a:p>
            <a:fld id="{EB1F0B8B-BFEA-4C54-8C63-752F9DDDF7CD}" type="slidenum">
              <a:rPr lang="en-US" smtClean="0"/>
              <a:t>21</a:t>
            </a:fld>
            <a:endParaRPr lang="en-US"/>
          </a:p>
        </p:txBody>
      </p:sp>
    </p:spTree>
    <p:extLst>
      <p:ext uri="{BB962C8B-B14F-4D97-AF65-F5344CB8AC3E}">
        <p14:creationId xmlns:p14="http://schemas.microsoft.com/office/powerpoint/2010/main" val="163551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CB19-DD26-4D75-833D-60B4695DADE6}"/>
              </a:ext>
            </a:extLst>
          </p:cNvPr>
          <p:cNvSpPr>
            <a:spLocks noGrp="1"/>
          </p:cNvSpPr>
          <p:nvPr>
            <p:ph type="title"/>
          </p:nvPr>
        </p:nvSpPr>
        <p:spPr>
          <a:xfrm>
            <a:off x="1857635" y="162699"/>
            <a:ext cx="8911687" cy="1005570"/>
          </a:xfrm>
        </p:spPr>
        <p:txBody>
          <a:bodyPr/>
          <a:lstStyle/>
          <a:p>
            <a:pPr algn="ctr"/>
            <a:r>
              <a:rPr lang="en-US" dirty="0">
                <a:latin typeface="Times New Roman" panose="02020603050405020304" pitchFamily="18" charset="0"/>
                <a:cs typeface="Times New Roman" panose="02020603050405020304" pitchFamily="18" charset="0"/>
              </a:rPr>
              <a:t>Network Layer</a:t>
            </a:r>
            <a:endParaRPr lang="en-US" dirty="0"/>
          </a:p>
        </p:txBody>
      </p:sp>
      <p:sp>
        <p:nvSpPr>
          <p:cNvPr id="4" name="Slide Number Placeholder 3">
            <a:extLst>
              <a:ext uri="{FF2B5EF4-FFF2-40B4-BE49-F238E27FC236}">
                <a16:creationId xmlns:a16="http://schemas.microsoft.com/office/drawing/2014/main" id="{5AC39F5E-2BCB-4D51-B334-CC1AFB8ADED8}"/>
              </a:ext>
            </a:extLst>
          </p:cNvPr>
          <p:cNvSpPr>
            <a:spLocks noGrp="1"/>
          </p:cNvSpPr>
          <p:nvPr>
            <p:ph type="sldNum" sz="quarter" idx="12"/>
          </p:nvPr>
        </p:nvSpPr>
        <p:spPr/>
        <p:txBody>
          <a:bodyPr/>
          <a:lstStyle/>
          <a:p>
            <a:fld id="{EB1F0B8B-BFEA-4C54-8C63-752F9DDDF7CD}" type="slidenum">
              <a:rPr lang="en-US" smtClean="0"/>
              <a:t>22</a:t>
            </a:fld>
            <a:endParaRPr lang="en-US"/>
          </a:p>
        </p:txBody>
      </p:sp>
      <p:pic>
        <p:nvPicPr>
          <p:cNvPr id="5" name="Picture 3">
            <a:extLst>
              <a:ext uri="{FF2B5EF4-FFF2-40B4-BE49-F238E27FC236}">
                <a16:creationId xmlns:a16="http://schemas.microsoft.com/office/drawing/2014/main" id="{1248777E-E82C-4000-BE3F-E272B4E6FA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4091" y="1799888"/>
            <a:ext cx="7296346" cy="4910775"/>
          </a:xfrm>
          <a:noFill/>
        </p:spPr>
      </p:pic>
    </p:spTree>
    <p:extLst>
      <p:ext uri="{BB962C8B-B14F-4D97-AF65-F5344CB8AC3E}">
        <p14:creationId xmlns:p14="http://schemas.microsoft.com/office/powerpoint/2010/main" val="1598457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AA6C-58E2-4B09-8381-3742936CA70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a:t>
            </a:r>
          </a:p>
        </p:txBody>
      </p:sp>
      <p:sp>
        <p:nvSpPr>
          <p:cNvPr id="3" name="Content Placeholder 2">
            <a:extLst>
              <a:ext uri="{FF2B5EF4-FFF2-40B4-BE49-F238E27FC236}">
                <a16:creationId xmlns:a16="http://schemas.microsoft.com/office/drawing/2014/main" id="{9832943A-2561-4C91-B0D8-3803E55718B0}"/>
              </a:ext>
            </a:extLst>
          </p:cNvPr>
          <p:cNvSpPr>
            <a:spLocks noGrp="1"/>
          </p:cNvSpPr>
          <p:nvPr>
            <p:ph idx="1"/>
          </p:nvPr>
        </p:nvSpPr>
        <p:spPr/>
        <p:txBody>
          <a:bodyPr/>
          <a:lstStyle/>
          <a:p>
            <a:r>
              <a:rPr lang="en-US" altLang="en-US" sz="2400" dirty="0">
                <a:latin typeface="Times New Roman" panose="02020603050405020304" pitchFamily="18" charset="0"/>
                <a:cs typeface="Times New Roman" panose="02020603050405020304" pitchFamily="18" charset="0"/>
              </a:rPr>
              <a:t>Sender (on one LAN)</a:t>
            </a:r>
          </a:p>
          <a:p>
            <a:pPr lvl="1"/>
            <a:r>
              <a:rPr lang="en-US" altLang="en-US" sz="2400" dirty="0">
                <a:latin typeface="Times New Roman" panose="02020603050405020304" pitchFamily="18" charset="0"/>
                <a:cs typeface="Times New Roman" panose="02020603050405020304" pitchFamily="18" charset="0"/>
              </a:rPr>
              <a:t>Network address A</a:t>
            </a:r>
          </a:p>
          <a:p>
            <a:pPr lvl="1"/>
            <a:r>
              <a:rPr lang="en-US" altLang="en-US" sz="2400" dirty="0">
                <a:latin typeface="Times New Roman" panose="02020603050405020304" pitchFamily="18" charset="0"/>
                <a:cs typeface="Times New Roman" panose="02020603050405020304" pitchFamily="18" charset="0"/>
              </a:rPr>
              <a:t>Physical address 10</a:t>
            </a:r>
          </a:p>
          <a:p>
            <a:r>
              <a:rPr lang="en-US" altLang="en-US" sz="2400" dirty="0">
                <a:latin typeface="Times New Roman" panose="02020603050405020304" pitchFamily="18" charset="0"/>
                <a:cs typeface="Times New Roman" panose="02020603050405020304" pitchFamily="18" charset="0"/>
              </a:rPr>
              <a:t>Receiver (on another LAN)</a:t>
            </a:r>
          </a:p>
          <a:p>
            <a:pPr lvl="1"/>
            <a:r>
              <a:rPr lang="en-US" altLang="en-US" sz="2400" dirty="0">
                <a:latin typeface="Times New Roman" panose="02020603050405020304" pitchFamily="18" charset="0"/>
                <a:cs typeface="Times New Roman" panose="02020603050405020304" pitchFamily="18" charset="0"/>
              </a:rPr>
              <a:t>Network address P</a:t>
            </a:r>
          </a:p>
          <a:p>
            <a:pPr lvl="1"/>
            <a:r>
              <a:rPr lang="en-US" altLang="en-US" sz="2400" dirty="0">
                <a:latin typeface="Times New Roman" panose="02020603050405020304" pitchFamily="18" charset="0"/>
                <a:cs typeface="Times New Roman" panose="02020603050405020304" pitchFamily="18" charset="0"/>
              </a:rPr>
              <a:t>Physical address 95</a:t>
            </a:r>
          </a:p>
          <a:p>
            <a:r>
              <a:rPr lang="en-US" altLang="en-US" sz="2400" dirty="0">
                <a:latin typeface="Times New Roman" panose="02020603050405020304" pitchFamily="18" charset="0"/>
                <a:cs typeface="Times New Roman" panose="02020603050405020304" pitchFamily="18" charset="0"/>
              </a:rPr>
              <a:t>Router</a:t>
            </a:r>
          </a:p>
          <a:p>
            <a:endParaRPr lang="en-US" dirty="0"/>
          </a:p>
        </p:txBody>
      </p:sp>
      <p:sp>
        <p:nvSpPr>
          <p:cNvPr id="4" name="Slide Number Placeholder 3">
            <a:extLst>
              <a:ext uri="{FF2B5EF4-FFF2-40B4-BE49-F238E27FC236}">
                <a16:creationId xmlns:a16="http://schemas.microsoft.com/office/drawing/2014/main" id="{446DEF44-93AA-4995-BC13-A1D8B7AD3A82}"/>
              </a:ext>
            </a:extLst>
          </p:cNvPr>
          <p:cNvSpPr>
            <a:spLocks noGrp="1"/>
          </p:cNvSpPr>
          <p:nvPr>
            <p:ph type="sldNum" sz="quarter" idx="12"/>
          </p:nvPr>
        </p:nvSpPr>
        <p:spPr/>
        <p:txBody>
          <a:bodyPr/>
          <a:lstStyle/>
          <a:p>
            <a:fld id="{EB1F0B8B-BFEA-4C54-8C63-752F9DDDF7CD}" type="slidenum">
              <a:rPr lang="en-US" smtClean="0"/>
              <a:t>23</a:t>
            </a:fld>
            <a:endParaRPr lang="en-US"/>
          </a:p>
        </p:txBody>
      </p:sp>
      <p:graphicFrame>
        <p:nvGraphicFramePr>
          <p:cNvPr id="5" name="Object 4">
            <a:extLst>
              <a:ext uri="{FF2B5EF4-FFF2-40B4-BE49-F238E27FC236}">
                <a16:creationId xmlns:a16="http://schemas.microsoft.com/office/drawing/2014/main" id="{2A97170E-F8E2-41B6-A7D9-EC193BC455EC}"/>
              </a:ext>
            </a:extLst>
          </p:cNvPr>
          <p:cNvGraphicFramePr>
            <a:graphicFrameLocks noChangeAspect="1"/>
          </p:cNvGraphicFramePr>
          <p:nvPr>
            <p:extLst>
              <p:ext uri="{D42A27DB-BD31-4B8C-83A1-F6EECF244321}">
                <p14:modId xmlns:p14="http://schemas.microsoft.com/office/powerpoint/2010/main" val="3828256425"/>
              </p:ext>
            </p:extLst>
          </p:nvPr>
        </p:nvGraphicFramePr>
        <p:xfrm>
          <a:off x="8634037" y="2874553"/>
          <a:ext cx="1693863" cy="2100263"/>
        </p:xfrm>
        <a:graphic>
          <a:graphicData uri="http://schemas.openxmlformats.org/presentationml/2006/ole">
            <mc:AlternateContent xmlns:mc="http://schemas.openxmlformats.org/markup-compatibility/2006">
              <mc:Choice xmlns:v="urn:schemas-microsoft-com:vml" Requires="v">
                <p:oleObj spid="_x0000_s2055" name="Visio" r:id="rId3" imgW="1693514" imgH="2100507" progId="Visio.Drawing.11">
                  <p:embed/>
                </p:oleObj>
              </mc:Choice>
              <mc:Fallback>
                <p:oleObj name="Visio" r:id="rId3" imgW="1693514" imgH="2100507" progId="Visio.Drawing.11">
                  <p:embed/>
                  <p:pic>
                    <p:nvPicPr>
                      <p:cNvPr id="4098" name="Object 4">
                        <a:extLst>
                          <a:ext uri="{FF2B5EF4-FFF2-40B4-BE49-F238E27FC236}">
                            <a16:creationId xmlns:a16="http://schemas.microsoft.com/office/drawing/2014/main" id="{E4C11E9E-671F-4BB4-B943-FC2D3CABF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4037" y="2874553"/>
                        <a:ext cx="1693863"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8891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BB81-EBBA-47CE-87A1-68D97B888D0B}"/>
              </a:ext>
            </a:extLst>
          </p:cNvPr>
          <p:cNvSpPr>
            <a:spLocks noGrp="1"/>
          </p:cNvSpPr>
          <p:nvPr>
            <p:ph type="title"/>
          </p:nvPr>
        </p:nvSpPr>
        <p:spPr>
          <a:xfrm>
            <a:off x="2012574" y="85709"/>
            <a:ext cx="8911687" cy="1126986"/>
          </a:xfrm>
        </p:spPr>
        <p:txBody>
          <a:bodyPr/>
          <a:lstStyle/>
          <a:p>
            <a:pPr algn="ctr"/>
            <a:r>
              <a:rPr lang="en-US" dirty="0"/>
              <a:t>Example</a:t>
            </a:r>
          </a:p>
        </p:txBody>
      </p:sp>
      <p:sp>
        <p:nvSpPr>
          <p:cNvPr id="4" name="Slide Number Placeholder 3">
            <a:extLst>
              <a:ext uri="{FF2B5EF4-FFF2-40B4-BE49-F238E27FC236}">
                <a16:creationId xmlns:a16="http://schemas.microsoft.com/office/drawing/2014/main" id="{4698E51F-0838-45DA-B6BE-75E3A41574FF}"/>
              </a:ext>
            </a:extLst>
          </p:cNvPr>
          <p:cNvSpPr>
            <a:spLocks noGrp="1"/>
          </p:cNvSpPr>
          <p:nvPr>
            <p:ph type="sldNum" sz="quarter" idx="12"/>
          </p:nvPr>
        </p:nvSpPr>
        <p:spPr/>
        <p:txBody>
          <a:bodyPr/>
          <a:lstStyle/>
          <a:p>
            <a:fld id="{EB1F0B8B-BFEA-4C54-8C63-752F9DDDF7CD}" type="slidenum">
              <a:rPr lang="en-US" smtClean="0"/>
              <a:t>24</a:t>
            </a:fld>
            <a:endParaRPr lang="en-US"/>
          </a:p>
        </p:txBody>
      </p:sp>
      <p:pic>
        <p:nvPicPr>
          <p:cNvPr id="5" name="Picture 3">
            <a:extLst>
              <a:ext uri="{FF2B5EF4-FFF2-40B4-BE49-F238E27FC236}">
                <a16:creationId xmlns:a16="http://schemas.microsoft.com/office/drawing/2014/main" id="{50530A44-D86E-4539-94BB-68746C72E2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6323" y="1177411"/>
            <a:ext cx="4254196" cy="5283702"/>
          </a:xfrm>
          <a:noFill/>
        </p:spPr>
      </p:pic>
      <p:sp>
        <p:nvSpPr>
          <p:cNvPr id="6" name="TextBox 5">
            <a:extLst>
              <a:ext uri="{FF2B5EF4-FFF2-40B4-BE49-F238E27FC236}">
                <a16:creationId xmlns:a16="http://schemas.microsoft.com/office/drawing/2014/main" id="{2AC9D84D-5477-4B64-81EE-BE5CB4D2AB1E}"/>
              </a:ext>
            </a:extLst>
          </p:cNvPr>
          <p:cNvSpPr txBox="1"/>
          <p:nvPr/>
        </p:nvSpPr>
        <p:spPr>
          <a:xfrm>
            <a:off x="8161659" y="2347273"/>
            <a:ext cx="1868461" cy="238498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physical addresses will change from hop to hop, but the logical addresses usually remain the same.</a:t>
            </a:r>
          </a:p>
          <a:p>
            <a:endParaRPr lang="en-US" dirty="0"/>
          </a:p>
        </p:txBody>
      </p:sp>
    </p:spTree>
    <p:extLst>
      <p:ext uri="{BB962C8B-B14F-4D97-AF65-F5344CB8AC3E}">
        <p14:creationId xmlns:p14="http://schemas.microsoft.com/office/powerpoint/2010/main" val="162592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BBBC-996D-43E9-9C7F-6DC7E020BF4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Internet Address</a:t>
            </a:r>
          </a:p>
        </p:txBody>
      </p:sp>
      <p:sp>
        <p:nvSpPr>
          <p:cNvPr id="3" name="Content Placeholder 2">
            <a:extLst>
              <a:ext uri="{FF2B5EF4-FFF2-40B4-BE49-F238E27FC236}">
                <a16:creationId xmlns:a16="http://schemas.microsoft.com/office/drawing/2014/main" id="{E46A75D5-0B41-44EB-B616-78451CB5A661}"/>
              </a:ext>
            </a:extLst>
          </p:cNvPr>
          <p:cNvSpPr>
            <a:spLocks noGrp="1"/>
          </p:cNvSpPr>
          <p:nvPr>
            <p:ph idx="1"/>
          </p:nvPr>
        </p:nvSpPr>
        <p:spPr/>
        <p:txBody>
          <a:bodyPr/>
          <a:lstStyle/>
          <a:p>
            <a:r>
              <a:rPr lang="en-US" altLang="en-US" sz="2400" dirty="0">
                <a:latin typeface="Times New Roman" panose="02020603050405020304" pitchFamily="18" charset="0"/>
                <a:cs typeface="Times New Roman" panose="02020603050405020304" pitchFamily="18" charset="0"/>
              </a:rPr>
              <a:t>An Internet address (in IPv4) is 32 bits in length, normally written as four decimal numbers, with each number representing 1 byte. The numbers are separated by a dot. Below is an example of such an address.</a:t>
            </a:r>
          </a:p>
          <a:p>
            <a:pPr marL="0" indent="0">
              <a:buNone/>
            </a:pPr>
            <a:endParaRPr lang="en-US" dirty="0"/>
          </a:p>
        </p:txBody>
      </p:sp>
      <p:sp>
        <p:nvSpPr>
          <p:cNvPr id="4" name="Slide Number Placeholder 3">
            <a:extLst>
              <a:ext uri="{FF2B5EF4-FFF2-40B4-BE49-F238E27FC236}">
                <a16:creationId xmlns:a16="http://schemas.microsoft.com/office/drawing/2014/main" id="{17F55A1A-C2AD-436E-8EF2-0CFC1FEF32DC}"/>
              </a:ext>
            </a:extLst>
          </p:cNvPr>
          <p:cNvSpPr>
            <a:spLocks noGrp="1"/>
          </p:cNvSpPr>
          <p:nvPr>
            <p:ph type="sldNum" sz="quarter" idx="12"/>
          </p:nvPr>
        </p:nvSpPr>
        <p:spPr/>
        <p:txBody>
          <a:bodyPr/>
          <a:lstStyle/>
          <a:p>
            <a:fld id="{EB1F0B8B-BFEA-4C54-8C63-752F9DDDF7CD}" type="slidenum">
              <a:rPr lang="en-US" smtClean="0"/>
              <a:t>25</a:t>
            </a:fld>
            <a:endParaRPr lang="en-US"/>
          </a:p>
        </p:txBody>
      </p:sp>
      <p:sp>
        <p:nvSpPr>
          <p:cNvPr id="5" name="Rectangle 6">
            <a:extLst>
              <a:ext uri="{FF2B5EF4-FFF2-40B4-BE49-F238E27FC236}">
                <a16:creationId xmlns:a16="http://schemas.microsoft.com/office/drawing/2014/main" id="{854E4F69-C37F-47AE-AF8E-06EE8DF0C673}"/>
              </a:ext>
            </a:extLst>
          </p:cNvPr>
          <p:cNvSpPr>
            <a:spLocks noChangeArrowheads="1"/>
          </p:cNvSpPr>
          <p:nvPr/>
        </p:nvSpPr>
        <p:spPr bwMode="auto">
          <a:xfrm>
            <a:off x="2805260" y="4194912"/>
            <a:ext cx="8153400" cy="1373187"/>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i="1" dirty="0">
                <a:solidFill>
                  <a:schemeClr val="hlink"/>
                </a:solidFill>
                <a:latin typeface="Arial" panose="020B0604020202020204" pitchFamily="34" charset="0"/>
              </a:rPr>
              <a:t>132.24.75.9</a:t>
            </a:r>
            <a:br>
              <a:rPr lang="en-US" altLang="en-US" sz="2800" b="1" i="1" dirty="0">
                <a:latin typeface="Arial" panose="020B0604020202020204" pitchFamily="34" charset="0"/>
              </a:rPr>
            </a:br>
            <a:r>
              <a:rPr lang="en-US" altLang="en-US" sz="2800" b="1" i="1" dirty="0">
                <a:solidFill>
                  <a:schemeClr val="bg2"/>
                </a:solidFill>
                <a:latin typeface="Arial" panose="020B0604020202020204" pitchFamily="34" charset="0"/>
              </a:rPr>
              <a:t>An internet address in IPv4 in decimal numbers</a:t>
            </a:r>
          </a:p>
        </p:txBody>
      </p:sp>
    </p:spTree>
    <p:extLst>
      <p:ext uri="{BB962C8B-B14F-4D97-AF65-F5344CB8AC3E}">
        <p14:creationId xmlns:p14="http://schemas.microsoft.com/office/powerpoint/2010/main" val="3992421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181C-F1AA-4C1A-A5C0-71091BD0802F}"/>
              </a:ext>
            </a:extLst>
          </p:cNvPr>
          <p:cNvSpPr>
            <a:spLocks noGrp="1"/>
          </p:cNvSpPr>
          <p:nvPr>
            <p:ph type="title"/>
          </p:nvPr>
        </p:nvSpPr>
        <p:spPr>
          <a:xfrm>
            <a:off x="2083877" y="329899"/>
            <a:ext cx="8911687" cy="1280890"/>
          </a:xfrm>
        </p:spPr>
        <p:txBody>
          <a:bodyPr/>
          <a:lstStyle/>
          <a:p>
            <a:pPr algn="ctr"/>
            <a:r>
              <a:rPr lang="en-US" dirty="0">
                <a:latin typeface="Times New Roman" panose="02020603050405020304" pitchFamily="18" charset="0"/>
                <a:cs typeface="Times New Roman" panose="02020603050405020304" pitchFamily="18" charset="0"/>
              </a:rPr>
              <a:t>Transport Layer</a:t>
            </a:r>
          </a:p>
        </p:txBody>
      </p:sp>
      <p:sp>
        <p:nvSpPr>
          <p:cNvPr id="3" name="Content Placeholder 2">
            <a:extLst>
              <a:ext uri="{FF2B5EF4-FFF2-40B4-BE49-F238E27FC236}">
                <a16:creationId xmlns:a16="http://schemas.microsoft.com/office/drawing/2014/main" id="{A91FEB5E-5613-4D42-8664-212860DD6B69}"/>
              </a:ext>
            </a:extLst>
          </p:cNvPr>
          <p:cNvSpPr>
            <a:spLocks noGrp="1"/>
          </p:cNvSpPr>
          <p:nvPr>
            <p:ph idx="1"/>
          </p:nvPr>
        </p:nvSpPr>
        <p:spPr>
          <a:xfrm>
            <a:off x="1564850" y="1610789"/>
            <a:ext cx="9671902" cy="5129376"/>
          </a:xfrm>
        </p:spPr>
        <p:txBody>
          <a:bodyPr>
            <a:noAutofit/>
          </a:bodyPr>
          <a:lstStyle/>
          <a:p>
            <a:r>
              <a:rPr lang="en-US" sz="2400" dirty="0">
                <a:latin typeface="Times New Roman" panose="02020603050405020304" pitchFamily="18" charset="0"/>
                <a:cs typeface="Times New Roman" panose="02020603050405020304" pitchFamily="18" charset="0"/>
              </a:rPr>
              <a:t>The transport layer is responsible for process-to-process delivery of the entire message. </a:t>
            </a:r>
          </a:p>
          <a:p>
            <a:r>
              <a:rPr lang="en-US" sz="2400" dirty="0">
                <a:latin typeface="Times New Roman" panose="02020603050405020304" pitchFamily="18" charset="0"/>
                <a:cs typeface="Times New Roman" panose="02020603050405020304" pitchFamily="18" charset="0"/>
              </a:rPr>
              <a:t>Transport layer is responsible for:</a:t>
            </a:r>
          </a:p>
          <a:p>
            <a:pPr lvl="1"/>
            <a:r>
              <a:rPr lang="en-US" sz="2400" dirty="0">
                <a:latin typeface="Times New Roman" panose="02020603050405020304" pitchFamily="18" charset="0"/>
                <a:cs typeface="Times New Roman" panose="02020603050405020304" pitchFamily="18" charset="0"/>
              </a:rPr>
              <a:t> Service-point addressing: The transport layer header include a type of address called a service-point address (or port address). The network layer gets each packet to the correct computer; the transport layer gets the entire message to the correct process on that computer.</a:t>
            </a:r>
          </a:p>
          <a:p>
            <a:pPr lvl="1"/>
            <a:r>
              <a:rPr lang="en-US" sz="2400" dirty="0">
                <a:latin typeface="Times New Roman" panose="02020603050405020304" pitchFamily="18" charset="0"/>
                <a:cs typeface="Times New Roman" panose="02020603050405020304" pitchFamily="18" charset="0"/>
              </a:rPr>
              <a:t>Segmentation and reassembly: A message is divided into transmittable segments, with each segment containing a sequence number. These numbers enable the transport layer to reassemble the message correctly upon arriving at the destination. </a:t>
            </a:r>
          </a:p>
        </p:txBody>
      </p:sp>
      <p:sp>
        <p:nvSpPr>
          <p:cNvPr id="4" name="Slide Number Placeholder 3">
            <a:extLst>
              <a:ext uri="{FF2B5EF4-FFF2-40B4-BE49-F238E27FC236}">
                <a16:creationId xmlns:a16="http://schemas.microsoft.com/office/drawing/2014/main" id="{CC92D632-417B-40D3-B6A6-BF8B50F3E47C}"/>
              </a:ext>
            </a:extLst>
          </p:cNvPr>
          <p:cNvSpPr>
            <a:spLocks noGrp="1"/>
          </p:cNvSpPr>
          <p:nvPr>
            <p:ph type="sldNum" sz="quarter" idx="12"/>
          </p:nvPr>
        </p:nvSpPr>
        <p:spPr/>
        <p:txBody>
          <a:bodyPr/>
          <a:lstStyle/>
          <a:p>
            <a:fld id="{EB1F0B8B-BFEA-4C54-8C63-752F9DDDF7CD}" type="slidenum">
              <a:rPr lang="en-US" smtClean="0"/>
              <a:t>26</a:t>
            </a:fld>
            <a:endParaRPr lang="en-US"/>
          </a:p>
        </p:txBody>
      </p:sp>
    </p:spTree>
    <p:extLst>
      <p:ext uri="{BB962C8B-B14F-4D97-AF65-F5344CB8AC3E}">
        <p14:creationId xmlns:p14="http://schemas.microsoft.com/office/powerpoint/2010/main" val="3602790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B85E-6FE8-40E7-98FA-7A3F2829A9AA}"/>
              </a:ext>
            </a:extLst>
          </p:cNvPr>
          <p:cNvSpPr>
            <a:spLocks noGrp="1"/>
          </p:cNvSpPr>
          <p:nvPr>
            <p:ph type="title"/>
          </p:nvPr>
        </p:nvSpPr>
        <p:spPr>
          <a:xfrm>
            <a:off x="2178146" y="512462"/>
            <a:ext cx="8911687" cy="1280890"/>
          </a:xfrm>
        </p:spPr>
        <p:txBody>
          <a:bodyPr/>
          <a:lstStyle/>
          <a:p>
            <a:pPr algn="ctr"/>
            <a:r>
              <a:rPr lang="en-US" dirty="0">
                <a:latin typeface="Times New Roman" panose="02020603050405020304" pitchFamily="18" charset="0"/>
                <a:cs typeface="Times New Roman" panose="02020603050405020304" pitchFamily="18" charset="0"/>
              </a:rPr>
              <a:t>Transport Layer</a:t>
            </a:r>
            <a:endParaRPr lang="en-US" dirty="0"/>
          </a:p>
        </p:txBody>
      </p:sp>
      <p:sp>
        <p:nvSpPr>
          <p:cNvPr id="3" name="Content Placeholder 2">
            <a:extLst>
              <a:ext uri="{FF2B5EF4-FFF2-40B4-BE49-F238E27FC236}">
                <a16:creationId xmlns:a16="http://schemas.microsoft.com/office/drawing/2014/main" id="{DBB71F5D-F0C8-4DF3-AE04-2AA96F67F5FE}"/>
              </a:ext>
            </a:extLst>
          </p:cNvPr>
          <p:cNvSpPr>
            <a:spLocks noGrp="1"/>
          </p:cNvSpPr>
          <p:nvPr>
            <p:ph idx="1"/>
          </p:nvPr>
        </p:nvSpPr>
        <p:spPr>
          <a:xfrm>
            <a:off x="1857080" y="1832320"/>
            <a:ext cx="9232753" cy="4399413"/>
          </a:xfrm>
        </p:spPr>
        <p:txBody>
          <a:bodyPr>
            <a:normAutofit fontScale="62500" lnSpcReduction="20000"/>
          </a:bodyPr>
          <a:lstStyle/>
          <a:p>
            <a:endParaRPr lang="en-US" dirty="0"/>
          </a:p>
          <a:p>
            <a:r>
              <a:rPr lang="en-US" sz="3800" dirty="0">
                <a:latin typeface="Times New Roman" panose="02020603050405020304" pitchFamily="18" charset="0"/>
                <a:cs typeface="Times New Roman" panose="02020603050405020304" pitchFamily="18" charset="0"/>
              </a:rPr>
              <a:t>Connection control. The transport layer can be either connectionless or connection oriented. The protocols used at transport layer are TCP and UDP.</a:t>
            </a:r>
          </a:p>
          <a:p>
            <a:r>
              <a:rPr lang="en-US" sz="3800" dirty="0">
                <a:latin typeface="Times New Roman" panose="02020603050405020304" pitchFamily="18" charset="0"/>
                <a:cs typeface="Times New Roman" panose="02020603050405020304" pitchFamily="18" charset="0"/>
              </a:rPr>
              <a:t> Flow control. Like the data link layer, the transport layer is responsible for flow control. However, flow control at this layer is performed end to end rather than across a single link.</a:t>
            </a:r>
          </a:p>
          <a:p>
            <a:r>
              <a:rPr lang="en-US" sz="3800" dirty="0">
                <a:latin typeface="Times New Roman" panose="02020603050405020304" pitchFamily="18" charset="0"/>
                <a:cs typeface="Times New Roman" panose="02020603050405020304" pitchFamily="18" charset="0"/>
              </a:rPr>
              <a:t>Error control. Error control at this layer is performed process-to-process rather than across a single link. The sending transport layer makes sure that the entire message arrives at the receiving transport layer without error (damage, loss, or duplication). Error correction is usually achieved through retransmission</a:t>
            </a:r>
            <a:r>
              <a:rPr lang="en-US" dirty="0"/>
              <a:t>.</a:t>
            </a:r>
          </a:p>
        </p:txBody>
      </p:sp>
      <p:sp>
        <p:nvSpPr>
          <p:cNvPr id="4" name="Slide Number Placeholder 3">
            <a:extLst>
              <a:ext uri="{FF2B5EF4-FFF2-40B4-BE49-F238E27FC236}">
                <a16:creationId xmlns:a16="http://schemas.microsoft.com/office/drawing/2014/main" id="{0A96FBE2-5E4C-4A6F-A1F0-BFA3447D5982}"/>
              </a:ext>
            </a:extLst>
          </p:cNvPr>
          <p:cNvSpPr>
            <a:spLocks noGrp="1"/>
          </p:cNvSpPr>
          <p:nvPr>
            <p:ph type="sldNum" sz="quarter" idx="12"/>
          </p:nvPr>
        </p:nvSpPr>
        <p:spPr/>
        <p:txBody>
          <a:bodyPr/>
          <a:lstStyle/>
          <a:p>
            <a:fld id="{EB1F0B8B-BFEA-4C54-8C63-752F9DDDF7CD}" type="slidenum">
              <a:rPr lang="en-US" smtClean="0"/>
              <a:t>27</a:t>
            </a:fld>
            <a:endParaRPr lang="en-US"/>
          </a:p>
        </p:txBody>
      </p:sp>
    </p:spTree>
    <p:extLst>
      <p:ext uri="{BB962C8B-B14F-4D97-AF65-F5344CB8AC3E}">
        <p14:creationId xmlns:p14="http://schemas.microsoft.com/office/powerpoint/2010/main" val="4036394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89C1-3C32-488B-A3B5-7EC361703841}"/>
              </a:ext>
            </a:extLst>
          </p:cNvPr>
          <p:cNvSpPr>
            <a:spLocks noGrp="1"/>
          </p:cNvSpPr>
          <p:nvPr>
            <p:ph type="title"/>
          </p:nvPr>
        </p:nvSpPr>
        <p:spPr>
          <a:xfrm>
            <a:off x="2437282" y="512462"/>
            <a:ext cx="8911687" cy="1280890"/>
          </a:xfrm>
        </p:spPr>
        <p:txBody>
          <a:bodyPr/>
          <a:lstStyle/>
          <a:p>
            <a:r>
              <a:rPr lang="en-US" dirty="0">
                <a:latin typeface="Times New Roman" panose="02020603050405020304" pitchFamily="18" charset="0"/>
                <a:cs typeface="Times New Roman" panose="02020603050405020304" pitchFamily="18" charset="0"/>
              </a:rPr>
              <a:t>Reliable Process-to-Process Delivery</a:t>
            </a:r>
          </a:p>
        </p:txBody>
      </p:sp>
      <p:sp>
        <p:nvSpPr>
          <p:cNvPr id="4" name="Slide Number Placeholder 3">
            <a:extLst>
              <a:ext uri="{FF2B5EF4-FFF2-40B4-BE49-F238E27FC236}">
                <a16:creationId xmlns:a16="http://schemas.microsoft.com/office/drawing/2014/main" id="{11AD80E9-CB3E-4DAD-B6A7-2E1BE57CCF42}"/>
              </a:ext>
            </a:extLst>
          </p:cNvPr>
          <p:cNvSpPr>
            <a:spLocks noGrp="1"/>
          </p:cNvSpPr>
          <p:nvPr>
            <p:ph type="sldNum" sz="quarter" idx="12"/>
          </p:nvPr>
        </p:nvSpPr>
        <p:spPr/>
        <p:txBody>
          <a:bodyPr/>
          <a:lstStyle/>
          <a:p>
            <a:fld id="{EB1F0B8B-BFEA-4C54-8C63-752F9DDDF7CD}" type="slidenum">
              <a:rPr lang="en-US" smtClean="0"/>
              <a:t>28</a:t>
            </a:fld>
            <a:endParaRPr lang="en-US"/>
          </a:p>
        </p:txBody>
      </p:sp>
      <p:pic>
        <p:nvPicPr>
          <p:cNvPr id="5" name="Content Placeholder 4">
            <a:extLst>
              <a:ext uri="{FF2B5EF4-FFF2-40B4-BE49-F238E27FC236}">
                <a16:creationId xmlns:a16="http://schemas.microsoft.com/office/drawing/2014/main" id="{AF83019F-0011-4B9F-A635-920DDC923E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3702" y="2538919"/>
            <a:ext cx="9850911" cy="3822970"/>
          </a:xfrm>
          <a:noFill/>
        </p:spPr>
      </p:pic>
    </p:spTree>
    <p:extLst>
      <p:ext uri="{BB962C8B-B14F-4D97-AF65-F5344CB8AC3E}">
        <p14:creationId xmlns:p14="http://schemas.microsoft.com/office/powerpoint/2010/main" val="2235783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C4FC-41CD-4BED-AF71-474E49C29EE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Port Address</a:t>
            </a:r>
          </a:p>
        </p:txBody>
      </p:sp>
      <p:sp>
        <p:nvSpPr>
          <p:cNvPr id="3" name="Content Placeholder 2">
            <a:extLst>
              <a:ext uri="{FF2B5EF4-FFF2-40B4-BE49-F238E27FC236}">
                <a16:creationId xmlns:a16="http://schemas.microsoft.com/office/drawing/2014/main" id="{19B741EA-ADD6-4F51-BB3D-0E3D70C8FC46}"/>
              </a:ext>
            </a:extLst>
          </p:cNvPr>
          <p:cNvSpPr>
            <a:spLocks noGrp="1"/>
          </p:cNvSpPr>
          <p:nvPr>
            <p:ph idx="1"/>
          </p:nvPr>
        </p:nvSpPr>
        <p:spPr>
          <a:xfrm>
            <a:off x="1989056" y="1998482"/>
            <a:ext cx="9515556" cy="3912740"/>
          </a:xfrm>
        </p:spPr>
        <p:txBody>
          <a:bodyPr/>
          <a:lstStyle/>
          <a:p>
            <a:r>
              <a:rPr lang="en-US" altLang="en-US" sz="2400" dirty="0">
                <a:latin typeface="Times New Roman" panose="02020603050405020304" pitchFamily="18" charset="0"/>
                <a:cs typeface="Times New Roman" panose="02020603050405020304" pitchFamily="18" charset="0"/>
              </a:rPr>
              <a:t>A port address is a 16-bit address represented by one decimal number as shown below.</a:t>
            </a:r>
          </a:p>
          <a:p>
            <a:pPr marL="0" indent="0">
              <a:buNone/>
            </a:pPr>
            <a:endParaRPr lang="en-US" dirty="0"/>
          </a:p>
        </p:txBody>
      </p:sp>
      <p:sp>
        <p:nvSpPr>
          <p:cNvPr id="4" name="Slide Number Placeholder 3">
            <a:extLst>
              <a:ext uri="{FF2B5EF4-FFF2-40B4-BE49-F238E27FC236}">
                <a16:creationId xmlns:a16="http://schemas.microsoft.com/office/drawing/2014/main" id="{5A19B640-02BC-4592-8DDA-C5C853A1D640}"/>
              </a:ext>
            </a:extLst>
          </p:cNvPr>
          <p:cNvSpPr>
            <a:spLocks noGrp="1"/>
          </p:cNvSpPr>
          <p:nvPr>
            <p:ph type="sldNum" sz="quarter" idx="12"/>
          </p:nvPr>
        </p:nvSpPr>
        <p:spPr/>
        <p:txBody>
          <a:bodyPr/>
          <a:lstStyle/>
          <a:p>
            <a:fld id="{EB1F0B8B-BFEA-4C54-8C63-752F9DDDF7CD}" type="slidenum">
              <a:rPr lang="en-US" smtClean="0"/>
              <a:t>29</a:t>
            </a:fld>
            <a:endParaRPr lang="en-US"/>
          </a:p>
        </p:txBody>
      </p:sp>
      <p:sp>
        <p:nvSpPr>
          <p:cNvPr id="5" name="Rectangle 6">
            <a:extLst>
              <a:ext uri="{FF2B5EF4-FFF2-40B4-BE49-F238E27FC236}">
                <a16:creationId xmlns:a16="http://schemas.microsoft.com/office/drawing/2014/main" id="{E8E1F880-AF22-4F3B-B882-FB87388D13B6}"/>
              </a:ext>
            </a:extLst>
          </p:cNvPr>
          <p:cNvSpPr>
            <a:spLocks noChangeArrowheads="1"/>
          </p:cNvSpPr>
          <p:nvPr/>
        </p:nvSpPr>
        <p:spPr bwMode="auto">
          <a:xfrm>
            <a:off x="2287554" y="4096725"/>
            <a:ext cx="8458200" cy="137318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i="1" dirty="0">
                <a:solidFill>
                  <a:schemeClr val="hlink"/>
                </a:solidFill>
                <a:latin typeface="Arial" panose="020B0604020202020204" pitchFamily="34" charset="0"/>
              </a:rPr>
              <a:t>753</a:t>
            </a:r>
            <a:br>
              <a:rPr lang="en-US" altLang="en-US" sz="2800" b="1" i="1" dirty="0">
                <a:latin typeface="Arial" panose="020B0604020202020204" pitchFamily="34" charset="0"/>
              </a:rPr>
            </a:br>
            <a:r>
              <a:rPr lang="en-US" altLang="en-US" sz="2800" b="1" i="1" dirty="0">
                <a:solidFill>
                  <a:schemeClr val="bg2"/>
                </a:solidFill>
                <a:latin typeface="Arial" panose="020B0604020202020204" pitchFamily="34" charset="0"/>
              </a:rPr>
              <a:t>A 16-bit port address represented as one single number.</a:t>
            </a:r>
          </a:p>
        </p:txBody>
      </p:sp>
    </p:spTree>
    <p:extLst>
      <p:ext uri="{BB962C8B-B14F-4D97-AF65-F5344CB8AC3E}">
        <p14:creationId xmlns:p14="http://schemas.microsoft.com/office/powerpoint/2010/main" val="315959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7C6B-37F2-43F8-B62B-3B5BAC14C746}"/>
              </a:ext>
            </a:extLst>
          </p:cNvPr>
          <p:cNvSpPr>
            <a:spLocks noGrp="1"/>
          </p:cNvSpPr>
          <p:nvPr>
            <p:ph type="title"/>
          </p:nvPr>
        </p:nvSpPr>
        <p:spPr>
          <a:xfrm>
            <a:off x="2065024" y="329899"/>
            <a:ext cx="8911687" cy="1280890"/>
          </a:xfrm>
        </p:spPr>
        <p:txBody>
          <a:bodyPr/>
          <a:lstStyle/>
          <a:p>
            <a:pPr algn="ctr"/>
            <a:r>
              <a:rPr lang="en-US" dirty="0">
                <a:latin typeface="Times New Roman" panose="02020603050405020304" pitchFamily="18" charset="0"/>
                <a:cs typeface="Times New Roman" panose="02020603050405020304" pitchFamily="18" charset="0"/>
              </a:rPr>
              <a:t>Layered Tasks</a:t>
            </a:r>
            <a:endParaRPr lang="en-US" dirty="0"/>
          </a:p>
        </p:txBody>
      </p:sp>
      <p:sp>
        <p:nvSpPr>
          <p:cNvPr id="4" name="Slide Number Placeholder 3">
            <a:extLst>
              <a:ext uri="{FF2B5EF4-FFF2-40B4-BE49-F238E27FC236}">
                <a16:creationId xmlns:a16="http://schemas.microsoft.com/office/drawing/2014/main" id="{74A977F6-96C7-47CE-896A-34B5522EB77F}"/>
              </a:ext>
            </a:extLst>
          </p:cNvPr>
          <p:cNvSpPr>
            <a:spLocks noGrp="1"/>
          </p:cNvSpPr>
          <p:nvPr>
            <p:ph type="sldNum" sz="quarter" idx="12"/>
          </p:nvPr>
        </p:nvSpPr>
        <p:spPr/>
        <p:txBody>
          <a:bodyPr/>
          <a:lstStyle/>
          <a:p>
            <a:fld id="{EB1F0B8B-BFEA-4C54-8C63-752F9DDDF7CD}" type="slidenum">
              <a:rPr lang="en-US" smtClean="0"/>
              <a:t>3</a:t>
            </a:fld>
            <a:endParaRPr lang="en-US"/>
          </a:p>
        </p:txBody>
      </p:sp>
      <p:graphicFrame>
        <p:nvGraphicFramePr>
          <p:cNvPr id="5" name="Content Placeholder 4">
            <a:extLst>
              <a:ext uri="{FF2B5EF4-FFF2-40B4-BE49-F238E27FC236}">
                <a16:creationId xmlns:a16="http://schemas.microsoft.com/office/drawing/2014/main" id="{A8360274-1AE7-48B2-B434-D9F7B88D9E0A}"/>
              </a:ext>
            </a:extLst>
          </p:cNvPr>
          <p:cNvGraphicFramePr>
            <a:graphicFrameLocks noGrp="1" noChangeAspect="1"/>
          </p:cNvGraphicFramePr>
          <p:nvPr>
            <p:ph idx="1"/>
            <p:extLst>
              <p:ext uri="{D42A27DB-BD31-4B8C-83A1-F6EECF244321}">
                <p14:modId xmlns:p14="http://schemas.microsoft.com/office/powerpoint/2010/main" val="464548335"/>
              </p:ext>
            </p:extLst>
          </p:nvPr>
        </p:nvGraphicFramePr>
        <p:xfrm>
          <a:off x="4156001" y="2243234"/>
          <a:ext cx="4424363" cy="3540125"/>
        </p:xfrm>
        <a:graphic>
          <a:graphicData uri="http://schemas.openxmlformats.org/presentationml/2006/ole">
            <mc:AlternateContent xmlns:mc="http://schemas.openxmlformats.org/markup-compatibility/2006">
              <mc:Choice xmlns:v="urn:schemas-microsoft-com:vml" Requires="v">
                <p:oleObj spid="_x0000_s1038" name="Visio" r:id="rId3" imgW="4424161" imgH="3540485" progId="Visio.Drawing.11">
                  <p:embed/>
                </p:oleObj>
              </mc:Choice>
              <mc:Fallback>
                <p:oleObj name="Visio" r:id="rId3" imgW="4424161" imgH="3540485" progId="Visio.Drawing.11">
                  <p:embed/>
                  <p:pic>
                    <p:nvPicPr>
                      <p:cNvPr id="1026" name="Object 4">
                        <a:extLst>
                          <a:ext uri="{FF2B5EF4-FFF2-40B4-BE49-F238E27FC236}">
                            <a16:creationId xmlns:a16="http://schemas.microsoft.com/office/drawing/2014/main" id="{D9E79A56-B7B1-4830-AAD2-D61907954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001" y="2243234"/>
                        <a:ext cx="4424363" cy="3540125"/>
                      </a:xfrm>
                      <a:prstGeom prst="rect">
                        <a:avLst/>
                      </a:prstGeom>
                    </p:spPr>
                  </p:pic>
                </p:oleObj>
              </mc:Fallback>
            </mc:AlternateContent>
          </a:graphicData>
        </a:graphic>
      </p:graphicFrame>
    </p:spTree>
    <p:extLst>
      <p:ext uri="{BB962C8B-B14F-4D97-AF65-F5344CB8AC3E}">
        <p14:creationId xmlns:p14="http://schemas.microsoft.com/office/powerpoint/2010/main" val="352806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85FC-A72B-4296-8379-EB690047C96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Application Layer</a:t>
            </a:r>
          </a:p>
        </p:txBody>
      </p:sp>
      <p:sp>
        <p:nvSpPr>
          <p:cNvPr id="3" name="Content Placeholder 2">
            <a:extLst>
              <a:ext uri="{FF2B5EF4-FFF2-40B4-BE49-F238E27FC236}">
                <a16:creationId xmlns:a16="http://schemas.microsoft.com/office/drawing/2014/main" id="{6C557F7B-913C-4626-9594-855543013F91}"/>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 application layer enables the user, to access the network. </a:t>
            </a:r>
          </a:p>
          <a:p>
            <a:r>
              <a:rPr lang="en-US" sz="2400" dirty="0">
                <a:latin typeface="Times New Roman" panose="02020603050405020304" pitchFamily="18" charset="0"/>
                <a:cs typeface="Times New Roman" panose="02020603050405020304" pitchFamily="18" charset="0"/>
              </a:rPr>
              <a:t>It provides user interfaces and support for services such as email, remote file access and transfer, shared database management, and other types of distributed information services.</a:t>
            </a:r>
          </a:p>
        </p:txBody>
      </p:sp>
      <p:sp>
        <p:nvSpPr>
          <p:cNvPr id="4" name="Slide Number Placeholder 3">
            <a:extLst>
              <a:ext uri="{FF2B5EF4-FFF2-40B4-BE49-F238E27FC236}">
                <a16:creationId xmlns:a16="http://schemas.microsoft.com/office/drawing/2014/main" id="{F8D516EA-4DC7-4A9B-8611-FB304F1F24E3}"/>
              </a:ext>
            </a:extLst>
          </p:cNvPr>
          <p:cNvSpPr>
            <a:spLocks noGrp="1"/>
          </p:cNvSpPr>
          <p:nvPr>
            <p:ph type="sldNum" sz="quarter" idx="12"/>
          </p:nvPr>
        </p:nvSpPr>
        <p:spPr/>
        <p:txBody>
          <a:bodyPr/>
          <a:lstStyle/>
          <a:p>
            <a:fld id="{EB1F0B8B-BFEA-4C54-8C63-752F9DDDF7CD}" type="slidenum">
              <a:rPr lang="en-US" smtClean="0"/>
              <a:t>30</a:t>
            </a:fld>
            <a:endParaRPr lang="en-US"/>
          </a:p>
        </p:txBody>
      </p:sp>
    </p:spTree>
    <p:extLst>
      <p:ext uri="{BB962C8B-B14F-4D97-AF65-F5344CB8AC3E}">
        <p14:creationId xmlns:p14="http://schemas.microsoft.com/office/powerpoint/2010/main" val="3665192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AD9E-E95D-4353-9063-97F75A85916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Application Layer</a:t>
            </a:r>
          </a:p>
        </p:txBody>
      </p:sp>
      <p:sp>
        <p:nvSpPr>
          <p:cNvPr id="4" name="Slide Number Placeholder 3">
            <a:extLst>
              <a:ext uri="{FF2B5EF4-FFF2-40B4-BE49-F238E27FC236}">
                <a16:creationId xmlns:a16="http://schemas.microsoft.com/office/drawing/2014/main" id="{141E847B-ECB7-4FD3-A018-E4FC09164249}"/>
              </a:ext>
            </a:extLst>
          </p:cNvPr>
          <p:cNvSpPr>
            <a:spLocks noGrp="1"/>
          </p:cNvSpPr>
          <p:nvPr>
            <p:ph type="sldNum" sz="quarter" idx="12"/>
          </p:nvPr>
        </p:nvSpPr>
        <p:spPr/>
        <p:txBody>
          <a:bodyPr/>
          <a:lstStyle/>
          <a:p>
            <a:fld id="{EB1F0B8B-BFEA-4C54-8C63-752F9DDDF7CD}" type="slidenum">
              <a:rPr lang="en-US" smtClean="0"/>
              <a:t>31</a:t>
            </a:fld>
            <a:endParaRPr lang="en-US"/>
          </a:p>
        </p:txBody>
      </p:sp>
      <p:pic>
        <p:nvPicPr>
          <p:cNvPr id="5" name="Content Placeholder 4">
            <a:extLst>
              <a:ext uri="{FF2B5EF4-FFF2-40B4-BE49-F238E27FC236}">
                <a16:creationId xmlns:a16="http://schemas.microsoft.com/office/drawing/2014/main" id="{A624678B-7EFB-4810-9618-6C13C92AC0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74761" y="2133600"/>
            <a:ext cx="7744304" cy="3778250"/>
          </a:xfrm>
          <a:noFill/>
        </p:spPr>
      </p:pic>
    </p:spTree>
    <p:extLst>
      <p:ext uri="{BB962C8B-B14F-4D97-AF65-F5344CB8AC3E}">
        <p14:creationId xmlns:p14="http://schemas.microsoft.com/office/powerpoint/2010/main" val="582458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43437-9C27-4D57-A015-9517302EE5B7}"/>
              </a:ext>
            </a:extLst>
          </p:cNvPr>
          <p:cNvSpPr>
            <a:spLocks noGrp="1"/>
          </p:cNvSpPr>
          <p:nvPr>
            <p:ph type="title"/>
          </p:nvPr>
        </p:nvSpPr>
        <p:spPr>
          <a:xfrm>
            <a:off x="1904769" y="228184"/>
            <a:ext cx="8911687" cy="1280890"/>
          </a:xfrm>
        </p:spPr>
        <p:txBody>
          <a:bodyPr/>
          <a:lstStyle/>
          <a:p>
            <a:pPr algn="ctr"/>
            <a:r>
              <a:rPr lang="en-US" dirty="0">
                <a:latin typeface="Times New Roman" panose="02020603050405020304" pitchFamily="18" charset="0"/>
                <a:cs typeface="Times New Roman" panose="02020603050405020304" pitchFamily="18" charset="0"/>
              </a:rPr>
              <a:t>Summary of Layers</a:t>
            </a:r>
          </a:p>
        </p:txBody>
      </p:sp>
      <p:sp>
        <p:nvSpPr>
          <p:cNvPr id="4" name="Slide Number Placeholder 3">
            <a:extLst>
              <a:ext uri="{FF2B5EF4-FFF2-40B4-BE49-F238E27FC236}">
                <a16:creationId xmlns:a16="http://schemas.microsoft.com/office/drawing/2014/main" id="{C4AC44EB-8735-4696-8F1F-6B04A9760E1F}"/>
              </a:ext>
            </a:extLst>
          </p:cNvPr>
          <p:cNvSpPr>
            <a:spLocks noGrp="1"/>
          </p:cNvSpPr>
          <p:nvPr>
            <p:ph type="sldNum" sz="quarter" idx="12"/>
          </p:nvPr>
        </p:nvSpPr>
        <p:spPr/>
        <p:txBody>
          <a:bodyPr/>
          <a:lstStyle/>
          <a:p>
            <a:fld id="{EB1F0B8B-BFEA-4C54-8C63-752F9DDDF7CD}" type="slidenum">
              <a:rPr lang="en-US" smtClean="0"/>
              <a:t>32</a:t>
            </a:fld>
            <a:endParaRPr lang="en-US"/>
          </a:p>
        </p:txBody>
      </p:sp>
      <p:pic>
        <p:nvPicPr>
          <p:cNvPr id="5" name="Content Placeholder 4">
            <a:extLst>
              <a:ext uri="{FF2B5EF4-FFF2-40B4-BE49-F238E27FC236}">
                <a16:creationId xmlns:a16="http://schemas.microsoft.com/office/drawing/2014/main" id="{25CFFF70-CB3B-4459-BA6B-82E975F775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56835" y="2573518"/>
            <a:ext cx="10868632" cy="3016577"/>
          </a:xfrm>
          <a:noFill/>
        </p:spPr>
      </p:pic>
    </p:spTree>
    <p:extLst>
      <p:ext uri="{BB962C8B-B14F-4D97-AF65-F5344CB8AC3E}">
        <p14:creationId xmlns:p14="http://schemas.microsoft.com/office/powerpoint/2010/main" val="1932113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081A-F2BA-4871-8BB8-BE7D3841FE5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OSI Model</a:t>
            </a:r>
            <a:br>
              <a:rPr lang="en-US" dirty="0"/>
            </a:br>
            <a:endParaRPr lang="en-US" dirty="0"/>
          </a:p>
        </p:txBody>
      </p:sp>
      <p:sp>
        <p:nvSpPr>
          <p:cNvPr id="3" name="Content Placeholder 2">
            <a:extLst>
              <a:ext uri="{FF2B5EF4-FFF2-40B4-BE49-F238E27FC236}">
                <a16:creationId xmlns:a16="http://schemas.microsoft.com/office/drawing/2014/main" id="{0805747E-A5AB-4F70-AD9B-64C2413FC962}"/>
              </a:ext>
            </a:extLst>
          </p:cNvPr>
          <p:cNvSpPr>
            <a:spLocks noGrp="1"/>
          </p:cNvSpPr>
          <p:nvPr>
            <p:ph idx="1"/>
          </p:nvPr>
        </p:nvSpPr>
        <p:spPr>
          <a:xfrm>
            <a:off x="2347274" y="2149310"/>
            <a:ext cx="9157338" cy="3761911"/>
          </a:xfrm>
        </p:spPr>
        <p:txBody>
          <a:bodyPr>
            <a:normAutofit fontScale="92500" lnSpcReduction="20000"/>
          </a:bodyPr>
          <a:lstStyle/>
          <a:p>
            <a:endParaRPr lang="en-US" altLang="en-US" sz="2600" dirty="0">
              <a:latin typeface="Times New Roman" panose="02020603050405020304" pitchFamily="18" charset="0"/>
              <a:cs typeface="Times New Roman" panose="02020603050405020304" pitchFamily="18" charset="0"/>
            </a:endParaRPr>
          </a:p>
          <a:p>
            <a:r>
              <a:rPr lang="en-US" altLang="en-US" sz="2600" dirty="0">
                <a:latin typeface="Times New Roman" panose="02020603050405020304" pitchFamily="18" charset="0"/>
                <a:cs typeface="Times New Roman" panose="02020603050405020304" pitchFamily="18" charset="0"/>
              </a:rPr>
              <a:t>Developed by the International Organization for Standardization (ISO)</a:t>
            </a:r>
          </a:p>
          <a:p>
            <a:r>
              <a:rPr lang="en-US" altLang="en-US" sz="2600" dirty="0">
                <a:latin typeface="Times New Roman" panose="02020603050405020304" pitchFamily="18" charset="0"/>
                <a:cs typeface="Times New Roman" panose="02020603050405020304" pitchFamily="18" charset="0"/>
              </a:rPr>
              <a:t>The OSI model has seven layers.</a:t>
            </a:r>
          </a:p>
          <a:p>
            <a:r>
              <a:rPr lang="en-US" altLang="en-US" sz="2600" dirty="0">
                <a:latin typeface="Times New Roman" panose="02020603050405020304" pitchFamily="18" charset="0"/>
                <a:cs typeface="Times New Roman" panose="02020603050405020304" pitchFamily="18" charset="0"/>
              </a:rPr>
              <a:t>Each layer performs a subset of the required communication functions.</a:t>
            </a:r>
          </a:p>
          <a:p>
            <a:r>
              <a:rPr lang="en-US" altLang="en-US" sz="2600" dirty="0">
                <a:latin typeface="Times New Roman" panose="02020603050405020304" pitchFamily="18" charset="0"/>
                <a:cs typeface="Times New Roman" panose="02020603050405020304" pitchFamily="18" charset="0"/>
              </a:rPr>
              <a:t>Each layer uses services of the layer below it and provides services to the layer above it.</a:t>
            </a:r>
          </a:p>
          <a:p>
            <a:r>
              <a:rPr lang="en-US" altLang="en-US" sz="2600" dirty="0">
                <a:latin typeface="Times New Roman" panose="02020603050405020304" pitchFamily="18" charset="0"/>
                <a:cs typeface="Times New Roman" panose="02020603050405020304" pitchFamily="18" charset="0"/>
              </a:rPr>
              <a:t>Changes in one layer should not require changes in other layers.</a:t>
            </a:r>
          </a:p>
          <a:p>
            <a:r>
              <a:rPr lang="en-US" altLang="en-US" sz="2600" dirty="0">
                <a:latin typeface="Times New Roman" panose="02020603050405020304" pitchFamily="18" charset="0"/>
                <a:cs typeface="Times New Roman" panose="02020603050405020304" pitchFamily="18" charset="0"/>
              </a:rPr>
              <a:t>OSI model is theoretical, was never fully implemented.</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905EA42-7C02-45DB-ACA5-9E7CCC8173F9}"/>
              </a:ext>
            </a:extLst>
          </p:cNvPr>
          <p:cNvSpPr>
            <a:spLocks noGrp="1"/>
          </p:cNvSpPr>
          <p:nvPr>
            <p:ph type="sldNum" sz="quarter" idx="12"/>
          </p:nvPr>
        </p:nvSpPr>
        <p:spPr/>
        <p:txBody>
          <a:bodyPr/>
          <a:lstStyle/>
          <a:p>
            <a:fld id="{EB1F0B8B-BFEA-4C54-8C63-752F9DDDF7CD}" type="slidenum">
              <a:rPr lang="en-US" smtClean="0"/>
              <a:t>33</a:t>
            </a:fld>
            <a:endParaRPr lang="en-US"/>
          </a:p>
        </p:txBody>
      </p:sp>
    </p:spTree>
    <p:extLst>
      <p:ext uri="{BB962C8B-B14F-4D97-AF65-F5344CB8AC3E}">
        <p14:creationId xmlns:p14="http://schemas.microsoft.com/office/powerpoint/2010/main" val="2885642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337F-AA11-4B8B-9CCE-44D64AC5B07B}"/>
              </a:ext>
            </a:extLst>
          </p:cNvPr>
          <p:cNvSpPr>
            <a:spLocks noGrp="1"/>
          </p:cNvSpPr>
          <p:nvPr>
            <p:ph type="title"/>
          </p:nvPr>
        </p:nvSpPr>
        <p:spPr>
          <a:xfrm>
            <a:off x="2441542" y="603315"/>
            <a:ext cx="8865107" cy="824912"/>
          </a:xfrm>
        </p:spPr>
        <p:txBody>
          <a:bodyPr/>
          <a:lstStyle/>
          <a:p>
            <a:pPr algn="ctr"/>
            <a:r>
              <a:rPr lang="en-US" dirty="0">
                <a:latin typeface="Times New Roman" panose="02020603050405020304" pitchFamily="18" charset="0"/>
                <a:cs typeface="Times New Roman" panose="02020603050405020304" pitchFamily="18" charset="0"/>
              </a:rPr>
              <a:t>The OSI Model</a:t>
            </a:r>
            <a:endParaRPr lang="en-US" dirty="0"/>
          </a:p>
        </p:txBody>
      </p:sp>
      <p:sp>
        <p:nvSpPr>
          <p:cNvPr id="4" name="Slide Number Placeholder 3">
            <a:extLst>
              <a:ext uri="{FF2B5EF4-FFF2-40B4-BE49-F238E27FC236}">
                <a16:creationId xmlns:a16="http://schemas.microsoft.com/office/drawing/2014/main" id="{E9E19290-662B-40D5-814F-0B57109735FF}"/>
              </a:ext>
            </a:extLst>
          </p:cNvPr>
          <p:cNvSpPr>
            <a:spLocks noGrp="1"/>
          </p:cNvSpPr>
          <p:nvPr>
            <p:ph type="sldNum" sz="quarter" idx="12"/>
          </p:nvPr>
        </p:nvSpPr>
        <p:spPr/>
        <p:txBody>
          <a:bodyPr/>
          <a:lstStyle/>
          <a:p>
            <a:fld id="{EB1F0B8B-BFEA-4C54-8C63-752F9DDDF7CD}" type="slidenum">
              <a:rPr lang="en-US" smtClean="0"/>
              <a:t>34</a:t>
            </a:fld>
            <a:endParaRPr lang="en-US"/>
          </a:p>
        </p:txBody>
      </p:sp>
      <p:pic>
        <p:nvPicPr>
          <p:cNvPr id="5" name="Picture 3">
            <a:extLst>
              <a:ext uri="{FF2B5EF4-FFF2-40B4-BE49-F238E27FC236}">
                <a16:creationId xmlns:a16="http://schemas.microsoft.com/office/drawing/2014/main" id="{FF2EA043-2D35-449F-A00B-08085DA8F0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20129" y="2133600"/>
            <a:ext cx="4053567" cy="3778250"/>
          </a:xfrm>
          <a:noFill/>
        </p:spPr>
      </p:pic>
    </p:spTree>
    <p:extLst>
      <p:ext uri="{BB962C8B-B14F-4D97-AF65-F5344CB8AC3E}">
        <p14:creationId xmlns:p14="http://schemas.microsoft.com/office/powerpoint/2010/main" val="3007388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8BBF-EC9D-4B66-9947-9CD7F14C9A91}"/>
              </a:ext>
            </a:extLst>
          </p:cNvPr>
          <p:cNvSpPr>
            <a:spLocks noGrp="1"/>
          </p:cNvSpPr>
          <p:nvPr>
            <p:ph type="title"/>
          </p:nvPr>
        </p:nvSpPr>
        <p:spPr>
          <a:xfrm>
            <a:off x="1970757" y="467559"/>
            <a:ext cx="8911687" cy="1005570"/>
          </a:xfrm>
        </p:spPr>
        <p:txBody>
          <a:bodyPr/>
          <a:lstStyle/>
          <a:p>
            <a:pPr algn="ctr"/>
            <a:r>
              <a:rPr lang="en-US" dirty="0">
                <a:latin typeface="Times New Roman" panose="02020603050405020304" pitchFamily="18" charset="0"/>
                <a:cs typeface="Times New Roman" panose="02020603050405020304" pitchFamily="18" charset="0"/>
              </a:rPr>
              <a:t>The OSI Model vs TCP/IP </a:t>
            </a:r>
            <a:endParaRPr lang="en-US" dirty="0"/>
          </a:p>
        </p:txBody>
      </p:sp>
      <p:sp>
        <p:nvSpPr>
          <p:cNvPr id="4" name="Slide Number Placeholder 3">
            <a:extLst>
              <a:ext uri="{FF2B5EF4-FFF2-40B4-BE49-F238E27FC236}">
                <a16:creationId xmlns:a16="http://schemas.microsoft.com/office/drawing/2014/main" id="{86969BD0-9EEF-4E04-8AC7-BC0097730C73}"/>
              </a:ext>
            </a:extLst>
          </p:cNvPr>
          <p:cNvSpPr>
            <a:spLocks noGrp="1"/>
          </p:cNvSpPr>
          <p:nvPr>
            <p:ph type="sldNum" sz="quarter" idx="12"/>
          </p:nvPr>
        </p:nvSpPr>
        <p:spPr/>
        <p:txBody>
          <a:bodyPr/>
          <a:lstStyle/>
          <a:p>
            <a:fld id="{EB1F0B8B-BFEA-4C54-8C63-752F9DDDF7CD}" type="slidenum">
              <a:rPr lang="en-US" smtClean="0"/>
              <a:t>35</a:t>
            </a:fld>
            <a:endParaRPr lang="en-US"/>
          </a:p>
        </p:txBody>
      </p:sp>
      <p:pic>
        <p:nvPicPr>
          <p:cNvPr id="2050" name="Picture 2" descr="Related image">
            <a:extLst>
              <a:ext uri="{FF2B5EF4-FFF2-40B4-BE49-F238E27FC236}">
                <a16:creationId xmlns:a16="http://schemas.microsoft.com/office/drawing/2014/main" id="{4383DC84-57B4-4081-9A97-DDF46409ED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5493" y="1968581"/>
            <a:ext cx="6312530" cy="461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151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2F65-2CAC-4BCA-A4CF-948673A8DF0B}"/>
              </a:ext>
            </a:extLst>
          </p:cNvPr>
          <p:cNvSpPr>
            <a:spLocks noGrp="1"/>
          </p:cNvSpPr>
          <p:nvPr>
            <p:ph type="title"/>
          </p:nvPr>
        </p:nvSpPr>
        <p:spPr>
          <a:xfrm>
            <a:off x="2159294" y="165574"/>
            <a:ext cx="8911687" cy="804770"/>
          </a:xfrm>
        </p:spPr>
        <p:txBody>
          <a:bodyPr/>
          <a:lstStyle/>
          <a:p>
            <a:pPr algn="ctr"/>
            <a:r>
              <a:rPr lang="en-US" dirty="0">
                <a:latin typeface="Times New Roman" panose="02020603050405020304" pitchFamily="18" charset="0"/>
                <a:cs typeface="Times New Roman" panose="02020603050405020304" pitchFamily="18" charset="0"/>
              </a:rPr>
              <a:t>Session Layer</a:t>
            </a:r>
          </a:p>
        </p:txBody>
      </p:sp>
      <p:sp>
        <p:nvSpPr>
          <p:cNvPr id="4" name="Slide Number Placeholder 3">
            <a:extLst>
              <a:ext uri="{FF2B5EF4-FFF2-40B4-BE49-F238E27FC236}">
                <a16:creationId xmlns:a16="http://schemas.microsoft.com/office/drawing/2014/main" id="{63BCFF02-9D1A-4D77-9A5D-7E7CF4FE1092}"/>
              </a:ext>
            </a:extLst>
          </p:cNvPr>
          <p:cNvSpPr>
            <a:spLocks noGrp="1"/>
          </p:cNvSpPr>
          <p:nvPr>
            <p:ph type="sldNum" sz="quarter" idx="12"/>
          </p:nvPr>
        </p:nvSpPr>
        <p:spPr/>
        <p:txBody>
          <a:bodyPr/>
          <a:lstStyle/>
          <a:p>
            <a:fld id="{EB1F0B8B-BFEA-4C54-8C63-752F9DDDF7CD}" type="slidenum">
              <a:rPr lang="en-US" smtClean="0"/>
              <a:t>36</a:t>
            </a:fld>
            <a:endParaRPr lang="en-US"/>
          </a:p>
        </p:txBody>
      </p:sp>
      <p:pic>
        <p:nvPicPr>
          <p:cNvPr id="6" name="Picture 8">
            <a:extLst>
              <a:ext uri="{FF2B5EF4-FFF2-40B4-BE49-F238E27FC236}">
                <a16:creationId xmlns:a16="http://schemas.microsoft.com/office/drawing/2014/main" id="{ED14086C-BB39-4877-B0BA-9F50F90F2C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40422" y="2625082"/>
            <a:ext cx="8915400" cy="3681405"/>
          </a:xfrm>
          <a:noFill/>
        </p:spPr>
      </p:pic>
      <p:sp>
        <p:nvSpPr>
          <p:cNvPr id="3" name="TextBox 2">
            <a:extLst>
              <a:ext uri="{FF2B5EF4-FFF2-40B4-BE49-F238E27FC236}">
                <a16:creationId xmlns:a16="http://schemas.microsoft.com/office/drawing/2014/main" id="{8AC22BE2-7955-411C-98D3-EBBCBFBB069E}"/>
              </a:ext>
            </a:extLst>
          </p:cNvPr>
          <p:cNvSpPr txBox="1"/>
          <p:nvPr/>
        </p:nvSpPr>
        <p:spPr>
          <a:xfrm>
            <a:off x="1404595" y="1433540"/>
            <a:ext cx="10011266" cy="960263"/>
          </a:xfrm>
          <a:prstGeom prst="rect">
            <a:avLst/>
          </a:prstGeom>
          <a:noFill/>
        </p:spPr>
        <p:txBody>
          <a:bodyPr wrap="square" rtlCol="0">
            <a:spAutoFit/>
          </a:bodyPr>
          <a:lstStyle/>
          <a:p>
            <a:pPr marL="342900" indent="-342900">
              <a:lnSpc>
                <a:spcPct val="80000"/>
              </a:lnSpc>
              <a:spcBef>
                <a:spcPts val="1000"/>
              </a:spcBef>
              <a:buClr>
                <a:schemeClr val="accent1"/>
              </a:buClr>
              <a:buFont typeface="Wingdings 3" charset="2"/>
              <a:buChar char=""/>
            </a:pP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It establishes, maintains, and synchronizes the interaction among communicating systems.</a:t>
            </a:r>
          </a:p>
          <a:p>
            <a:endParaRPr lang="en-US" dirty="0"/>
          </a:p>
        </p:txBody>
      </p:sp>
    </p:spTree>
    <p:extLst>
      <p:ext uri="{BB962C8B-B14F-4D97-AF65-F5344CB8AC3E}">
        <p14:creationId xmlns:p14="http://schemas.microsoft.com/office/powerpoint/2010/main" val="2352262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D202-2983-4C3C-A900-91115E32CED2}"/>
              </a:ext>
            </a:extLst>
          </p:cNvPr>
          <p:cNvSpPr>
            <a:spLocks noGrp="1"/>
          </p:cNvSpPr>
          <p:nvPr>
            <p:ph type="title"/>
          </p:nvPr>
        </p:nvSpPr>
        <p:spPr>
          <a:xfrm>
            <a:off x="2545791" y="329899"/>
            <a:ext cx="8911687" cy="688196"/>
          </a:xfrm>
        </p:spPr>
        <p:txBody>
          <a:bodyPr/>
          <a:lstStyle/>
          <a:p>
            <a:r>
              <a:rPr lang="en-US" dirty="0">
                <a:latin typeface="Times New Roman" panose="02020603050405020304" pitchFamily="18" charset="0"/>
                <a:cs typeface="Times New Roman" panose="02020603050405020304" pitchFamily="18" charset="0"/>
              </a:rPr>
              <a:t>Presentation Layer</a:t>
            </a:r>
          </a:p>
        </p:txBody>
      </p:sp>
      <p:sp>
        <p:nvSpPr>
          <p:cNvPr id="4" name="Slide Number Placeholder 3">
            <a:extLst>
              <a:ext uri="{FF2B5EF4-FFF2-40B4-BE49-F238E27FC236}">
                <a16:creationId xmlns:a16="http://schemas.microsoft.com/office/drawing/2014/main" id="{C242BE7F-4529-44A5-9333-A0AB769D451B}"/>
              </a:ext>
            </a:extLst>
          </p:cNvPr>
          <p:cNvSpPr>
            <a:spLocks noGrp="1"/>
          </p:cNvSpPr>
          <p:nvPr>
            <p:ph type="sldNum" sz="quarter" idx="12"/>
          </p:nvPr>
        </p:nvSpPr>
        <p:spPr/>
        <p:txBody>
          <a:bodyPr/>
          <a:lstStyle/>
          <a:p>
            <a:fld id="{EB1F0B8B-BFEA-4C54-8C63-752F9DDDF7CD}" type="slidenum">
              <a:rPr lang="en-US" smtClean="0"/>
              <a:t>37</a:t>
            </a:fld>
            <a:endParaRPr lang="en-US"/>
          </a:p>
        </p:txBody>
      </p:sp>
      <p:pic>
        <p:nvPicPr>
          <p:cNvPr id="5" name="Picture 5">
            <a:extLst>
              <a:ext uri="{FF2B5EF4-FFF2-40B4-BE49-F238E27FC236}">
                <a16:creationId xmlns:a16="http://schemas.microsoft.com/office/drawing/2014/main" id="{0EB93A95-9FD8-4E04-A905-FCAF6539E4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5945" y="3311182"/>
            <a:ext cx="8915400" cy="2958538"/>
          </a:xfrm>
          <a:noFill/>
        </p:spPr>
      </p:pic>
      <p:sp>
        <p:nvSpPr>
          <p:cNvPr id="3" name="TextBox 2">
            <a:extLst>
              <a:ext uri="{FF2B5EF4-FFF2-40B4-BE49-F238E27FC236}">
                <a16:creationId xmlns:a16="http://schemas.microsoft.com/office/drawing/2014/main" id="{CD4407A8-A573-4964-912A-CAC55310FCD4}"/>
              </a:ext>
            </a:extLst>
          </p:cNvPr>
          <p:cNvSpPr txBox="1"/>
          <p:nvPr/>
        </p:nvSpPr>
        <p:spPr>
          <a:xfrm>
            <a:off x="1489436" y="1384286"/>
            <a:ext cx="10162094" cy="1106970"/>
          </a:xfrm>
          <a:prstGeom prst="rect">
            <a:avLst/>
          </a:prstGeom>
          <a:noFill/>
        </p:spPr>
        <p:txBody>
          <a:bodyPr wrap="square" rtlCol="0">
            <a:spAutoFit/>
          </a:bodyPr>
          <a:lstStyle/>
          <a:p>
            <a:pPr marL="342900" indent="-342900">
              <a:lnSpc>
                <a:spcPct val="80000"/>
              </a:lnSpc>
              <a:spcBef>
                <a:spcPts val="1000"/>
              </a:spcBef>
              <a:buClr>
                <a:schemeClr val="accent1"/>
              </a:buClr>
              <a:buFont typeface="Wingdings 3" charset="2"/>
              <a:buChar char=""/>
            </a:pP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lnSpc>
                <a:spcPct val="80000"/>
              </a:lnSpc>
              <a:spcBef>
                <a:spcPts val="1000"/>
              </a:spcBef>
              <a:buClr>
                <a:schemeClr val="accent1"/>
              </a:buClr>
              <a:buFont typeface="Wingdings 3" charset="2"/>
              <a:buChar char=""/>
            </a:pP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The presentation layer is responsible for translation, compression, and encryption.</a:t>
            </a:r>
          </a:p>
        </p:txBody>
      </p:sp>
    </p:spTree>
    <p:extLst>
      <p:ext uri="{BB962C8B-B14F-4D97-AF65-F5344CB8AC3E}">
        <p14:creationId xmlns:p14="http://schemas.microsoft.com/office/powerpoint/2010/main" val="4274152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86B5-8B50-4628-84BC-2A3D37FE1354}"/>
              </a:ext>
            </a:extLst>
          </p:cNvPr>
          <p:cNvSpPr>
            <a:spLocks noGrp="1"/>
          </p:cNvSpPr>
          <p:nvPr>
            <p:ph type="title"/>
          </p:nvPr>
        </p:nvSpPr>
        <p:spPr>
          <a:xfrm>
            <a:off x="1857634" y="329899"/>
            <a:ext cx="8911687" cy="1008707"/>
          </a:xfrm>
        </p:spPr>
        <p:txBody>
          <a:bodyPr/>
          <a:lstStyle/>
          <a:p>
            <a:pPr algn="ctr"/>
            <a:r>
              <a:rPr lang="en-US" dirty="0">
                <a:latin typeface="Times New Roman" panose="02020603050405020304" pitchFamily="18" charset="0"/>
                <a:cs typeface="Times New Roman" panose="02020603050405020304" pitchFamily="18" charset="0"/>
              </a:rPr>
              <a:t>Summary of Layers</a:t>
            </a:r>
            <a:endParaRPr lang="en-US" dirty="0"/>
          </a:p>
        </p:txBody>
      </p:sp>
      <p:sp>
        <p:nvSpPr>
          <p:cNvPr id="4" name="Slide Number Placeholder 3">
            <a:extLst>
              <a:ext uri="{FF2B5EF4-FFF2-40B4-BE49-F238E27FC236}">
                <a16:creationId xmlns:a16="http://schemas.microsoft.com/office/drawing/2014/main" id="{015F758D-DF3A-4734-B340-E3611C9E2B8E}"/>
              </a:ext>
            </a:extLst>
          </p:cNvPr>
          <p:cNvSpPr>
            <a:spLocks noGrp="1"/>
          </p:cNvSpPr>
          <p:nvPr>
            <p:ph type="sldNum" sz="quarter" idx="12"/>
          </p:nvPr>
        </p:nvSpPr>
        <p:spPr/>
        <p:txBody>
          <a:bodyPr/>
          <a:lstStyle/>
          <a:p>
            <a:fld id="{EB1F0B8B-BFEA-4C54-8C63-752F9DDDF7CD}" type="slidenum">
              <a:rPr lang="en-US" smtClean="0"/>
              <a:t>38</a:t>
            </a:fld>
            <a:endParaRPr lang="en-US"/>
          </a:p>
        </p:txBody>
      </p:sp>
      <p:pic>
        <p:nvPicPr>
          <p:cNvPr id="5" name="Picture 6">
            <a:extLst>
              <a:ext uri="{FF2B5EF4-FFF2-40B4-BE49-F238E27FC236}">
                <a16:creationId xmlns:a16="http://schemas.microsoft.com/office/drawing/2014/main" id="{133CA1FB-718B-4D64-AB9A-37381CC71F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12703" y="2168165"/>
            <a:ext cx="9435729" cy="3836900"/>
          </a:xfrm>
          <a:noFill/>
        </p:spPr>
      </p:pic>
    </p:spTree>
    <p:extLst>
      <p:ext uri="{BB962C8B-B14F-4D97-AF65-F5344CB8AC3E}">
        <p14:creationId xmlns:p14="http://schemas.microsoft.com/office/powerpoint/2010/main" val="4016575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FF4F-DD58-4017-9F0D-C7ECED5E8CD9}"/>
              </a:ext>
            </a:extLst>
          </p:cNvPr>
          <p:cNvSpPr>
            <a:spLocks noGrp="1"/>
          </p:cNvSpPr>
          <p:nvPr>
            <p:ph type="title"/>
          </p:nvPr>
        </p:nvSpPr>
        <p:spPr>
          <a:xfrm>
            <a:off x="1828692" y="2674856"/>
            <a:ext cx="8911687" cy="1280890"/>
          </a:xfrm>
        </p:spPr>
        <p:txBody>
          <a:bodyPr/>
          <a:lstStyle/>
          <a:p>
            <a:pPr algn="ctr"/>
            <a:r>
              <a:rPr lang="en-US" dirty="0">
                <a:latin typeface="Times New Roman" panose="02020603050405020304" pitchFamily="18" charset="0"/>
                <a:cs typeface="Times New Roman" panose="02020603050405020304" pitchFamily="18" charset="0"/>
              </a:rPr>
              <a:t>End of Slides</a:t>
            </a:r>
          </a:p>
        </p:txBody>
      </p:sp>
      <p:sp>
        <p:nvSpPr>
          <p:cNvPr id="6" name="Slide Number Placeholder 5">
            <a:extLst>
              <a:ext uri="{FF2B5EF4-FFF2-40B4-BE49-F238E27FC236}">
                <a16:creationId xmlns:a16="http://schemas.microsoft.com/office/drawing/2014/main" id="{46713374-3370-44C4-9268-04443312E385}"/>
              </a:ext>
            </a:extLst>
          </p:cNvPr>
          <p:cNvSpPr>
            <a:spLocks noGrp="1"/>
          </p:cNvSpPr>
          <p:nvPr>
            <p:ph type="sldNum" sz="quarter" idx="12"/>
          </p:nvPr>
        </p:nvSpPr>
        <p:spPr/>
        <p:txBody>
          <a:bodyPr/>
          <a:lstStyle/>
          <a:p>
            <a:fld id="{EB1F0B8B-BFEA-4C54-8C63-752F9DDDF7CD}" type="slidenum">
              <a:rPr lang="en-US" smtClean="0"/>
              <a:t>39</a:t>
            </a:fld>
            <a:endParaRPr lang="en-US"/>
          </a:p>
        </p:txBody>
      </p:sp>
    </p:spTree>
    <p:extLst>
      <p:ext uri="{BB962C8B-B14F-4D97-AF65-F5344CB8AC3E}">
        <p14:creationId xmlns:p14="http://schemas.microsoft.com/office/powerpoint/2010/main" val="8854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a:extLst>
              <a:ext uri="{FF2B5EF4-FFF2-40B4-BE49-F238E27FC236}">
                <a16:creationId xmlns:a16="http://schemas.microsoft.com/office/drawing/2014/main" id="{2856D847-5356-497D-AD79-D190D7498CB0}"/>
              </a:ext>
            </a:extLst>
          </p:cNvPr>
          <p:cNvSpPr>
            <a:spLocks noGrp="1" noChangeArrowheads="1"/>
          </p:cNvSpPr>
          <p:nvPr>
            <p:ph type="title"/>
          </p:nvPr>
        </p:nvSpPr>
        <p:spPr>
          <a:xfrm>
            <a:off x="1885361" y="624110"/>
            <a:ext cx="9619251" cy="1280889"/>
          </a:xfrm>
        </p:spPr>
        <p:txBody>
          <a:bodyPr/>
          <a:lstStyle/>
          <a:p>
            <a:pPr algn="ctr"/>
            <a:r>
              <a:rPr lang="en-US" altLang="en-US" dirty="0">
                <a:latin typeface="Times New Roman" panose="02020603050405020304" pitchFamily="18" charset="0"/>
                <a:cs typeface="Times New Roman" panose="02020603050405020304" pitchFamily="18" charset="0"/>
              </a:rPr>
              <a:t>Network Models</a:t>
            </a:r>
          </a:p>
        </p:txBody>
      </p:sp>
      <p:sp>
        <p:nvSpPr>
          <p:cNvPr id="479235" name="Rectangle 3">
            <a:extLst>
              <a:ext uri="{FF2B5EF4-FFF2-40B4-BE49-F238E27FC236}">
                <a16:creationId xmlns:a16="http://schemas.microsoft.com/office/drawing/2014/main" id="{F67C9960-8C24-4471-900B-46F63A051EEA}"/>
              </a:ext>
            </a:extLst>
          </p:cNvPr>
          <p:cNvSpPr>
            <a:spLocks noGrp="1" noChangeArrowheads="1"/>
          </p:cNvSpPr>
          <p:nvPr>
            <p:ph type="body" idx="1"/>
          </p:nvPr>
        </p:nvSpPr>
        <p:spPr>
          <a:xfrm>
            <a:off x="1668545" y="1423448"/>
            <a:ext cx="9836068" cy="4810442"/>
          </a:xfrm>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computer networks to communicate with one another, standards are needed. </a:t>
            </a:r>
          </a:p>
          <a:p>
            <a:r>
              <a:rPr lang="en-US" sz="2400" dirty="0">
                <a:latin typeface="Times New Roman" panose="02020603050405020304" pitchFamily="18" charset="0"/>
                <a:cs typeface="Times New Roman" panose="02020603050405020304" pitchFamily="18" charset="0"/>
              </a:rPr>
              <a:t>The two best-known standards are the OSI model and the Internet model.</a:t>
            </a:r>
          </a:p>
          <a:p>
            <a:pPr lvl="1"/>
            <a:r>
              <a:rPr lang="en-US" sz="2400" dirty="0">
                <a:latin typeface="Times New Roman" panose="02020603050405020304" pitchFamily="18" charset="0"/>
                <a:cs typeface="Times New Roman" panose="02020603050405020304" pitchFamily="18" charset="0"/>
              </a:rPr>
              <a:t> The OSI (Open Systems Interconnection) model defines a seven-layer network. ISO introduced the OSI (Open Systems Interconnection) model in the late 1970s.</a:t>
            </a:r>
          </a:p>
          <a:p>
            <a:pPr lvl="1"/>
            <a:r>
              <a:rPr lang="en-US" sz="2400" dirty="0">
                <a:latin typeface="Times New Roman" panose="02020603050405020304" pitchFamily="18" charset="0"/>
                <a:cs typeface="Times New Roman" panose="02020603050405020304" pitchFamily="18" charset="0"/>
              </a:rPr>
              <a:t> The Internet model or </a:t>
            </a:r>
            <a:r>
              <a:rPr lang="en-GB" altLang="en-US" sz="2400" dirty="0">
                <a:latin typeface="Times New Roman" panose="02020603050405020304" pitchFamily="18" charset="0"/>
                <a:cs typeface="Times New Roman" panose="02020603050405020304" pitchFamily="18" charset="0"/>
              </a:rPr>
              <a:t>TCP/IP protocol suite</a:t>
            </a:r>
            <a:r>
              <a:rPr lang="en-US" sz="2400" dirty="0">
                <a:latin typeface="Times New Roman" panose="02020603050405020304" pitchFamily="18" charset="0"/>
                <a:cs typeface="Times New Roman" panose="02020603050405020304" pitchFamily="18" charset="0"/>
              </a:rPr>
              <a:t> defines a five-layer network. The TCPI/IP protocol suite became the dominant commercial architecture because it was used and tested extensively in the Internet; the OSI model was never fully implemented. </a:t>
            </a:r>
          </a:p>
          <a:p>
            <a:endParaRPr lang="en-US" altLang="en-US" sz="2400" dirty="0">
              <a:latin typeface="Times New Roman" panose="02020603050405020304" pitchFamily="18" charset="0"/>
              <a:cs typeface="Times New Roman" panose="02020603050405020304" pitchFamily="18" charset="0"/>
            </a:endParaRPr>
          </a:p>
          <a:p>
            <a:pPr marL="457200" lvl="1" indent="0">
              <a:buNone/>
            </a:pPr>
            <a:endParaRPr lang="en-US" altLang="en-US" sz="2400" dirty="0">
              <a:latin typeface="Times New Roman" panose="02020603050405020304" pitchFamily="18" charset="0"/>
              <a:cs typeface="Times New Roman" panose="02020603050405020304" pitchFamily="18" charset="0"/>
            </a:endParaRPr>
          </a:p>
          <a:p>
            <a:pPr marL="0" indent="0">
              <a:buNone/>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98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778F-3B0F-4D46-8438-EA74295017E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TCP/IP Protocol Suite</a:t>
            </a:r>
            <a:br>
              <a:rPr lang="en-US" dirty="0"/>
            </a:br>
            <a:endParaRPr lang="en-US" dirty="0"/>
          </a:p>
        </p:txBody>
      </p:sp>
      <p:sp>
        <p:nvSpPr>
          <p:cNvPr id="3" name="Content Placeholder 2">
            <a:extLst>
              <a:ext uri="{FF2B5EF4-FFF2-40B4-BE49-F238E27FC236}">
                <a16:creationId xmlns:a16="http://schemas.microsoft.com/office/drawing/2014/main" id="{1D6C6FD7-06B2-43EB-A3F8-745724FC3E55}"/>
              </a:ext>
            </a:extLst>
          </p:cNvPr>
          <p:cNvSpPr>
            <a:spLocks noGrp="1"/>
          </p:cNvSpPr>
          <p:nvPr>
            <p:ph idx="1"/>
          </p:nvPr>
        </p:nvSpPr>
        <p:spPr/>
        <p:txBody>
          <a:bodyPr/>
          <a:lstStyle/>
          <a:p>
            <a:r>
              <a:rPr lang="en-US" altLang="en-US" sz="2400" dirty="0">
                <a:latin typeface="Times New Roman" panose="02020603050405020304" pitchFamily="18" charset="0"/>
                <a:cs typeface="Times New Roman" panose="02020603050405020304" pitchFamily="18" charset="0"/>
              </a:rPr>
              <a:t>5 Layer Model</a:t>
            </a:r>
          </a:p>
          <a:p>
            <a:pPr lvl="1"/>
            <a:r>
              <a:rPr lang="en-US" altLang="en-US" sz="2400" dirty="0">
                <a:latin typeface="Times New Roman" panose="02020603050405020304" pitchFamily="18" charset="0"/>
                <a:cs typeface="Times New Roman" panose="02020603050405020304" pitchFamily="18" charset="0"/>
              </a:rPr>
              <a:t>Layer 1 Physical</a:t>
            </a:r>
          </a:p>
          <a:p>
            <a:pPr lvl="1"/>
            <a:r>
              <a:rPr lang="en-US" altLang="en-US" sz="2400" dirty="0">
                <a:latin typeface="Times New Roman" panose="02020603050405020304" pitchFamily="18" charset="0"/>
                <a:cs typeface="Times New Roman" panose="02020603050405020304" pitchFamily="18" charset="0"/>
              </a:rPr>
              <a:t>Layer 2 Data Link</a:t>
            </a:r>
          </a:p>
          <a:p>
            <a:pPr lvl="1"/>
            <a:r>
              <a:rPr lang="en-US" altLang="en-US" sz="2400" dirty="0">
                <a:latin typeface="Times New Roman" panose="02020603050405020304" pitchFamily="18" charset="0"/>
                <a:cs typeface="Times New Roman" panose="02020603050405020304" pitchFamily="18" charset="0"/>
              </a:rPr>
              <a:t>Layer 3 Network</a:t>
            </a:r>
          </a:p>
          <a:p>
            <a:pPr lvl="1"/>
            <a:r>
              <a:rPr lang="en-US" altLang="en-US" sz="2400" dirty="0">
                <a:latin typeface="Times New Roman" panose="02020603050405020304" pitchFamily="18" charset="0"/>
                <a:cs typeface="Times New Roman" panose="02020603050405020304" pitchFamily="18" charset="0"/>
              </a:rPr>
              <a:t>Layer 4 Transport</a:t>
            </a:r>
          </a:p>
          <a:p>
            <a:pPr lvl="1"/>
            <a:r>
              <a:rPr lang="en-US" altLang="en-US" sz="2400" dirty="0">
                <a:latin typeface="Times New Roman" panose="02020603050405020304" pitchFamily="18" charset="0"/>
                <a:cs typeface="Times New Roman" panose="02020603050405020304" pitchFamily="18" charset="0"/>
              </a:rPr>
              <a:t>Layer 5 Application </a:t>
            </a:r>
          </a:p>
          <a:p>
            <a:pPr lvl="1"/>
            <a:endParaRPr lang="en-US" altLang="en-US" sz="2400" dirty="0">
              <a:latin typeface="Times New Roman" panose="02020603050405020304" pitchFamily="18" charset="0"/>
              <a:cs typeface="Times New Roman" panose="02020603050405020304" pitchFamily="18" charset="0"/>
            </a:endParaRPr>
          </a:p>
          <a:p>
            <a:endParaRPr lang="en-US" altLang="en-US" sz="2400" b="1" dirty="0">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ED00D2B-62E2-4C62-A33E-FE5BCC26745E}"/>
              </a:ext>
            </a:extLst>
          </p:cNvPr>
          <p:cNvSpPr>
            <a:spLocks noGrp="1"/>
          </p:cNvSpPr>
          <p:nvPr>
            <p:ph type="sldNum" sz="quarter" idx="12"/>
          </p:nvPr>
        </p:nvSpPr>
        <p:spPr/>
        <p:txBody>
          <a:bodyPr/>
          <a:lstStyle/>
          <a:p>
            <a:fld id="{EB1F0B8B-BFEA-4C54-8C63-752F9DDDF7CD}" type="slidenum">
              <a:rPr lang="en-US" smtClean="0"/>
              <a:t>5</a:t>
            </a:fld>
            <a:endParaRPr lang="en-US"/>
          </a:p>
        </p:txBody>
      </p:sp>
    </p:spTree>
    <p:extLst>
      <p:ext uri="{BB962C8B-B14F-4D97-AF65-F5344CB8AC3E}">
        <p14:creationId xmlns:p14="http://schemas.microsoft.com/office/powerpoint/2010/main" val="266803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E2BC-FC1E-4C14-BAF6-C230630DFFBD}"/>
              </a:ext>
            </a:extLst>
          </p:cNvPr>
          <p:cNvSpPr>
            <a:spLocks noGrp="1"/>
          </p:cNvSpPr>
          <p:nvPr>
            <p:ph type="title"/>
          </p:nvPr>
        </p:nvSpPr>
        <p:spPr>
          <a:xfrm>
            <a:off x="1951902" y="512462"/>
            <a:ext cx="8911687" cy="915765"/>
          </a:xfrm>
        </p:spPr>
        <p:txBody>
          <a:bodyPr/>
          <a:lstStyle/>
          <a:p>
            <a:pPr algn="ctr"/>
            <a:r>
              <a:rPr lang="en-US" dirty="0">
                <a:latin typeface="Times New Roman" panose="02020603050405020304" pitchFamily="18" charset="0"/>
                <a:cs typeface="Times New Roman" panose="02020603050405020304" pitchFamily="18" charset="0"/>
              </a:rPr>
              <a:t>Peer-to-Peer Processes</a:t>
            </a:r>
          </a:p>
        </p:txBody>
      </p:sp>
      <p:sp>
        <p:nvSpPr>
          <p:cNvPr id="3" name="Content Placeholder 2">
            <a:extLst>
              <a:ext uri="{FF2B5EF4-FFF2-40B4-BE49-F238E27FC236}">
                <a16:creationId xmlns:a16="http://schemas.microsoft.com/office/drawing/2014/main" id="{B85A0F40-DF2F-4EBF-B91D-B21DD077AA85}"/>
              </a:ext>
            </a:extLst>
          </p:cNvPr>
          <p:cNvSpPr>
            <a:spLocks noGrp="1"/>
          </p:cNvSpPr>
          <p:nvPr>
            <p:ph idx="1"/>
          </p:nvPr>
        </p:nvSpPr>
        <p:spPr>
          <a:xfrm>
            <a:off x="1753387" y="1428227"/>
            <a:ext cx="9751226" cy="4482995"/>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the physical layer, communication is direct: In figure , device A sends a stream of bits to device B (through intermediate nodes).</a:t>
            </a:r>
          </a:p>
          <a:p>
            <a:r>
              <a:rPr lang="en-US" sz="2400" dirty="0">
                <a:latin typeface="Times New Roman" panose="02020603050405020304" pitchFamily="18" charset="0"/>
                <a:cs typeface="Times New Roman" panose="02020603050405020304" pitchFamily="18" charset="0"/>
              </a:rPr>
              <a:t>At the higher layers, however, communication must move down through the layers on device A, over to device B, and then back up through the layers.</a:t>
            </a:r>
          </a:p>
        </p:txBody>
      </p:sp>
      <p:sp>
        <p:nvSpPr>
          <p:cNvPr id="4" name="Slide Number Placeholder 3">
            <a:extLst>
              <a:ext uri="{FF2B5EF4-FFF2-40B4-BE49-F238E27FC236}">
                <a16:creationId xmlns:a16="http://schemas.microsoft.com/office/drawing/2014/main" id="{A07251A4-EA31-486B-A660-0CE95229A62A}"/>
              </a:ext>
            </a:extLst>
          </p:cNvPr>
          <p:cNvSpPr>
            <a:spLocks noGrp="1"/>
          </p:cNvSpPr>
          <p:nvPr>
            <p:ph type="sldNum" sz="quarter" idx="12"/>
          </p:nvPr>
        </p:nvSpPr>
        <p:spPr/>
        <p:txBody>
          <a:bodyPr/>
          <a:lstStyle/>
          <a:p>
            <a:fld id="{EB1F0B8B-BFEA-4C54-8C63-752F9DDDF7CD}" type="slidenum">
              <a:rPr lang="en-US" smtClean="0"/>
              <a:t>6</a:t>
            </a:fld>
            <a:endParaRPr lang="en-US"/>
          </a:p>
        </p:txBody>
      </p:sp>
    </p:spTree>
    <p:extLst>
      <p:ext uri="{BB962C8B-B14F-4D97-AF65-F5344CB8AC3E}">
        <p14:creationId xmlns:p14="http://schemas.microsoft.com/office/powerpoint/2010/main" val="282242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7546-FF1E-4B17-9D8E-90C3074E93E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Peer-to-Peer Processes</a:t>
            </a:r>
            <a:endParaRPr lang="en-US" dirty="0"/>
          </a:p>
        </p:txBody>
      </p:sp>
      <p:sp>
        <p:nvSpPr>
          <p:cNvPr id="4" name="Slide Number Placeholder 3">
            <a:extLst>
              <a:ext uri="{FF2B5EF4-FFF2-40B4-BE49-F238E27FC236}">
                <a16:creationId xmlns:a16="http://schemas.microsoft.com/office/drawing/2014/main" id="{01326F24-47A0-4412-9E3A-BD480E0351F0}"/>
              </a:ext>
            </a:extLst>
          </p:cNvPr>
          <p:cNvSpPr>
            <a:spLocks noGrp="1"/>
          </p:cNvSpPr>
          <p:nvPr>
            <p:ph type="sldNum" sz="quarter" idx="12"/>
          </p:nvPr>
        </p:nvSpPr>
        <p:spPr/>
        <p:txBody>
          <a:bodyPr/>
          <a:lstStyle/>
          <a:p>
            <a:fld id="{EB1F0B8B-BFEA-4C54-8C63-752F9DDDF7CD}" type="slidenum">
              <a:rPr lang="en-US" smtClean="0"/>
              <a:t>7</a:t>
            </a:fld>
            <a:endParaRPr lang="en-US"/>
          </a:p>
        </p:txBody>
      </p:sp>
      <p:pic>
        <p:nvPicPr>
          <p:cNvPr id="5" name="Picture 3">
            <a:extLst>
              <a:ext uri="{FF2B5EF4-FFF2-40B4-BE49-F238E27FC236}">
                <a16:creationId xmlns:a16="http://schemas.microsoft.com/office/drawing/2014/main" id="{441E6198-0A36-4B0C-AB0F-4C03B84347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1915" y="1838227"/>
            <a:ext cx="8064232" cy="4686366"/>
          </a:xfrm>
          <a:noFill/>
        </p:spPr>
      </p:pic>
    </p:spTree>
    <p:extLst>
      <p:ext uri="{BB962C8B-B14F-4D97-AF65-F5344CB8AC3E}">
        <p14:creationId xmlns:p14="http://schemas.microsoft.com/office/powerpoint/2010/main" val="421902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31F1-5C73-4108-BAD6-5F21AC089C7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Interfaces Between Layers</a:t>
            </a:r>
          </a:p>
        </p:txBody>
      </p:sp>
      <p:sp>
        <p:nvSpPr>
          <p:cNvPr id="3" name="Content Placeholder 2">
            <a:extLst>
              <a:ext uri="{FF2B5EF4-FFF2-40B4-BE49-F238E27FC236}">
                <a16:creationId xmlns:a16="http://schemas.microsoft.com/office/drawing/2014/main" id="{F9DD752B-8A1B-4BA8-B19D-1C09F5749315}"/>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 passing of the data and network information down through the layers of the sending device and back up through the layers of the receiving device is made possible by an interface between each pair of adjacent layers. </a:t>
            </a:r>
          </a:p>
          <a:p>
            <a:r>
              <a:rPr lang="en-US" sz="2400" dirty="0">
                <a:latin typeface="Times New Roman" panose="02020603050405020304" pitchFamily="18" charset="0"/>
                <a:cs typeface="Times New Roman" panose="02020603050405020304" pitchFamily="18" charset="0"/>
              </a:rPr>
              <a:t> Well-defined interfaces and layer functions provide modularity to a network.</a:t>
            </a:r>
          </a:p>
          <a:p>
            <a:endParaRPr lang="en-US" dirty="0"/>
          </a:p>
        </p:txBody>
      </p:sp>
      <p:sp>
        <p:nvSpPr>
          <p:cNvPr id="4" name="Slide Number Placeholder 3">
            <a:extLst>
              <a:ext uri="{FF2B5EF4-FFF2-40B4-BE49-F238E27FC236}">
                <a16:creationId xmlns:a16="http://schemas.microsoft.com/office/drawing/2014/main" id="{0B9EB057-E75B-40DE-A6CA-5068F1CEBB5B}"/>
              </a:ext>
            </a:extLst>
          </p:cNvPr>
          <p:cNvSpPr>
            <a:spLocks noGrp="1"/>
          </p:cNvSpPr>
          <p:nvPr>
            <p:ph type="sldNum" sz="quarter" idx="12"/>
          </p:nvPr>
        </p:nvSpPr>
        <p:spPr/>
        <p:txBody>
          <a:bodyPr/>
          <a:lstStyle/>
          <a:p>
            <a:fld id="{EB1F0B8B-BFEA-4C54-8C63-752F9DDDF7CD}" type="slidenum">
              <a:rPr lang="en-US" smtClean="0"/>
              <a:t>8</a:t>
            </a:fld>
            <a:endParaRPr lang="en-US"/>
          </a:p>
        </p:txBody>
      </p:sp>
    </p:spTree>
    <p:extLst>
      <p:ext uri="{BB962C8B-B14F-4D97-AF65-F5344CB8AC3E}">
        <p14:creationId xmlns:p14="http://schemas.microsoft.com/office/powerpoint/2010/main" val="302687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DEA3-2BCD-4FA2-82D7-DD455CC2658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Organization of the Layers</a:t>
            </a:r>
          </a:p>
        </p:txBody>
      </p:sp>
      <p:sp>
        <p:nvSpPr>
          <p:cNvPr id="3" name="Content Placeholder 2">
            <a:extLst>
              <a:ext uri="{FF2B5EF4-FFF2-40B4-BE49-F238E27FC236}">
                <a16:creationId xmlns:a16="http://schemas.microsoft.com/office/drawing/2014/main" id="{7A877DE9-DE78-4E22-8CBA-68697C658EDD}"/>
              </a:ext>
            </a:extLst>
          </p:cNvPr>
          <p:cNvSpPr>
            <a:spLocks noGrp="1"/>
          </p:cNvSpPr>
          <p:nvPr>
            <p:ph idx="1"/>
          </p:nvPr>
        </p:nvSpPr>
        <p:spPr>
          <a:xfrm>
            <a:off x="1168925" y="1630837"/>
            <a:ext cx="10482606" cy="4930219"/>
          </a:xfrm>
        </p:spPr>
        <p:txBody>
          <a:bodyPr>
            <a:noAutofit/>
          </a:bodyPr>
          <a:lstStyle/>
          <a:p>
            <a:r>
              <a:rPr lang="en-US" sz="2400" dirty="0">
                <a:latin typeface="Times New Roman" panose="02020603050405020304" pitchFamily="18" charset="0"/>
                <a:cs typeface="Times New Roman" panose="02020603050405020304" pitchFamily="18" charset="0"/>
              </a:rPr>
              <a:t>The 5 layers can be thought of as belonging to three subgroups.</a:t>
            </a:r>
          </a:p>
          <a:p>
            <a:r>
              <a:rPr lang="en-US" sz="2400" dirty="0">
                <a:latin typeface="Times New Roman" panose="02020603050405020304" pitchFamily="18" charset="0"/>
                <a:cs typeface="Times New Roman" panose="02020603050405020304" pitchFamily="18" charset="0"/>
              </a:rPr>
              <a:t>Physical, data link, and network layers are the network support layers.</a:t>
            </a:r>
          </a:p>
          <a:p>
            <a:pPr lvl="1"/>
            <a:r>
              <a:rPr lang="en-US" sz="2400" dirty="0">
                <a:latin typeface="Times New Roman" panose="02020603050405020304" pitchFamily="18" charset="0"/>
                <a:cs typeface="Times New Roman" panose="02020603050405020304" pitchFamily="18" charset="0"/>
              </a:rPr>
              <a:t>They deal with the physical aspects of moving data from one device to another. Such as</a:t>
            </a:r>
          </a:p>
          <a:p>
            <a:pPr lvl="2"/>
            <a:r>
              <a:rPr lang="en-US" sz="2400" dirty="0">
                <a:latin typeface="Times New Roman" panose="02020603050405020304" pitchFamily="18" charset="0"/>
                <a:cs typeface="Times New Roman" panose="02020603050405020304" pitchFamily="18" charset="0"/>
              </a:rPr>
              <a:t>physical addressing, </a:t>
            </a:r>
          </a:p>
          <a:p>
            <a:pPr lvl="2"/>
            <a:r>
              <a:rPr lang="en-US" sz="2400" dirty="0">
                <a:latin typeface="Times New Roman" panose="02020603050405020304" pitchFamily="18" charset="0"/>
                <a:cs typeface="Times New Roman" panose="02020603050405020304" pitchFamily="18" charset="0"/>
              </a:rPr>
              <a:t>physical addressing,</a:t>
            </a:r>
          </a:p>
          <a:p>
            <a:pPr lvl="2"/>
            <a:r>
              <a:rPr lang="en-US" sz="2400" dirty="0">
                <a:latin typeface="Times New Roman" panose="02020603050405020304" pitchFamily="18" charset="0"/>
                <a:cs typeface="Times New Roman" panose="02020603050405020304" pitchFamily="18" charset="0"/>
              </a:rPr>
              <a:t>electrical specifications, </a:t>
            </a:r>
          </a:p>
          <a:p>
            <a:pPr lvl="2"/>
            <a:r>
              <a:rPr lang="en-US" sz="2400" dirty="0">
                <a:latin typeface="Times New Roman" panose="02020603050405020304" pitchFamily="18" charset="0"/>
                <a:cs typeface="Times New Roman" panose="02020603050405020304" pitchFamily="18" charset="0"/>
              </a:rPr>
              <a:t>transport timings,</a:t>
            </a:r>
          </a:p>
          <a:p>
            <a:pPr lvl="2"/>
            <a:r>
              <a:rPr lang="en-US" sz="2400" dirty="0">
                <a:latin typeface="Times New Roman" panose="02020603050405020304" pitchFamily="18" charset="0"/>
                <a:cs typeface="Times New Roman" panose="02020603050405020304" pitchFamily="18" charset="0"/>
              </a:rPr>
              <a:t>Reliability. </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A4D90E-A612-46A4-89F6-F05233490922}"/>
              </a:ext>
            </a:extLst>
          </p:cNvPr>
          <p:cNvSpPr>
            <a:spLocks noGrp="1"/>
          </p:cNvSpPr>
          <p:nvPr>
            <p:ph type="sldNum" sz="quarter" idx="12"/>
          </p:nvPr>
        </p:nvSpPr>
        <p:spPr/>
        <p:txBody>
          <a:bodyPr/>
          <a:lstStyle/>
          <a:p>
            <a:fld id="{EB1F0B8B-BFEA-4C54-8C63-752F9DDDF7CD}" type="slidenum">
              <a:rPr lang="en-US" smtClean="0"/>
              <a:t>9</a:t>
            </a:fld>
            <a:endParaRPr lang="en-US"/>
          </a:p>
        </p:txBody>
      </p:sp>
    </p:spTree>
    <p:extLst>
      <p:ext uri="{BB962C8B-B14F-4D97-AF65-F5344CB8AC3E}">
        <p14:creationId xmlns:p14="http://schemas.microsoft.com/office/powerpoint/2010/main" val="133028916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3173</TotalTime>
  <Words>1467</Words>
  <Application>Microsoft Office PowerPoint</Application>
  <PresentationFormat>Widescreen</PresentationFormat>
  <Paragraphs>177</Paragraphs>
  <Slides>39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Century Gothic</vt:lpstr>
      <vt:lpstr>Times New Roman</vt:lpstr>
      <vt:lpstr>Wingdings 3</vt:lpstr>
      <vt:lpstr>Wisp</vt:lpstr>
      <vt:lpstr>Visio</vt:lpstr>
      <vt:lpstr> Introduction to Telecommunication Systems Lecture 3 Network Models </vt:lpstr>
      <vt:lpstr>Network Models </vt:lpstr>
      <vt:lpstr>Layered Tasks</vt:lpstr>
      <vt:lpstr>Network Models</vt:lpstr>
      <vt:lpstr>TCP/IP Protocol Suite </vt:lpstr>
      <vt:lpstr>Peer-to-Peer Processes</vt:lpstr>
      <vt:lpstr>Peer-to-Peer Processes</vt:lpstr>
      <vt:lpstr>Interfaces Between Layers</vt:lpstr>
      <vt:lpstr>Organization of the Layers</vt:lpstr>
      <vt:lpstr>Organization of the Layers</vt:lpstr>
      <vt:lpstr>An Exchange Using Internet Model</vt:lpstr>
      <vt:lpstr>Physical Layer</vt:lpstr>
      <vt:lpstr>Physical Layer</vt:lpstr>
      <vt:lpstr>Data Link Layer</vt:lpstr>
      <vt:lpstr>Data Link Layer</vt:lpstr>
      <vt:lpstr>Data Link Layer – Node-to-Node Delivery</vt:lpstr>
      <vt:lpstr>Example of a Data Frame</vt:lpstr>
      <vt:lpstr>Example of a Data Frame</vt:lpstr>
      <vt:lpstr>Physical Address</vt:lpstr>
      <vt:lpstr>Network Layer</vt:lpstr>
      <vt:lpstr>Network Layer</vt:lpstr>
      <vt:lpstr>Network Layer</vt:lpstr>
      <vt:lpstr>Example</vt:lpstr>
      <vt:lpstr>Example</vt:lpstr>
      <vt:lpstr>Internet Address</vt:lpstr>
      <vt:lpstr>Transport Layer</vt:lpstr>
      <vt:lpstr>Transport Layer</vt:lpstr>
      <vt:lpstr>Reliable Process-to-Process Delivery</vt:lpstr>
      <vt:lpstr>Port Address</vt:lpstr>
      <vt:lpstr>Application Layer</vt:lpstr>
      <vt:lpstr>Application Layer</vt:lpstr>
      <vt:lpstr>Summary of Layers</vt:lpstr>
      <vt:lpstr>The OSI Model </vt:lpstr>
      <vt:lpstr>The OSI Model</vt:lpstr>
      <vt:lpstr>The OSI Model vs TCP/IP </vt:lpstr>
      <vt:lpstr>Session Layer</vt:lpstr>
      <vt:lpstr>Presentation Layer</vt:lpstr>
      <vt:lpstr>Summary of Layers</vt:lpstr>
      <vt:lpstr>End of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Oriented Programming</dc:title>
  <dc:creator>Bilal Habib</dc:creator>
  <cp:lastModifiedBy>Bilal</cp:lastModifiedBy>
  <cp:revision>121</cp:revision>
  <dcterms:created xsi:type="dcterms:W3CDTF">2018-08-07T17:52:27Z</dcterms:created>
  <dcterms:modified xsi:type="dcterms:W3CDTF">2018-10-26T01:50:00Z</dcterms:modified>
</cp:coreProperties>
</file>