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69" d="100"/>
          <a:sy n="69" d="100"/>
        </p:scale>
        <p:origin x="-142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1D8BD707-D9CF-40AE-B4C6-C98DA3205C09}" type="datetimeFigureOut">
              <a:rPr lang="en-US" smtClean="0"/>
              <a:pPr/>
              <a:t>10/10/2020</a:t>
            </a:fld>
            <a:endParaRPr lang="en-US"/>
          </a:p>
        </p:txBody>
      </p:sp>
      <p:sp>
        <p:nvSpPr>
          <p:cNvPr id="17" name="Slide Number Placeholder 16"/>
          <p:cNvSpPr>
            <a:spLocks noGrp="1"/>
          </p:cNvSpPr>
          <p:nvPr>
            <p:ph type="sldNum" sz="quarter" idx="11"/>
          </p:nvPr>
        </p:nvSpPr>
        <p:spPr/>
        <p:txBody>
          <a:bodyPr/>
          <a:lstStyle/>
          <a:p>
            <a:fld id="{B6F15528-21DE-4FAA-801E-634DDDAF4B2B}" type="slidenum">
              <a:rPr lang="en-US" smtClean="0"/>
              <a:pPr/>
              <a:t>‹#›</a:t>
            </a:fld>
            <a:endParaRPr lang="en-US"/>
          </a:p>
        </p:txBody>
      </p:sp>
      <p:sp>
        <p:nvSpPr>
          <p:cNvPr id="19" name="Footer Placeholder 1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1D8BD707-D9CF-40AE-B4C6-C98DA3205C09}" type="datetimeFigureOut">
              <a:rPr lang="en-US" smtClean="0"/>
              <a:pPr/>
              <a:t>10/10/2020</a:t>
            </a:fld>
            <a:endParaRPr lang="en-US"/>
          </a:p>
        </p:txBody>
      </p:sp>
      <p:sp>
        <p:nvSpPr>
          <p:cNvPr id="12" name="Slide Number Placeholder 11"/>
          <p:cNvSpPr>
            <a:spLocks noGrp="1"/>
          </p:cNvSpPr>
          <p:nvPr>
            <p:ph type="sldNum" sz="quarter" idx="15"/>
          </p:nvPr>
        </p:nvSpPr>
        <p:spPr/>
        <p:txBody>
          <a:bodyPr/>
          <a:lstStyle/>
          <a:p>
            <a:fld id="{B6F15528-21DE-4FAA-801E-634DDDAF4B2B}" type="slidenum">
              <a:rPr lang="en-US" smtClean="0"/>
              <a:pPr/>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1D8BD707-D9CF-40AE-B4C6-C98DA3205C09}" type="datetimeFigureOut">
              <a:rPr lang="en-US" smtClean="0"/>
              <a:pPr/>
              <a:t>10/10/2020</a:t>
            </a:fld>
            <a:endParaRPr lang="en-US"/>
          </a:p>
        </p:txBody>
      </p:sp>
      <p:sp>
        <p:nvSpPr>
          <p:cNvPr id="14" name="Slide Number Placeholder 13"/>
          <p:cNvSpPr>
            <a:spLocks noGrp="1"/>
          </p:cNvSpPr>
          <p:nvPr>
            <p:ph type="sldNum" sz="quarter" idx="11"/>
          </p:nvPr>
        </p:nvSpPr>
        <p:spPr/>
        <p:txBody>
          <a:bodyPr/>
          <a:lstStyle/>
          <a:p>
            <a:fld id="{B6F15528-21DE-4FAA-801E-634DDDAF4B2B}" type="slidenum">
              <a:rPr lang="en-US" smtClean="0"/>
              <a:pPr/>
              <a:t>‹#›</a:t>
            </a:fld>
            <a:endParaRPr lang="en-US"/>
          </a:p>
        </p:txBody>
      </p:sp>
      <p:sp>
        <p:nvSpPr>
          <p:cNvPr id="15" name="Footer Placeholder 14"/>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1D8BD707-D9CF-40AE-B4C6-C98DA3205C09}" type="datetimeFigureOut">
              <a:rPr lang="en-US" smtClean="0"/>
              <a:pPr/>
              <a:t>10/10/2020</a:t>
            </a:fld>
            <a:endParaRPr lang="en-US"/>
          </a:p>
        </p:txBody>
      </p:sp>
      <p:sp>
        <p:nvSpPr>
          <p:cNvPr id="12" name="Slide Number Placeholder 11"/>
          <p:cNvSpPr>
            <a:spLocks noGrp="1"/>
          </p:cNvSpPr>
          <p:nvPr>
            <p:ph type="sldNum" sz="quarter" idx="16"/>
          </p:nvPr>
        </p:nvSpPr>
        <p:spPr/>
        <p:txBody>
          <a:bodyPr/>
          <a:lstStyle/>
          <a:p>
            <a:fld id="{B6F15528-21DE-4FAA-801E-634DDDAF4B2B}" type="slidenum">
              <a:rPr lang="en-US" smtClean="0"/>
              <a:pPr/>
              <a:t>‹#›</a:t>
            </a:fld>
            <a:endParaRPr lang="en-US"/>
          </a:p>
        </p:txBody>
      </p:sp>
      <p:sp>
        <p:nvSpPr>
          <p:cNvPr id="13" name="Footer Placeholder 12"/>
          <p:cNvSpPr>
            <a:spLocks noGrp="1"/>
          </p:cNvSpPr>
          <p:nvPr>
            <p:ph type="ftr" sz="quarter" idx="17"/>
          </p:nvPr>
        </p:nvSpPr>
        <p:spPr/>
        <p:txBody>
          <a:bodyPr/>
          <a:lstStyle/>
          <a:p>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1D8BD707-D9CF-40AE-B4C6-C98DA3205C09}" type="datetimeFigureOut">
              <a:rPr lang="en-US" smtClean="0"/>
              <a:pPr/>
              <a:t>10/10/2020</a:t>
            </a:fld>
            <a:endParaRPr lang="en-US"/>
          </a:p>
        </p:txBody>
      </p:sp>
      <p:sp>
        <p:nvSpPr>
          <p:cNvPr id="12" name="Slide Number Placeholder 11"/>
          <p:cNvSpPr>
            <a:spLocks noGrp="1"/>
          </p:cNvSpPr>
          <p:nvPr>
            <p:ph type="sldNum" sz="quarter" idx="17"/>
          </p:nvPr>
        </p:nvSpPr>
        <p:spPr/>
        <p:txBody>
          <a:bodyPr/>
          <a:lstStyle/>
          <a:p>
            <a:fld id="{B6F15528-21DE-4FAA-801E-634DDDAF4B2B}" type="slidenum">
              <a:rPr lang="en-US" smtClean="0"/>
              <a:pPr/>
              <a:t>‹#›</a:t>
            </a:fld>
            <a:endParaRPr lang="en-US"/>
          </a:p>
        </p:txBody>
      </p:sp>
      <p:sp>
        <p:nvSpPr>
          <p:cNvPr id="13" name="Footer Placeholder 12"/>
          <p:cNvSpPr>
            <a:spLocks noGrp="1"/>
          </p:cNvSpPr>
          <p:nvPr>
            <p:ph type="ftr" sz="quarter" idx="18"/>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1D8BD707-D9CF-40AE-B4C6-C98DA3205C09}" type="datetimeFigureOut">
              <a:rPr lang="en-US" smtClean="0"/>
              <a:pPr/>
              <a:t>10/10/2020</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1D8BD707-D9CF-40AE-B4C6-C98DA3205C09}" type="datetimeFigureOut">
              <a:rPr lang="en-US" smtClean="0"/>
              <a:pPr/>
              <a:t>10/10/2020</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1D8BD707-D9CF-40AE-B4C6-C98DA3205C09}" type="datetimeFigureOut">
              <a:rPr lang="en-US" smtClean="0"/>
              <a:pPr/>
              <a:t>10/10/2020</a:t>
            </a:fld>
            <a:endParaRPr lang="en-US"/>
          </a:p>
        </p:txBody>
      </p:sp>
      <p:sp>
        <p:nvSpPr>
          <p:cNvPr id="19" name="Slide Number Placeholder 18"/>
          <p:cNvSpPr>
            <a:spLocks noGrp="1"/>
          </p:cNvSpPr>
          <p:nvPr>
            <p:ph type="sldNum" sz="quarter" idx="16"/>
          </p:nvPr>
        </p:nvSpPr>
        <p:spPr/>
        <p:txBody>
          <a:bodyPr/>
          <a:lstStyle/>
          <a:p>
            <a:fld id="{B6F15528-21DE-4FAA-801E-634DDDAF4B2B}" type="slidenum">
              <a:rPr lang="en-US" smtClean="0"/>
              <a:pPr/>
              <a:t>‹#›</a:t>
            </a:fld>
            <a:endParaRPr lang="en-US"/>
          </a:p>
        </p:txBody>
      </p:sp>
      <p:sp>
        <p:nvSpPr>
          <p:cNvPr id="23" name="Footer Placeholder 22"/>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1D8BD707-D9CF-40AE-B4C6-C98DA3205C09}" type="datetimeFigureOut">
              <a:rPr lang="en-US" smtClean="0"/>
              <a:pPr/>
              <a:t>10/10/2020</a:t>
            </a:fld>
            <a:endParaRPr lang="en-US"/>
          </a:p>
        </p:txBody>
      </p:sp>
      <p:sp>
        <p:nvSpPr>
          <p:cNvPr id="14" name="Slide Number Placeholder 13"/>
          <p:cNvSpPr>
            <a:spLocks noGrp="1"/>
          </p:cNvSpPr>
          <p:nvPr>
            <p:ph type="sldNum" sz="quarter" idx="15"/>
          </p:nvPr>
        </p:nvSpPr>
        <p:spPr>
          <a:xfrm>
            <a:off x="4038600" y="6172200"/>
            <a:ext cx="1066800" cy="304800"/>
          </a:xfrm>
        </p:spPr>
        <p:txBody>
          <a:bodyPr/>
          <a:lstStyle/>
          <a:p>
            <a:fld id="{B6F15528-21DE-4FAA-801E-634DDDAF4B2B}" type="slidenum">
              <a:rPr lang="en-US" smtClean="0"/>
              <a:pPr/>
              <a:t>‹#›</a:t>
            </a:fld>
            <a:endParaRPr lang="en-US"/>
          </a:p>
        </p:txBody>
      </p:sp>
      <p:sp>
        <p:nvSpPr>
          <p:cNvPr id="15" name="Footer Placeholder 14"/>
          <p:cNvSpPr>
            <a:spLocks noGrp="1"/>
          </p:cNvSpPr>
          <p:nvPr>
            <p:ph type="ftr" sz="quarter" idx="16"/>
          </p:nvPr>
        </p:nvSpPr>
        <p:spPr>
          <a:xfrm>
            <a:off x="1447800" y="6486525"/>
            <a:ext cx="6248400" cy="29210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1D8BD707-D9CF-40AE-B4C6-C98DA3205C09}" type="datetimeFigureOut">
              <a:rPr lang="en-US" smtClean="0"/>
              <a:pPr/>
              <a:t>10/10/2020</a:t>
            </a:fld>
            <a:endParaRPr lang="en-US"/>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B6F15528-21DE-4FAA-801E-634DDDAF4B2B}" type="slidenum">
              <a:rPr lang="en-US" smtClean="0"/>
              <a:pPr/>
              <a:t>‹#›</a:t>
            </a:fld>
            <a:endParaRPr lang="en-US"/>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grammar.yourdictionary.com/for-students-and-parents/how/how-do-i-include-transition-words-in-my-essay.html" TargetMode="External"/><Relationship Id="rId2" Type="http://schemas.openxmlformats.org/officeDocument/2006/relationships/hyperlink" Target="https://examples.yourdictionary.com/examples-of-topic-sentences.html" TargetMode="External"/><Relationship Id="rId1" Type="http://schemas.openxmlformats.org/officeDocument/2006/relationships/slideLayout" Target="../slideLayouts/slideLayout2.xml"/><Relationship Id="rId5" Type="http://schemas.openxmlformats.org/officeDocument/2006/relationships/hyperlink" Target="https://grammar.yourdictionary.com/grammar/writing/how-to-write-a-conclusion.html" TargetMode="External"/><Relationship Id="rId4" Type="http://schemas.openxmlformats.org/officeDocument/2006/relationships/hyperlink" Target="https://grammar.yourdictionary.com/grammar/writing/how-to-write-a-hook.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grammar.yourdictionary.com/punctuation/punctuation-rules-help.html" TargetMode="External"/><Relationship Id="rId2" Type="http://schemas.openxmlformats.org/officeDocument/2006/relationships/hyperlink" Target="https://examples.yourdictionary.com/bad-grammar-examples.html" TargetMode="External"/><Relationship Id="rId1" Type="http://schemas.openxmlformats.org/officeDocument/2006/relationships/slideLayout" Target="../slideLayouts/slideLayout2.xml"/><Relationship Id="rId4" Type="http://schemas.openxmlformats.org/officeDocument/2006/relationships/hyperlink" Target="https://grammar.yourdictionary.com/spelling-and-word-lists/misspelled.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grammar.yourdictionary.com/grammar/writing/when-to-quote-paraphrase-or-summarize.html" TargetMode="External"/><Relationship Id="rId2" Type="http://schemas.openxmlformats.org/officeDocument/2006/relationships/hyperlink" Target="https://quotes.yourdictionary.com/articles/how-to-use-quotes-in-essays-and-speeches.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yourdictionary.com/essa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ammar.yourdictionary.com/style-and-usage/persuasive-essay-writing-made-easy.html" TargetMode="External"/><Relationship Id="rId2" Type="http://schemas.openxmlformats.org/officeDocument/2006/relationships/hyperlink" Target="http://grammar.yourdictionary.com/grammar-rules-and-tips/tips-for-writing-a-personal-narrative-essay.html" TargetMode="External"/><Relationship Id="rId1" Type="http://schemas.openxmlformats.org/officeDocument/2006/relationships/slideLayout" Target="../slideLayouts/slideLayout2.xml"/><Relationship Id="rId5" Type="http://schemas.openxmlformats.org/officeDocument/2006/relationships/hyperlink" Target="https://examples.yourdictionary.com/descriptive-text-examples.html" TargetMode="External"/><Relationship Id="rId4" Type="http://schemas.openxmlformats.org/officeDocument/2006/relationships/hyperlink" Target="http://grammar.yourdictionary.com/grammar-rules-and-tips/tips-on-writing-an-excellent-expository-essay.html"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grammar.yourdictionary.com/style-and-usage/top-10-argumentative-essay-topics.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grammar.yourdictionary.com/grammar-rules-and-tips/tips-on-writing-an-essay-mla-style.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xamples.yourdictionary.com/thesis-statement-examples.html" TargetMode="External"/><Relationship Id="rId2" Type="http://schemas.openxmlformats.org/officeDocument/2006/relationships/hyperlink" Target="https://grammar.yourdictionary.com/grammar/writing/what-is-a-thesis-statement.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4648200"/>
            <a:ext cx="4013200" cy="599440"/>
          </a:xfrm>
        </p:spPr>
        <p:txBody>
          <a:bodyPr>
            <a:noAutofit/>
          </a:bodyPr>
          <a:lstStyle/>
          <a:p>
            <a:r>
              <a:rPr lang="en-US" sz="5400" dirty="0" smtClean="0"/>
              <a:t>HOW TO WRITE AN ESSAY</a:t>
            </a:r>
            <a:endParaRPr lang="en-US" sz="5400" dirty="0"/>
          </a:p>
        </p:txBody>
      </p:sp>
    </p:spTree>
    <p:extLst>
      <p:ext uri="{BB962C8B-B14F-4D97-AF65-F5344CB8AC3E}">
        <p14:creationId xmlns:p14="http://schemas.microsoft.com/office/powerpoint/2010/main" val="31550972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0" y="1371600"/>
            <a:ext cx="9144000" cy="5410200"/>
          </a:xfrm>
        </p:spPr>
        <p:txBody>
          <a:bodyPr>
            <a:normAutofit fontScale="25000" lnSpcReduction="20000"/>
          </a:bodyPr>
          <a:lstStyle/>
          <a:p>
            <a:pPr algn="just"/>
            <a:r>
              <a:rPr lang="en-US" sz="9600" dirty="0"/>
              <a:t>Once you have an outline, it's time to start writing. Write based on the outline itself, fleshing out your basic skeleton to create a whole, cohesive and clear essay</a:t>
            </a:r>
            <a:r>
              <a:rPr lang="en-US" sz="9600" dirty="0" smtClean="0"/>
              <a:t>.</a:t>
            </a:r>
          </a:p>
          <a:p>
            <a:pPr algn="just"/>
            <a:r>
              <a:rPr lang="en-US" sz="9600" dirty="0"/>
              <a:t>You'll want to edit and re-read your essay, checking to make sure it sounds exactly the way you want it to. Here are some things to remember</a:t>
            </a:r>
            <a:r>
              <a:rPr lang="en-US" sz="9600" dirty="0" smtClean="0"/>
              <a:t>:</a:t>
            </a:r>
          </a:p>
          <a:p>
            <a:pPr marL="514350" indent="-514350" algn="just">
              <a:buFont typeface="+mj-lt"/>
              <a:buAutoNum type="arabicPeriod"/>
            </a:pPr>
            <a:r>
              <a:rPr lang="en-US" sz="9600" dirty="0"/>
              <a:t>Revise for clarity, consistency, and </a:t>
            </a:r>
            <a:r>
              <a:rPr lang="en-US" sz="9600" dirty="0" smtClean="0"/>
              <a:t>structure.</a:t>
            </a:r>
          </a:p>
          <a:p>
            <a:pPr marL="514350" indent="-514350" algn="just">
              <a:buFont typeface="+mj-lt"/>
              <a:buAutoNum type="arabicPeriod"/>
            </a:pPr>
            <a:r>
              <a:rPr lang="en-US" sz="9600" dirty="0" smtClean="0"/>
              <a:t>Support </a:t>
            </a:r>
            <a:r>
              <a:rPr lang="en-US" sz="9600" dirty="0"/>
              <a:t>your thesis adequately with the information in your paragraphs. Each paragraph should have </a:t>
            </a:r>
            <a:r>
              <a:rPr lang="en-US" sz="9600" dirty="0">
                <a:hlinkClick r:id="rId2"/>
              </a:rPr>
              <a:t>its own topic sentence</a:t>
            </a:r>
            <a:r>
              <a:rPr lang="en-US" sz="9600" dirty="0"/>
              <a:t>. This is the most important sentence in the paragraph that tells readers what the rest of the paragraph will be </a:t>
            </a:r>
            <a:r>
              <a:rPr lang="en-US" sz="9600" dirty="0" smtClean="0"/>
              <a:t>about.</a:t>
            </a:r>
          </a:p>
          <a:p>
            <a:pPr marL="514350" indent="-514350" algn="just">
              <a:buFont typeface="+mj-lt"/>
              <a:buAutoNum type="arabicPeriod"/>
            </a:pPr>
            <a:r>
              <a:rPr lang="en-US" sz="9600" dirty="0" smtClean="0"/>
              <a:t>Make </a:t>
            </a:r>
            <a:r>
              <a:rPr lang="en-US" sz="9600" dirty="0"/>
              <a:t>sure everything flows together. As you move through the essay, transition words will be paramount. </a:t>
            </a:r>
            <a:r>
              <a:rPr lang="en-US" sz="9600" dirty="0">
                <a:hlinkClick r:id="rId3"/>
              </a:rPr>
              <a:t>Transition words</a:t>
            </a:r>
            <a:r>
              <a:rPr lang="en-US" sz="9600" dirty="0"/>
              <a:t> are the glue that connects every paragraph together and prevents the essay from sounding </a:t>
            </a:r>
            <a:r>
              <a:rPr lang="en-US" sz="9600" dirty="0" smtClean="0"/>
              <a:t>disjointed.</a:t>
            </a:r>
          </a:p>
          <a:p>
            <a:pPr marL="514350" indent="-514350" algn="just">
              <a:buFont typeface="+mj-lt"/>
              <a:buAutoNum type="arabicPeriod"/>
            </a:pPr>
            <a:r>
              <a:rPr lang="en-US" sz="9600" dirty="0" smtClean="0"/>
              <a:t>Reread </a:t>
            </a:r>
            <a:r>
              <a:rPr lang="en-US" sz="9600" dirty="0"/>
              <a:t>your </a:t>
            </a:r>
            <a:r>
              <a:rPr lang="en-US" sz="9600" dirty="0">
                <a:hlinkClick r:id="rId4"/>
              </a:rPr>
              <a:t>introduction</a:t>
            </a:r>
            <a:r>
              <a:rPr lang="en-US" sz="9600" dirty="0"/>
              <a:t> and </a:t>
            </a:r>
            <a:r>
              <a:rPr lang="en-US" sz="9600" dirty="0">
                <a:hlinkClick r:id="rId5"/>
              </a:rPr>
              <a:t>conclusion</a:t>
            </a:r>
            <a:r>
              <a:rPr lang="en-US" sz="9600" dirty="0"/>
              <a:t>. Will the reader walk away knowing exactly what your paper was about?</a:t>
            </a:r>
          </a:p>
          <a:p>
            <a:pPr algn="just"/>
            <a:endParaRPr lang="en-US" sz="9600" dirty="0" smtClean="0"/>
          </a:p>
          <a:p>
            <a:pPr algn="just"/>
            <a:r>
              <a:rPr lang="en-US" sz="2800" dirty="0"/>
              <a:t/>
            </a:r>
            <a:br>
              <a:rPr lang="en-US" sz="2800" dirty="0"/>
            </a:br>
            <a:endParaRPr lang="en-US" sz="2800" dirty="0"/>
          </a:p>
        </p:txBody>
      </p:sp>
      <p:sp>
        <p:nvSpPr>
          <p:cNvPr id="3" name="Title 2"/>
          <p:cNvSpPr>
            <a:spLocks noGrp="1"/>
          </p:cNvSpPr>
          <p:nvPr>
            <p:ph type="title"/>
          </p:nvPr>
        </p:nvSpPr>
        <p:spPr>
          <a:xfrm>
            <a:off x="2514600" y="0"/>
            <a:ext cx="4114800" cy="1295400"/>
          </a:xfrm>
        </p:spPr>
        <p:txBody>
          <a:bodyPr/>
          <a:lstStyle/>
          <a:p>
            <a:r>
              <a:rPr lang="en-US" b="0" dirty="0" smtClean="0"/>
              <a:t/>
            </a:r>
            <a:br>
              <a:rPr lang="en-US" b="0" dirty="0" smtClean="0"/>
            </a:br>
            <a:r>
              <a:rPr lang="en-US" sz="2800" b="0" dirty="0" smtClean="0"/>
              <a:t>6</a:t>
            </a:r>
            <a:r>
              <a:rPr lang="en-US" sz="2800" b="0" dirty="0"/>
              <a:t>. Write the Essay</a:t>
            </a:r>
            <a:br>
              <a:rPr lang="en-US" sz="2800" b="0" dirty="0"/>
            </a:br>
            <a:endParaRPr lang="en-US" sz="2800" dirty="0"/>
          </a:p>
        </p:txBody>
      </p:sp>
    </p:spTree>
    <p:extLst>
      <p:ext uri="{BB962C8B-B14F-4D97-AF65-F5344CB8AC3E}">
        <p14:creationId xmlns:p14="http://schemas.microsoft.com/office/powerpoint/2010/main" val="39331714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0" y="1371600"/>
            <a:ext cx="9144000" cy="5486400"/>
          </a:xfrm>
        </p:spPr>
        <p:txBody>
          <a:bodyPr>
            <a:normAutofit/>
          </a:bodyPr>
          <a:lstStyle/>
          <a:p>
            <a:pPr algn="just"/>
            <a:r>
              <a:rPr lang="en-US" sz="3200" dirty="0"/>
              <a:t>Now the essay is written, but you're not quite done. Reread what you've written, looking out for mistakes and typos</a:t>
            </a:r>
            <a:r>
              <a:rPr lang="en-US" sz="3200" dirty="0" smtClean="0"/>
              <a:t>.</a:t>
            </a:r>
          </a:p>
          <a:p>
            <a:pPr marL="457200" indent="-457200" algn="just">
              <a:buFont typeface="Wingdings" panose="05000000000000000000" pitchFamily="2" charset="2"/>
              <a:buChar char="Ø"/>
            </a:pPr>
            <a:r>
              <a:rPr lang="en-US" sz="2800" dirty="0"/>
              <a:t>Revise for technical </a:t>
            </a:r>
            <a:r>
              <a:rPr lang="en-US" sz="2800" dirty="0" smtClean="0"/>
              <a:t>errors.</a:t>
            </a:r>
          </a:p>
          <a:p>
            <a:pPr marL="457200" indent="-457200" algn="just">
              <a:buFont typeface="Wingdings" panose="05000000000000000000" pitchFamily="2" charset="2"/>
              <a:buChar char="Ø"/>
            </a:pPr>
            <a:r>
              <a:rPr lang="en-US" sz="2800" dirty="0" smtClean="0"/>
              <a:t>Check </a:t>
            </a:r>
            <a:r>
              <a:rPr lang="en-US" sz="2800" dirty="0"/>
              <a:t>for </a:t>
            </a:r>
            <a:r>
              <a:rPr lang="en-US" sz="2800" dirty="0">
                <a:hlinkClick r:id="rId2"/>
              </a:rPr>
              <a:t>grammar</a:t>
            </a:r>
            <a:r>
              <a:rPr lang="en-US" sz="2800" dirty="0"/>
              <a:t>, </a:t>
            </a:r>
            <a:r>
              <a:rPr lang="en-US" sz="2800" dirty="0">
                <a:hlinkClick r:id="rId3"/>
              </a:rPr>
              <a:t>punctuation</a:t>
            </a:r>
            <a:r>
              <a:rPr lang="en-US" sz="2800" dirty="0"/>
              <a:t> and </a:t>
            </a:r>
            <a:r>
              <a:rPr lang="en-US" sz="2800" dirty="0">
                <a:hlinkClick r:id="rId4"/>
              </a:rPr>
              <a:t>spelling</a:t>
            </a:r>
            <a:r>
              <a:rPr lang="en-US" sz="2800" dirty="0"/>
              <a:t> errors. You cannot always count on spell check to recognize every spelling error. Sometimes, you can spell a word incorrectly but your misspelling will also be a word, such as spelling "from" as "form</a:t>
            </a:r>
            <a:r>
              <a:rPr lang="en-US" sz="2800" dirty="0" smtClean="0"/>
              <a:t>.“</a:t>
            </a:r>
          </a:p>
          <a:p>
            <a:pPr algn="just"/>
            <a:endParaRPr lang="en-US" dirty="0"/>
          </a:p>
        </p:txBody>
      </p:sp>
      <p:sp>
        <p:nvSpPr>
          <p:cNvPr id="3" name="Title 2"/>
          <p:cNvSpPr>
            <a:spLocks noGrp="1"/>
          </p:cNvSpPr>
          <p:nvPr>
            <p:ph type="title"/>
          </p:nvPr>
        </p:nvSpPr>
        <p:spPr>
          <a:xfrm>
            <a:off x="2514600" y="76200"/>
            <a:ext cx="4114800" cy="1158240"/>
          </a:xfrm>
        </p:spPr>
        <p:txBody>
          <a:bodyPr>
            <a:normAutofit fontScale="90000"/>
          </a:bodyPr>
          <a:lstStyle/>
          <a:p>
            <a:r>
              <a:rPr lang="en-US" b="0" dirty="0" smtClean="0"/>
              <a:t/>
            </a:r>
            <a:br>
              <a:rPr lang="en-US" b="0" dirty="0" smtClean="0"/>
            </a:br>
            <a:r>
              <a:rPr lang="en-US" sz="2800" b="0" dirty="0" smtClean="0"/>
              <a:t>7</a:t>
            </a:r>
            <a:r>
              <a:rPr lang="en-US" sz="2800" b="0" dirty="0"/>
              <a:t>. Check Spelling and Grammar</a:t>
            </a:r>
            <a:r>
              <a:rPr lang="en-US" b="0" dirty="0"/>
              <a:t/>
            </a:r>
            <a:br>
              <a:rPr lang="en-US" b="0" dirty="0"/>
            </a:br>
            <a:endParaRPr lang="en-US" dirty="0"/>
          </a:p>
        </p:txBody>
      </p:sp>
    </p:spTree>
    <p:extLst>
      <p:ext uri="{BB962C8B-B14F-4D97-AF65-F5344CB8AC3E}">
        <p14:creationId xmlns:p14="http://schemas.microsoft.com/office/powerpoint/2010/main" val="33268351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0" y="1371600"/>
            <a:ext cx="9144000" cy="5486400"/>
          </a:xfrm>
        </p:spPr>
        <p:txBody>
          <a:bodyPr>
            <a:normAutofit fontScale="92500"/>
          </a:bodyPr>
          <a:lstStyle/>
          <a:p>
            <a:pPr algn="just"/>
            <a:endParaRPr lang="en-US" dirty="0"/>
          </a:p>
          <a:p>
            <a:pPr algn="just"/>
            <a:endParaRPr lang="en-US" sz="2800" dirty="0" smtClean="0"/>
          </a:p>
          <a:p>
            <a:pPr marL="457200" indent="-457200" algn="just">
              <a:buFont typeface="Wingdings" panose="05000000000000000000" pitchFamily="2" charset="2"/>
              <a:buChar char="Ø"/>
            </a:pPr>
            <a:r>
              <a:rPr lang="en-US" sz="2800" dirty="0" smtClean="0"/>
              <a:t>Another </a:t>
            </a:r>
            <a:r>
              <a:rPr lang="en-US" sz="2800" dirty="0"/>
              <a:t>common area of concern is quotation marks. It's important to cite your sources with accuracy and clarity. Follow these guidelines on </a:t>
            </a:r>
            <a:r>
              <a:rPr lang="en-US" sz="2800" dirty="0">
                <a:hlinkClick r:id="rId2"/>
              </a:rPr>
              <a:t>how to use quotes in essays and speeches</a:t>
            </a:r>
            <a:r>
              <a:rPr lang="en-US" sz="2800" dirty="0"/>
              <a:t>.</a:t>
            </a:r>
          </a:p>
          <a:p>
            <a:pPr marL="457200" indent="-457200" algn="just">
              <a:buFont typeface="Wingdings" panose="05000000000000000000" pitchFamily="2" charset="2"/>
              <a:buChar char="Ø"/>
            </a:pPr>
            <a:r>
              <a:rPr lang="en-US" sz="2800" dirty="0"/>
              <a:t>You might also want to consider the difference between quoting, paraphrasing, and summarizing. Quoting is reserved for lines of text that are identical to an original piece of writing. Paraphrasing is reserved for large sections of someone else's writing that you want to convey in your own words. Summarizing puts the main points from someone else's text into your own words. Here's more on </a:t>
            </a:r>
            <a:r>
              <a:rPr lang="en-US" sz="2800" dirty="0">
                <a:hlinkClick r:id="rId3"/>
              </a:rPr>
              <a:t>When to Quote, Paraphrase, or Summarize</a:t>
            </a:r>
            <a:r>
              <a:rPr lang="en-US" sz="2800" dirty="0"/>
              <a:t>.</a:t>
            </a:r>
          </a:p>
          <a:p>
            <a:endParaRPr lang="en-US" sz="2800" dirty="0"/>
          </a:p>
        </p:txBody>
      </p:sp>
      <p:sp>
        <p:nvSpPr>
          <p:cNvPr id="3" name="Title 2"/>
          <p:cNvSpPr>
            <a:spLocks noGrp="1"/>
          </p:cNvSpPr>
          <p:nvPr>
            <p:ph type="title"/>
          </p:nvPr>
        </p:nvSpPr>
        <p:spPr>
          <a:xfrm>
            <a:off x="2438400" y="0"/>
            <a:ext cx="4114800" cy="1310640"/>
          </a:xfrm>
        </p:spPr>
        <p:txBody>
          <a:bodyPr>
            <a:normAutofit/>
          </a:bodyPr>
          <a:lstStyle/>
          <a:p>
            <a:r>
              <a:rPr lang="en-US" sz="2800" dirty="0" smtClean="0"/>
              <a:t>CONTINUED…</a:t>
            </a:r>
            <a:endParaRPr lang="en-US" sz="2800" dirty="0"/>
          </a:p>
        </p:txBody>
      </p:sp>
    </p:spTree>
    <p:extLst>
      <p:ext uri="{BB962C8B-B14F-4D97-AF65-F5344CB8AC3E}">
        <p14:creationId xmlns:p14="http://schemas.microsoft.com/office/powerpoint/2010/main" val="3392605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0" y="1371600"/>
            <a:ext cx="9067800" cy="5486400"/>
          </a:xfrm>
        </p:spPr>
        <p:txBody>
          <a:bodyPr>
            <a:normAutofit/>
          </a:bodyPr>
          <a:lstStyle/>
          <a:p>
            <a:r>
              <a:rPr lang="en-US" sz="4400" dirty="0" smtClean="0"/>
              <a:t>NAEEM ULLAH KAKA KHEL</a:t>
            </a:r>
          </a:p>
          <a:p>
            <a:r>
              <a:rPr lang="en-US" sz="4400" dirty="0" smtClean="0"/>
              <a:t>IQRA NATIONAL UNIVERSITY</a:t>
            </a:r>
          </a:p>
          <a:p>
            <a:r>
              <a:rPr lang="en-US" sz="4400" dirty="0" smtClean="0"/>
              <a:t>NAEEMULLAH819@GMAIL.COM</a:t>
            </a:r>
            <a:endParaRPr lang="en-US" sz="4400" dirty="0"/>
          </a:p>
        </p:txBody>
      </p:sp>
      <p:sp>
        <p:nvSpPr>
          <p:cNvPr id="3" name="Title 2"/>
          <p:cNvSpPr>
            <a:spLocks noGrp="1"/>
          </p:cNvSpPr>
          <p:nvPr>
            <p:ph type="title"/>
          </p:nvPr>
        </p:nvSpPr>
        <p:spPr>
          <a:xfrm>
            <a:off x="76200" y="0"/>
            <a:ext cx="9067800" cy="1295400"/>
          </a:xfrm>
        </p:spPr>
        <p:txBody>
          <a:bodyPr>
            <a:normAutofit/>
          </a:bodyPr>
          <a:lstStyle/>
          <a:p>
            <a:r>
              <a:rPr lang="en-US" sz="4000" dirty="0" smtClean="0"/>
              <a:t>PREPARED BY</a:t>
            </a:r>
            <a:endParaRPr lang="en-US" sz="4000" dirty="0"/>
          </a:p>
        </p:txBody>
      </p:sp>
    </p:spTree>
    <p:extLst>
      <p:ext uri="{BB962C8B-B14F-4D97-AF65-F5344CB8AC3E}">
        <p14:creationId xmlns:p14="http://schemas.microsoft.com/office/powerpoint/2010/main" val="3142623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algn="just"/>
            <a:r>
              <a:rPr lang="en-US" sz="3600" dirty="0"/>
              <a:t>Essays are common in middle school, high school and college. You may even need to write essays in the business world (although they are usually called "reports" at that point). An </a:t>
            </a:r>
            <a:r>
              <a:rPr lang="en-US" sz="3600" dirty="0">
                <a:hlinkClick r:id="rId2"/>
              </a:rPr>
              <a:t>essay</a:t>
            </a:r>
            <a:r>
              <a:rPr lang="en-US" sz="3600" dirty="0"/>
              <a:t> is defined as "a short piece of writing that expresses information as well as the writer's opinion."</a:t>
            </a:r>
          </a:p>
        </p:txBody>
      </p:sp>
      <p:sp>
        <p:nvSpPr>
          <p:cNvPr id="3" name="Title 2"/>
          <p:cNvSpPr>
            <a:spLocks noGrp="1"/>
          </p:cNvSpPr>
          <p:nvPr>
            <p:ph type="title"/>
          </p:nvPr>
        </p:nvSpPr>
        <p:spPr/>
        <p:txBody>
          <a:bodyPr>
            <a:normAutofit/>
          </a:bodyPr>
          <a:lstStyle/>
          <a:p>
            <a:r>
              <a:rPr lang="en-US" sz="3200" dirty="0" smtClean="0"/>
              <a:t>INTRODUCTION</a:t>
            </a:r>
            <a:endParaRPr lang="en-US" sz="3200" dirty="0"/>
          </a:p>
        </p:txBody>
      </p:sp>
    </p:spTree>
    <p:extLst>
      <p:ext uri="{BB962C8B-B14F-4D97-AF65-F5344CB8AC3E}">
        <p14:creationId xmlns:p14="http://schemas.microsoft.com/office/powerpoint/2010/main" val="24600365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8600" y="1524000"/>
            <a:ext cx="8229600" cy="4075176"/>
          </a:xfrm>
        </p:spPr>
        <p:txBody>
          <a:bodyPr>
            <a:noAutofit/>
          </a:bodyPr>
          <a:lstStyle/>
          <a:p>
            <a:pPr algn="just"/>
            <a:r>
              <a:rPr lang="en-US" sz="3600" dirty="0"/>
              <a:t>For some, writing an essay is as simple as sitting down at their computer and beginning to type. But, a lot more planning goes into writing an essay successfully. If you have never written an essay before, or if you struggle with writing and want to improve your skills, it is a good idea to follow a number of important steps in the essay writing process.</a:t>
            </a:r>
          </a:p>
        </p:txBody>
      </p:sp>
      <p:sp>
        <p:nvSpPr>
          <p:cNvPr id="3" name="Title 2"/>
          <p:cNvSpPr>
            <a:spLocks noGrp="1"/>
          </p:cNvSpPr>
          <p:nvPr>
            <p:ph type="title"/>
          </p:nvPr>
        </p:nvSpPr>
        <p:spPr>
          <a:xfrm>
            <a:off x="2438400" y="152400"/>
            <a:ext cx="4114800" cy="1143000"/>
          </a:xfrm>
        </p:spPr>
        <p:txBody>
          <a:bodyPr>
            <a:normAutofit fontScale="90000"/>
          </a:bodyPr>
          <a:lstStyle/>
          <a:p>
            <a:r>
              <a:rPr lang="en-US" sz="2800" b="0" dirty="0" smtClean="0"/>
              <a:t/>
            </a:r>
            <a:br>
              <a:rPr lang="en-US" sz="2800" b="0" dirty="0" smtClean="0"/>
            </a:br>
            <a:r>
              <a:rPr lang="en-US" sz="3600" b="0" dirty="0" smtClean="0"/>
              <a:t>7 </a:t>
            </a:r>
            <a:r>
              <a:rPr lang="en-US" sz="3600" b="0" dirty="0"/>
              <a:t>Steps to Writing an Essay</a:t>
            </a:r>
            <a:br>
              <a:rPr lang="en-US" sz="3600" b="0" dirty="0"/>
            </a:br>
            <a:endParaRPr lang="en-US" sz="3600" dirty="0"/>
          </a:p>
        </p:txBody>
      </p:sp>
    </p:spTree>
    <p:extLst>
      <p:ext uri="{BB962C8B-B14F-4D97-AF65-F5344CB8AC3E}">
        <p14:creationId xmlns:p14="http://schemas.microsoft.com/office/powerpoint/2010/main" val="16081646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1752600"/>
            <a:ext cx="8229600" cy="4075176"/>
          </a:xfrm>
        </p:spPr>
        <p:txBody>
          <a:bodyPr>
            <a:noAutofit/>
          </a:bodyPr>
          <a:lstStyle/>
          <a:p>
            <a:pPr marL="342900" indent="-342900" algn="just">
              <a:buFont typeface="Wingdings" panose="05000000000000000000" pitchFamily="2" charset="2"/>
              <a:buChar char="q"/>
            </a:pPr>
            <a:r>
              <a:rPr lang="en-US" sz="3200" dirty="0"/>
              <a:t>Decide what kind of essay to </a:t>
            </a:r>
            <a:r>
              <a:rPr lang="en-US" sz="3200" dirty="0" smtClean="0"/>
              <a:t>write</a:t>
            </a:r>
          </a:p>
          <a:p>
            <a:pPr marL="342900" indent="-342900" algn="just">
              <a:buFont typeface="Wingdings" panose="05000000000000000000" pitchFamily="2" charset="2"/>
              <a:buChar char="q"/>
            </a:pPr>
            <a:r>
              <a:rPr lang="en-US" sz="3200" dirty="0" smtClean="0"/>
              <a:t>Brainstorm </a:t>
            </a:r>
            <a:r>
              <a:rPr lang="en-US" sz="3200" dirty="0"/>
              <a:t>your </a:t>
            </a:r>
            <a:r>
              <a:rPr lang="en-US" sz="3200" dirty="0" smtClean="0"/>
              <a:t>topic</a:t>
            </a:r>
          </a:p>
          <a:p>
            <a:pPr marL="342900" indent="-342900" algn="just">
              <a:buFont typeface="Wingdings" panose="05000000000000000000" pitchFamily="2" charset="2"/>
              <a:buChar char="q"/>
            </a:pPr>
            <a:r>
              <a:rPr lang="en-US" sz="3200" dirty="0" smtClean="0"/>
              <a:t>Research </a:t>
            </a:r>
            <a:r>
              <a:rPr lang="en-US" sz="3200" dirty="0"/>
              <a:t>the </a:t>
            </a:r>
            <a:r>
              <a:rPr lang="en-US" sz="3200" dirty="0" smtClean="0"/>
              <a:t>topic</a:t>
            </a:r>
          </a:p>
          <a:p>
            <a:pPr marL="342900" indent="-342900" algn="just">
              <a:buFont typeface="Wingdings" panose="05000000000000000000" pitchFamily="2" charset="2"/>
              <a:buChar char="q"/>
            </a:pPr>
            <a:r>
              <a:rPr lang="en-US" sz="3200" dirty="0" smtClean="0"/>
              <a:t>Develop </a:t>
            </a:r>
            <a:r>
              <a:rPr lang="en-US" sz="3200" dirty="0"/>
              <a:t>a </a:t>
            </a:r>
            <a:r>
              <a:rPr lang="en-US" sz="3200" dirty="0" smtClean="0"/>
              <a:t>thesis</a:t>
            </a:r>
          </a:p>
          <a:p>
            <a:pPr marL="342900" indent="-342900" algn="just">
              <a:buFont typeface="Wingdings" panose="05000000000000000000" pitchFamily="2" charset="2"/>
              <a:buChar char="q"/>
            </a:pPr>
            <a:r>
              <a:rPr lang="en-US" sz="3200" dirty="0" smtClean="0"/>
              <a:t>Outline </a:t>
            </a:r>
            <a:r>
              <a:rPr lang="en-US" sz="3200" dirty="0"/>
              <a:t>your </a:t>
            </a:r>
            <a:r>
              <a:rPr lang="en-US" sz="3200" dirty="0" smtClean="0"/>
              <a:t>essay</a:t>
            </a:r>
          </a:p>
          <a:p>
            <a:pPr marL="342900" indent="-342900" algn="just">
              <a:buFont typeface="Wingdings" panose="05000000000000000000" pitchFamily="2" charset="2"/>
              <a:buChar char="q"/>
            </a:pPr>
            <a:r>
              <a:rPr lang="en-US" sz="3200" dirty="0" smtClean="0"/>
              <a:t>Write </a:t>
            </a:r>
            <a:r>
              <a:rPr lang="en-US" sz="3200" dirty="0"/>
              <a:t>your </a:t>
            </a:r>
            <a:r>
              <a:rPr lang="en-US" sz="3200" dirty="0" smtClean="0"/>
              <a:t>essay</a:t>
            </a:r>
          </a:p>
          <a:p>
            <a:pPr marL="342900" indent="-342900" algn="just">
              <a:buFont typeface="Wingdings" panose="05000000000000000000" pitchFamily="2" charset="2"/>
              <a:buChar char="q"/>
            </a:pPr>
            <a:r>
              <a:rPr lang="en-US" sz="3200" dirty="0" smtClean="0"/>
              <a:t>Edit </a:t>
            </a:r>
            <a:r>
              <a:rPr lang="en-US" sz="3200" dirty="0"/>
              <a:t>your writing to check spelling and grammar</a:t>
            </a:r>
          </a:p>
          <a:p>
            <a:pPr algn="just"/>
            <a:endParaRPr lang="en-US" sz="3200" dirty="0"/>
          </a:p>
        </p:txBody>
      </p:sp>
      <p:sp>
        <p:nvSpPr>
          <p:cNvPr id="3" name="Title 2"/>
          <p:cNvSpPr>
            <a:spLocks noGrp="1"/>
          </p:cNvSpPr>
          <p:nvPr>
            <p:ph type="title"/>
          </p:nvPr>
        </p:nvSpPr>
        <p:spPr>
          <a:xfrm>
            <a:off x="76200" y="76200"/>
            <a:ext cx="8991600" cy="1219200"/>
          </a:xfrm>
        </p:spPr>
        <p:txBody>
          <a:bodyPr>
            <a:normAutofit fontScale="90000"/>
          </a:bodyPr>
          <a:lstStyle/>
          <a:p>
            <a:r>
              <a:rPr lang="en-US" b="0" dirty="0" smtClean="0"/>
              <a:t/>
            </a:r>
            <a:br>
              <a:rPr lang="en-US" b="0" dirty="0" smtClean="0"/>
            </a:br>
            <a:r>
              <a:rPr lang="en-US" sz="4000" b="0" dirty="0" smtClean="0"/>
              <a:t>For </a:t>
            </a:r>
            <a:r>
              <a:rPr lang="en-US" sz="4000" b="0" dirty="0"/>
              <a:t>example, to write an essay, you should generally:</a:t>
            </a:r>
            <a:br>
              <a:rPr lang="en-US" sz="4000" b="0" dirty="0"/>
            </a:br>
            <a:r>
              <a:rPr lang="en-US" b="0" dirty="0"/>
              <a:t/>
            </a:r>
            <a:br>
              <a:rPr lang="en-US" b="0" dirty="0"/>
            </a:br>
            <a:endParaRPr lang="en-US" dirty="0"/>
          </a:p>
        </p:txBody>
      </p:sp>
    </p:spTree>
    <p:extLst>
      <p:ext uri="{BB962C8B-B14F-4D97-AF65-F5344CB8AC3E}">
        <p14:creationId xmlns:p14="http://schemas.microsoft.com/office/powerpoint/2010/main" val="31016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0" y="1371600"/>
            <a:ext cx="9067800" cy="5410200"/>
          </a:xfrm>
        </p:spPr>
        <p:txBody>
          <a:bodyPr>
            <a:normAutofit fontScale="25000" lnSpcReduction="20000"/>
          </a:bodyPr>
          <a:lstStyle/>
          <a:p>
            <a:pPr algn="just"/>
            <a:r>
              <a:rPr lang="en-US" sz="9600" dirty="0"/>
              <a:t>The first step to writing an essay is to define what type of essay you are writing. There are four main categories into which essays can be grouped</a:t>
            </a:r>
            <a:r>
              <a:rPr lang="en-US" sz="9600" dirty="0" smtClean="0"/>
              <a:t>:</a:t>
            </a:r>
          </a:p>
          <a:p>
            <a:pPr algn="just"/>
            <a:r>
              <a:rPr lang="en-US" sz="9600" dirty="0" smtClean="0">
                <a:hlinkClick r:id="rId2"/>
              </a:rPr>
              <a:t>Narrative </a:t>
            </a:r>
            <a:r>
              <a:rPr lang="en-US" sz="9600" dirty="0">
                <a:hlinkClick r:id="rId2"/>
              </a:rPr>
              <a:t>Essay</a:t>
            </a:r>
            <a:r>
              <a:rPr lang="en-US" sz="9600" dirty="0"/>
              <a:t>: Tell a story or impart information about your subject in a straightforward, orderly manner, like in a story</a:t>
            </a:r>
            <a:r>
              <a:rPr lang="en-US" sz="9600" dirty="0" smtClean="0"/>
              <a:t>.</a:t>
            </a:r>
          </a:p>
          <a:p>
            <a:pPr algn="just"/>
            <a:r>
              <a:rPr lang="en-US" sz="9600" dirty="0" smtClean="0">
                <a:hlinkClick r:id="rId3"/>
              </a:rPr>
              <a:t>Persuasive </a:t>
            </a:r>
            <a:r>
              <a:rPr lang="en-US" sz="9600" dirty="0">
                <a:hlinkClick r:id="rId3"/>
              </a:rPr>
              <a:t>Essay</a:t>
            </a:r>
            <a:r>
              <a:rPr lang="en-US" sz="9600" dirty="0"/>
              <a:t>: Convince the reader about some point of </a:t>
            </a:r>
            <a:r>
              <a:rPr lang="en-US" sz="9600" dirty="0" smtClean="0"/>
              <a:t>view.</a:t>
            </a:r>
          </a:p>
          <a:p>
            <a:pPr algn="just"/>
            <a:r>
              <a:rPr lang="en-US" sz="9600" dirty="0" smtClean="0">
                <a:hlinkClick r:id="rId4"/>
              </a:rPr>
              <a:t>Expository </a:t>
            </a:r>
            <a:r>
              <a:rPr lang="en-US" sz="9600" dirty="0">
                <a:hlinkClick r:id="rId4"/>
              </a:rPr>
              <a:t>Essay</a:t>
            </a:r>
            <a:r>
              <a:rPr lang="en-US" sz="9600" dirty="0"/>
              <a:t>: Explain to the reader how to do a given process. You could, for example, write an expository essay with step-by-step instructions on how to make a peanut butter sandwich</a:t>
            </a:r>
            <a:r>
              <a:rPr lang="en-US" sz="9600" dirty="0" smtClean="0"/>
              <a:t>.</a:t>
            </a:r>
          </a:p>
          <a:p>
            <a:pPr algn="just"/>
            <a:r>
              <a:rPr lang="en-US" sz="9600" dirty="0" smtClean="0">
                <a:hlinkClick r:id="rId5"/>
              </a:rPr>
              <a:t>Descriptive </a:t>
            </a:r>
            <a:r>
              <a:rPr lang="en-US" sz="9600" dirty="0">
                <a:hlinkClick r:id="rId5"/>
              </a:rPr>
              <a:t>Essay</a:t>
            </a:r>
            <a:r>
              <a:rPr lang="en-US" sz="9600" dirty="0"/>
              <a:t>: Focus on the details of what is going on. For example, if you want to write a descriptive essay about your trip to the park, you would give great detail about what you experienced: how the grass felt beneath your feet, what the park benches looked like, and anything else the reader would need to feel as if he were there.</a:t>
            </a:r>
            <a:endParaRPr lang="en-US" sz="9600" dirty="0" smtClean="0"/>
          </a:p>
          <a:p>
            <a:pPr algn="just"/>
            <a:endParaRPr lang="en-US" dirty="0"/>
          </a:p>
          <a:p>
            <a:r>
              <a:rPr lang="en-US" dirty="0"/>
              <a:t/>
            </a:r>
            <a:br>
              <a:rPr lang="en-US" dirty="0"/>
            </a:br>
            <a:endParaRPr lang="en-US" dirty="0" smtClean="0"/>
          </a:p>
        </p:txBody>
      </p:sp>
      <p:sp>
        <p:nvSpPr>
          <p:cNvPr id="3" name="Title 2"/>
          <p:cNvSpPr>
            <a:spLocks noGrp="1"/>
          </p:cNvSpPr>
          <p:nvPr>
            <p:ph type="title"/>
          </p:nvPr>
        </p:nvSpPr>
        <p:spPr>
          <a:xfrm>
            <a:off x="76200" y="381000"/>
            <a:ext cx="8915400" cy="701040"/>
          </a:xfrm>
        </p:spPr>
        <p:txBody>
          <a:bodyPr>
            <a:noAutofit/>
          </a:bodyPr>
          <a:lstStyle/>
          <a:p>
            <a:r>
              <a:rPr lang="en-US" sz="2800" b="0" dirty="0" smtClean="0"/>
              <a:t/>
            </a:r>
            <a:br>
              <a:rPr lang="en-US" sz="2800" b="0" dirty="0" smtClean="0"/>
            </a:br>
            <a:r>
              <a:rPr lang="en-US" sz="3600" b="0" dirty="0" smtClean="0"/>
              <a:t>1</a:t>
            </a:r>
            <a:r>
              <a:rPr lang="en-US" sz="3600" b="0" dirty="0"/>
              <a:t>. Choose the Type of Essay</a:t>
            </a:r>
            <a:br>
              <a:rPr lang="en-US" sz="3600" b="0" dirty="0"/>
            </a:br>
            <a:endParaRPr lang="en-US" sz="3600" dirty="0"/>
          </a:p>
        </p:txBody>
      </p:sp>
    </p:spTree>
    <p:extLst>
      <p:ext uri="{BB962C8B-B14F-4D97-AF65-F5344CB8AC3E}">
        <p14:creationId xmlns:p14="http://schemas.microsoft.com/office/powerpoint/2010/main" val="269116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0" y="1371600"/>
            <a:ext cx="9144000" cy="5486400"/>
          </a:xfrm>
        </p:spPr>
        <p:txBody>
          <a:bodyPr>
            <a:normAutofit fontScale="92500" lnSpcReduction="10000"/>
          </a:bodyPr>
          <a:lstStyle/>
          <a:p>
            <a:pPr algn="just"/>
            <a:r>
              <a:rPr lang="en-US" sz="2800" dirty="0"/>
              <a:t>You cannot write an essay unless you have an idea of what to write about. Brainstorming is the process in which you come up with the </a:t>
            </a:r>
            <a:r>
              <a:rPr lang="en-US" sz="2800" dirty="0">
                <a:hlinkClick r:id="rId2"/>
              </a:rPr>
              <a:t>essay topic</a:t>
            </a:r>
            <a:r>
              <a:rPr lang="en-US" sz="2800" dirty="0"/>
              <a:t>. You need to simply sit and think of ideas during this phase</a:t>
            </a:r>
            <a:r>
              <a:rPr lang="en-US" sz="2800" dirty="0" smtClean="0"/>
              <a:t>.</a:t>
            </a:r>
          </a:p>
          <a:p>
            <a:pPr algn="just"/>
            <a:endParaRPr lang="en-US" dirty="0" smtClean="0"/>
          </a:p>
          <a:p>
            <a:pPr marL="457200" indent="-457200" algn="just">
              <a:buFont typeface="+mj-lt"/>
              <a:buAutoNum type="alphaUcPeriod"/>
            </a:pPr>
            <a:r>
              <a:rPr lang="en-US" sz="2800" dirty="0"/>
              <a:t>Write down everything that comes to mind as you can always narrow those topics down </a:t>
            </a:r>
            <a:r>
              <a:rPr lang="en-US" sz="2800" dirty="0" smtClean="0"/>
              <a:t>later.</a:t>
            </a:r>
          </a:p>
          <a:p>
            <a:pPr marL="457200" indent="-457200" algn="just">
              <a:buFont typeface="+mj-lt"/>
              <a:buAutoNum type="alphaUcPeriod"/>
            </a:pPr>
            <a:r>
              <a:rPr lang="en-US" sz="2800" dirty="0" smtClean="0"/>
              <a:t>Use </a:t>
            </a:r>
            <a:r>
              <a:rPr lang="en-US" sz="2800" dirty="0"/>
              <a:t>clustering or mind mapping to brainstorm and come up with an essay idea. This involves writing your topic or idea in the center of the paper and creating bubbles (clouds or clusters) of related ideas around </a:t>
            </a:r>
            <a:r>
              <a:rPr lang="en-US" sz="2800" dirty="0" smtClean="0"/>
              <a:t>it.</a:t>
            </a:r>
          </a:p>
          <a:p>
            <a:pPr marL="457200" indent="-457200" algn="just">
              <a:buFont typeface="+mj-lt"/>
              <a:buAutoNum type="alphaUcPeriod"/>
            </a:pPr>
            <a:r>
              <a:rPr lang="en-US" sz="2800" dirty="0" smtClean="0"/>
              <a:t>Brainstorming </a:t>
            </a:r>
            <a:r>
              <a:rPr lang="en-US" sz="2800" dirty="0"/>
              <a:t>can be a great way to develop a topic more deeply and to recognize connections between various facets of your topic.</a:t>
            </a:r>
          </a:p>
          <a:p>
            <a:pPr algn="just"/>
            <a:endParaRPr lang="en-US" dirty="0"/>
          </a:p>
        </p:txBody>
      </p:sp>
      <p:sp>
        <p:nvSpPr>
          <p:cNvPr id="3" name="Title 2"/>
          <p:cNvSpPr>
            <a:spLocks noGrp="1"/>
          </p:cNvSpPr>
          <p:nvPr>
            <p:ph type="title"/>
          </p:nvPr>
        </p:nvSpPr>
        <p:spPr>
          <a:xfrm>
            <a:off x="2514600" y="609600"/>
            <a:ext cx="4114800" cy="701040"/>
          </a:xfrm>
        </p:spPr>
        <p:txBody>
          <a:bodyPr>
            <a:normAutofit fontScale="90000"/>
          </a:bodyPr>
          <a:lstStyle/>
          <a:p>
            <a:r>
              <a:rPr lang="en-US" sz="4000" b="0" dirty="0" smtClean="0"/>
              <a:t>2. Brainstorm</a:t>
            </a:r>
            <a:r>
              <a:rPr lang="en-US" b="0" dirty="0"/>
              <a:t/>
            </a:r>
            <a:br>
              <a:rPr lang="en-US" b="0" dirty="0"/>
            </a:br>
            <a:endParaRPr lang="en-US" dirty="0"/>
          </a:p>
        </p:txBody>
      </p:sp>
    </p:spTree>
    <p:extLst>
      <p:ext uri="{BB962C8B-B14F-4D97-AF65-F5344CB8AC3E}">
        <p14:creationId xmlns:p14="http://schemas.microsoft.com/office/powerpoint/2010/main" val="39774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2800" dirty="0"/>
              <a:t>Once you have done your brainstorming and chosen your topic, you may need to do some research to write a good essay. Go to the library or search online for information about your topic. Interview people who might be experts in the subject.</a:t>
            </a:r>
          </a:p>
          <a:p>
            <a:r>
              <a:rPr lang="en-US" sz="2800" dirty="0"/>
              <a:t>Keep your research organized so it will be easy for you to refer back to. This will also make it easier to </a:t>
            </a:r>
            <a:r>
              <a:rPr lang="en-US" sz="2800" dirty="0">
                <a:hlinkClick r:id="rId2"/>
              </a:rPr>
              <a:t>cite your sources</a:t>
            </a:r>
            <a:r>
              <a:rPr lang="en-US" sz="2800" dirty="0"/>
              <a:t> when writing your final essay.</a:t>
            </a:r>
          </a:p>
          <a:p>
            <a:endParaRPr lang="en-US" sz="2800" dirty="0"/>
          </a:p>
        </p:txBody>
      </p:sp>
      <p:sp>
        <p:nvSpPr>
          <p:cNvPr id="3" name="Title 2"/>
          <p:cNvSpPr>
            <a:spLocks noGrp="1"/>
          </p:cNvSpPr>
          <p:nvPr>
            <p:ph type="title"/>
          </p:nvPr>
        </p:nvSpPr>
        <p:spPr>
          <a:xfrm>
            <a:off x="76200" y="0"/>
            <a:ext cx="8991600" cy="1234440"/>
          </a:xfrm>
        </p:spPr>
        <p:txBody>
          <a:bodyPr>
            <a:noAutofit/>
          </a:bodyPr>
          <a:lstStyle/>
          <a:p>
            <a:r>
              <a:rPr lang="en-US" sz="3200" b="0" dirty="0" smtClean="0"/>
              <a:t/>
            </a:r>
            <a:br>
              <a:rPr lang="en-US" sz="3200" b="0" dirty="0" smtClean="0"/>
            </a:br>
            <a:r>
              <a:rPr lang="en-US" sz="3200" b="0" dirty="0" smtClean="0"/>
              <a:t>3</a:t>
            </a:r>
            <a:r>
              <a:rPr lang="en-US" sz="3200" b="0" dirty="0"/>
              <a:t>. Research the Topic</a:t>
            </a:r>
            <a:br>
              <a:rPr lang="en-US" sz="3200" b="0" dirty="0"/>
            </a:br>
            <a:endParaRPr lang="en-US" sz="3200" dirty="0"/>
          </a:p>
        </p:txBody>
      </p:sp>
    </p:spTree>
    <p:extLst>
      <p:ext uri="{BB962C8B-B14F-4D97-AF65-F5344CB8AC3E}">
        <p14:creationId xmlns:p14="http://schemas.microsoft.com/office/powerpoint/2010/main" val="1455798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0" y="1371600"/>
            <a:ext cx="9144000" cy="5410200"/>
          </a:xfrm>
        </p:spPr>
        <p:txBody>
          <a:bodyPr>
            <a:normAutofit fontScale="62500" lnSpcReduction="20000"/>
          </a:bodyPr>
          <a:lstStyle/>
          <a:p>
            <a:pPr algn="just"/>
            <a:r>
              <a:rPr lang="en-US" sz="4600" dirty="0"/>
              <a:t>Your </a:t>
            </a:r>
            <a:r>
              <a:rPr lang="en-US" sz="4600" dirty="0">
                <a:hlinkClick r:id="rId2"/>
              </a:rPr>
              <a:t>thesis statement</a:t>
            </a:r>
            <a:r>
              <a:rPr lang="en-US" sz="4600" dirty="0"/>
              <a:t> is the main point of your essay. It is essentially one sentence that says what the essay is about. For example, your thesis statement might be "Dogs are descended from wolves." You can then use this as the basic premise to write your entire essay, remembering that all of the different points throughout need to lead back to this one main thesis. You should usually state your thesis in your introductory paragraph.</a:t>
            </a:r>
          </a:p>
          <a:p>
            <a:pPr algn="just"/>
            <a:r>
              <a:rPr lang="en-US" sz="4600" dirty="0"/>
              <a:t>The thesis statement should be broad enough that you have enough to say about it, but not so broad that you can't be thorough.</a:t>
            </a:r>
          </a:p>
          <a:p>
            <a:pPr algn="just"/>
            <a:r>
              <a:rPr lang="en-US" sz="4600" dirty="0"/>
              <a:t>To help you structure a perfectly clear thesis, check out these </a:t>
            </a:r>
            <a:r>
              <a:rPr lang="en-US" sz="4600" dirty="0" err="1">
                <a:hlinkClick r:id="rId3"/>
              </a:rPr>
              <a:t>These</a:t>
            </a:r>
            <a:r>
              <a:rPr lang="en-US" sz="4600" dirty="0">
                <a:hlinkClick r:id="rId3"/>
              </a:rPr>
              <a:t> Statement Examples</a:t>
            </a:r>
            <a:r>
              <a:rPr lang="en-US" sz="4600" dirty="0"/>
              <a:t>.</a:t>
            </a:r>
          </a:p>
          <a:p>
            <a:endParaRPr lang="en-US" dirty="0"/>
          </a:p>
        </p:txBody>
      </p:sp>
      <p:sp>
        <p:nvSpPr>
          <p:cNvPr id="3" name="Title 2"/>
          <p:cNvSpPr>
            <a:spLocks noGrp="1"/>
          </p:cNvSpPr>
          <p:nvPr>
            <p:ph type="title"/>
          </p:nvPr>
        </p:nvSpPr>
        <p:spPr>
          <a:xfrm>
            <a:off x="2438400" y="152400"/>
            <a:ext cx="4114800" cy="1082040"/>
          </a:xfrm>
        </p:spPr>
        <p:txBody>
          <a:bodyPr>
            <a:normAutofit/>
          </a:bodyPr>
          <a:lstStyle/>
          <a:p>
            <a:r>
              <a:rPr lang="en-US" sz="2800" b="0" dirty="0"/>
              <a:t>4. Develop a Thesis</a:t>
            </a:r>
          </a:p>
        </p:txBody>
      </p:sp>
    </p:spTree>
    <p:extLst>
      <p:ext uri="{BB962C8B-B14F-4D97-AF65-F5344CB8AC3E}">
        <p14:creationId xmlns:p14="http://schemas.microsoft.com/office/powerpoint/2010/main" val="3575132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algn="just"/>
            <a:r>
              <a:rPr lang="en-US" sz="4000" dirty="0"/>
              <a:t>The next step is to outline what you are going to write about. This means you want to essentially draw the skeleton of your paper. Writing an outline can help to ensure your paper is logical, well organized and flows properly.</a:t>
            </a:r>
          </a:p>
        </p:txBody>
      </p:sp>
      <p:sp>
        <p:nvSpPr>
          <p:cNvPr id="3" name="Title 2"/>
          <p:cNvSpPr>
            <a:spLocks noGrp="1"/>
          </p:cNvSpPr>
          <p:nvPr>
            <p:ph type="title"/>
          </p:nvPr>
        </p:nvSpPr>
        <p:spPr>
          <a:xfrm>
            <a:off x="2514600" y="0"/>
            <a:ext cx="4114800" cy="1310640"/>
          </a:xfrm>
        </p:spPr>
        <p:txBody>
          <a:bodyPr>
            <a:noAutofit/>
          </a:bodyPr>
          <a:lstStyle/>
          <a:p>
            <a:r>
              <a:rPr lang="en-US" sz="2800" b="0" dirty="0" smtClean="0"/>
              <a:t/>
            </a:r>
            <a:br>
              <a:rPr lang="en-US" sz="2800" b="0" dirty="0" smtClean="0"/>
            </a:br>
            <a:r>
              <a:rPr lang="en-US" sz="2800" b="0" dirty="0" smtClean="0"/>
              <a:t>5</a:t>
            </a:r>
            <a:r>
              <a:rPr lang="en-US" sz="2800" b="0" dirty="0"/>
              <a:t>. Outline Your Essay</a:t>
            </a:r>
            <a:br>
              <a:rPr lang="en-US" sz="2800" b="0" dirty="0"/>
            </a:br>
            <a:endParaRPr lang="en-US" sz="2800" dirty="0"/>
          </a:p>
        </p:txBody>
      </p:sp>
    </p:spTree>
    <p:extLst>
      <p:ext uri="{BB962C8B-B14F-4D97-AF65-F5344CB8AC3E}">
        <p14:creationId xmlns:p14="http://schemas.microsoft.com/office/powerpoint/2010/main" val="14799353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107</TotalTime>
  <Words>625</Words>
  <Application>Microsoft Office PowerPoint</Application>
  <PresentationFormat>On-screen Show (4:3)</PresentationFormat>
  <Paragraphs>58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BlackTie</vt:lpstr>
      <vt:lpstr>HOW TO WRITE AN ESSAY</vt:lpstr>
      <vt:lpstr>INTRODUCTION</vt:lpstr>
      <vt:lpstr> 7 Steps to Writing an Essay </vt:lpstr>
      <vt:lpstr> For example, to write an essay, you should generally:  </vt:lpstr>
      <vt:lpstr> 1. Choose the Type of Essay </vt:lpstr>
      <vt:lpstr>2. Brainstorm </vt:lpstr>
      <vt:lpstr> 3. Research the Topic </vt:lpstr>
      <vt:lpstr>4. Develop a Thesis</vt:lpstr>
      <vt:lpstr> 5. Outline Your Essay </vt:lpstr>
      <vt:lpstr> 6. Write the Essay </vt:lpstr>
      <vt:lpstr> 7. Check Spelling and Grammar </vt:lpstr>
      <vt:lpstr>CONTINUED…</vt:lpstr>
      <vt:lpstr>PREPARED BY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AN ESSAY</dc:title>
  <dc:creator>Naeem Ullah KakaKhel</dc:creator>
  <cp:lastModifiedBy>ismail - [2010]</cp:lastModifiedBy>
  <cp:revision>7</cp:revision>
  <dcterms:created xsi:type="dcterms:W3CDTF">2006-08-16T00:00:00Z</dcterms:created>
  <dcterms:modified xsi:type="dcterms:W3CDTF">2020-10-10T16:43:40Z</dcterms:modified>
</cp:coreProperties>
</file>