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645899"/>
            <a:ext cx="5787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Higher </a:t>
            </a:r>
            <a:r>
              <a:rPr lang="en-US" sz="3200" b="1" dirty="0" smtClean="0"/>
              <a:t>Order </a:t>
            </a:r>
            <a:r>
              <a:rPr lang="en-US" sz="3200" b="1" dirty="0"/>
              <a:t>H</a:t>
            </a:r>
            <a:r>
              <a:rPr lang="en-US" sz="3200" b="1" dirty="0" smtClean="0"/>
              <a:t>omogeneous </a:t>
            </a:r>
          </a:p>
          <a:p>
            <a:r>
              <a:rPr lang="en-US" sz="3200" b="1" dirty="0" smtClean="0"/>
              <a:t>D</a:t>
            </a:r>
            <a:r>
              <a:rPr lang="en-US" sz="3200" b="1" dirty="0" smtClean="0"/>
              <a:t>ifferential </a:t>
            </a:r>
            <a:r>
              <a:rPr lang="en-US" sz="3200" b="1" dirty="0"/>
              <a:t>E</a:t>
            </a:r>
            <a:r>
              <a:rPr lang="en-US" sz="3200" b="1" dirty="0" smtClean="0"/>
              <a:t>quations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1481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IMG_20200430_213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000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34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IMG_20200430_213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69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83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295927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500" b="1" dirty="0" smtClean="0"/>
              <a:t>Practice Questions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1585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IMG_20200430_2139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695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8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304800" y="152400"/>
                <a:ext cx="7572394" cy="5847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Consider the equation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latin typeface="Cambria Math"/>
                      </a:rPr>
                      <m:t>+ …+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20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 smtClean="0"/>
                  <a:t> = 0 ------- (1)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 smtClean="0"/>
                  <a:t> are real constants.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Using Differential </a:t>
                </a:r>
                <a:r>
                  <a:rPr lang="en-US" sz="2000" dirty="0" smtClean="0"/>
                  <a:t>operator D, </a:t>
                </a:r>
                <a:r>
                  <a:rPr lang="en-US" sz="2000" dirty="0" smtClean="0"/>
                  <a:t>the equation can be written as</a:t>
                </a:r>
              </a:p>
              <a:p>
                <a:endParaRPr lang="en-US" sz="2000" dirty="0"/>
              </a:p>
              <a:p>
                <a:r>
                  <a:rPr lang="en-US" sz="2000" dirty="0" smtClean="0"/>
                  <a:t>                               f(D)y = 0</a:t>
                </a:r>
              </a:p>
              <a:p>
                <a:r>
                  <a:rPr lang="en-US" sz="2000" dirty="0" err="1" smtClean="0"/>
                  <a:t>Eq</a:t>
                </a:r>
                <a:r>
                  <a:rPr lang="en-US" sz="2000" dirty="0" smtClean="0"/>
                  <a:t> (</a:t>
                </a:r>
                <a:r>
                  <a:rPr lang="en-US" sz="2000" dirty="0" smtClean="0"/>
                  <a:t>1) implies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y</a:t>
                </a:r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𝑦</m:t>
                    </m:r>
                    <m:r>
                      <a:rPr lang="en-US" sz="2000">
                        <a:latin typeface="Cambria Math"/>
                      </a:rPr>
                      <m:t>+ …+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𝐷𝑦</m:t>
                    </m:r>
                  </m:oMath>
                </a14:m>
                <a:r>
                  <a:rPr lang="en-US" sz="20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0               </a:t>
                </a:r>
                <a:r>
                  <a:rPr lang="en-US" sz="2000" dirty="0" smtClean="0"/>
                  <a:t> </a:t>
                </a:r>
                <a:r>
                  <a:rPr lang="en-US" sz="2000" dirty="0" smtClean="0"/>
                  <a:t>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sz="200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 =</m:t>
                    </m:r>
                    <m:r>
                      <a:rPr lang="en-US" sz="2000" b="0" i="1" smtClean="0">
                        <a:latin typeface="Cambria Math"/>
                      </a:rPr>
                      <m:t>𝐷</m:t>
                    </m:r>
                  </m:oMath>
                </a14:m>
                <a:endParaRPr lang="en-US" sz="2000" b="0" dirty="0" smtClean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𝐷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000">
                        <a:latin typeface="Cambria Math"/>
                      </a:rPr>
                      <m:t>+ …+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000" dirty="0"/>
                  <a:t> = </a:t>
                </a:r>
                <a:r>
                  <a:rPr lang="en-US" sz="2000" dirty="0" smtClean="0"/>
                  <a:t>0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                                 f(D)y = 0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2400"/>
                <a:ext cx="7572394" cy="5847178"/>
              </a:xfrm>
              <a:prstGeom prst="rect">
                <a:avLst/>
              </a:prstGeom>
              <a:blipFill rotWithShape="1">
                <a:blip r:embed="rId2"/>
                <a:stretch>
                  <a:fillRect l="-805" t="-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01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57200" y="381000"/>
                <a:ext cx="8276625" cy="3970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b="1" dirty="0" smtClean="0"/>
                  <a:t>characteristic equation </a:t>
                </a:r>
                <a:r>
                  <a:rPr lang="en-US" dirty="0" smtClean="0"/>
                  <a:t>is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>
                        <a:latin typeface="Cambria Math"/>
                      </a:rPr>
                      <m:t>+ …+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/>
                  <a:t>According to the fundamental theorem of algebra, a polynomial of degree n </a:t>
                </a:r>
                <a:r>
                  <a:rPr lang="en-US" dirty="0" smtClean="0"/>
                  <a:t>has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</a:t>
                </a:r>
                <a:r>
                  <a:rPr lang="en-US" dirty="0"/>
                  <a:t>exactly n </a:t>
                </a:r>
                <a:r>
                  <a:rPr lang="en-US" dirty="0" smtClean="0"/>
                  <a:t>roots. </a:t>
                </a:r>
                <a:r>
                  <a:rPr lang="en-US" dirty="0"/>
                  <a:t>In this case the roots can be both real </a:t>
                </a:r>
                <a:r>
                  <a:rPr lang="en-US" dirty="0" smtClean="0"/>
                  <a:t>and</a:t>
                </a:r>
              </a:p>
              <a:p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complex </a:t>
                </a:r>
                <a:r>
                  <a:rPr lang="en-US" dirty="0"/>
                  <a:t>(even if all the coefficients of a</a:t>
                </a:r>
                <a:r>
                  <a:rPr lang="en-US" baseline="-25000" dirty="0"/>
                  <a:t>1</a:t>
                </a:r>
                <a:r>
                  <a:rPr lang="en-US" dirty="0"/>
                  <a:t>,a</a:t>
                </a:r>
                <a:r>
                  <a:rPr lang="en-US" baseline="-25000" dirty="0"/>
                  <a:t>2</a:t>
                </a:r>
                <a:r>
                  <a:rPr lang="en-US" dirty="0"/>
                  <a:t>,…,a</a:t>
                </a:r>
                <a:r>
                  <a:rPr lang="en-US" baseline="-25000" dirty="0"/>
                  <a:t>n</a:t>
                </a:r>
                <a:r>
                  <a:rPr lang="en-US" dirty="0"/>
                  <a:t> are real</a:t>
                </a:r>
                <a:r>
                  <a:rPr lang="en-US" dirty="0" smtClean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different cases of the roots of the characteristic equation and the 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corresponding </a:t>
                </a:r>
                <a:r>
                  <a:rPr lang="en-US" dirty="0"/>
                  <a:t>formulas for the general solution of differential equations.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00"/>
                <a:ext cx="8276625" cy="3970318"/>
              </a:xfrm>
              <a:prstGeom prst="rect">
                <a:avLst/>
              </a:prstGeom>
              <a:blipFill rotWithShape="1">
                <a:blip r:embed="rId2"/>
                <a:stretch>
                  <a:fillRect l="-589" t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56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609600" y="685800"/>
                <a:ext cx="5348580" cy="2446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500" b="1" dirty="0" smtClean="0"/>
                  <a:t>Case 1:</a:t>
                </a:r>
              </a:p>
              <a:p>
                <a:r>
                  <a:rPr lang="en-US" sz="2000" b="1" dirty="0" smtClean="0"/>
                  <a:t>Roots are real and </a:t>
                </a:r>
                <a:r>
                  <a:rPr lang="en-US" sz="2000" b="1" dirty="0" smtClean="0"/>
                  <a:t>distinct:</a:t>
                </a:r>
                <a:endParaRPr lang="en-US" sz="2000" b="1" dirty="0" smtClean="0"/>
              </a:p>
              <a:p>
                <a:endParaRPr lang="en-US" b="1" dirty="0"/>
              </a:p>
              <a:p>
                <a:r>
                  <a:rPr lang="en-US" dirty="0" smtClean="0"/>
                  <a:t>Let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be n distinct roots of </a:t>
                </a:r>
                <a:r>
                  <a:rPr lang="en-US" dirty="0" err="1" smtClean="0"/>
                  <a:t>eq</a:t>
                </a:r>
                <a:r>
                  <a:rPr lang="en-US" dirty="0" smtClean="0"/>
                  <a:t> (1)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Then the general solution of differential equation is</a:t>
                </a:r>
              </a:p>
              <a:p>
                <a:endParaRPr lang="en-US" dirty="0" smtClean="0"/>
              </a:p>
              <a:p>
                <a:r>
                  <a:rPr lang="en-US" dirty="0"/>
                  <a:t>y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85800"/>
                <a:ext cx="5348580" cy="2446824"/>
              </a:xfrm>
              <a:prstGeom prst="rect">
                <a:avLst/>
              </a:prstGeom>
              <a:blipFill rotWithShape="1">
                <a:blip r:embed="rId2"/>
                <a:stretch>
                  <a:fillRect l="-1824" t="-1746" r="-114" b="-3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86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3000" y="685800"/>
                <a:ext cx="6172200" cy="2446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dirty="0" smtClean="0"/>
                  <a:t>Case 2:</a:t>
                </a:r>
                <a:endParaRPr lang="en-US" sz="2500" b="1" dirty="0"/>
              </a:p>
              <a:p>
                <a:r>
                  <a:rPr lang="en-US" sz="2000" b="1" dirty="0"/>
                  <a:t>Roots are real and </a:t>
                </a:r>
                <a:r>
                  <a:rPr lang="en-US" sz="2000" b="1" dirty="0" smtClean="0"/>
                  <a:t>repeated:</a:t>
                </a:r>
                <a:endParaRPr lang="en-US" sz="2000" b="1" dirty="0"/>
              </a:p>
              <a:p>
                <a:endParaRPr lang="en-US" b="1" dirty="0"/>
              </a:p>
              <a:p>
                <a:r>
                  <a:rPr lang="en-US" dirty="0"/>
                  <a:t>Let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 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n </a:t>
                </a:r>
                <a:r>
                  <a:rPr lang="en-US" dirty="0" smtClean="0"/>
                  <a:t>repeated </a:t>
                </a:r>
                <a:r>
                  <a:rPr lang="en-US" dirty="0"/>
                  <a:t>roots of </a:t>
                </a:r>
                <a:r>
                  <a:rPr lang="en-US" dirty="0" err="1"/>
                  <a:t>eq</a:t>
                </a:r>
                <a:r>
                  <a:rPr lang="en-US" dirty="0"/>
                  <a:t> (1)</a:t>
                </a:r>
              </a:p>
              <a:p>
                <a:endParaRPr lang="en-US" dirty="0"/>
              </a:p>
              <a:p>
                <a:r>
                  <a:rPr lang="en-US" dirty="0"/>
                  <a:t>Then the general solution of differential equation is</a:t>
                </a:r>
              </a:p>
              <a:p>
                <a:endParaRPr lang="en-US" dirty="0"/>
              </a:p>
              <a:p>
                <a:r>
                  <a:rPr lang="en-US" dirty="0"/>
                  <a:t>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+…)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685800"/>
                <a:ext cx="6172200" cy="2446824"/>
              </a:xfrm>
              <a:prstGeom prst="rect">
                <a:avLst/>
              </a:prstGeom>
              <a:blipFill rotWithShape="1">
                <a:blip r:embed="rId2"/>
                <a:stretch>
                  <a:fillRect l="-1680" t="-1746" b="-3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96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81000" y="430987"/>
                <a:ext cx="6934200" cy="4399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500" b="1" dirty="0" smtClean="0"/>
                  <a:t>Case 3:</a:t>
                </a:r>
                <a:endParaRPr lang="en-US" sz="2500" b="1" dirty="0"/>
              </a:p>
              <a:p>
                <a:r>
                  <a:rPr lang="en-US" sz="2000" b="1" dirty="0"/>
                  <a:t>Roots are </a:t>
                </a:r>
                <a:r>
                  <a:rPr lang="en-US" sz="2000" b="1" dirty="0" smtClean="0"/>
                  <a:t>Complex and distinct:</a:t>
                </a:r>
                <a:endParaRPr lang="en-US" sz="2000" b="1" dirty="0"/>
              </a:p>
              <a:p>
                <a:endParaRPr lang="en-US" b="1" dirty="0"/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complex roots of the characteristic equation will be </a:t>
                </a:r>
                <a:r>
                  <a:rPr lang="en-US" dirty="0" smtClean="0"/>
                  <a:t>presented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 </a:t>
                </a:r>
                <a:r>
                  <a:rPr lang="en-US" dirty="0"/>
                  <a:t>in the form of conjugate pairs of complex </a:t>
                </a:r>
                <a:r>
                  <a:rPr lang="en-US" dirty="0" smtClean="0"/>
                  <a:t>numbers </a:t>
                </a:r>
              </a:p>
              <a:p>
                <a:endParaRPr lang="en-US" sz="2000" dirty="0" smtClean="0"/>
              </a:p>
              <a:p>
                <a:r>
                  <a:rPr lang="en-US" sz="2000" dirty="0" err="1" smtClean="0"/>
                  <a:t>i.e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2000" baseline="-25000" dirty="0"/>
                  <a:t> </a:t>
                </a:r>
                <a:r>
                  <a:rPr lang="en-US" sz="2000" dirty="0">
                    <a:sym typeface="Symbol"/>
                  </a:rPr>
                  <a:t>= </a:t>
                </a:r>
                <a:r>
                  <a:rPr lang="en-US" sz="2000" dirty="0">
                    <a:sym typeface="Symbol"/>
                  </a:rPr>
                  <a:t> </a:t>
                </a:r>
                <a:r>
                  <a:rPr lang="en-US" sz="2000" dirty="0">
                    <a:sym typeface="Symbol"/>
                  </a:rPr>
                  <a:t>± </a:t>
                </a:r>
                <a:r>
                  <a:rPr lang="en-US" sz="2000" dirty="0">
                    <a:sym typeface="Symbol"/>
                  </a:rPr>
                  <a:t> </a:t>
                </a:r>
                <a:r>
                  <a:rPr lang="en-US" sz="2000" dirty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 </m:t>
                    </m:r>
                    <m:r>
                      <a:rPr lang="en-US" sz="2000" i="1">
                        <a:latin typeface="Cambria Math"/>
                        <a:sym typeface="Symbol"/>
                      </a:rPr>
                      <m:t></m:t>
                    </m:r>
                    <m:r>
                      <a:rPr lang="en-US" sz="2000" b="1" i="0">
                        <a:latin typeface="Cambria Math"/>
                        <a:sym typeface="Symbol"/>
                      </a:rPr>
                      <m:t>±</m:t>
                    </m:r>
                    <m:r>
                      <a:rPr lang="en-US" sz="2000" i="1">
                        <a:latin typeface="Cambria Math"/>
                        <a:sym typeface="Symbol"/>
                      </a:rPr>
                      <m:t></m:t>
                    </m:r>
                  </m:oMath>
                </a14:m>
                <a:endParaRPr lang="en-US" sz="2000" dirty="0" smtClean="0">
                  <a:sym typeface="Symbol"/>
                </a:endParaRPr>
              </a:p>
              <a:p>
                <a:endParaRPr lang="en-US" sz="2000" dirty="0">
                  <a:sym typeface="Symbol"/>
                </a:endParaRPr>
              </a:p>
              <a:p>
                <a:r>
                  <a:rPr lang="en-US" sz="2000" dirty="0" smtClean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>
                    <a:sym typeface="Symbol"/>
                  </a:rPr>
                  <a:t>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3,4</m:t>
                        </m:r>
                      </m:sub>
                    </m:sSub>
                  </m:oMath>
                </a14:m>
                <a:endParaRPr lang="en-US" sz="2000" dirty="0">
                  <a:sym typeface="Symbol"/>
                </a:endParaRPr>
              </a:p>
              <a:p>
                <a:endParaRPr lang="en-US" sz="2000" dirty="0" smtClean="0">
                  <a:sym typeface="Symbol"/>
                </a:endParaRPr>
              </a:p>
              <a:p>
                <a:r>
                  <a:rPr lang="en-US" dirty="0"/>
                  <a:t>In this case the general solution is written as</a:t>
                </a:r>
                <a:endParaRPr lang="en-US" dirty="0" smtClean="0">
                  <a:sym typeface="Symbol"/>
                </a:endParaRPr>
              </a:p>
              <a:p>
                <a:endParaRPr lang="en-US" sz="2000" dirty="0" smtClean="0">
                  <a:sym typeface="Symbol"/>
                </a:endParaRPr>
              </a:p>
              <a:p>
                <a:r>
                  <a:rPr lang="en-US" sz="2000" dirty="0" smtClean="0"/>
                  <a:t>y </a:t>
                </a:r>
                <a:r>
                  <a:rPr lang="en-US" sz="2000" dirty="0"/>
                  <a:t>=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𝑐𝑜𝑠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𝑠𝑖𝑛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  <a:sym typeface="Symbol"/>
                          </a:rPr>
                          <m:t>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𝑐𝑜𝑠</m:t>
                    </m:r>
                    <m:r>
                      <a:rPr lang="en-US" sz="2000" i="1">
                        <a:latin typeface="Cambria Math"/>
                        <a:sym typeface="Symbol"/>
                      </a:rPr>
                      <m:t>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𝑠𝑖𝑛</m:t>
                    </m:r>
                    <m:r>
                      <a:rPr lang="en-US" sz="2000" i="1">
                        <a:latin typeface="Cambria Math"/>
                        <a:sym typeface="Symbol"/>
                      </a:rPr>
                      <m:t>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r>
                      <a:rPr lang="en-US" sz="2000" b="0" i="1" smtClean="0">
                        <a:latin typeface="Cambria Math"/>
                      </a:rPr>
                      <m:t>+…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30987"/>
                <a:ext cx="6934200" cy="4399218"/>
              </a:xfrm>
              <a:prstGeom prst="rect">
                <a:avLst/>
              </a:prstGeom>
              <a:blipFill rotWithShape="1">
                <a:blip r:embed="rId2"/>
                <a:stretch>
                  <a:fillRect l="-1495" t="-971" b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705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838200" y="533400"/>
                <a:ext cx="7696200" cy="3256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/>
                  <a:t>Case 4:</a:t>
                </a:r>
                <a:endParaRPr lang="en-US" sz="2400" b="1" dirty="0"/>
              </a:p>
              <a:p>
                <a:r>
                  <a:rPr lang="en-US" b="1" dirty="0"/>
                  <a:t>Roots are </a:t>
                </a:r>
                <a:r>
                  <a:rPr lang="en-US" b="1" dirty="0" smtClean="0"/>
                  <a:t>Complex and Repeated:</a:t>
                </a:r>
                <a:endParaRPr lang="en-US" b="1" dirty="0"/>
              </a:p>
              <a:p>
                <a:endParaRPr lang="en-US" b="1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err="1"/>
                  <a:t>i.e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 smtClean="0">
                    <a:sym typeface="Symbol"/>
                  </a:rPr>
                  <a:t>= </a:t>
                </a:r>
                <a:r>
                  <a:rPr lang="en-US" dirty="0">
                    <a:sym typeface="Symbol"/>
                  </a:rPr>
                  <a:t> </a:t>
                </a:r>
                <a:r>
                  <a:rPr lang="en-US" dirty="0" smtClean="0">
                    <a:sym typeface="Symbol"/>
                  </a:rPr>
                  <a:t>± </a:t>
                </a:r>
                <a:r>
                  <a:rPr lang="en-US" dirty="0">
                    <a:sym typeface="Symbol"/>
                  </a:rPr>
                  <a:t> </a:t>
                </a:r>
                <a:r>
                  <a:rPr lang="en-US" dirty="0" smtClean="0">
                    <a:sym typeface="Symbol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>
                        <a:sym typeface="Symbol"/>
                      </a:rPr>
                      <m:t> ± </m:t>
                    </m:r>
                  </m:oMath>
                </a14:m>
                <a:endParaRPr lang="en-US" dirty="0" smtClean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r>
                  <a:rPr lang="en-US" dirty="0" smtClean="0"/>
                  <a:t>In </a:t>
                </a:r>
                <a:r>
                  <a:rPr lang="en-US" dirty="0"/>
                  <a:t>this case the general solution is written as</a:t>
                </a:r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endParaRPr lang="en-US" dirty="0">
                  <a:sym typeface="Symbol"/>
                </a:endParaRPr>
              </a:p>
              <a:p>
                <a:r>
                  <a:rPr lang="en-US" dirty="0"/>
                  <a:t>y </a:t>
                </a:r>
                <a:r>
                  <a:rPr lang="en-US" dirty="0"/>
                  <a:t>=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𝑠𝑖𝑛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𝑐𝑜𝑠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𝑠𝑖𝑛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)+</m:t>
                    </m:r>
                  </m:oMath>
                </a14:m>
                <a:r>
                  <a:rPr lang="en-US" dirty="0" smtClean="0"/>
                  <a:t>…</a:t>
                </a:r>
                <a:endParaRPr lang="en-US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"/>
                <a:ext cx="7696200" cy="3256020"/>
              </a:xfrm>
              <a:prstGeom prst="rect">
                <a:avLst/>
              </a:prstGeom>
              <a:blipFill rotWithShape="1">
                <a:blip r:embed="rId2"/>
                <a:stretch>
                  <a:fillRect l="-1268" t="-1311" b="-2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88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952095"/>
            <a:ext cx="6781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Question: Find the general solution of </a:t>
            </a:r>
          </a:p>
          <a:p>
            <a:r>
              <a:rPr lang="en-US" sz="2500" b="1" dirty="0" smtClean="0"/>
              <a:t>differential equation.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36488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IMG_20200430_213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6229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142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</TotalTime>
  <Words>609</Words>
  <Application>Microsoft Office PowerPoint</Application>
  <PresentationFormat>On-screen Show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15</cp:revision>
  <dcterms:created xsi:type="dcterms:W3CDTF">2006-08-16T00:00:00Z</dcterms:created>
  <dcterms:modified xsi:type="dcterms:W3CDTF">2020-04-30T16:49:22Z</dcterms:modified>
</cp:coreProperties>
</file>