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7" r:id="rId4"/>
    <p:sldId id="258"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410B7F-F9D5-4E06-BE97-892AFAD8BA9D}"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DDA87-09E9-46DE-B61B-B9DE5A1BA6A7}" type="slidenum">
              <a:rPr lang="en-US" smtClean="0"/>
              <a:t>‹#›</a:t>
            </a:fld>
            <a:endParaRPr lang="en-US"/>
          </a:p>
        </p:txBody>
      </p:sp>
    </p:spTree>
    <p:extLst>
      <p:ext uri="{BB962C8B-B14F-4D97-AF65-F5344CB8AC3E}">
        <p14:creationId xmlns:p14="http://schemas.microsoft.com/office/powerpoint/2010/main" val="10679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0B7F-F9D5-4E06-BE97-892AFAD8BA9D}"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DDA87-09E9-46DE-B61B-B9DE5A1BA6A7}" type="slidenum">
              <a:rPr lang="en-US" smtClean="0"/>
              <a:t>‹#›</a:t>
            </a:fld>
            <a:endParaRPr lang="en-US"/>
          </a:p>
        </p:txBody>
      </p:sp>
    </p:spTree>
    <p:extLst>
      <p:ext uri="{BB962C8B-B14F-4D97-AF65-F5344CB8AC3E}">
        <p14:creationId xmlns:p14="http://schemas.microsoft.com/office/powerpoint/2010/main" val="84672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0B7F-F9D5-4E06-BE97-892AFAD8BA9D}"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DDA87-09E9-46DE-B61B-B9DE5A1BA6A7}" type="slidenum">
              <a:rPr lang="en-US" smtClean="0"/>
              <a:t>‹#›</a:t>
            </a:fld>
            <a:endParaRPr lang="en-US"/>
          </a:p>
        </p:txBody>
      </p:sp>
    </p:spTree>
    <p:extLst>
      <p:ext uri="{BB962C8B-B14F-4D97-AF65-F5344CB8AC3E}">
        <p14:creationId xmlns:p14="http://schemas.microsoft.com/office/powerpoint/2010/main" val="2692653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0B7F-F9D5-4E06-BE97-892AFAD8BA9D}"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DDA87-09E9-46DE-B61B-B9DE5A1BA6A7}" type="slidenum">
              <a:rPr lang="en-US" smtClean="0"/>
              <a:t>‹#›</a:t>
            </a:fld>
            <a:endParaRPr lang="en-US"/>
          </a:p>
        </p:txBody>
      </p:sp>
    </p:spTree>
    <p:extLst>
      <p:ext uri="{BB962C8B-B14F-4D97-AF65-F5344CB8AC3E}">
        <p14:creationId xmlns:p14="http://schemas.microsoft.com/office/powerpoint/2010/main" val="1551509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410B7F-F9D5-4E06-BE97-892AFAD8BA9D}"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DDA87-09E9-46DE-B61B-B9DE5A1BA6A7}" type="slidenum">
              <a:rPr lang="en-US" smtClean="0"/>
              <a:t>‹#›</a:t>
            </a:fld>
            <a:endParaRPr lang="en-US"/>
          </a:p>
        </p:txBody>
      </p:sp>
    </p:spTree>
    <p:extLst>
      <p:ext uri="{BB962C8B-B14F-4D97-AF65-F5344CB8AC3E}">
        <p14:creationId xmlns:p14="http://schemas.microsoft.com/office/powerpoint/2010/main" val="1459606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410B7F-F9D5-4E06-BE97-892AFAD8BA9D}"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DDA87-09E9-46DE-B61B-B9DE5A1BA6A7}" type="slidenum">
              <a:rPr lang="en-US" smtClean="0"/>
              <a:t>‹#›</a:t>
            </a:fld>
            <a:endParaRPr lang="en-US"/>
          </a:p>
        </p:txBody>
      </p:sp>
    </p:spTree>
    <p:extLst>
      <p:ext uri="{BB962C8B-B14F-4D97-AF65-F5344CB8AC3E}">
        <p14:creationId xmlns:p14="http://schemas.microsoft.com/office/powerpoint/2010/main" val="210932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410B7F-F9D5-4E06-BE97-892AFAD8BA9D}" type="datetimeFigureOut">
              <a:rPr lang="en-US" smtClean="0"/>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DDDA87-09E9-46DE-B61B-B9DE5A1BA6A7}" type="slidenum">
              <a:rPr lang="en-US" smtClean="0"/>
              <a:t>‹#›</a:t>
            </a:fld>
            <a:endParaRPr lang="en-US"/>
          </a:p>
        </p:txBody>
      </p:sp>
    </p:spTree>
    <p:extLst>
      <p:ext uri="{BB962C8B-B14F-4D97-AF65-F5344CB8AC3E}">
        <p14:creationId xmlns:p14="http://schemas.microsoft.com/office/powerpoint/2010/main" val="23610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410B7F-F9D5-4E06-BE97-892AFAD8BA9D}" type="datetimeFigureOut">
              <a:rPr lang="en-US" smtClean="0"/>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DDDA87-09E9-46DE-B61B-B9DE5A1BA6A7}" type="slidenum">
              <a:rPr lang="en-US" smtClean="0"/>
              <a:t>‹#›</a:t>
            </a:fld>
            <a:endParaRPr lang="en-US"/>
          </a:p>
        </p:txBody>
      </p:sp>
    </p:spTree>
    <p:extLst>
      <p:ext uri="{BB962C8B-B14F-4D97-AF65-F5344CB8AC3E}">
        <p14:creationId xmlns:p14="http://schemas.microsoft.com/office/powerpoint/2010/main" val="1918899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410B7F-F9D5-4E06-BE97-892AFAD8BA9D}" type="datetimeFigureOut">
              <a:rPr lang="en-US" smtClean="0"/>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DDDA87-09E9-46DE-B61B-B9DE5A1BA6A7}" type="slidenum">
              <a:rPr lang="en-US" smtClean="0"/>
              <a:t>‹#›</a:t>
            </a:fld>
            <a:endParaRPr lang="en-US"/>
          </a:p>
        </p:txBody>
      </p:sp>
    </p:spTree>
    <p:extLst>
      <p:ext uri="{BB962C8B-B14F-4D97-AF65-F5344CB8AC3E}">
        <p14:creationId xmlns:p14="http://schemas.microsoft.com/office/powerpoint/2010/main" val="1252226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10B7F-F9D5-4E06-BE97-892AFAD8BA9D}"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DDA87-09E9-46DE-B61B-B9DE5A1BA6A7}" type="slidenum">
              <a:rPr lang="en-US" smtClean="0"/>
              <a:t>‹#›</a:t>
            </a:fld>
            <a:endParaRPr lang="en-US"/>
          </a:p>
        </p:txBody>
      </p:sp>
    </p:spTree>
    <p:extLst>
      <p:ext uri="{BB962C8B-B14F-4D97-AF65-F5344CB8AC3E}">
        <p14:creationId xmlns:p14="http://schemas.microsoft.com/office/powerpoint/2010/main" val="4170662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10B7F-F9D5-4E06-BE97-892AFAD8BA9D}"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DDA87-09E9-46DE-B61B-B9DE5A1BA6A7}" type="slidenum">
              <a:rPr lang="en-US" smtClean="0"/>
              <a:t>‹#›</a:t>
            </a:fld>
            <a:endParaRPr lang="en-US"/>
          </a:p>
        </p:txBody>
      </p:sp>
    </p:spTree>
    <p:extLst>
      <p:ext uri="{BB962C8B-B14F-4D97-AF65-F5344CB8AC3E}">
        <p14:creationId xmlns:p14="http://schemas.microsoft.com/office/powerpoint/2010/main" val="2737131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10B7F-F9D5-4E06-BE97-892AFAD8BA9D}" type="datetimeFigureOut">
              <a:rPr lang="en-US" smtClean="0"/>
              <a:t>5/12/2020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DDA87-09E9-46DE-B61B-B9DE5A1BA6A7}" type="slidenum">
              <a:rPr lang="en-US" smtClean="0"/>
              <a:t>‹#›</a:t>
            </a:fld>
            <a:endParaRPr lang="en-US"/>
          </a:p>
        </p:txBody>
      </p:sp>
    </p:spTree>
    <p:extLst>
      <p:ext uri="{BB962C8B-B14F-4D97-AF65-F5344CB8AC3E}">
        <p14:creationId xmlns:p14="http://schemas.microsoft.com/office/powerpoint/2010/main" val="212798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aboutcivil.org/imajes/Precast-culvert-sections1.jpg" TargetMode="External"/><Relationship Id="rId1" Type="http://schemas.openxmlformats.org/officeDocument/2006/relationships/slideLayout" Target="../slideLayouts/slideLayout7.xml"/><Relationship Id="rId5" Type="http://schemas.openxmlformats.org/officeDocument/2006/relationships/image" Target="../media/image3.tmp"/><Relationship Id="rId4" Type="http://schemas.openxmlformats.org/officeDocument/2006/relationships/image" Target="../media/image2.tmp"/></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aboutcivil.org/imajes/Precast-box-culvert-section.jpg" TargetMode="External"/><Relationship Id="rId1" Type="http://schemas.openxmlformats.org/officeDocument/2006/relationships/slideLayout" Target="../slideLayouts/slideLayout7.xml"/><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aboutcivil.org/imajes/Arch-culvert-fish-friendly.jpg" TargetMode="External"/><Relationship Id="rId1" Type="http://schemas.openxmlformats.org/officeDocument/2006/relationships/slideLayout" Target="../slideLayouts/slideLayout7.xml"/><Relationship Id="rId4" Type="http://schemas.openxmlformats.org/officeDocument/2006/relationships/image" Target="../media/image7.tm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2089" y="389930"/>
            <a:ext cx="6096000" cy="584775"/>
          </a:xfrm>
          <a:prstGeom prst="rect">
            <a:avLst/>
          </a:prstGeom>
        </p:spPr>
        <p:txBody>
          <a:bodyPr>
            <a:spAutoFit/>
          </a:bodyPr>
          <a:lstStyle/>
          <a:p>
            <a:pPr algn="ct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CULVERTS </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750627" y="1456984"/>
            <a:ext cx="10536071" cy="5078313"/>
          </a:xfrm>
          <a:prstGeom prst="rect">
            <a:avLst/>
          </a:prstGeom>
        </p:spPr>
        <p:txBody>
          <a:bodyPr wrap="square">
            <a:spAutoFit/>
          </a:bodyPr>
          <a:lstStyle/>
          <a:p>
            <a:r>
              <a:rPr lang="en-US" b="1" i="0" dirty="0" smtClean="0">
                <a:solidFill>
                  <a:srgbClr val="006699"/>
                </a:solidFill>
                <a:effectLst/>
                <a:latin typeface="Roboto"/>
              </a:rPr>
              <a:t>Definition</a:t>
            </a:r>
          </a:p>
          <a:p>
            <a:pPr algn="just"/>
            <a:r>
              <a:rPr lang="en-US" b="0" i="0" dirty="0" smtClean="0">
                <a:solidFill>
                  <a:srgbClr val="686868"/>
                </a:solidFill>
                <a:effectLst/>
                <a:latin typeface="Arial" panose="020B0604020202020204" pitchFamily="34" charset="0"/>
              </a:rPr>
              <a:t>An opening through an embankment for the conveyance of water by mean of pipe or an enclosed channel.</a:t>
            </a:r>
          </a:p>
          <a:p>
            <a:pPr algn="just"/>
            <a:r>
              <a:rPr lang="en-US" b="1" i="0" dirty="0" smtClean="0">
                <a:solidFill>
                  <a:srgbClr val="686868"/>
                </a:solidFill>
                <a:effectLst/>
                <a:latin typeface="Arial" panose="020B0604020202020204" pitchFamily="34" charset="0"/>
              </a:rPr>
              <a:t>OR</a:t>
            </a:r>
            <a:endParaRPr lang="en-US" b="0" i="0" dirty="0" smtClean="0">
              <a:solidFill>
                <a:srgbClr val="686868"/>
              </a:solidFill>
              <a:effectLst/>
              <a:latin typeface="Arial" panose="020B0604020202020204" pitchFamily="34" charset="0"/>
            </a:endParaRPr>
          </a:p>
          <a:p>
            <a:pPr algn="just"/>
            <a:r>
              <a:rPr lang="en-US" b="0" i="0" dirty="0" smtClean="0">
                <a:solidFill>
                  <a:srgbClr val="686868"/>
                </a:solidFill>
                <a:effectLst/>
                <a:latin typeface="Arial" panose="020B0604020202020204" pitchFamily="34" charset="0"/>
              </a:rPr>
              <a:t>It is a transverse and totally enclosed drain under a road or railway.</a:t>
            </a:r>
          </a:p>
          <a:p>
            <a:pPr algn="just"/>
            <a:r>
              <a:rPr lang="en-US" b="1" i="0" dirty="0" smtClean="0">
                <a:solidFill>
                  <a:srgbClr val="686868"/>
                </a:solidFill>
                <a:effectLst/>
                <a:latin typeface="Arial" panose="020B0604020202020204" pitchFamily="34" charset="0"/>
              </a:rPr>
              <a:t>OR</a:t>
            </a:r>
            <a:endParaRPr lang="en-US" b="0" i="0" dirty="0" smtClean="0">
              <a:solidFill>
                <a:srgbClr val="686868"/>
              </a:solidFill>
              <a:effectLst/>
              <a:latin typeface="Arial" panose="020B0604020202020204" pitchFamily="34" charset="0"/>
            </a:endParaRPr>
          </a:p>
          <a:p>
            <a:pPr algn="just"/>
            <a:r>
              <a:rPr lang="en-US" dirty="0">
                <a:solidFill>
                  <a:srgbClr val="686868"/>
                </a:solidFill>
                <a:latin typeface="Arial" panose="020B0604020202020204" pitchFamily="34" charset="0"/>
              </a:rPr>
              <a:t>Culvert is a tunnel carrying a stream under a road or railway. A culvert may act as a bridge for traffic to pass on it. They are typically found in a natural flow of water and serves the purpose of a bridge or a current flow controller.</a:t>
            </a:r>
          </a:p>
          <a:p>
            <a:endParaRPr lang="en-US" b="0" i="0" dirty="0" smtClean="0">
              <a:solidFill>
                <a:srgbClr val="686868"/>
              </a:solidFill>
              <a:effectLst/>
              <a:latin typeface="Arial" panose="020B0604020202020204" pitchFamily="34" charset="0"/>
            </a:endParaRPr>
          </a:p>
          <a:p>
            <a:r>
              <a:rPr lang="en-US" b="1" i="0" dirty="0" smtClean="0">
                <a:solidFill>
                  <a:srgbClr val="006699"/>
                </a:solidFill>
                <a:effectLst/>
                <a:latin typeface="Roboto"/>
              </a:rPr>
              <a:t>Type of Culverts</a:t>
            </a:r>
          </a:p>
          <a:p>
            <a:pPr>
              <a:buFont typeface="+mj-lt"/>
              <a:buAutoNum type="arabicPeriod"/>
            </a:pPr>
            <a:r>
              <a:rPr lang="en-US" b="0" i="0" dirty="0" smtClean="0">
                <a:solidFill>
                  <a:srgbClr val="686868"/>
                </a:solidFill>
                <a:effectLst/>
                <a:latin typeface="Arial" panose="020B0604020202020204" pitchFamily="34" charset="0"/>
              </a:rPr>
              <a:t>Pipe Single or Multiple</a:t>
            </a:r>
          </a:p>
          <a:p>
            <a:pPr>
              <a:buFont typeface="+mj-lt"/>
              <a:buAutoNum type="arabicPeriod"/>
            </a:pPr>
            <a:r>
              <a:rPr lang="en-US" b="0" i="0" dirty="0" smtClean="0">
                <a:solidFill>
                  <a:srgbClr val="686868"/>
                </a:solidFill>
                <a:effectLst/>
                <a:latin typeface="Arial" panose="020B0604020202020204" pitchFamily="34" charset="0"/>
              </a:rPr>
              <a:t>Pipe Arch Single or Multiple</a:t>
            </a:r>
          </a:p>
          <a:p>
            <a:pPr>
              <a:buFont typeface="+mj-lt"/>
              <a:buAutoNum type="arabicPeriod"/>
            </a:pPr>
            <a:r>
              <a:rPr lang="en-US" b="0" i="0" dirty="0" smtClean="0">
                <a:solidFill>
                  <a:srgbClr val="686868"/>
                </a:solidFill>
                <a:effectLst/>
                <a:latin typeface="Arial" panose="020B0604020202020204" pitchFamily="34" charset="0"/>
              </a:rPr>
              <a:t>Box Culvert Single or Multiple</a:t>
            </a:r>
          </a:p>
          <a:p>
            <a:pPr>
              <a:buFont typeface="+mj-lt"/>
              <a:buAutoNum type="arabicPeriod"/>
            </a:pPr>
            <a:r>
              <a:rPr lang="en-US" b="0" i="0" dirty="0" smtClean="0">
                <a:solidFill>
                  <a:srgbClr val="686868"/>
                </a:solidFill>
                <a:effectLst/>
                <a:latin typeface="Arial" panose="020B0604020202020204" pitchFamily="34" charset="0"/>
              </a:rPr>
              <a:t>Arch Culvert</a:t>
            </a:r>
          </a:p>
          <a:p>
            <a:pPr algn="just"/>
            <a:endParaRPr lang="en-US" b="0" i="0" dirty="0" smtClean="0">
              <a:solidFill>
                <a:srgbClr val="686868"/>
              </a:solidFill>
              <a:effectLst/>
              <a:latin typeface="Arial" panose="020B0604020202020204" pitchFamily="34" charset="0"/>
            </a:endParaRPr>
          </a:p>
          <a:p>
            <a:r>
              <a:rPr lang="en-US" b="0" i="0" dirty="0" smtClean="0">
                <a:solidFill>
                  <a:srgbClr val="686868"/>
                </a:solidFill>
                <a:effectLst/>
                <a:latin typeface="Arial" panose="020B0604020202020204" pitchFamily="34" charset="0"/>
              </a:rPr>
              <a:t/>
            </a:r>
            <a:br>
              <a:rPr lang="en-US" b="0" i="0" dirty="0" smtClean="0">
                <a:solidFill>
                  <a:srgbClr val="686868"/>
                </a:solidFill>
                <a:effectLst/>
                <a:latin typeface="Arial" panose="020B0604020202020204" pitchFamily="34" charset="0"/>
              </a:rPr>
            </a:br>
            <a:endParaRPr lang="en-US" dirty="0"/>
          </a:p>
        </p:txBody>
      </p:sp>
    </p:spTree>
    <p:extLst>
      <p:ext uri="{BB962C8B-B14F-4D97-AF65-F5344CB8AC3E}">
        <p14:creationId xmlns:p14="http://schemas.microsoft.com/office/powerpoint/2010/main" val="2081463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332" y="275668"/>
            <a:ext cx="10563367" cy="1477328"/>
          </a:xfrm>
          <a:prstGeom prst="rect">
            <a:avLst/>
          </a:prstGeom>
        </p:spPr>
        <p:txBody>
          <a:bodyPr wrap="square">
            <a:spAutoFit/>
          </a:bodyPr>
          <a:lstStyle/>
          <a:p>
            <a:pPr algn="just"/>
            <a:r>
              <a:rPr lang="en-US" b="1" dirty="0" smtClean="0">
                <a:solidFill>
                  <a:srgbClr val="006699"/>
                </a:solidFill>
                <a:latin typeface="Roboto"/>
              </a:rPr>
              <a:t>Pipe Single or Multiple</a:t>
            </a:r>
          </a:p>
          <a:p>
            <a:pPr algn="just"/>
            <a:r>
              <a:rPr lang="en-US" b="0" i="0" dirty="0" smtClean="0">
                <a:solidFill>
                  <a:srgbClr val="686868"/>
                </a:solidFill>
                <a:effectLst/>
                <a:latin typeface="Arial" panose="020B0604020202020204" pitchFamily="34" charset="0"/>
              </a:rPr>
              <a:t>Pipe culverts are made of smooth steel, corrugated metal, or concrete material. Their primary purpose is to convey water under roads, although a variety of wildlife use them as passageways. Pipe culverts typically range from 1- 6 feet in diameter and are the least expensive type of culvert. Round culverts are best suited to medium and high stream banks.</a:t>
            </a:r>
            <a:endParaRPr lang="en-US" b="0" i="0" dirty="0" smtClean="0">
              <a:solidFill>
                <a:srgbClr val="686868"/>
              </a:solidFill>
              <a:effectLst/>
              <a:latin typeface="Arial" panose="020B0604020202020204" pitchFamily="34" charset="0"/>
            </a:endParaRPr>
          </a:p>
        </p:txBody>
      </p:sp>
      <p:sp>
        <p:nvSpPr>
          <p:cNvPr id="4" name="Rectangle 4"/>
          <p:cNvSpPr>
            <a:spLocks noChangeArrowheads="1"/>
          </p:cNvSpPr>
          <p:nvPr/>
        </p:nvSpPr>
        <p:spPr bwMode="auto">
          <a:xfrm>
            <a:off x="723332" y="3339702"/>
            <a:ext cx="10328559" cy="12003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US" b="1" dirty="0">
                <a:solidFill>
                  <a:srgbClr val="006699"/>
                </a:solidFill>
                <a:latin typeface="Roboto"/>
              </a:rPr>
              <a:t>Pipe Arch Single or </a:t>
            </a:r>
            <a:r>
              <a:rPr lang="en-US" b="1" dirty="0" smtClean="0">
                <a:solidFill>
                  <a:srgbClr val="006699"/>
                </a:solidFill>
                <a:latin typeface="Roboto"/>
              </a:rPr>
              <a:t>Multiple</a:t>
            </a:r>
            <a:endParaRPr kumimoji="0" lang="en-US" sz="8500" b="1" i="0" u="none" strike="noStrike" cap="none" normalizeH="0" baseline="0" dirty="0" smtClean="0">
              <a:ln>
                <a:noFill/>
              </a:ln>
              <a:solidFill>
                <a:srgbClr val="993300"/>
              </a:solidFill>
              <a:effectLst/>
              <a:latin typeface="Roboto"/>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dirty="0">
                <a:solidFill>
                  <a:srgbClr val="686868"/>
                </a:solidFill>
              </a:rPr>
              <a:t>Pipe-arch culverts provide low clearance, openings suitable for large waterways, and are more aesthetic. They may also provide a greater hydraulic advantage to fishes at low flows and require less road fill.</a:t>
            </a:r>
          </a:p>
        </p:txBody>
      </p:sp>
      <p:pic>
        <p:nvPicPr>
          <p:cNvPr id="1029" name="Picture 5" descr="Precast Circular and Elliptical sections of Culverts">
            <a:hlinkClick r:id="rId2" tooltip="Circular Culvert Se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358" y="4625224"/>
            <a:ext cx="5046876" cy="2039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30" y="4540031"/>
            <a:ext cx="4286848" cy="2124371"/>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5357" y="1488927"/>
            <a:ext cx="3956505" cy="2114845"/>
          </a:xfrm>
          <a:prstGeom prst="rect">
            <a:avLst/>
          </a:prstGeom>
        </p:spPr>
      </p:pic>
    </p:spTree>
    <p:extLst>
      <p:ext uri="{BB962C8B-B14F-4D97-AF65-F5344CB8AC3E}">
        <p14:creationId xmlns:p14="http://schemas.microsoft.com/office/powerpoint/2010/main" val="3055320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62917" y="806423"/>
            <a:ext cx="10628247"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US" b="1" dirty="0">
                <a:solidFill>
                  <a:srgbClr val="006699"/>
                </a:solidFill>
                <a:latin typeface="Roboto"/>
              </a:rPr>
              <a:t>Box Culvert Single or </a:t>
            </a:r>
            <a:r>
              <a:rPr lang="en-US" b="1" dirty="0" smtClean="0">
                <a:solidFill>
                  <a:srgbClr val="006699"/>
                </a:solidFill>
                <a:latin typeface="Roboto"/>
              </a:rPr>
              <a:t>Multiple</a:t>
            </a:r>
            <a:endParaRPr kumimoji="0" lang="en-US" sz="9100" b="1" i="0" u="none" strike="noStrike" cap="none" normalizeH="0" baseline="0" dirty="0" smtClean="0">
              <a:ln>
                <a:noFill/>
              </a:ln>
              <a:solidFill>
                <a:srgbClr val="993300"/>
              </a:solidFill>
              <a:effectLst/>
              <a:latin typeface="Roboto"/>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dirty="0">
                <a:solidFill>
                  <a:srgbClr val="686868"/>
                </a:solidFill>
              </a:rPr>
              <a:t>Box culverts are used to transmit water during brief runoff periods. Theses are usually used by wildlife because they remain dry most of the year. They can have an artificial floor such as concrete. Box culverts generally provide more room for wildlife passage than large pipe culverts. Box culverts are usually made up of Reinforced Concrete (RCC)</a:t>
            </a:r>
          </a:p>
        </p:txBody>
      </p:sp>
      <p:pic>
        <p:nvPicPr>
          <p:cNvPr id="2050" name="Picture 2" descr="Precast Box Culvert section ">
            <a:hlinkClick r:id="rId2" tooltip="Box culver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975" y="3038057"/>
            <a:ext cx="4870375" cy="30215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2582" y="3038057"/>
            <a:ext cx="4286848" cy="2648320"/>
          </a:xfrm>
          <a:prstGeom prst="rect">
            <a:avLst/>
          </a:prstGeom>
        </p:spPr>
      </p:pic>
    </p:spTree>
    <p:extLst>
      <p:ext uri="{BB962C8B-B14F-4D97-AF65-F5344CB8AC3E}">
        <p14:creationId xmlns:p14="http://schemas.microsoft.com/office/powerpoint/2010/main" val="300644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73454" y="815790"/>
            <a:ext cx="10263117" cy="12003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b="1" dirty="0">
                <a:solidFill>
                  <a:srgbClr val="006699"/>
                </a:solidFill>
                <a:latin typeface="Roboto"/>
              </a:rPr>
              <a:t>Arch Culvert</a:t>
            </a:r>
          </a:p>
          <a:p>
            <a:pPr marL="0" marR="0" lvl="0" indent="0" algn="just" defTabSz="914400" rtl="0" eaLnBrk="0" fontAlgn="base" latinLnBrk="0" hangingPunct="0">
              <a:lnSpc>
                <a:spcPct val="100000"/>
              </a:lnSpc>
              <a:spcBef>
                <a:spcPct val="0"/>
              </a:spcBef>
              <a:spcAft>
                <a:spcPct val="0"/>
              </a:spcAft>
              <a:buClrTx/>
              <a:buSzTx/>
              <a:buFontTx/>
              <a:buNone/>
              <a:tabLst/>
            </a:pPr>
            <a:r>
              <a:rPr lang="en-US" dirty="0" smtClean="0">
                <a:solidFill>
                  <a:srgbClr val="686868"/>
                </a:solidFill>
              </a:rPr>
              <a:t>A </a:t>
            </a:r>
            <a:r>
              <a:rPr lang="en-US" dirty="0">
                <a:solidFill>
                  <a:srgbClr val="686868"/>
                </a:solidFill>
              </a:rPr>
              <a:t>pipe arch culvert is a round culvert reshaped to allow a lower profile while maintaining flow characteristics. </a:t>
            </a:r>
            <a:r>
              <a:rPr lang="en-US" dirty="0">
                <a:solidFill>
                  <a:srgbClr val="686868"/>
                </a:solidFill>
              </a:rPr>
              <a:t>It is good for installations with shallow cover.</a:t>
            </a:r>
          </a:p>
          <a:p>
            <a:pPr marL="0" marR="0" lvl="0" indent="0" algn="just" defTabSz="914400" rtl="0" eaLnBrk="0" fontAlgn="base" latinLnBrk="0" hangingPunct="0">
              <a:lnSpc>
                <a:spcPct val="100000"/>
              </a:lnSpc>
              <a:spcBef>
                <a:spcPct val="0"/>
              </a:spcBef>
              <a:spcAft>
                <a:spcPct val="0"/>
              </a:spcAft>
              <a:buClrTx/>
              <a:buSzTx/>
              <a:buFontTx/>
              <a:buNone/>
              <a:tabLst/>
            </a:pPr>
            <a:r>
              <a:rPr lang="en-US" dirty="0">
                <a:solidFill>
                  <a:srgbClr val="686868"/>
                </a:solidFill>
              </a:rPr>
              <a:t>Materials used for arch culverts are RCC, Corrugated Metal or Stone Masonry.</a:t>
            </a:r>
          </a:p>
        </p:txBody>
      </p:sp>
      <p:pic>
        <p:nvPicPr>
          <p:cNvPr id="3074" name="Picture 2" descr="Fish Friendly Arch Culvert ">
            <a:hlinkClick r:id="rId2" tooltip="Fish Friendly Arch Culvert Se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033" y="2574474"/>
            <a:ext cx="5185313" cy="32258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967" y="2767962"/>
            <a:ext cx="4286848" cy="2838846"/>
          </a:xfrm>
          <a:prstGeom prst="rect">
            <a:avLst/>
          </a:prstGeom>
        </p:spPr>
      </p:pic>
    </p:spTree>
    <p:extLst>
      <p:ext uri="{BB962C8B-B14F-4D97-AF65-F5344CB8AC3E}">
        <p14:creationId xmlns:p14="http://schemas.microsoft.com/office/powerpoint/2010/main" val="3716662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61210" y="848460"/>
            <a:ext cx="8042098"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nSpc>
                <a:spcPct val="100000"/>
              </a:lnSpc>
              <a:buClrTx/>
              <a:buSzTx/>
              <a:buFontTx/>
              <a:buNone/>
              <a:tabLst/>
            </a:pPr>
            <a:r>
              <a:rPr lang="en-US" b="1" dirty="0">
                <a:solidFill>
                  <a:srgbClr val="006699"/>
                </a:solidFill>
                <a:latin typeface="Roboto"/>
              </a:rPr>
              <a:t>Location</a:t>
            </a:r>
          </a:p>
          <a:p>
            <a:pPr marL="0" marR="0" lvl="0" indent="0" algn="just" defTabSz="914400" rtl="0" eaLnBrk="0" fontAlgn="base" latinLnBrk="0" hangingPunct="0">
              <a:lnSpc>
                <a:spcPct val="100000"/>
              </a:lnSpc>
              <a:spcBef>
                <a:spcPct val="0"/>
              </a:spcBef>
              <a:spcAft>
                <a:spcPct val="0"/>
              </a:spcAft>
              <a:buClrTx/>
              <a:buSzTx/>
              <a:buFontTx/>
              <a:buNone/>
              <a:tabLst/>
            </a:pPr>
            <a:r>
              <a:rPr lang="en-US" sz="2000" dirty="0">
                <a:solidFill>
                  <a:srgbClr val="686868"/>
                </a:solidFill>
              </a:rPr>
              <a:t>Ideally, the axis of a culvert should coincide with that of the natural streamed and the structure should be straight and short. This may require modification of the culvert alignment and grade. Often it is more practical to construct the culvert at right angles to the roadway. </a:t>
            </a:r>
            <a:r>
              <a:rPr lang="en-US" sz="2000" dirty="0">
                <a:solidFill>
                  <a:srgbClr val="686868"/>
                </a:solidFill>
              </a:rPr>
              <a:t>However, the cost of any change in stream channel location required to accomplish this should be balanced against the cost of a skewed alignment of the culvert, and changes in channel hydraulics should </a:t>
            </a:r>
            <a:r>
              <a:rPr lang="en-US" sz="2000" dirty="0" smtClean="0">
                <a:solidFill>
                  <a:srgbClr val="686868"/>
                </a:solidFill>
              </a:rPr>
              <a:t>be considered.</a:t>
            </a: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solidFill>
                <a:srgbClr val="686868"/>
              </a:solidFill>
            </a:endParaRPr>
          </a:p>
          <a:p>
            <a:r>
              <a:rPr lang="en-US" b="1" dirty="0">
                <a:solidFill>
                  <a:srgbClr val="006699"/>
                </a:solidFill>
                <a:latin typeface="Roboto"/>
              </a:rPr>
              <a:t>Grade and camber</a:t>
            </a:r>
          </a:p>
          <a:p>
            <a:pPr marL="0" marR="0" lvl="0" indent="0" algn="just" defTabSz="914400" rtl="0" eaLnBrk="0" fontAlgn="base" latinLnBrk="0" hangingPunct="0">
              <a:lnSpc>
                <a:spcPct val="100000"/>
              </a:lnSpc>
              <a:spcBef>
                <a:spcPct val="0"/>
              </a:spcBef>
              <a:spcAft>
                <a:spcPct val="0"/>
              </a:spcAft>
              <a:buClrTx/>
              <a:buSzTx/>
              <a:buFontTx/>
              <a:buNone/>
              <a:tabLst/>
            </a:pPr>
            <a:r>
              <a:rPr lang="en-US" sz="2000" dirty="0" smtClean="0">
                <a:solidFill>
                  <a:srgbClr val="686868"/>
                </a:solidFill>
              </a:rPr>
              <a:t>The </a:t>
            </a:r>
            <a:r>
              <a:rPr lang="en-US" sz="2000" dirty="0">
                <a:solidFill>
                  <a:srgbClr val="686868"/>
                </a:solidFill>
              </a:rPr>
              <a:t>culvert invert gradient should be the same as the natural streambed to minimize erosion and silting problems. </a:t>
            </a:r>
            <a:r>
              <a:rPr lang="en-US" sz="2000" dirty="0">
                <a:solidFill>
                  <a:srgbClr val="686868"/>
                </a:solidFill>
              </a:rPr>
              <a:t>Foundation settlement should be countered by cambering the culvert to ensure positive drainage.</a:t>
            </a:r>
          </a:p>
        </p:txBody>
      </p:sp>
    </p:spTree>
    <p:extLst>
      <p:ext uri="{BB962C8B-B14F-4D97-AF65-F5344CB8AC3E}">
        <p14:creationId xmlns:p14="http://schemas.microsoft.com/office/powerpoint/2010/main" val="766011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6537" y="1103913"/>
            <a:ext cx="8161362" cy="28623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a:lnSpc>
                <a:spcPct val="100000"/>
              </a:lnSpc>
              <a:buClrTx/>
              <a:buSzTx/>
              <a:buFontTx/>
              <a:buNone/>
              <a:tabLst/>
            </a:pPr>
            <a:r>
              <a:rPr lang="en-US" b="1" dirty="0">
                <a:solidFill>
                  <a:srgbClr val="006699"/>
                </a:solidFill>
                <a:latin typeface="Roboto"/>
              </a:rPr>
              <a:t>Entrance and outlet conditions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86868"/>
                </a:solidFill>
                <a:effectLst/>
                <a:cs typeface="Arial" panose="020B0604020202020204" pitchFamily="34" charset="0"/>
              </a:rPr>
              <a:t>It is often necessary to enlarge the natural channel a considerable distance downstream of the culvert to prevent backwater from entering the culvert. Also, enlargement of the culvert entrance may be required to prevent pending above the culvert entrance. The entrance and outlet conditions of the culvert structure directly impact its hydraulic capacity. Rounding or beveling the entrance corners increases the hydraulic capacity, especially for short culverts of small cross section. Scour problems can occur when abrupt changes are made to the streamed flow line at the entrance or outlet of the culvert.</a:t>
            </a:r>
            <a:endParaRPr kumimoji="0" lang="en-US" b="1" i="0" u="none" strike="noStrike" cap="none" normalizeH="0" baseline="0" dirty="0" smtClean="0">
              <a:ln>
                <a:noFill/>
              </a:ln>
              <a:solidFill>
                <a:srgbClr val="006699"/>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52099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9366" y="1137077"/>
            <a:ext cx="9362365" cy="4170372"/>
          </a:xfrm>
          <a:prstGeom prst="rect">
            <a:avLst/>
          </a:prstGeom>
        </p:spPr>
        <p:txBody>
          <a:bodyPr wrap="square">
            <a:spAutoFit/>
          </a:bodyPr>
          <a:lstStyle/>
          <a:p>
            <a:pPr algn="just"/>
            <a:r>
              <a:rPr lang="en-US" b="1" dirty="0" smtClean="0">
                <a:solidFill>
                  <a:srgbClr val="006699"/>
                </a:solidFill>
                <a:latin typeface="Roboto"/>
              </a:rPr>
              <a:t>Materials used</a:t>
            </a:r>
          </a:p>
          <a:p>
            <a:pPr lvl="0" algn="just" eaLnBrk="0" fontAlgn="base" hangingPunct="0">
              <a:spcBef>
                <a:spcPct val="0"/>
              </a:spcBef>
              <a:spcAft>
                <a:spcPct val="0"/>
              </a:spcAft>
            </a:pPr>
            <a:endParaRPr kumimoji="0" lang="en-US" sz="1300" b="1" i="0" u="none" strike="noStrike" cap="none" normalizeH="0" baseline="0" dirty="0" smtClean="0">
              <a:ln>
                <a:noFill/>
              </a:ln>
              <a:solidFill>
                <a:srgbClr val="993300"/>
              </a:solidFill>
              <a:effectLst/>
              <a:latin typeface="Roboto"/>
            </a:endParaRPr>
          </a:p>
          <a:p>
            <a:pPr marR="0" lvl="0" indent="0" algn="just">
              <a:lnSpc>
                <a:spcPct val="100000"/>
              </a:lnSpc>
              <a:buClrTx/>
              <a:buSzTx/>
              <a:buFontTx/>
              <a:buNone/>
              <a:tabLst/>
            </a:pPr>
            <a:r>
              <a:rPr lang="en-US" b="1" dirty="0" smtClean="0">
                <a:solidFill>
                  <a:srgbClr val="006699"/>
                </a:solidFill>
                <a:latin typeface="Roboto"/>
              </a:rPr>
              <a:t>Foundation material</a:t>
            </a:r>
          </a:p>
          <a:p>
            <a:pPr lvl="0" algn="just" eaLnBrk="0" fontAlgn="base" hangingPunct="0">
              <a:spcBef>
                <a:spcPct val="0"/>
              </a:spcBef>
              <a:spcAft>
                <a:spcPct val="0"/>
              </a:spcAft>
            </a:pPr>
            <a:r>
              <a:rPr kumimoji="0" lang="en-US" b="0" i="0" u="none" strike="noStrike" cap="none" normalizeH="0" baseline="0" dirty="0" smtClean="0">
                <a:ln>
                  <a:noFill/>
                </a:ln>
                <a:solidFill>
                  <a:srgbClr val="686868"/>
                </a:solidFill>
                <a:effectLst/>
                <a:cs typeface="Arial" panose="020B0604020202020204" pitchFamily="34" charset="0"/>
              </a:rPr>
              <a:t>Materials to be used for the culvert pipe foundation should be indicated on the drawings. Refer to the geotechnical foundation report for the project.</a:t>
            </a:r>
          </a:p>
          <a:p>
            <a:pPr lvl="0" algn="just" eaLnBrk="0" fontAlgn="base" hangingPunct="0">
              <a:spcBef>
                <a:spcPct val="0"/>
              </a:spcBef>
              <a:spcAft>
                <a:spcPct val="0"/>
              </a:spcAft>
            </a:pPr>
            <a:endParaRPr kumimoji="0" lang="en-US" b="1" i="0" u="none" strike="noStrike" cap="none" normalizeH="0" baseline="0" dirty="0" smtClean="0">
              <a:ln>
                <a:noFill/>
              </a:ln>
              <a:solidFill>
                <a:srgbClr val="993300"/>
              </a:solidFill>
              <a:effectLst/>
              <a:latin typeface="Roboto"/>
            </a:endParaRPr>
          </a:p>
          <a:p>
            <a:pPr algn="just"/>
            <a:r>
              <a:rPr lang="en-US" b="1" dirty="0" smtClean="0">
                <a:solidFill>
                  <a:srgbClr val="006699"/>
                </a:solidFill>
                <a:latin typeface="Roboto"/>
              </a:rPr>
              <a:t>Bedding materials</a:t>
            </a:r>
          </a:p>
          <a:p>
            <a:pPr lvl="0" algn="just" eaLnBrk="0" fontAlgn="base" hangingPunct="0">
              <a:spcBef>
                <a:spcPct val="0"/>
              </a:spcBef>
              <a:spcAft>
                <a:spcPct val="0"/>
              </a:spcAft>
            </a:pPr>
            <a:r>
              <a:rPr kumimoji="0" lang="en-US" b="0" i="0" u="none" strike="noStrike" cap="none" normalizeH="0" baseline="0" dirty="0" smtClean="0">
                <a:ln>
                  <a:noFill/>
                </a:ln>
                <a:solidFill>
                  <a:srgbClr val="686868"/>
                </a:solidFill>
                <a:effectLst/>
                <a:cs typeface="Arial" panose="020B0604020202020204" pitchFamily="34" charset="0"/>
              </a:rPr>
              <a:t>Bedding class and materials for culverts should be indicated on the drawings. When designing the bedding for a box culvert, assume the bedding material to be slightly yielding, and that a uniform support pressure develops under the box section.</a:t>
            </a:r>
          </a:p>
          <a:p>
            <a:pPr lvl="0" algn="just" eaLnBrk="0" fontAlgn="base" hangingPunct="0">
              <a:spcBef>
                <a:spcPct val="0"/>
              </a:spcBef>
              <a:spcAft>
                <a:spcPct val="0"/>
              </a:spcAft>
            </a:pPr>
            <a:endParaRPr kumimoji="0" lang="en-US" b="1" i="0" u="none" strike="noStrike" cap="none" normalizeH="0" baseline="0" dirty="0" smtClean="0">
              <a:ln>
                <a:noFill/>
              </a:ln>
              <a:solidFill>
                <a:srgbClr val="006699"/>
              </a:solidFill>
              <a:effectLst/>
              <a:latin typeface="Roboto"/>
            </a:endParaRPr>
          </a:p>
          <a:p>
            <a:pPr marR="0" lvl="0" indent="0" algn="just">
              <a:lnSpc>
                <a:spcPct val="100000"/>
              </a:lnSpc>
              <a:buClrTx/>
              <a:buSzTx/>
              <a:buFontTx/>
              <a:buNone/>
              <a:tabLst/>
            </a:pPr>
            <a:r>
              <a:rPr lang="en-US" b="1" dirty="0" smtClean="0">
                <a:solidFill>
                  <a:srgbClr val="006699"/>
                </a:solidFill>
                <a:latin typeface="Roboto"/>
              </a:rPr>
              <a:t>Purpose and Use</a:t>
            </a:r>
          </a:p>
          <a:p>
            <a:pPr lvl="0" algn="just" eaLnBrk="0" fontAlgn="base" hangingPunct="0">
              <a:spcBef>
                <a:spcPct val="0"/>
              </a:spcBef>
              <a:spcAft>
                <a:spcPct val="0"/>
              </a:spcAft>
              <a:buFontTx/>
              <a:buAutoNum type="arabicPeriod"/>
            </a:pPr>
            <a:r>
              <a:rPr kumimoji="0" lang="en-US" b="0" i="0" u="none" strike="noStrike" cap="none" normalizeH="0" baseline="0" dirty="0" smtClean="0">
                <a:ln>
                  <a:noFill/>
                </a:ln>
                <a:solidFill>
                  <a:srgbClr val="686868"/>
                </a:solidFill>
                <a:effectLst/>
                <a:latin typeface="Arial" panose="020B0604020202020204" pitchFamily="34" charset="0"/>
                <a:cs typeface="Arial" panose="020B0604020202020204" pitchFamily="34" charset="0"/>
              </a:rPr>
              <a:t>Culverts are used in roads, bridges, and berm construction to prevent flooding and washing out of roads.</a:t>
            </a:r>
          </a:p>
          <a:p>
            <a:pPr lvl="0" algn="just" eaLnBrk="0" fontAlgn="base" hangingPunct="0">
              <a:spcBef>
                <a:spcPct val="0"/>
              </a:spcBef>
              <a:spcAft>
                <a:spcPct val="0"/>
              </a:spcAft>
              <a:buFontTx/>
              <a:buAutoNum type="arabicPeriod" startAt="2"/>
            </a:pPr>
            <a:r>
              <a:rPr kumimoji="0" lang="en-US" b="0" i="0" u="none" strike="noStrike" cap="none" normalizeH="0" baseline="0" dirty="0" smtClean="0">
                <a:ln>
                  <a:noFill/>
                </a:ln>
                <a:solidFill>
                  <a:srgbClr val="686868"/>
                </a:solidFill>
                <a:effectLst/>
                <a:latin typeface="Arial" panose="020B0604020202020204" pitchFamily="34" charset="0"/>
                <a:cs typeface="Arial" panose="020B0604020202020204" pitchFamily="34" charset="0"/>
              </a:rPr>
              <a:t>They also minimize erosion, build-up of standing water, and provide pathways for run-off.</a:t>
            </a:r>
            <a:endParaRPr kumimoji="0" lang="en-US" b="0" i="0" u="none" strike="noStrike" cap="none" normalizeH="0" baseline="0" dirty="0" smtClean="0">
              <a:ln>
                <a:noFill/>
              </a:ln>
              <a:solidFill>
                <a:srgbClr val="68686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904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673</Words>
  <Application>Microsoft Office PowerPoint</Application>
  <PresentationFormat>Widescreen</PresentationFormat>
  <Paragraphs>42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dc:creator>
  <cp:lastModifiedBy>KHAN</cp:lastModifiedBy>
  <cp:revision>5</cp:revision>
  <dcterms:created xsi:type="dcterms:W3CDTF">2020-05-12T17:42:09Z</dcterms:created>
  <dcterms:modified xsi:type="dcterms:W3CDTF">2020-05-12T17:59:55Z</dcterms:modified>
</cp:coreProperties>
</file>