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0"/>
            <a:ext cx="8229600" cy="1470025"/>
          </a:xfrm>
        </p:spPr>
        <p:txBody>
          <a:bodyPr>
            <a:normAutofit fontScale="90000"/>
          </a:bodyPr>
          <a:lstStyle/>
          <a:p>
            <a:r>
              <a:rPr lang="en-US" sz="5300" b="1" u="sng" dirty="0" smtClean="0"/>
              <a:t>Human Resource Management</a:t>
            </a:r>
            <a:r>
              <a:rPr lang="en-US" b="1" dirty="0"/>
              <a:t/>
            </a:r>
            <a:br>
              <a:rPr lang="en-US" b="1" dirty="0"/>
            </a:br>
            <a:r>
              <a:rPr lang="en-US" dirty="0"/>
              <a:t/>
            </a:r>
            <a:br>
              <a:rPr lang="en-US" dirty="0"/>
            </a:br>
            <a:endParaRPr lang="en-US" dirty="0"/>
          </a:p>
        </p:txBody>
      </p:sp>
      <p:sp>
        <p:nvSpPr>
          <p:cNvPr id="3" name="Subtitle 2"/>
          <p:cNvSpPr>
            <a:spLocks noGrp="1"/>
          </p:cNvSpPr>
          <p:nvPr>
            <p:ph type="subTitle" idx="1"/>
          </p:nvPr>
        </p:nvSpPr>
        <p:spPr>
          <a:xfrm>
            <a:off x="914400" y="2819400"/>
            <a:ext cx="7086600" cy="2286000"/>
          </a:xfrm>
        </p:spPr>
        <p:txBody>
          <a:bodyPr>
            <a:normAutofit fontScale="62500" lnSpcReduction="20000"/>
          </a:bodyPr>
          <a:lstStyle/>
          <a:p>
            <a:r>
              <a:rPr lang="en-US" dirty="0"/>
              <a:t> </a:t>
            </a:r>
            <a:r>
              <a:rPr lang="en-US" sz="4400" dirty="0">
                <a:solidFill>
                  <a:schemeClr val="tx1"/>
                </a:solidFill>
              </a:rPr>
              <a:t>H</a:t>
            </a:r>
            <a:r>
              <a:rPr lang="en-US" sz="4400" dirty="0" smtClean="0">
                <a:solidFill>
                  <a:schemeClr val="tx1"/>
                </a:solidFill>
              </a:rPr>
              <a:t>uman </a:t>
            </a:r>
            <a:r>
              <a:rPr lang="en-US" sz="4400" dirty="0">
                <a:solidFill>
                  <a:schemeClr val="tx1"/>
                </a:solidFill>
              </a:rPr>
              <a:t>resources management or personnel </a:t>
            </a:r>
            <a:r>
              <a:rPr lang="en-US" sz="4400" dirty="0" smtClean="0">
                <a:solidFill>
                  <a:schemeClr val="tx1"/>
                </a:solidFill>
              </a:rPr>
              <a:t>management is defined  </a:t>
            </a:r>
            <a:r>
              <a:rPr lang="en-US" sz="4400" dirty="0">
                <a:solidFill>
                  <a:schemeClr val="tx1"/>
                </a:solidFill>
              </a:rPr>
              <a:t>“as the field of management involves planning, organizing, directing, and controlling the functions of procuring, developing, maintaining and motivating a labor force”.</a:t>
            </a:r>
            <a:endParaRPr lang="en-US" sz="4400" dirty="0">
              <a:solidFill>
                <a:schemeClr val="tx1"/>
              </a:solidFill>
            </a:endParaRPr>
          </a:p>
        </p:txBody>
      </p:sp>
    </p:spTree>
    <p:extLst>
      <p:ext uri="{BB962C8B-B14F-4D97-AF65-F5344CB8AC3E}">
        <p14:creationId xmlns:p14="http://schemas.microsoft.com/office/powerpoint/2010/main" val="1907497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362200"/>
            <a:ext cx="8229600" cy="1143000"/>
          </a:xfrm>
        </p:spPr>
        <p:txBody>
          <a:bodyPr>
            <a:normAutofit fontScale="90000"/>
          </a:bodyPr>
          <a:lstStyle/>
          <a:p>
            <a:r>
              <a:rPr lang="en-US" dirty="0"/>
              <a:t>“Human resource management involves the acquisition, retention, and development of human resources necessary for organizational success”</a:t>
            </a:r>
            <a:endParaRPr lang="en-US" dirty="0"/>
          </a:p>
        </p:txBody>
      </p:sp>
    </p:spTree>
    <p:extLst>
      <p:ext uri="{BB962C8B-B14F-4D97-AF65-F5344CB8AC3E}">
        <p14:creationId xmlns:p14="http://schemas.microsoft.com/office/powerpoint/2010/main" val="3497449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470025"/>
          </a:xfrm>
        </p:spPr>
        <p:txBody>
          <a:bodyPr>
            <a:normAutofit fontScale="90000"/>
          </a:bodyPr>
          <a:lstStyle/>
          <a:p>
            <a:r>
              <a:rPr lang="en-US" b="1" dirty="0"/>
              <a:t>Importance of Human Resource Management</a:t>
            </a:r>
            <a:br>
              <a:rPr lang="en-US" b="1" dirty="0"/>
            </a:br>
            <a:endParaRPr lang="en-US" dirty="0"/>
          </a:p>
        </p:txBody>
      </p:sp>
      <p:sp>
        <p:nvSpPr>
          <p:cNvPr id="3" name="Subtitle 2"/>
          <p:cNvSpPr>
            <a:spLocks noGrp="1"/>
          </p:cNvSpPr>
          <p:nvPr>
            <p:ph type="subTitle" idx="1"/>
          </p:nvPr>
        </p:nvSpPr>
        <p:spPr>
          <a:xfrm>
            <a:off x="914400" y="1905000"/>
            <a:ext cx="6400800" cy="4800600"/>
          </a:xfrm>
        </p:spPr>
        <p:txBody>
          <a:bodyPr>
            <a:noAutofit/>
          </a:bodyPr>
          <a:lstStyle/>
          <a:p>
            <a:pPr marL="514350" indent="-514350" algn="l">
              <a:buFont typeface="+mj-lt"/>
              <a:buAutoNum type="arabicPeriod"/>
            </a:pPr>
            <a:r>
              <a:rPr lang="en-US" sz="2400" dirty="0">
                <a:solidFill>
                  <a:schemeClr val="tx1"/>
                </a:solidFill>
              </a:rPr>
              <a:t>Recruitment.</a:t>
            </a:r>
          </a:p>
          <a:p>
            <a:pPr marL="514350" indent="-514350" algn="l">
              <a:buFont typeface="+mj-lt"/>
              <a:buAutoNum type="arabicPeriod"/>
            </a:pPr>
            <a:r>
              <a:rPr lang="en-US" sz="2400" dirty="0">
                <a:solidFill>
                  <a:schemeClr val="tx1"/>
                </a:solidFill>
              </a:rPr>
              <a:t>Performance Appraisals.</a:t>
            </a:r>
          </a:p>
          <a:p>
            <a:pPr marL="514350" indent="-514350" algn="l">
              <a:buFont typeface="+mj-lt"/>
              <a:buAutoNum type="arabicPeriod"/>
            </a:pPr>
            <a:r>
              <a:rPr lang="en-US" sz="2400" dirty="0">
                <a:solidFill>
                  <a:schemeClr val="tx1"/>
                </a:solidFill>
              </a:rPr>
              <a:t>Maintaining Work Atmosphere.</a:t>
            </a:r>
          </a:p>
          <a:p>
            <a:pPr marL="514350" indent="-514350" algn="l">
              <a:buFont typeface="+mj-lt"/>
              <a:buAutoNum type="arabicPeriod"/>
            </a:pPr>
            <a:r>
              <a:rPr lang="en-US" sz="2400" dirty="0">
                <a:solidFill>
                  <a:schemeClr val="tx1"/>
                </a:solidFill>
              </a:rPr>
              <a:t>Budget Control.</a:t>
            </a:r>
          </a:p>
          <a:p>
            <a:pPr marL="514350" indent="-514350" algn="l">
              <a:buFont typeface="+mj-lt"/>
              <a:buAutoNum type="arabicPeriod"/>
            </a:pPr>
            <a:r>
              <a:rPr lang="en-US" sz="2400" dirty="0">
                <a:solidFill>
                  <a:schemeClr val="tx1"/>
                </a:solidFill>
              </a:rPr>
              <a:t>Conflict Resolution.</a:t>
            </a:r>
          </a:p>
          <a:p>
            <a:pPr marL="514350" indent="-514350" algn="l">
              <a:buFont typeface="+mj-lt"/>
              <a:buAutoNum type="arabicPeriod"/>
            </a:pPr>
            <a:r>
              <a:rPr lang="en-US" sz="2400" dirty="0">
                <a:solidFill>
                  <a:schemeClr val="tx1"/>
                </a:solidFill>
              </a:rPr>
              <a:t>Training and Development.</a:t>
            </a:r>
          </a:p>
          <a:p>
            <a:pPr marL="514350" indent="-514350" algn="l">
              <a:buFont typeface="+mj-lt"/>
              <a:buAutoNum type="arabicPeriod"/>
            </a:pPr>
            <a:r>
              <a:rPr lang="en-US" sz="2400" dirty="0">
                <a:solidFill>
                  <a:schemeClr val="tx1"/>
                </a:solidFill>
              </a:rPr>
              <a:t>Employee Satisfaction</a:t>
            </a:r>
            <a:r>
              <a:rPr lang="en-US" sz="2400" dirty="0" smtClean="0">
                <a:solidFill>
                  <a:schemeClr val="tx1"/>
                </a:solidFill>
              </a:rPr>
              <a:t>.</a:t>
            </a:r>
            <a:endParaRPr lang="en-US" sz="2400" dirty="0">
              <a:solidFill>
                <a:schemeClr val="tx1"/>
              </a:solidFill>
            </a:endParaRPr>
          </a:p>
          <a:p>
            <a:pPr marL="514350" indent="-514350" algn="l">
              <a:buFont typeface="+mj-lt"/>
              <a:buAutoNum type="arabicPeriod"/>
            </a:pPr>
            <a:r>
              <a:rPr lang="en-US" sz="2400" dirty="0">
                <a:solidFill>
                  <a:schemeClr val="tx1"/>
                </a:solidFill>
              </a:rPr>
              <a:t>Performance Improvement.</a:t>
            </a:r>
          </a:p>
          <a:p>
            <a:pPr marL="514350" indent="-514350" algn="l">
              <a:buFont typeface="+mj-lt"/>
              <a:buAutoNum type="arabicPeriod"/>
            </a:pPr>
            <a:r>
              <a:rPr lang="en-US" sz="2400" dirty="0">
                <a:solidFill>
                  <a:schemeClr val="tx1"/>
                </a:solidFill>
              </a:rPr>
              <a:t>Sustaining Business.</a:t>
            </a:r>
          </a:p>
          <a:p>
            <a:pPr marL="514350" indent="-514350" algn="l">
              <a:buFont typeface="+mj-lt"/>
              <a:buAutoNum type="arabicPeriod"/>
            </a:pPr>
            <a:r>
              <a:rPr lang="en-US" sz="2400" dirty="0">
                <a:solidFill>
                  <a:schemeClr val="tx1"/>
                </a:solidFill>
              </a:rPr>
              <a:t>Corporate Image.</a:t>
            </a:r>
          </a:p>
          <a:p>
            <a:pPr marL="514350" indent="-514350" algn="l">
              <a:buFont typeface="+mj-lt"/>
              <a:buAutoNum type="arabicPeriod"/>
            </a:pPr>
            <a:endParaRPr lang="en-US" sz="1600" dirty="0">
              <a:solidFill>
                <a:schemeClr val="tx1"/>
              </a:solidFill>
            </a:endParaRPr>
          </a:p>
        </p:txBody>
      </p:sp>
    </p:spTree>
    <p:extLst>
      <p:ext uri="{BB962C8B-B14F-4D97-AF65-F5344CB8AC3E}">
        <p14:creationId xmlns:p14="http://schemas.microsoft.com/office/powerpoint/2010/main" val="3460565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b="1" dirty="0"/>
              <a:t>Components of Human Resource Management</a:t>
            </a:r>
            <a:br>
              <a:rPr lang="en-US" b="1" dirty="0"/>
            </a:br>
            <a:endParaRPr lang="en-US" dirty="0"/>
          </a:p>
        </p:txBody>
      </p:sp>
      <p:sp>
        <p:nvSpPr>
          <p:cNvPr id="3" name="Content Placeholder 2"/>
          <p:cNvSpPr>
            <a:spLocks noGrp="1"/>
          </p:cNvSpPr>
          <p:nvPr>
            <p:ph idx="1"/>
          </p:nvPr>
        </p:nvSpPr>
        <p:spPr>
          <a:xfrm>
            <a:off x="533400" y="1966118"/>
            <a:ext cx="8229600" cy="4221163"/>
          </a:xfrm>
        </p:spPr>
        <p:txBody>
          <a:bodyPr>
            <a:normAutofit fontScale="92500" lnSpcReduction="10000"/>
          </a:bodyPr>
          <a:lstStyle/>
          <a:p>
            <a:r>
              <a:rPr lang="en-US" dirty="0"/>
              <a:t>Human Resources Planning.</a:t>
            </a:r>
          </a:p>
          <a:p>
            <a:r>
              <a:rPr lang="en-US" dirty="0"/>
              <a:t>Job and work design.</a:t>
            </a:r>
          </a:p>
          <a:p>
            <a:r>
              <a:rPr lang="en-US" dirty="0"/>
              <a:t>Staffing.</a:t>
            </a:r>
          </a:p>
          <a:p>
            <a:r>
              <a:rPr lang="en-US" dirty="0"/>
              <a:t>Training and development.</a:t>
            </a:r>
          </a:p>
          <a:p>
            <a:r>
              <a:rPr lang="en-US" dirty="0"/>
              <a:t>Performance appraisal and review.</a:t>
            </a:r>
          </a:p>
          <a:p>
            <a:r>
              <a:rPr lang="en-US" dirty="0"/>
              <a:t>Compensation and reward.</a:t>
            </a:r>
          </a:p>
          <a:p>
            <a:r>
              <a:rPr lang="en-US" dirty="0"/>
              <a:t>Employee protection and representation.</a:t>
            </a:r>
          </a:p>
          <a:p>
            <a:r>
              <a:rPr lang="en-US" dirty="0"/>
              <a:t>Organization improvement.</a:t>
            </a:r>
          </a:p>
          <a:p>
            <a:endParaRPr lang="en-US" dirty="0"/>
          </a:p>
        </p:txBody>
      </p:sp>
    </p:spTree>
    <p:extLst>
      <p:ext uri="{BB962C8B-B14F-4D97-AF65-F5344CB8AC3E}">
        <p14:creationId xmlns:p14="http://schemas.microsoft.com/office/powerpoint/2010/main" val="2668860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rmAutofit fontScale="90000"/>
          </a:bodyPr>
          <a:lstStyle/>
          <a:p>
            <a:r>
              <a:rPr lang="en-US" b="1" dirty="0"/>
              <a:t>Challenges of Human Resource Management</a:t>
            </a:r>
            <a:br>
              <a:rPr lang="en-US" b="1" dirty="0"/>
            </a:br>
            <a:endParaRPr lang="en-US" dirty="0"/>
          </a:p>
        </p:txBody>
      </p:sp>
      <p:sp>
        <p:nvSpPr>
          <p:cNvPr id="3" name="Subtitle 2"/>
          <p:cNvSpPr>
            <a:spLocks noGrp="1"/>
          </p:cNvSpPr>
          <p:nvPr>
            <p:ph type="subTitle" idx="1"/>
          </p:nvPr>
        </p:nvSpPr>
        <p:spPr>
          <a:xfrm>
            <a:off x="533400" y="2133600"/>
            <a:ext cx="8153400" cy="4114800"/>
          </a:xfrm>
        </p:spPr>
        <p:txBody>
          <a:bodyPr>
            <a:normAutofit fontScale="55000" lnSpcReduction="20000"/>
          </a:bodyPr>
          <a:lstStyle/>
          <a:p>
            <a:pPr marL="685800" indent="-685800" algn="just">
              <a:buFont typeface="Wingdings" panose="05000000000000000000" pitchFamily="2" charset="2"/>
              <a:buChar char="ü"/>
            </a:pPr>
            <a:r>
              <a:rPr lang="en-US" sz="4500" dirty="0">
                <a:solidFill>
                  <a:schemeClr val="tx1"/>
                </a:solidFill>
              </a:rPr>
              <a:t>Human resource management operates in an open </a:t>
            </a:r>
            <a:r>
              <a:rPr lang="en-US" sz="4500" dirty="0" smtClean="0">
                <a:solidFill>
                  <a:schemeClr val="tx1"/>
                </a:solidFill>
              </a:rPr>
              <a:t>environment.</a:t>
            </a:r>
          </a:p>
          <a:p>
            <a:pPr marL="685800" indent="-685800" algn="just">
              <a:buFont typeface="Wingdings" panose="05000000000000000000" pitchFamily="2" charset="2"/>
              <a:buChar char="ü"/>
            </a:pPr>
            <a:r>
              <a:rPr lang="en-US" sz="4500" dirty="0" smtClean="0">
                <a:solidFill>
                  <a:schemeClr val="tx1"/>
                </a:solidFill>
              </a:rPr>
              <a:t>So</a:t>
            </a:r>
            <a:r>
              <a:rPr lang="en-US" sz="4500" dirty="0">
                <a:solidFill>
                  <a:schemeClr val="tx1"/>
                </a:solidFill>
              </a:rPr>
              <a:t>, it is affected by internal and external changes in the environmental </a:t>
            </a:r>
            <a:r>
              <a:rPr lang="en-US" sz="4500" dirty="0" smtClean="0">
                <a:solidFill>
                  <a:schemeClr val="tx1"/>
                </a:solidFill>
              </a:rPr>
              <a:t>forces.</a:t>
            </a:r>
          </a:p>
          <a:p>
            <a:pPr marL="685800" indent="-685800" algn="just">
              <a:buFont typeface="Wingdings" panose="05000000000000000000" pitchFamily="2" charset="2"/>
              <a:buChar char="ü"/>
            </a:pPr>
            <a:r>
              <a:rPr lang="en-US" sz="4500" dirty="0" smtClean="0">
                <a:solidFill>
                  <a:schemeClr val="tx1"/>
                </a:solidFill>
              </a:rPr>
              <a:t>It </a:t>
            </a:r>
            <a:r>
              <a:rPr lang="en-US" sz="4500" dirty="0">
                <a:solidFill>
                  <a:schemeClr val="tx1"/>
                </a:solidFill>
              </a:rPr>
              <a:t>operates in a dynamic environment; hence, the change may create opportunities as well as threats for the organization. </a:t>
            </a:r>
            <a:endParaRPr lang="en-US" sz="4500" dirty="0" smtClean="0">
              <a:solidFill>
                <a:schemeClr val="tx1"/>
              </a:solidFill>
            </a:endParaRPr>
          </a:p>
          <a:p>
            <a:pPr marL="685800" indent="-685800" algn="just">
              <a:buFont typeface="Wingdings" panose="05000000000000000000" pitchFamily="2" charset="2"/>
              <a:buChar char="ü"/>
            </a:pPr>
            <a:r>
              <a:rPr lang="en-US" sz="4500" dirty="0" smtClean="0">
                <a:solidFill>
                  <a:schemeClr val="tx1"/>
                </a:solidFill>
              </a:rPr>
              <a:t>The </a:t>
            </a:r>
            <a:r>
              <a:rPr lang="en-US" sz="4500" dirty="0">
                <a:solidFill>
                  <a:schemeClr val="tx1"/>
                </a:solidFill>
              </a:rPr>
              <a:t>main issue behind human resource management challenges is the emerging trends in the organizational environment and policies/procedures to encounter such issues to achieve organizational objectives.</a:t>
            </a:r>
          </a:p>
          <a:p>
            <a:endParaRPr lang="en-US" dirty="0"/>
          </a:p>
        </p:txBody>
      </p:sp>
    </p:spTree>
    <p:extLst>
      <p:ext uri="{BB962C8B-B14F-4D97-AF65-F5344CB8AC3E}">
        <p14:creationId xmlns:p14="http://schemas.microsoft.com/office/powerpoint/2010/main" val="2549627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1470025"/>
          </a:xfrm>
        </p:spPr>
        <p:txBody>
          <a:bodyPr>
            <a:normAutofit fontScale="90000"/>
          </a:bodyPr>
          <a:lstStyle/>
          <a:p>
            <a:r>
              <a:rPr lang="en-US" b="1" u="sng" dirty="0"/>
              <a:t>These challenges can be studied under three dimensions as follows</a:t>
            </a:r>
            <a:r>
              <a:rPr lang="en-US" u="sng" dirty="0"/>
              <a:t>;</a:t>
            </a:r>
            <a:r>
              <a:rPr lang="en-US" dirty="0"/>
              <a:t/>
            </a:r>
            <a:br>
              <a:rPr lang="en-US" dirty="0"/>
            </a:br>
            <a:endParaRPr lang="en-US" dirty="0"/>
          </a:p>
        </p:txBody>
      </p:sp>
      <p:sp>
        <p:nvSpPr>
          <p:cNvPr id="3" name="Subtitle 2"/>
          <p:cNvSpPr>
            <a:spLocks noGrp="1"/>
          </p:cNvSpPr>
          <p:nvPr>
            <p:ph type="subTitle" idx="1"/>
          </p:nvPr>
        </p:nvSpPr>
        <p:spPr>
          <a:xfrm>
            <a:off x="1295400" y="2895600"/>
            <a:ext cx="6400800" cy="1752600"/>
          </a:xfrm>
        </p:spPr>
        <p:txBody>
          <a:bodyPr>
            <a:normAutofit/>
          </a:bodyPr>
          <a:lstStyle/>
          <a:p>
            <a:pPr marL="514350" indent="-514350" algn="just">
              <a:buFont typeface="+mj-lt"/>
              <a:buAutoNum type="arabicParenR"/>
            </a:pPr>
            <a:r>
              <a:rPr lang="en-US" dirty="0" smtClean="0">
                <a:solidFill>
                  <a:schemeClr val="tx1"/>
                </a:solidFill>
              </a:rPr>
              <a:t>Environmental </a:t>
            </a:r>
            <a:r>
              <a:rPr lang="en-US" dirty="0">
                <a:solidFill>
                  <a:schemeClr val="tx1"/>
                </a:solidFill>
              </a:rPr>
              <a:t>Challenges.</a:t>
            </a:r>
          </a:p>
          <a:p>
            <a:pPr marL="514350" indent="-514350" algn="just">
              <a:buFont typeface="+mj-lt"/>
              <a:buAutoNum type="arabicParenR"/>
            </a:pPr>
            <a:r>
              <a:rPr lang="en-US" dirty="0">
                <a:solidFill>
                  <a:schemeClr val="tx1"/>
                </a:solidFill>
              </a:rPr>
              <a:t>Organizational Challenges.</a:t>
            </a:r>
          </a:p>
          <a:p>
            <a:pPr marL="514350" indent="-514350" algn="just">
              <a:buFont typeface="+mj-lt"/>
              <a:buAutoNum type="arabicParenR"/>
            </a:pPr>
            <a:r>
              <a:rPr lang="en-US" dirty="0">
                <a:solidFill>
                  <a:schemeClr val="tx1"/>
                </a:solidFill>
              </a:rPr>
              <a:t>Individual Challenges</a:t>
            </a:r>
            <a:r>
              <a:rPr lang="en-US" dirty="0"/>
              <a:t>.</a:t>
            </a:r>
          </a:p>
          <a:p>
            <a:endParaRPr lang="en-US" dirty="0"/>
          </a:p>
        </p:txBody>
      </p:sp>
    </p:spTree>
    <p:extLst>
      <p:ext uri="{BB962C8B-B14F-4D97-AF65-F5344CB8AC3E}">
        <p14:creationId xmlns:p14="http://schemas.microsoft.com/office/powerpoint/2010/main" val="2009573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90600"/>
            <a:ext cx="8229600" cy="1143000"/>
          </a:xfrm>
        </p:spPr>
        <p:txBody>
          <a:bodyPr>
            <a:normAutofit fontScale="90000"/>
          </a:bodyPr>
          <a:lstStyle/>
          <a:p>
            <a:r>
              <a:rPr lang="en-US" b="1" dirty="0"/>
              <a:t>1. Environmental Challenges</a:t>
            </a:r>
            <a:br>
              <a:rPr lang="en-US" b="1"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b="1" dirty="0"/>
          </a:p>
          <a:p>
            <a:pPr marL="0" indent="0">
              <a:buNone/>
            </a:pPr>
            <a:r>
              <a:rPr lang="en-US" sz="3400" dirty="0"/>
              <a:t>Environmental challenges refer to forces and institutions that are beyond access to management. These forces are external to the organization and beyond the control of management.</a:t>
            </a:r>
          </a:p>
          <a:p>
            <a:pPr marL="0" indent="0">
              <a:buNone/>
            </a:pPr>
            <a:r>
              <a:rPr lang="en-US" sz="3400" dirty="0"/>
              <a:t>Hence, managers face difficulties in managing such environmental issues. Environmental challenges consist of the following factors</a:t>
            </a:r>
            <a:r>
              <a:rPr lang="en-US" sz="3400" dirty="0" smtClean="0"/>
              <a:t>:</a:t>
            </a:r>
          </a:p>
          <a:p>
            <a:pPr marL="0" indent="0">
              <a:buNone/>
            </a:pPr>
            <a:endParaRPr lang="en-US" sz="3400" dirty="0"/>
          </a:p>
          <a:p>
            <a:r>
              <a:rPr lang="en-US" sz="3400" dirty="0"/>
              <a:t>Globalization Movement</a:t>
            </a:r>
          </a:p>
          <a:p>
            <a:r>
              <a:rPr lang="en-US" sz="3400" dirty="0"/>
              <a:t>Change in Economic Outlook</a:t>
            </a:r>
          </a:p>
          <a:p>
            <a:r>
              <a:rPr lang="en-US" sz="3400" dirty="0"/>
              <a:t>Change in Political Environment</a:t>
            </a:r>
          </a:p>
          <a:p>
            <a:r>
              <a:rPr lang="en-US" sz="3400" dirty="0"/>
              <a:t>Change in Socio-cultural Environment</a:t>
            </a:r>
          </a:p>
          <a:p>
            <a:r>
              <a:rPr lang="en-US" sz="3400" dirty="0"/>
              <a:t>Change in Technological Environment</a:t>
            </a:r>
          </a:p>
          <a:p>
            <a:pPr marL="0" indent="0">
              <a:buNone/>
            </a:pPr>
            <a:endParaRPr lang="en-US" dirty="0"/>
          </a:p>
        </p:txBody>
      </p:sp>
    </p:spTree>
    <p:extLst>
      <p:ext uri="{BB962C8B-B14F-4D97-AF65-F5344CB8AC3E}">
        <p14:creationId xmlns:p14="http://schemas.microsoft.com/office/powerpoint/2010/main" val="2415065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1143000"/>
          </a:xfrm>
        </p:spPr>
        <p:txBody>
          <a:bodyPr>
            <a:normAutofit fontScale="90000"/>
          </a:bodyPr>
          <a:lstStyle/>
          <a:p>
            <a:r>
              <a:rPr lang="en-US" b="1" dirty="0"/>
              <a:t>2. Organizational Challenges</a:t>
            </a:r>
            <a:br>
              <a:rPr lang="en-US" b="1" dirty="0"/>
            </a:br>
            <a:endParaRPr lang="en-US" dirty="0"/>
          </a:p>
        </p:txBody>
      </p:sp>
      <p:sp>
        <p:nvSpPr>
          <p:cNvPr id="3" name="Content Placeholder 2"/>
          <p:cNvSpPr>
            <a:spLocks noGrp="1"/>
          </p:cNvSpPr>
          <p:nvPr>
            <p:ph idx="1"/>
          </p:nvPr>
        </p:nvSpPr>
        <p:spPr>
          <a:xfrm>
            <a:off x="381000" y="1600200"/>
            <a:ext cx="8458200" cy="4800600"/>
          </a:xfrm>
        </p:spPr>
        <p:txBody>
          <a:bodyPr>
            <a:normAutofit fontScale="70000" lnSpcReduction="20000"/>
          </a:bodyPr>
          <a:lstStyle/>
          <a:p>
            <a:pPr marL="0" indent="0">
              <a:buNone/>
            </a:pPr>
            <a:r>
              <a:rPr lang="en-US" sz="3400" dirty="0"/>
              <a:t>Organizational challenges are internal to the firm; often they are the by-product of environmental challenges. The management has control over these issues and can be managed by efficient management</a:t>
            </a:r>
            <a:r>
              <a:rPr lang="en-US" sz="3400" dirty="0" smtClean="0"/>
              <a:t>.</a:t>
            </a:r>
          </a:p>
          <a:p>
            <a:pPr marL="0" indent="0">
              <a:buNone/>
            </a:pPr>
            <a:endParaRPr lang="en-US" sz="3400" dirty="0"/>
          </a:p>
          <a:p>
            <a:pPr marL="0" indent="0">
              <a:buNone/>
            </a:pPr>
            <a:r>
              <a:rPr lang="en-US" sz="3400" dirty="0" smtClean="0"/>
              <a:t>It </a:t>
            </a:r>
            <a:r>
              <a:rPr lang="en-US" sz="3400" dirty="0"/>
              <a:t>consists of the following aspects:</a:t>
            </a:r>
          </a:p>
          <a:p>
            <a:r>
              <a:rPr lang="en-US" sz="3400" dirty="0"/>
              <a:t>Work Force Diversity</a:t>
            </a:r>
          </a:p>
          <a:p>
            <a:r>
              <a:rPr lang="en-US" sz="3400" dirty="0"/>
              <a:t>Organizational Objectives</a:t>
            </a:r>
          </a:p>
          <a:p>
            <a:r>
              <a:rPr lang="en-US" sz="3400" dirty="0"/>
              <a:t>Downsizing</a:t>
            </a:r>
          </a:p>
          <a:p>
            <a:r>
              <a:rPr lang="en-US" sz="3400" dirty="0"/>
              <a:t>Business Process Re-engineering</a:t>
            </a:r>
          </a:p>
          <a:p>
            <a:r>
              <a:rPr lang="en-US" sz="3400" dirty="0"/>
              <a:t>Decentralization</a:t>
            </a:r>
          </a:p>
          <a:p>
            <a:r>
              <a:rPr lang="en-US" sz="3400" dirty="0"/>
              <a:t>Management of Human Relation</a:t>
            </a:r>
          </a:p>
          <a:p>
            <a:r>
              <a:rPr lang="en-US" sz="3400" dirty="0"/>
              <a:t>Computerized Information System</a:t>
            </a:r>
          </a:p>
          <a:p>
            <a:endParaRPr lang="en-US" dirty="0"/>
          </a:p>
        </p:txBody>
      </p:sp>
    </p:spTree>
    <p:extLst>
      <p:ext uri="{BB962C8B-B14F-4D97-AF65-F5344CB8AC3E}">
        <p14:creationId xmlns:p14="http://schemas.microsoft.com/office/powerpoint/2010/main" val="2216496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1143000"/>
          </a:xfrm>
        </p:spPr>
        <p:txBody>
          <a:bodyPr>
            <a:normAutofit fontScale="90000"/>
          </a:bodyPr>
          <a:lstStyle/>
          <a:p>
            <a:r>
              <a:rPr lang="en-US" b="1" dirty="0"/>
              <a:t>3. Individual Challenges</a:t>
            </a:r>
            <a:br>
              <a:rPr lang="en-US" b="1" dirty="0"/>
            </a:br>
            <a:endParaRPr lang="en-US" dirty="0"/>
          </a:p>
        </p:txBody>
      </p:sp>
      <p:sp>
        <p:nvSpPr>
          <p:cNvPr id="3" name="Content Placeholder 2"/>
          <p:cNvSpPr>
            <a:spLocks noGrp="1"/>
          </p:cNvSpPr>
          <p:nvPr>
            <p:ph idx="1"/>
          </p:nvPr>
        </p:nvSpPr>
        <p:spPr>
          <a:xfrm>
            <a:off x="304800" y="1600200"/>
            <a:ext cx="8534400" cy="4724400"/>
          </a:xfrm>
        </p:spPr>
        <p:txBody>
          <a:bodyPr>
            <a:normAutofit fontScale="85000" lnSpcReduction="10000"/>
          </a:bodyPr>
          <a:lstStyle/>
          <a:p>
            <a:pPr marL="0" indent="0" algn="just">
              <a:buNone/>
            </a:pPr>
            <a:r>
              <a:rPr lang="en-US" dirty="0" smtClean="0"/>
              <a:t>These </a:t>
            </a:r>
            <a:r>
              <a:rPr lang="en-US" dirty="0"/>
              <a:t>forces are related to the personal aspect of the organization. It includes all the complexities that are raised due to organizational interaction with people. These are similar to the organizational challenges but are primarily concerned with the individual. </a:t>
            </a:r>
            <a:endParaRPr lang="en-US" dirty="0" smtClean="0"/>
          </a:p>
          <a:p>
            <a:pPr marL="0" indent="0" algn="just">
              <a:buNone/>
            </a:pPr>
            <a:endParaRPr lang="en-US" dirty="0" smtClean="0"/>
          </a:p>
          <a:p>
            <a:pPr marL="0" indent="0" algn="just">
              <a:buNone/>
            </a:pPr>
            <a:r>
              <a:rPr lang="en-US" dirty="0" smtClean="0"/>
              <a:t>Some </a:t>
            </a:r>
            <a:r>
              <a:rPr lang="en-US" dirty="0"/>
              <a:t>of its components are as follows:</a:t>
            </a:r>
          </a:p>
          <a:p>
            <a:pPr algn="just"/>
            <a:r>
              <a:rPr lang="en-US" dirty="0"/>
              <a:t>Brain Drain</a:t>
            </a:r>
          </a:p>
          <a:p>
            <a:pPr algn="just"/>
            <a:r>
              <a:rPr lang="en-US" dirty="0"/>
              <a:t>Individual Norms and Values</a:t>
            </a:r>
          </a:p>
          <a:p>
            <a:pPr algn="just"/>
            <a:r>
              <a:rPr lang="en-US" dirty="0"/>
              <a:t>Mobility of Professional personnel between organizations</a:t>
            </a:r>
          </a:p>
          <a:p>
            <a:pPr algn="just"/>
            <a:r>
              <a:rPr lang="en-US" dirty="0"/>
              <a:t>Aspirations of Employees</a:t>
            </a:r>
          </a:p>
          <a:p>
            <a:endParaRPr lang="en-US" dirty="0"/>
          </a:p>
        </p:txBody>
      </p:sp>
    </p:spTree>
    <p:extLst>
      <p:ext uri="{BB962C8B-B14F-4D97-AF65-F5344CB8AC3E}">
        <p14:creationId xmlns:p14="http://schemas.microsoft.com/office/powerpoint/2010/main" val="4250233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392</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Human Resource Management  </vt:lpstr>
      <vt:lpstr>“Human resource management involves the acquisition, retention, and development of human resources necessary for organizational success”</vt:lpstr>
      <vt:lpstr>Importance of Human Resource Management </vt:lpstr>
      <vt:lpstr>Components of Human Resource Management </vt:lpstr>
      <vt:lpstr>Challenges of Human Resource Management </vt:lpstr>
      <vt:lpstr>These challenges can be studied under three dimensions as follows; </vt:lpstr>
      <vt:lpstr>1. Environmental Challenges </vt:lpstr>
      <vt:lpstr>2. Organizational Challenges </vt:lpstr>
      <vt:lpstr>3. Individual Challenges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Management  </dc:title>
  <dc:creator>Mehwish CS</dc:creator>
  <cp:lastModifiedBy>Mehwish CS</cp:lastModifiedBy>
  <cp:revision>4</cp:revision>
  <dcterms:created xsi:type="dcterms:W3CDTF">2006-08-16T00:00:00Z</dcterms:created>
  <dcterms:modified xsi:type="dcterms:W3CDTF">2019-07-15T05:54:58Z</dcterms:modified>
</cp:coreProperties>
</file>