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1" r:id="rId4"/>
    <p:sldId id="263" r:id="rId5"/>
    <p:sldId id="264" r:id="rId6"/>
    <p:sldId id="265" r:id="rId7"/>
    <p:sldId id="266" r:id="rId8"/>
    <p:sldId id="267" r:id="rId9"/>
    <p:sldId id="268" r:id="rId10"/>
    <p:sldId id="270" r:id="rId11"/>
    <p:sldId id="269" r:id="rId12"/>
    <p:sldId id="271" r:id="rId13"/>
    <p:sldId id="272" r:id="rId14"/>
    <p:sldId id="273" r:id="rId15"/>
    <p:sldId id="275" r:id="rId16"/>
    <p:sldId id="277" r:id="rId17"/>
    <p:sldId id="278"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8" d="100"/>
          <a:sy n="78" d="100"/>
        </p:scale>
        <p:origin x="-1134"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DA65131-18E4-4D50-8674-45AAD27D40C7}" type="datetimeFigureOut">
              <a:rPr lang="en-US"/>
              <a:pPr>
                <a:defRPr/>
              </a:pPr>
              <a:t>12/20/2016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8B74EFE-9452-4126-94DC-7B54ED70A7E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49B839-A2D1-40B1-9C0D-5D650AB408DC}"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EA96C5-74C1-44A4-864A-E203D7A81B34}" type="slidenum">
              <a:rPr lang="en-US"/>
              <a:pPr fontAlgn="base">
                <a:spcBef>
                  <a:spcPct val="0"/>
                </a:spcBef>
                <a:spcAft>
                  <a:spcPct val="0"/>
                </a:spcAft>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6907500-B295-412F-A34A-EB2EA6B2463F}" type="datetimeFigureOut">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257E35-057A-4BA9-8C63-F3545D1204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E00B37-44B7-4339-B6BE-E1529FC3F1B0}" type="datetimeFigureOut">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889450-E83A-40D6-9A8E-AF61E5D421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EBD6CF-770B-4711-B784-A53E018B0E1F}" type="datetimeFigureOut">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A3D301-56D4-4461-A014-F1B18EFD87E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34753F-02E0-43AD-A4D8-62DB4BD16459}" type="datetimeFigureOut">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95717D-E8A6-4E9C-8095-E070D667A2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55794E9-D121-419F-9C97-3736CDBDC73E}" type="datetimeFigureOut">
              <a:rPr lang="en-US"/>
              <a:pPr>
                <a:defRPr/>
              </a:pPr>
              <a:t>12/20/2016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9CCD63-E313-4FBD-9DA7-C0DB9C4AB2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BF3CCA-A4C5-42BA-AE37-E216B06B93B5}" type="datetimeFigureOut">
              <a:rPr lang="en-US"/>
              <a:pPr>
                <a:defRPr/>
              </a:pPr>
              <a:t>12/20/2016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2CEE99B-F454-43BF-8B0D-E966553527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AD80C10-E0E1-494D-8089-DE120666CF39}" type="datetimeFigureOut">
              <a:rPr lang="en-US"/>
              <a:pPr>
                <a:defRPr/>
              </a:pPr>
              <a:t>12/20/2016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AB85D9C-9276-475F-A823-AC48703FA6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E3B606A-0420-4515-8487-6FC8EE317944}" type="datetimeFigureOut">
              <a:rPr lang="en-US"/>
              <a:pPr>
                <a:defRPr/>
              </a:pPr>
              <a:t>12/20/2016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83F93E9-27F1-421A-B198-3619F79FAE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133AC3E-B0E8-4E38-BA4A-9F12FFFD5491}" type="datetimeFigureOut">
              <a:rPr lang="en-US"/>
              <a:pPr>
                <a:defRPr/>
              </a:pPr>
              <a:t>12/20/2016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E70119B-3E8A-412F-A36C-A287782F0E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120553E-6E33-48EB-B079-5B5BD43DF6DB}" type="datetimeFigureOut">
              <a:rPr lang="en-US"/>
              <a:pPr>
                <a:defRPr/>
              </a:pPr>
              <a:t>12/20/2016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D01AAB-8C60-4D3E-AE69-516E270A88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900CAB-E2BB-4BBA-9D27-2E96E61953F6}" type="datetimeFigureOut">
              <a:rPr lang="en-US"/>
              <a:pPr>
                <a:defRPr/>
              </a:pPr>
              <a:t>12/20/2016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9968B8-6E16-4CFB-8D0A-B5D13C2D024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1B9F16C-C5F6-4011-A83C-AABD505454D4}" type="datetimeFigureOut">
              <a:rPr lang="en-US"/>
              <a:pPr>
                <a:defRPr/>
              </a:pPr>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A676DF2-9D95-4E7E-9CD0-8DDA8EA20D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52400"/>
            <a:ext cx="7772400" cy="838200"/>
          </a:xfrm>
        </p:spPr>
        <p:txBody>
          <a:bodyPr/>
          <a:lstStyle/>
          <a:p>
            <a:r>
              <a:rPr lang="en-US" sz="2800" b="1" dirty="0" smtClean="0">
                <a:latin typeface="Cambria" pitchFamily="18" charset="0"/>
              </a:rPr>
              <a:t>Recruitment</a:t>
            </a:r>
          </a:p>
        </p:txBody>
      </p:sp>
      <p:sp>
        <p:nvSpPr>
          <p:cNvPr id="3" name="Subtitle 2"/>
          <p:cNvSpPr>
            <a:spLocks noGrp="1"/>
          </p:cNvSpPr>
          <p:nvPr>
            <p:ph type="subTitle" idx="1"/>
          </p:nvPr>
        </p:nvSpPr>
        <p:spPr>
          <a:xfrm>
            <a:off x="609600" y="1600200"/>
            <a:ext cx="8001000" cy="4572000"/>
          </a:xfrm>
        </p:spPr>
        <p:txBody>
          <a:bodyPr rtlCol="0">
            <a:normAutofit/>
          </a:bodyPr>
          <a:lstStyle/>
          <a:p>
            <a:pPr fontAlgn="auto">
              <a:spcAft>
                <a:spcPts val="0"/>
              </a:spcAft>
              <a:defRPr/>
            </a:pPr>
            <a:r>
              <a:rPr lang="en-US" sz="2000" dirty="0" smtClean="0">
                <a:solidFill>
                  <a:schemeClr val="tx1"/>
                </a:solidFill>
                <a:latin typeface="Cambria" pitchFamily="18" charset="0"/>
              </a:rPr>
              <a:t>Gathering and generating  applications for specific positions to be filled up in the organization. </a:t>
            </a:r>
          </a:p>
          <a:p>
            <a:pPr fontAlgn="auto">
              <a:spcAft>
                <a:spcPts val="0"/>
              </a:spcAft>
              <a:defRPr/>
            </a:pPr>
            <a:r>
              <a:rPr lang="en-US" sz="2000" dirty="0" smtClean="0">
                <a:solidFill>
                  <a:schemeClr val="tx1"/>
                </a:solidFill>
                <a:latin typeface="Cambria" pitchFamily="18" charset="0"/>
              </a:rPr>
              <a:t>Or</a:t>
            </a:r>
          </a:p>
          <a:p>
            <a:pPr fontAlgn="auto">
              <a:spcAft>
                <a:spcPts val="0"/>
              </a:spcAft>
              <a:defRPr/>
            </a:pPr>
            <a:r>
              <a:rPr lang="en-US" sz="2000" dirty="0" smtClean="0">
                <a:solidFill>
                  <a:schemeClr val="tx1"/>
                </a:solidFill>
                <a:latin typeface="Cambria" pitchFamily="18" charset="0"/>
              </a:rPr>
              <a:t>Process of searching for and obtaining applicants for jobs so that the right people in right number can be selected</a:t>
            </a:r>
          </a:p>
          <a:p>
            <a:pPr fontAlgn="auto">
              <a:spcAft>
                <a:spcPts val="0"/>
              </a:spcAft>
              <a:defRPr/>
            </a:pPr>
            <a:endParaRPr lang="en-US" sz="2000" dirty="0" smtClean="0">
              <a:solidFill>
                <a:schemeClr val="tx1"/>
              </a:solidFill>
              <a:latin typeface="Cambria" pitchFamily="18" charset="0"/>
            </a:endParaRPr>
          </a:p>
          <a:p>
            <a:pPr fontAlgn="auto">
              <a:spcAft>
                <a:spcPts val="0"/>
              </a:spcAft>
              <a:defRPr/>
            </a:pPr>
            <a:r>
              <a:rPr lang="en-US" sz="2000" dirty="0" smtClean="0">
                <a:solidFill>
                  <a:schemeClr val="tx1"/>
                </a:solidFill>
                <a:latin typeface="Cambria" pitchFamily="18" charset="0"/>
              </a:rPr>
              <a:t>Recruitment is a process to discover the sources of manpower to meet the requirement  of staffing schedule and to employ effective measures for attracting that manpower in adequate numbers to facilitate effective selection of an efficient working force. (Dale Yoder)</a:t>
            </a:r>
          </a:p>
          <a:p>
            <a:pPr fontAlgn="auto">
              <a:spcAft>
                <a:spcPts val="0"/>
              </a:spcAft>
              <a:defRPr/>
            </a:pPr>
            <a:endParaRPr lang="en-US" sz="2000" dirty="0" smtClean="0">
              <a:solidFill>
                <a:schemeClr val="tx1"/>
              </a:solidFill>
              <a:latin typeface="Cambria" pitchFamily="18" charset="0"/>
            </a:endParaRPr>
          </a:p>
          <a:p>
            <a:pPr fontAlgn="auto">
              <a:spcAft>
                <a:spcPts val="0"/>
              </a:spcAft>
              <a:defRPr/>
            </a:pPr>
            <a:endParaRPr lang="en-US" sz="2000" dirty="0" smtClean="0">
              <a:solidFill>
                <a:schemeClr val="tx1"/>
              </a:solidFill>
              <a:latin typeface="Cambria" pitchFamily="18" charset="0"/>
            </a:endParaRPr>
          </a:p>
          <a:p>
            <a:pPr fontAlgn="auto">
              <a:spcAft>
                <a:spcPts val="0"/>
              </a:spcAft>
              <a:defRPr/>
            </a:pPr>
            <a:endParaRPr lang="en-US" sz="2000" dirty="0" smtClean="0">
              <a:solidFill>
                <a:schemeClr val="tx1"/>
              </a:solidFill>
              <a:latin typeface="Cambria" pitchFamily="18" charset="0"/>
            </a:endParaRPr>
          </a:p>
          <a:p>
            <a:pPr fontAlgn="auto">
              <a:spcAft>
                <a:spcPts val="0"/>
              </a:spcAft>
              <a:defRPr/>
            </a:pPr>
            <a:endParaRPr lang="en-US" sz="2000" dirty="0">
              <a:solidFill>
                <a:schemeClr val="tx1"/>
              </a:solidFill>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715963"/>
          <a:ext cx="7924800" cy="4711136"/>
        </p:xfrm>
        <a:graphic>
          <a:graphicData uri="http://schemas.openxmlformats.org/drawingml/2006/table">
            <a:tbl>
              <a:tblPr firstRow="1" bandRow="1">
                <a:tableStyleId>{5C22544A-7EE6-4342-B048-85BDC9FD1C3A}</a:tableStyleId>
              </a:tblPr>
              <a:tblGrid>
                <a:gridCol w="7924800"/>
              </a:tblGrid>
              <a:tr h="739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External Sources:</a:t>
                      </a:r>
                    </a:p>
                  </a:txBody>
                  <a:tcPr/>
                </a:tc>
              </a:tr>
              <a:tr h="1364467">
                <a:tc>
                  <a:txBody>
                    <a:bodyPr/>
                    <a:lstStyle/>
                    <a:p>
                      <a:r>
                        <a:rPr lang="en-US" sz="1600" b="1" dirty="0" smtClean="0">
                          <a:latin typeface="Cambria" pitchFamily="18" charset="0"/>
                        </a:rPr>
                        <a:t>Word of Mouth: </a:t>
                      </a:r>
                    </a:p>
                    <a:p>
                      <a:endParaRPr lang="en-US" sz="1600" dirty="0" smtClean="0">
                        <a:latin typeface="Cambria" pitchFamily="18" charset="0"/>
                      </a:endParaRPr>
                    </a:p>
                    <a:p>
                      <a:r>
                        <a:rPr lang="en-US" sz="1600" dirty="0" smtClean="0">
                          <a:latin typeface="Cambria" pitchFamily="18" charset="0"/>
                        </a:rPr>
                        <a:t>The word</a:t>
                      </a:r>
                      <a:r>
                        <a:rPr lang="en-US" sz="1600" baseline="0" dirty="0" smtClean="0">
                          <a:latin typeface="Cambria" pitchFamily="18" charset="0"/>
                        </a:rPr>
                        <a:t> is passed around for the possible vacancies or openings. Another approach is “employee pinching” offering an attractive prospect to employees at other Org.</a:t>
                      </a:r>
                      <a:endParaRPr lang="en-US" sz="1600" dirty="0">
                        <a:latin typeface="Cambria" pitchFamily="18" charset="0"/>
                      </a:endParaRPr>
                    </a:p>
                  </a:txBody>
                  <a:tcPr/>
                </a:tc>
              </a:tr>
              <a:tr h="1303593">
                <a:tc>
                  <a:txBody>
                    <a:bodyPr/>
                    <a:lstStyle/>
                    <a:p>
                      <a:r>
                        <a:rPr lang="en-US" sz="1600" b="1" dirty="0" smtClean="0">
                          <a:latin typeface="Cambria" pitchFamily="18" charset="0"/>
                        </a:rPr>
                        <a:t>Raiding</a:t>
                      </a:r>
                      <a:r>
                        <a:rPr lang="en-US" sz="1600" b="1" baseline="0" dirty="0" smtClean="0">
                          <a:latin typeface="Cambria" pitchFamily="18" charset="0"/>
                        </a:rPr>
                        <a:t> or Poaching: </a:t>
                      </a:r>
                    </a:p>
                    <a:p>
                      <a:endParaRPr lang="en-US" sz="1600" baseline="0" dirty="0" smtClean="0">
                        <a:latin typeface="Cambria" pitchFamily="18" charset="0"/>
                      </a:endParaRPr>
                    </a:p>
                    <a:p>
                      <a:r>
                        <a:rPr lang="en-US" sz="1600" baseline="0" dirty="0" smtClean="0">
                          <a:latin typeface="Cambria" pitchFamily="18" charset="0"/>
                        </a:rPr>
                        <a:t>Rival firms offer better terms and conditions. </a:t>
                      </a:r>
                      <a:endParaRPr lang="en-US" sz="1600" dirty="0">
                        <a:latin typeface="Cambria" pitchFamily="18" charset="0"/>
                      </a:endParaRPr>
                    </a:p>
                  </a:txBody>
                  <a:tcPr/>
                </a:tc>
              </a:tr>
              <a:tr h="1303593">
                <a:tc>
                  <a:txBody>
                    <a:bodyPr/>
                    <a:lstStyle/>
                    <a:p>
                      <a:r>
                        <a:rPr lang="en-US" sz="1600" dirty="0" smtClean="0">
                          <a:latin typeface="Cambria" pitchFamily="18" charset="0"/>
                        </a:rPr>
                        <a:t>Walk-ins, contractors, radio &amp;</a:t>
                      </a:r>
                      <a:r>
                        <a:rPr lang="en-US" sz="1600" baseline="0" dirty="0" smtClean="0">
                          <a:latin typeface="Cambria" pitchFamily="18" charset="0"/>
                        </a:rPr>
                        <a:t> television, acquisitions and mergers</a:t>
                      </a:r>
                      <a:r>
                        <a:rPr lang="en-US" sz="1600" dirty="0" smtClean="0">
                          <a:latin typeface="Cambria" pitchFamily="18" charset="0"/>
                        </a:rPr>
                        <a:t> etc.</a:t>
                      </a:r>
                      <a:endParaRPr lang="en-US"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 y="609600"/>
            <a:ext cx="8229600" cy="792162"/>
          </a:xfrm>
        </p:spPr>
        <p:txBody>
          <a:bodyPr/>
          <a:lstStyle/>
          <a:p>
            <a:r>
              <a:rPr lang="en-US" sz="2000" b="1" dirty="0" smtClean="0">
                <a:latin typeface="Cambria" pitchFamily="18" charset="0"/>
              </a:rPr>
              <a:t>Evaluation of External sources</a:t>
            </a:r>
            <a:endParaRPr lang="en-US" sz="2800" b="1" dirty="0" smtClean="0">
              <a:latin typeface="Cambria" pitchFamily="18" charset="0"/>
            </a:endParaRPr>
          </a:p>
        </p:txBody>
      </p:sp>
      <p:sp>
        <p:nvSpPr>
          <p:cNvPr id="16387" name="Content Placeholder 2"/>
          <p:cNvSpPr>
            <a:spLocks noGrp="1"/>
          </p:cNvSpPr>
          <p:nvPr>
            <p:ph sz="half" idx="1"/>
          </p:nvPr>
        </p:nvSpPr>
        <p:spPr/>
        <p:txBody>
          <a:bodyPr/>
          <a:lstStyle/>
          <a:p>
            <a:pPr>
              <a:buNone/>
            </a:pPr>
            <a:r>
              <a:rPr lang="en-US" sz="2000" b="1" dirty="0" smtClean="0">
                <a:latin typeface="Cambria" pitchFamily="18" charset="0"/>
              </a:rPr>
              <a:t>Advantages</a:t>
            </a:r>
          </a:p>
          <a:p>
            <a:endParaRPr lang="en-US" sz="2000" dirty="0" smtClean="0">
              <a:latin typeface="Cambria" pitchFamily="18" charset="0"/>
            </a:endParaRPr>
          </a:p>
          <a:p>
            <a:pPr lvl="1"/>
            <a:r>
              <a:rPr lang="en-US" sz="2000" dirty="0" smtClean="0">
                <a:latin typeface="Cambria" pitchFamily="18" charset="0"/>
              </a:rPr>
              <a:t>Open Process</a:t>
            </a:r>
          </a:p>
          <a:p>
            <a:pPr lvl="1"/>
            <a:r>
              <a:rPr lang="en-US" sz="2000" dirty="0" smtClean="0">
                <a:latin typeface="Cambria" pitchFamily="18" charset="0"/>
              </a:rPr>
              <a:t>Availability of Talented Candidates</a:t>
            </a:r>
          </a:p>
          <a:p>
            <a:pPr lvl="1"/>
            <a:r>
              <a:rPr lang="en-US" sz="2000" dirty="0" smtClean="0">
                <a:latin typeface="Cambria" pitchFamily="18" charset="0"/>
              </a:rPr>
              <a:t>Opportunity to select the best Candidates</a:t>
            </a:r>
          </a:p>
          <a:p>
            <a:pPr lvl="1"/>
            <a:r>
              <a:rPr lang="en-US" sz="2000" dirty="0" smtClean="0">
                <a:latin typeface="Cambria" pitchFamily="18" charset="0"/>
              </a:rPr>
              <a:t>Provides Healthy competition </a:t>
            </a:r>
          </a:p>
        </p:txBody>
      </p:sp>
      <p:sp>
        <p:nvSpPr>
          <p:cNvPr id="16388" name="Content Placeholder 3"/>
          <p:cNvSpPr>
            <a:spLocks noGrp="1"/>
          </p:cNvSpPr>
          <p:nvPr>
            <p:ph sz="half" idx="2"/>
          </p:nvPr>
        </p:nvSpPr>
        <p:spPr/>
        <p:txBody>
          <a:bodyPr/>
          <a:lstStyle/>
          <a:p>
            <a:pPr>
              <a:buNone/>
            </a:pPr>
            <a:r>
              <a:rPr lang="en-US" sz="2000" b="1" dirty="0" smtClean="0">
                <a:latin typeface="Cambria" pitchFamily="18" charset="0"/>
              </a:rPr>
              <a:t>Disadvantages</a:t>
            </a:r>
          </a:p>
          <a:p>
            <a:endParaRPr lang="en-US" sz="2000" dirty="0" smtClean="0">
              <a:latin typeface="Cambria" pitchFamily="18" charset="0"/>
            </a:endParaRPr>
          </a:p>
          <a:p>
            <a:pPr lvl="1"/>
            <a:r>
              <a:rPr lang="en-US" sz="2000" dirty="0" smtClean="0">
                <a:latin typeface="Cambria" pitchFamily="18" charset="0"/>
              </a:rPr>
              <a:t>Expensive and time consuming</a:t>
            </a:r>
          </a:p>
          <a:p>
            <a:pPr lvl="1"/>
            <a:r>
              <a:rPr lang="en-US" sz="2000" dirty="0" smtClean="0">
                <a:latin typeface="Cambria" pitchFamily="18" charset="0"/>
              </a:rPr>
              <a:t>Unfamiliarity with the Org.</a:t>
            </a:r>
          </a:p>
          <a:p>
            <a:pPr lvl="1"/>
            <a:r>
              <a:rPr lang="en-US" sz="2000" dirty="0" smtClean="0">
                <a:latin typeface="Cambria" pitchFamily="18" charset="0"/>
              </a:rPr>
              <a:t>Discourages the existing employees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381000"/>
            <a:ext cx="8229600" cy="1143000"/>
          </a:xfrm>
        </p:spPr>
        <p:txBody>
          <a:bodyPr/>
          <a:lstStyle/>
          <a:p>
            <a:r>
              <a:rPr lang="en-US" sz="2400" b="1" dirty="0" smtClean="0">
                <a:latin typeface="Cambria" pitchFamily="18" charset="0"/>
              </a:rPr>
              <a:t> Recruitment Process</a:t>
            </a:r>
          </a:p>
        </p:txBody>
      </p:sp>
      <p:sp>
        <p:nvSpPr>
          <p:cNvPr id="17411" name="Content Placeholder 2"/>
          <p:cNvSpPr>
            <a:spLocks noGrp="1"/>
          </p:cNvSpPr>
          <p:nvPr>
            <p:ph idx="1"/>
          </p:nvPr>
        </p:nvSpPr>
        <p:spPr>
          <a:xfrm>
            <a:off x="457200" y="1676400"/>
            <a:ext cx="8229600" cy="4678363"/>
          </a:xfrm>
        </p:spPr>
        <p:txBody>
          <a:bodyPr/>
          <a:lstStyle/>
          <a:p>
            <a:pPr algn="ctr">
              <a:buNone/>
            </a:pPr>
            <a:r>
              <a:rPr lang="en-US" sz="2000" dirty="0" smtClean="0">
                <a:latin typeface="Cambria" pitchFamily="18" charset="0"/>
              </a:rPr>
              <a:t>Step 1: Recruitment Planning</a:t>
            </a:r>
          </a:p>
          <a:p>
            <a:pPr algn="ctr">
              <a:buNone/>
            </a:pPr>
            <a:endParaRPr lang="en-US" sz="2000" dirty="0" smtClean="0">
              <a:latin typeface="Cambria" pitchFamily="18" charset="0"/>
            </a:endParaRPr>
          </a:p>
          <a:p>
            <a:pPr algn="ctr">
              <a:buNone/>
            </a:pPr>
            <a:r>
              <a:rPr lang="en-US" sz="2000" dirty="0" smtClean="0">
                <a:latin typeface="Cambria" pitchFamily="18" charset="0"/>
              </a:rPr>
              <a:t>Step 2: Strategy Development</a:t>
            </a:r>
          </a:p>
          <a:p>
            <a:pPr algn="ctr">
              <a:buNone/>
            </a:pPr>
            <a:endParaRPr lang="en-US" sz="2000" dirty="0" smtClean="0">
              <a:latin typeface="Cambria" pitchFamily="18" charset="0"/>
            </a:endParaRPr>
          </a:p>
          <a:p>
            <a:pPr algn="ctr">
              <a:buNone/>
            </a:pPr>
            <a:r>
              <a:rPr lang="en-US" sz="2000" dirty="0" smtClean="0">
                <a:latin typeface="Cambria" pitchFamily="18" charset="0"/>
              </a:rPr>
              <a:t>Step 3: Searching</a:t>
            </a:r>
          </a:p>
          <a:p>
            <a:pPr algn="ctr">
              <a:buNone/>
            </a:pPr>
            <a:endParaRPr lang="en-US" sz="2000" dirty="0" smtClean="0">
              <a:latin typeface="Cambria" pitchFamily="18" charset="0"/>
            </a:endParaRPr>
          </a:p>
          <a:p>
            <a:pPr algn="ctr">
              <a:buNone/>
            </a:pPr>
            <a:r>
              <a:rPr lang="en-US" sz="2000" dirty="0" smtClean="0">
                <a:latin typeface="Cambria" pitchFamily="18" charset="0"/>
              </a:rPr>
              <a:t>Step 4: Screening</a:t>
            </a:r>
          </a:p>
          <a:p>
            <a:pPr algn="ctr">
              <a:buNone/>
            </a:pPr>
            <a:endParaRPr lang="en-US" sz="2000" dirty="0" smtClean="0">
              <a:latin typeface="Cambria" pitchFamily="18" charset="0"/>
            </a:endParaRPr>
          </a:p>
          <a:p>
            <a:pPr algn="ctr">
              <a:buNone/>
            </a:pPr>
            <a:r>
              <a:rPr lang="en-US" sz="2000" dirty="0" smtClean="0">
                <a:latin typeface="Cambria" pitchFamily="18" charset="0"/>
              </a:rPr>
              <a:t>Step 5:Evaluation and Control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81000" y="1676400"/>
            <a:ext cx="914400" cy="461963"/>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Personnel Planning</a:t>
            </a:r>
          </a:p>
        </p:txBody>
      </p:sp>
      <p:sp>
        <p:nvSpPr>
          <p:cNvPr id="18435" name="TextBox 2"/>
          <p:cNvSpPr txBox="1">
            <a:spLocks noChangeArrowheads="1"/>
          </p:cNvSpPr>
          <p:nvPr/>
        </p:nvSpPr>
        <p:spPr bwMode="auto">
          <a:xfrm>
            <a:off x="381000" y="3200400"/>
            <a:ext cx="838200" cy="461963"/>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Job Vacancies</a:t>
            </a:r>
          </a:p>
        </p:txBody>
      </p:sp>
      <p:sp>
        <p:nvSpPr>
          <p:cNvPr id="18436" name="TextBox 3"/>
          <p:cNvSpPr txBox="1">
            <a:spLocks noChangeArrowheads="1"/>
          </p:cNvSpPr>
          <p:nvPr/>
        </p:nvSpPr>
        <p:spPr bwMode="auto">
          <a:xfrm>
            <a:off x="2057400" y="1676400"/>
            <a:ext cx="914400" cy="461963"/>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Job Analysis</a:t>
            </a:r>
          </a:p>
        </p:txBody>
      </p:sp>
      <p:sp>
        <p:nvSpPr>
          <p:cNvPr id="18437" name="TextBox 4"/>
          <p:cNvSpPr txBox="1">
            <a:spLocks noChangeArrowheads="1"/>
          </p:cNvSpPr>
          <p:nvPr/>
        </p:nvSpPr>
        <p:spPr bwMode="auto">
          <a:xfrm>
            <a:off x="3581400" y="1676400"/>
            <a:ext cx="1143000" cy="461665"/>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sz="1200">
                <a:solidFill>
                  <a:schemeClr val="bg1"/>
                </a:solidFill>
                <a:latin typeface="Cambria" pitchFamily="18" charset="0"/>
              </a:rPr>
              <a:t>Employee Requisition</a:t>
            </a:r>
          </a:p>
        </p:txBody>
      </p:sp>
      <p:sp>
        <p:nvSpPr>
          <p:cNvPr id="18438" name="TextBox 5"/>
          <p:cNvSpPr txBox="1">
            <a:spLocks noChangeArrowheads="1"/>
          </p:cNvSpPr>
          <p:nvPr/>
        </p:nvSpPr>
        <p:spPr bwMode="auto">
          <a:xfrm>
            <a:off x="1981200" y="3048000"/>
            <a:ext cx="1066800" cy="830263"/>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Recruitment Planning</a:t>
            </a:r>
          </a:p>
          <a:p>
            <a:pPr algn="ctr">
              <a:buFont typeface="Arial" pitchFamily="34" charset="0"/>
              <a:buChar char="•"/>
            </a:pPr>
            <a:r>
              <a:rPr lang="en-US" sz="1200">
                <a:solidFill>
                  <a:schemeClr val="bg1"/>
                </a:solidFill>
                <a:latin typeface="Cambria" pitchFamily="18" charset="0"/>
              </a:rPr>
              <a:t>Numbers</a:t>
            </a:r>
          </a:p>
          <a:p>
            <a:pPr algn="ctr">
              <a:buFont typeface="Arial" pitchFamily="34" charset="0"/>
              <a:buChar char="•"/>
            </a:pPr>
            <a:r>
              <a:rPr lang="en-US" sz="1200">
                <a:solidFill>
                  <a:schemeClr val="bg1"/>
                </a:solidFill>
                <a:latin typeface="Cambria" pitchFamily="18" charset="0"/>
              </a:rPr>
              <a:t>Types </a:t>
            </a:r>
          </a:p>
        </p:txBody>
      </p:sp>
      <p:sp>
        <p:nvSpPr>
          <p:cNvPr id="18439" name="TextBox 6"/>
          <p:cNvSpPr txBox="1">
            <a:spLocks noChangeArrowheads="1"/>
          </p:cNvSpPr>
          <p:nvPr/>
        </p:nvSpPr>
        <p:spPr bwMode="auto">
          <a:xfrm>
            <a:off x="3581400" y="3048000"/>
            <a:ext cx="990600" cy="1016000"/>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Searching Activation</a:t>
            </a:r>
          </a:p>
          <a:p>
            <a:pPr algn="ctr"/>
            <a:r>
              <a:rPr lang="en-US" sz="1200">
                <a:solidFill>
                  <a:schemeClr val="bg1"/>
                </a:solidFill>
                <a:latin typeface="Cambria" pitchFamily="18" charset="0"/>
              </a:rPr>
              <a:t>“Selling”</a:t>
            </a:r>
          </a:p>
          <a:p>
            <a:pPr algn="ctr"/>
            <a:r>
              <a:rPr lang="en-US" sz="1200">
                <a:solidFill>
                  <a:schemeClr val="bg1"/>
                </a:solidFill>
                <a:latin typeface="Cambria" pitchFamily="18" charset="0"/>
              </a:rPr>
              <a:t>Message Media</a:t>
            </a:r>
          </a:p>
        </p:txBody>
      </p:sp>
      <p:sp>
        <p:nvSpPr>
          <p:cNvPr id="18440" name="TextBox 7"/>
          <p:cNvSpPr txBox="1">
            <a:spLocks noChangeArrowheads="1"/>
          </p:cNvSpPr>
          <p:nvPr/>
        </p:nvSpPr>
        <p:spPr bwMode="auto">
          <a:xfrm>
            <a:off x="1905000" y="4953000"/>
            <a:ext cx="1066800" cy="1016000"/>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dirty="0">
                <a:solidFill>
                  <a:schemeClr val="bg1"/>
                </a:solidFill>
                <a:latin typeface="Cambria" pitchFamily="18" charset="0"/>
              </a:rPr>
              <a:t>Strategy Development</a:t>
            </a:r>
          </a:p>
          <a:p>
            <a:pPr algn="ctr">
              <a:buFont typeface="Arial" pitchFamily="34" charset="0"/>
              <a:buChar char="•"/>
            </a:pPr>
            <a:r>
              <a:rPr lang="en-US" sz="1200" dirty="0">
                <a:solidFill>
                  <a:schemeClr val="bg1"/>
                </a:solidFill>
                <a:latin typeface="Cambria" pitchFamily="18" charset="0"/>
              </a:rPr>
              <a:t>Where</a:t>
            </a:r>
          </a:p>
          <a:p>
            <a:pPr algn="ctr">
              <a:buFont typeface="Arial" pitchFamily="34" charset="0"/>
              <a:buChar char="•"/>
            </a:pPr>
            <a:r>
              <a:rPr lang="en-US" sz="1200" dirty="0">
                <a:solidFill>
                  <a:schemeClr val="bg1"/>
                </a:solidFill>
                <a:latin typeface="Cambria" pitchFamily="18" charset="0"/>
              </a:rPr>
              <a:t>How</a:t>
            </a:r>
          </a:p>
          <a:p>
            <a:pPr algn="ctr">
              <a:buFont typeface="Arial" pitchFamily="34" charset="0"/>
              <a:buChar char="•"/>
            </a:pPr>
            <a:r>
              <a:rPr lang="en-US" sz="1200" dirty="0">
                <a:solidFill>
                  <a:schemeClr val="bg1"/>
                </a:solidFill>
                <a:latin typeface="Cambria" pitchFamily="18" charset="0"/>
              </a:rPr>
              <a:t>When</a:t>
            </a:r>
          </a:p>
        </p:txBody>
      </p:sp>
      <p:sp>
        <p:nvSpPr>
          <p:cNvPr id="12" name="Oval 11"/>
          <p:cNvSpPr/>
          <p:nvPr/>
        </p:nvSpPr>
        <p:spPr>
          <a:xfrm>
            <a:off x="3276600" y="4953000"/>
            <a:ext cx="1295400" cy="990600"/>
          </a:xfrm>
          <a:prstGeom prst="ellipse">
            <a:avLst/>
          </a:prstGeom>
          <a:ln>
            <a:solidFill>
              <a:schemeClr val="bg1"/>
            </a:solidFill>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sz="1200" dirty="0" smtClean="0">
                <a:solidFill>
                  <a:schemeClr val="bg1"/>
                </a:solidFill>
                <a:latin typeface="Cambria" pitchFamily="18" charset="0"/>
              </a:rPr>
              <a:t>Applicant Population</a:t>
            </a:r>
            <a:endParaRPr lang="en-US" sz="1200" dirty="0">
              <a:solidFill>
                <a:schemeClr val="bg1"/>
              </a:solidFill>
              <a:latin typeface="Cambria" pitchFamily="18" charset="0"/>
            </a:endParaRPr>
          </a:p>
        </p:txBody>
      </p:sp>
      <p:sp>
        <p:nvSpPr>
          <p:cNvPr id="15" name="Oval 14"/>
          <p:cNvSpPr/>
          <p:nvPr/>
        </p:nvSpPr>
        <p:spPr>
          <a:xfrm>
            <a:off x="5105400" y="3200400"/>
            <a:ext cx="1219200" cy="990600"/>
          </a:xfrm>
          <a:prstGeom prst="ellipse">
            <a:avLst/>
          </a:prstGeom>
          <a:ln>
            <a:solidFill>
              <a:schemeClr val="bg1"/>
            </a:solidFill>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sz="1200" dirty="0">
                <a:solidFill>
                  <a:schemeClr val="bg1"/>
                </a:solidFill>
                <a:latin typeface="Cambria" pitchFamily="18" charset="0"/>
              </a:rPr>
              <a:t>Applicant Pool</a:t>
            </a:r>
          </a:p>
        </p:txBody>
      </p:sp>
      <p:sp>
        <p:nvSpPr>
          <p:cNvPr id="13" name="Oval 12"/>
          <p:cNvSpPr/>
          <p:nvPr/>
        </p:nvSpPr>
        <p:spPr>
          <a:xfrm>
            <a:off x="7620000" y="3124200"/>
            <a:ext cx="1371600" cy="990600"/>
          </a:xfrm>
          <a:prstGeom prst="ellipse">
            <a:avLst/>
          </a:prstGeom>
          <a:ln>
            <a:solidFill>
              <a:schemeClr val="bg1"/>
            </a:solidFill>
          </a:ln>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en-US" sz="1200" dirty="0">
                <a:solidFill>
                  <a:schemeClr val="bg1"/>
                </a:solidFill>
                <a:latin typeface="Cambria" pitchFamily="18" charset="0"/>
              </a:rPr>
              <a:t>Potential Hires</a:t>
            </a:r>
          </a:p>
        </p:txBody>
      </p:sp>
      <p:sp>
        <p:nvSpPr>
          <p:cNvPr id="18444" name="TextBox 13"/>
          <p:cNvSpPr txBox="1">
            <a:spLocks noChangeArrowheads="1"/>
          </p:cNvSpPr>
          <p:nvPr/>
        </p:nvSpPr>
        <p:spPr bwMode="auto">
          <a:xfrm>
            <a:off x="7924800" y="5181600"/>
            <a:ext cx="990600" cy="646113"/>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wrap="square">
            <a:spAutoFit/>
          </a:bodyPr>
          <a:lstStyle/>
          <a:p>
            <a:pPr algn="ctr"/>
            <a:r>
              <a:rPr lang="en-US" sz="1200" dirty="0">
                <a:solidFill>
                  <a:schemeClr val="bg1"/>
                </a:solidFill>
                <a:latin typeface="Cambria" pitchFamily="18" charset="0"/>
              </a:rPr>
              <a:t>Evaluation and</a:t>
            </a:r>
          </a:p>
          <a:p>
            <a:pPr algn="ctr"/>
            <a:r>
              <a:rPr lang="en-US" sz="1200" dirty="0">
                <a:solidFill>
                  <a:schemeClr val="bg1"/>
                </a:solidFill>
                <a:latin typeface="Cambria" pitchFamily="18" charset="0"/>
              </a:rPr>
              <a:t> Control</a:t>
            </a:r>
          </a:p>
        </p:txBody>
      </p:sp>
      <p:cxnSp>
        <p:nvCxnSpPr>
          <p:cNvPr id="21" name="Straight Arrow Connector 20"/>
          <p:cNvCxnSpPr>
            <a:stCxn id="18436" idx="2"/>
            <a:endCxn id="18438" idx="0"/>
          </p:cNvCxnSpPr>
          <p:nvPr/>
        </p:nvCxnSpPr>
        <p:spPr>
          <a:xfrm rot="5400000">
            <a:off x="2060575" y="2592388"/>
            <a:ext cx="909637"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2" name="Straight Arrow Connector 21"/>
          <p:cNvCxnSpPr/>
          <p:nvPr/>
        </p:nvCxnSpPr>
        <p:spPr>
          <a:xfrm rot="5400000">
            <a:off x="3621089" y="2626521"/>
            <a:ext cx="834232" cy="79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3" name="Straight Arrow Connector 22"/>
          <p:cNvCxnSpPr>
            <a:stCxn id="18434" idx="2"/>
            <a:endCxn id="18435" idx="0"/>
          </p:cNvCxnSpPr>
          <p:nvPr/>
        </p:nvCxnSpPr>
        <p:spPr>
          <a:xfrm rot="5400000">
            <a:off x="288132" y="2650331"/>
            <a:ext cx="1062037" cy="381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5" name="Straight Arrow Connector 24"/>
          <p:cNvCxnSpPr>
            <a:stCxn id="18438" idx="2"/>
          </p:cNvCxnSpPr>
          <p:nvPr/>
        </p:nvCxnSpPr>
        <p:spPr>
          <a:xfrm rot="5400000">
            <a:off x="1979613" y="4413250"/>
            <a:ext cx="1069975" cy="3175"/>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8449" name="TextBox 28"/>
          <p:cNvSpPr txBox="1">
            <a:spLocks noChangeArrowheads="1"/>
          </p:cNvSpPr>
          <p:nvPr/>
        </p:nvSpPr>
        <p:spPr bwMode="auto">
          <a:xfrm>
            <a:off x="6400800" y="3276600"/>
            <a:ext cx="990600" cy="276225"/>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Screening</a:t>
            </a:r>
          </a:p>
        </p:txBody>
      </p:sp>
      <p:cxnSp>
        <p:nvCxnSpPr>
          <p:cNvPr id="30" name="Straight Arrow Connector 29"/>
          <p:cNvCxnSpPr/>
          <p:nvPr/>
        </p:nvCxnSpPr>
        <p:spPr>
          <a:xfrm rot="5400000">
            <a:off x="7771606" y="4648994"/>
            <a:ext cx="1069975"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8451" name="TextBox 30"/>
          <p:cNvSpPr txBox="1">
            <a:spLocks noChangeArrowheads="1"/>
          </p:cNvSpPr>
          <p:nvPr/>
        </p:nvSpPr>
        <p:spPr bwMode="auto">
          <a:xfrm>
            <a:off x="7772400" y="2514600"/>
            <a:ext cx="838200" cy="461963"/>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1200">
                <a:solidFill>
                  <a:schemeClr val="bg1"/>
                </a:solidFill>
                <a:latin typeface="Cambria" pitchFamily="18" charset="0"/>
              </a:rPr>
              <a:t>To Selection</a:t>
            </a:r>
          </a:p>
        </p:txBody>
      </p:sp>
      <p:cxnSp>
        <p:nvCxnSpPr>
          <p:cNvPr id="36" name="Straight Arrow Connector 35"/>
          <p:cNvCxnSpPr>
            <a:stCxn id="18435" idx="3"/>
            <a:endCxn id="18438" idx="1"/>
          </p:cNvCxnSpPr>
          <p:nvPr/>
        </p:nvCxnSpPr>
        <p:spPr>
          <a:xfrm>
            <a:off x="1219200" y="3431382"/>
            <a:ext cx="762000" cy="3175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38" name="Straight Arrow Connector 37"/>
          <p:cNvCxnSpPr/>
          <p:nvPr/>
        </p:nvCxnSpPr>
        <p:spPr>
          <a:xfrm>
            <a:off x="6324600" y="3733800"/>
            <a:ext cx="137160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42" name="Straight Arrow Connector 41"/>
          <p:cNvCxnSpPr/>
          <p:nvPr/>
        </p:nvCxnSpPr>
        <p:spPr>
          <a:xfrm>
            <a:off x="6629400" y="2895600"/>
            <a:ext cx="68580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44" name="Straight Arrow Connector 43"/>
          <p:cNvCxnSpPr>
            <a:stCxn id="18439" idx="3"/>
          </p:cNvCxnSpPr>
          <p:nvPr/>
        </p:nvCxnSpPr>
        <p:spPr>
          <a:xfrm>
            <a:off x="4572000" y="3556000"/>
            <a:ext cx="457200" cy="269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46" name="Straight Arrow Connector 45"/>
          <p:cNvCxnSpPr>
            <a:stCxn id="18440" idx="3"/>
          </p:cNvCxnSpPr>
          <p:nvPr/>
        </p:nvCxnSpPr>
        <p:spPr>
          <a:xfrm>
            <a:off x="2971800" y="5461000"/>
            <a:ext cx="304800" cy="25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49" name="Straight Arrow Connector 48"/>
          <p:cNvCxnSpPr/>
          <p:nvPr/>
        </p:nvCxnSpPr>
        <p:spPr>
          <a:xfrm>
            <a:off x="1371600" y="3733800"/>
            <a:ext cx="609600" cy="269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51" name="Straight Connector 50"/>
          <p:cNvCxnSpPr/>
          <p:nvPr/>
        </p:nvCxnSpPr>
        <p:spPr>
          <a:xfrm rot="5400000">
            <a:off x="0" y="5105400"/>
            <a:ext cx="2743200" cy="0"/>
          </a:xfrm>
          <a:prstGeom prst="line">
            <a:avLst/>
          </a:prstGeom>
          <a:ln/>
        </p:spPr>
        <p:style>
          <a:lnRef idx="2">
            <a:schemeClr val="accent5"/>
          </a:lnRef>
          <a:fillRef idx="0">
            <a:schemeClr val="accent5"/>
          </a:fillRef>
          <a:effectRef idx="1">
            <a:schemeClr val="accent5"/>
          </a:effectRef>
          <a:fontRef idx="minor">
            <a:schemeClr val="tx1"/>
          </a:fontRef>
        </p:style>
      </p:cxnSp>
      <p:cxnSp>
        <p:nvCxnSpPr>
          <p:cNvPr id="53" name="Straight Connector 52"/>
          <p:cNvCxnSpPr/>
          <p:nvPr/>
        </p:nvCxnSpPr>
        <p:spPr>
          <a:xfrm>
            <a:off x="1371600" y="6477000"/>
            <a:ext cx="7010400" cy="1588"/>
          </a:xfrm>
          <a:prstGeom prst="line">
            <a:avLst/>
          </a:prstGeom>
          <a:ln/>
        </p:spPr>
        <p:style>
          <a:lnRef idx="2">
            <a:schemeClr val="accent5"/>
          </a:lnRef>
          <a:fillRef idx="0">
            <a:schemeClr val="accent5"/>
          </a:fillRef>
          <a:effectRef idx="1">
            <a:schemeClr val="accent5"/>
          </a:effectRef>
          <a:fontRef idx="minor">
            <a:schemeClr val="tx1"/>
          </a:fontRef>
        </p:style>
      </p:cxnSp>
      <p:cxnSp>
        <p:nvCxnSpPr>
          <p:cNvPr id="55" name="Straight Connector 54"/>
          <p:cNvCxnSpPr>
            <a:stCxn id="18444" idx="2"/>
          </p:cNvCxnSpPr>
          <p:nvPr/>
        </p:nvCxnSpPr>
        <p:spPr>
          <a:xfrm rot="5400000">
            <a:off x="8076407" y="6133308"/>
            <a:ext cx="649288" cy="38098"/>
          </a:xfrm>
          <a:prstGeom prst="line">
            <a:avLst/>
          </a:prstGeom>
          <a:ln/>
        </p:spPr>
        <p:style>
          <a:lnRef idx="2">
            <a:schemeClr val="accent5"/>
          </a:lnRef>
          <a:fillRef idx="0">
            <a:schemeClr val="accent5"/>
          </a:fillRef>
          <a:effectRef idx="1">
            <a:schemeClr val="accent5"/>
          </a:effectRef>
          <a:fontRef idx="minor">
            <a:schemeClr val="tx1"/>
          </a:fontRef>
        </p:style>
      </p:cxnSp>
      <p:cxnSp>
        <p:nvCxnSpPr>
          <p:cNvPr id="56" name="Straight Arrow Connector 55"/>
          <p:cNvCxnSpPr/>
          <p:nvPr/>
        </p:nvCxnSpPr>
        <p:spPr>
          <a:xfrm>
            <a:off x="1371600" y="5486400"/>
            <a:ext cx="53340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58" name="Straight Arrow Connector 57"/>
          <p:cNvCxnSpPr>
            <a:stCxn id="18436" idx="3"/>
          </p:cNvCxnSpPr>
          <p:nvPr/>
        </p:nvCxnSpPr>
        <p:spPr>
          <a:xfrm>
            <a:off x="2971800" y="1906588"/>
            <a:ext cx="609600" cy="254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66" name="Straight Arrow Connector 65"/>
          <p:cNvCxnSpPr/>
          <p:nvPr/>
        </p:nvCxnSpPr>
        <p:spPr>
          <a:xfrm rot="5400000" flipH="1" flipV="1">
            <a:off x="5220494" y="5142706"/>
            <a:ext cx="266700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68" name="Straight Arrow Connector 67"/>
          <p:cNvCxnSpPr>
            <a:stCxn id="12" idx="0"/>
          </p:cNvCxnSpPr>
          <p:nvPr/>
        </p:nvCxnSpPr>
        <p:spPr>
          <a:xfrm rot="5400000" flipH="1" flipV="1">
            <a:off x="3486150" y="4476750"/>
            <a:ext cx="914400" cy="381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70" name="Straight Arrow Connector 69"/>
          <p:cNvCxnSpPr/>
          <p:nvPr/>
        </p:nvCxnSpPr>
        <p:spPr>
          <a:xfrm rot="5400000" flipH="1" flipV="1">
            <a:off x="3353594" y="5257006"/>
            <a:ext cx="243840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8466" name="TextBox 76"/>
          <p:cNvSpPr txBox="1">
            <a:spLocks noChangeArrowheads="1"/>
          </p:cNvSpPr>
          <p:nvPr/>
        </p:nvSpPr>
        <p:spPr bwMode="auto">
          <a:xfrm>
            <a:off x="2971800" y="609600"/>
            <a:ext cx="3733800" cy="461665"/>
          </a:xfrm>
          <a:prstGeom prst="rect">
            <a:avLst/>
          </a:prstGeom>
          <a:ln>
            <a:solidFill>
              <a:schemeClr val="bg1"/>
            </a:solidFill>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sz="2400" b="1">
                <a:solidFill>
                  <a:schemeClr val="bg1"/>
                </a:solidFill>
                <a:latin typeface="Cambria" pitchFamily="18" charset="0"/>
              </a:rPr>
              <a:t>Recruitment Process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381000"/>
            <a:ext cx="8229600" cy="762000"/>
          </a:xfrm>
        </p:spPr>
        <p:txBody>
          <a:bodyPr/>
          <a:lstStyle/>
          <a:p>
            <a:r>
              <a:rPr lang="en-US" sz="1800" b="1" dirty="0" smtClean="0">
                <a:latin typeface="Cambria" pitchFamily="18" charset="0"/>
              </a:rPr>
              <a:t>Step 1: Recruitment Planning</a:t>
            </a:r>
            <a:endParaRPr lang="en-US" sz="2400" b="1" dirty="0" smtClean="0">
              <a:latin typeface="Cambria" pitchFamily="18" charset="0"/>
            </a:endParaRPr>
          </a:p>
        </p:txBody>
      </p:sp>
      <p:sp>
        <p:nvSpPr>
          <p:cNvPr id="19459" name="Content Placeholder 2"/>
          <p:cNvSpPr>
            <a:spLocks noGrp="1"/>
          </p:cNvSpPr>
          <p:nvPr>
            <p:ph idx="1"/>
          </p:nvPr>
        </p:nvSpPr>
        <p:spPr>
          <a:xfrm>
            <a:off x="457200" y="1143000"/>
            <a:ext cx="8229600" cy="4830763"/>
          </a:xfrm>
        </p:spPr>
        <p:txBody>
          <a:bodyPr/>
          <a:lstStyle/>
          <a:p>
            <a:pPr>
              <a:buFont typeface="Cambria" pitchFamily="18" charset="0"/>
              <a:buChar char="*"/>
            </a:pPr>
            <a:r>
              <a:rPr lang="en-US" sz="1400" dirty="0" smtClean="0">
                <a:latin typeface="Cambria" pitchFamily="18" charset="0"/>
              </a:rPr>
              <a:t>Recruitment process begins with planning.</a:t>
            </a:r>
          </a:p>
          <a:p>
            <a:pPr>
              <a:buFont typeface="Cambria" pitchFamily="18" charset="0"/>
              <a:buChar char="*"/>
            </a:pPr>
            <a:endParaRPr lang="en-US" sz="1400" dirty="0" smtClean="0">
              <a:latin typeface="Cambria" pitchFamily="18" charset="0"/>
            </a:endParaRPr>
          </a:p>
          <a:p>
            <a:pPr>
              <a:buFont typeface="Cambria" pitchFamily="18" charset="0"/>
              <a:buChar char="*"/>
            </a:pPr>
            <a:r>
              <a:rPr lang="en-US" sz="1400" dirty="0" smtClean="0">
                <a:latin typeface="Cambria" pitchFamily="18" charset="0"/>
              </a:rPr>
              <a:t>Comprehensive job specification for the vacant positions outlining its major and minor responsibilities.</a:t>
            </a:r>
          </a:p>
          <a:p>
            <a:pPr>
              <a:buFont typeface="Cambria" pitchFamily="18" charset="0"/>
              <a:buChar char="*"/>
            </a:pPr>
            <a:endParaRPr lang="en-US" sz="1400" dirty="0" smtClean="0">
              <a:latin typeface="Cambria" pitchFamily="18" charset="0"/>
            </a:endParaRPr>
          </a:p>
          <a:p>
            <a:pPr>
              <a:buFont typeface="Cambria" pitchFamily="18" charset="0"/>
              <a:buChar char="*"/>
            </a:pPr>
            <a:r>
              <a:rPr lang="en-US" sz="1400" dirty="0" smtClean="0">
                <a:latin typeface="Cambria" pitchFamily="18" charset="0"/>
              </a:rPr>
              <a:t>The skills, experience and qualifications needed grade and level of pay, starting date whether temporary or permanent and mention of special conditions, if any. </a:t>
            </a:r>
          </a:p>
          <a:p>
            <a:pPr>
              <a:buFont typeface="Cambria" pitchFamily="18" charset="0"/>
              <a:buChar char="*"/>
            </a:pPr>
            <a:endParaRPr lang="en-US" sz="1400" dirty="0" smtClean="0">
              <a:latin typeface="Cambria" pitchFamily="18" charset="0"/>
            </a:endParaRPr>
          </a:p>
          <a:p>
            <a:pPr algn="ctr">
              <a:buNone/>
            </a:pPr>
            <a:r>
              <a:rPr lang="en-US" sz="1800" b="1" dirty="0" smtClean="0">
                <a:latin typeface="Cambria" pitchFamily="18" charset="0"/>
              </a:rPr>
              <a:t>Step 2 : Strategy Development</a:t>
            </a:r>
          </a:p>
          <a:p>
            <a:pPr>
              <a:buFont typeface="Cambria" pitchFamily="18" charset="0"/>
              <a:buChar char="*"/>
            </a:pPr>
            <a:r>
              <a:rPr lang="en-US" sz="1400" dirty="0" smtClean="0">
                <a:latin typeface="Cambria" pitchFamily="18" charset="0"/>
              </a:rPr>
              <a:t>How many</a:t>
            </a:r>
          </a:p>
          <a:p>
            <a:pPr>
              <a:buFont typeface="Cambria" pitchFamily="18" charset="0"/>
              <a:buChar char="*"/>
            </a:pPr>
            <a:r>
              <a:rPr lang="en-US" sz="1400" dirty="0" smtClean="0">
                <a:latin typeface="Cambria" pitchFamily="18" charset="0"/>
              </a:rPr>
              <a:t>What qualification</a:t>
            </a:r>
          </a:p>
          <a:p>
            <a:pPr>
              <a:buFont typeface="Cambria" pitchFamily="18" charset="0"/>
              <a:buChar char="*"/>
            </a:pPr>
            <a:r>
              <a:rPr lang="en-US" sz="1400" dirty="0" smtClean="0">
                <a:latin typeface="Cambria" pitchFamily="18" charset="0"/>
              </a:rPr>
              <a:t>Whether to prepare the required candidates themselves or do outsourcing.</a:t>
            </a:r>
          </a:p>
          <a:p>
            <a:pPr>
              <a:buFont typeface="Cambria" pitchFamily="18" charset="0"/>
              <a:buChar char="*"/>
            </a:pPr>
            <a:r>
              <a:rPr lang="en-US" sz="1400" dirty="0" smtClean="0">
                <a:latin typeface="Cambria" pitchFamily="18" charset="0"/>
              </a:rPr>
              <a:t>Recruitment method to be used</a:t>
            </a:r>
          </a:p>
          <a:p>
            <a:pPr>
              <a:buFont typeface="Cambria" pitchFamily="18" charset="0"/>
              <a:buChar char="*"/>
            </a:pPr>
            <a:r>
              <a:rPr lang="en-US" sz="1400" dirty="0" smtClean="0">
                <a:latin typeface="Cambria" pitchFamily="18" charset="0"/>
              </a:rPr>
              <a:t>Geographical area to be considered</a:t>
            </a:r>
          </a:p>
          <a:p>
            <a:pPr>
              <a:buFont typeface="Cambria" pitchFamily="18" charset="0"/>
              <a:buChar char="*"/>
            </a:pPr>
            <a:r>
              <a:rPr lang="en-US" sz="1400" dirty="0" smtClean="0">
                <a:latin typeface="Cambria" pitchFamily="18" charset="0"/>
              </a:rPr>
              <a:t>Source of recruitment to be practiced</a:t>
            </a:r>
          </a:p>
          <a:p>
            <a:pPr>
              <a:buFont typeface="Cambria" pitchFamily="18" charset="0"/>
              <a:buChar char="*"/>
            </a:pPr>
            <a:r>
              <a:rPr lang="en-US" sz="1400" dirty="0" smtClean="0">
                <a:latin typeface="Cambria" pitchFamily="18" charset="0"/>
              </a:rPr>
              <a:t>What sequence of activities to be followed</a:t>
            </a:r>
          </a:p>
          <a:p>
            <a:pPr>
              <a:buNone/>
            </a:pPr>
            <a:endParaRPr lang="en-US" sz="1800" b="1" dirty="0" smtClean="0">
              <a:latin typeface="Cambria" pitchFamily="18" charset="0"/>
            </a:endParaRPr>
          </a:p>
          <a:p>
            <a:pPr>
              <a:buNone/>
            </a:pPr>
            <a:endParaRPr lang="en-US" sz="1800" b="1" dirty="0" smtClean="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274638"/>
            <a:ext cx="8229600" cy="944562"/>
          </a:xfrm>
        </p:spPr>
        <p:txBody>
          <a:bodyPr/>
          <a:lstStyle/>
          <a:p>
            <a:r>
              <a:rPr lang="en-US" sz="2000" b="1" dirty="0" smtClean="0">
                <a:latin typeface="Cambria" pitchFamily="18" charset="0"/>
              </a:rPr>
              <a:t>Step 3: Searching</a:t>
            </a:r>
            <a:endParaRPr lang="en-US" sz="2800" b="1" dirty="0" smtClean="0">
              <a:latin typeface="Cambria" pitchFamily="18" charset="0"/>
            </a:endParaRPr>
          </a:p>
        </p:txBody>
      </p:sp>
      <p:sp>
        <p:nvSpPr>
          <p:cNvPr id="21507" name="Content Placeholder 2"/>
          <p:cNvSpPr>
            <a:spLocks noGrp="1"/>
          </p:cNvSpPr>
          <p:nvPr>
            <p:ph idx="1"/>
          </p:nvPr>
        </p:nvSpPr>
        <p:spPr>
          <a:xfrm>
            <a:off x="457200" y="1219200"/>
            <a:ext cx="8229600" cy="4906963"/>
          </a:xfrm>
        </p:spPr>
        <p:txBody>
          <a:bodyPr/>
          <a:lstStyle/>
          <a:p>
            <a:pPr>
              <a:buNone/>
            </a:pPr>
            <a:r>
              <a:rPr lang="en-US" sz="1400" dirty="0" smtClean="0">
                <a:latin typeface="Cambria" pitchFamily="18" charset="0"/>
              </a:rPr>
              <a:t>* </a:t>
            </a:r>
            <a:r>
              <a:rPr lang="en-US" sz="1800" dirty="0" smtClean="0">
                <a:latin typeface="Cambria" pitchFamily="18" charset="0"/>
              </a:rPr>
              <a:t>Attracting job seekers to the organization</a:t>
            </a:r>
          </a:p>
          <a:p>
            <a:pPr lvl="1">
              <a:buFont typeface="Arial" pitchFamily="34" charset="0"/>
              <a:buNone/>
            </a:pPr>
            <a:r>
              <a:rPr lang="en-US" sz="1800" dirty="0" smtClean="0">
                <a:latin typeface="Cambria" pitchFamily="18" charset="0"/>
              </a:rPr>
              <a:t>There are broadly two sources</a:t>
            </a:r>
          </a:p>
          <a:p>
            <a:pPr lvl="1"/>
            <a:r>
              <a:rPr lang="en-US" sz="1800" dirty="0" smtClean="0">
                <a:latin typeface="Cambria" pitchFamily="18" charset="0"/>
              </a:rPr>
              <a:t>Internal</a:t>
            </a:r>
          </a:p>
          <a:p>
            <a:pPr lvl="1"/>
            <a:r>
              <a:rPr lang="en-US" sz="1800" dirty="0" smtClean="0">
                <a:latin typeface="Cambria" pitchFamily="18" charset="0"/>
              </a:rPr>
              <a:t>External </a:t>
            </a:r>
          </a:p>
          <a:p>
            <a:pPr lvl="1"/>
            <a:endParaRPr lang="en-US" sz="1400" dirty="0" smtClean="0">
              <a:latin typeface="Cambria" pitchFamily="18" charset="0"/>
            </a:endParaRPr>
          </a:p>
          <a:p>
            <a:pPr lvl="1" algn="ctr">
              <a:buNone/>
            </a:pPr>
            <a:r>
              <a:rPr lang="en-US" sz="2000" b="1" dirty="0" smtClean="0">
                <a:latin typeface="Cambria" pitchFamily="18" charset="0"/>
              </a:rPr>
              <a:t>Step 4: Screening</a:t>
            </a:r>
          </a:p>
          <a:p>
            <a:pPr lvl="1">
              <a:buNone/>
            </a:pPr>
            <a:endParaRPr lang="en-US" sz="1600" b="1" dirty="0" smtClean="0">
              <a:latin typeface="Cambria" pitchFamily="18" charset="0"/>
            </a:endParaRPr>
          </a:p>
          <a:p>
            <a:pPr>
              <a:buNone/>
            </a:pPr>
            <a:r>
              <a:rPr lang="en-US" sz="1600" dirty="0" smtClean="0">
                <a:latin typeface="Cambria" pitchFamily="18" charset="0"/>
              </a:rPr>
              <a:t>* Though it is taken as a starting point of selection.</a:t>
            </a:r>
          </a:p>
          <a:p>
            <a:pPr>
              <a:buNone/>
            </a:pPr>
            <a:endParaRPr lang="en-US" sz="1600" dirty="0" smtClean="0">
              <a:latin typeface="Cambria" pitchFamily="18" charset="0"/>
            </a:endParaRPr>
          </a:p>
          <a:p>
            <a:pPr>
              <a:buNone/>
            </a:pPr>
            <a:r>
              <a:rPr lang="en-US" sz="1600" dirty="0" smtClean="0">
                <a:latin typeface="Cambria" pitchFamily="18" charset="0"/>
              </a:rPr>
              <a:t>* Its significance makes it a foundation and integral part of recruitment.</a:t>
            </a:r>
          </a:p>
          <a:p>
            <a:pPr>
              <a:buNone/>
            </a:pPr>
            <a:endParaRPr lang="en-US" sz="1600" dirty="0" smtClean="0">
              <a:latin typeface="Cambria" pitchFamily="18" charset="0"/>
            </a:endParaRPr>
          </a:p>
          <a:p>
            <a:pPr>
              <a:buNone/>
            </a:pPr>
            <a:r>
              <a:rPr lang="en-US" sz="1600" dirty="0" smtClean="0">
                <a:latin typeface="Cambria" pitchFamily="18" charset="0"/>
              </a:rPr>
              <a:t>* Job specification is valuable in screening.  </a:t>
            </a:r>
          </a:p>
          <a:p>
            <a:pPr lvl="1">
              <a:buNone/>
            </a:pPr>
            <a:endParaRPr lang="en-US" sz="1800" b="1" dirty="0" smtClean="0">
              <a:latin typeface="Cambria" pitchFamily="18" charset="0"/>
            </a:endParaRPr>
          </a:p>
          <a:p>
            <a:pPr lvl="1">
              <a:buFont typeface="Arial" pitchFamily="34" charset="0"/>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2400" b="1" dirty="0" smtClean="0">
                <a:latin typeface="Cambria" pitchFamily="18" charset="0"/>
              </a:rPr>
              <a:t>Step 5: Evaluation &amp; Control</a:t>
            </a:r>
          </a:p>
        </p:txBody>
      </p:sp>
      <p:sp>
        <p:nvSpPr>
          <p:cNvPr id="23555" name="Content Placeholder 2"/>
          <p:cNvSpPr>
            <a:spLocks noGrp="1"/>
          </p:cNvSpPr>
          <p:nvPr>
            <p:ph idx="1"/>
          </p:nvPr>
        </p:nvSpPr>
        <p:spPr/>
        <p:txBody>
          <a:bodyPr/>
          <a:lstStyle/>
          <a:p>
            <a:pPr>
              <a:buNone/>
            </a:pPr>
            <a:r>
              <a:rPr lang="en-US" sz="1800" dirty="0" smtClean="0">
                <a:latin typeface="Cambria" pitchFamily="18" charset="0"/>
              </a:rPr>
              <a:t>The recruitment method is appropriate and valid. The process followed is</a:t>
            </a:r>
          </a:p>
          <a:p>
            <a:pPr>
              <a:buNone/>
            </a:pPr>
            <a:r>
              <a:rPr lang="en-US" sz="1800" dirty="0" smtClean="0">
                <a:latin typeface="Cambria" pitchFamily="18" charset="0"/>
              </a:rPr>
              <a:t>effective. In case of deviation proper control measures are needed. The cost</a:t>
            </a:r>
          </a:p>
          <a:p>
            <a:pPr>
              <a:buNone/>
            </a:pPr>
            <a:r>
              <a:rPr lang="en-US" sz="1800" dirty="0" smtClean="0">
                <a:latin typeface="Cambria" pitchFamily="18" charset="0"/>
              </a:rPr>
              <a:t>involved in the process makes evaluation and control imperative:</a:t>
            </a:r>
          </a:p>
          <a:p>
            <a:pPr>
              <a:buNone/>
            </a:pPr>
            <a:endParaRPr lang="en-US" sz="1800" dirty="0" smtClean="0">
              <a:latin typeface="Cambria" pitchFamily="18" charset="0"/>
            </a:endParaRPr>
          </a:p>
          <a:p>
            <a:pPr lvl="1"/>
            <a:r>
              <a:rPr lang="en-US" sz="1800" dirty="0" smtClean="0">
                <a:latin typeface="Cambria" pitchFamily="18" charset="0"/>
              </a:rPr>
              <a:t>Salary of recruiters</a:t>
            </a:r>
          </a:p>
          <a:p>
            <a:pPr lvl="1"/>
            <a:r>
              <a:rPr lang="en-US" sz="1800" dirty="0" smtClean="0">
                <a:latin typeface="Cambria" pitchFamily="18" charset="0"/>
              </a:rPr>
              <a:t>Cost of time spent for preparing job analysis, ads</a:t>
            </a:r>
          </a:p>
          <a:p>
            <a:pPr lvl="1"/>
            <a:r>
              <a:rPr lang="en-US" sz="1800" dirty="0" smtClean="0">
                <a:latin typeface="Cambria" pitchFamily="18" charset="0"/>
              </a:rPr>
              <a:t>Administrative expenses</a:t>
            </a:r>
          </a:p>
          <a:p>
            <a:pPr lvl="1"/>
            <a:r>
              <a:rPr lang="en-US" sz="1800" dirty="0" smtClean="0">
                <a:latin typeface="Cambria" pitchFamily="18" charset="0"/>
              </a:rPr>
              <a:t>Cost of outsourcing or overtime (work due to vacancies)</a:t>
            </a:r>
          </a:p>
          <a:p>
            <a:pPr lvl="1"/>
            <a:r>
              <a:rPr lang="en-US" sz="1800" dirty="0" smtClean="0">
                <a:latin typeface="Cambria" pitchFamily="18" charset="0"/>
              </a:rPr>
              <a:t>Cost incurred due to unsuitable selection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2800" b="1" dirty="0" smtClean="0">
                <a:latin typeface="Cambria" pitchFamily="18" charset="0"/>
              </a:rPr>
              <a:t>Methods of Recruitment</a:t>
            </a:r>
            <a:endParaRPr lang="en-US" sz="3600" b="1" dirty="0" smtClean="0">
              <a:latin typeface="Cambria" pitchFamily="18" charset="0"/>
            </a:endParaRPr>
          </a:p>
        </p:txBody>
      </p:sp>
      <p:sp>
        <p:nvSpPr>
          <p:cNvPr id="24579" name="Content Placeholder 2"/>
          <p:cNvSpPr>
            <a:spLocks noGrp="1"/>
          </p:cNvSpPr>
          <p:nvPr>
            <p:ph idx="1"/>
          </p:nvPr>
        </p:nvSpPr>
        <p:spPr>
          <a:xfrm>
            <a:off x="457200" y="1371600"/>
            <a:ext cx="8229600" cy="5181600"/>
          </a:xfrm>
        </p:spPr>
        <p:txBody>
          <a:bodyPr/>
          <a:lstStyle/>
          <a:p>
            <a:pPr>
              <a:buNone/>
            </a:pPr>
            <a:r>
              <a:rPr lang="en-US" sz="1800" dirty="0" smtClean="0">
                <a:latin typeface="Cambria" pitchFamily="18" charset="0"/>
              </a:rPr>
              <a:t>Recruitment method means the way by which an organization reaches to</a:t>
            </a:r>
          </a:p>
          <a:p>
            <a:pPr>
              <a:buNone/>
            </a:pPr>
            <a:r>
              <a:rPr lang="en-US" sz="1800" dirty="0" smtClean="0">
                <a:latin typeface="Cambria" pitchFamily="18" charset="0"/>
              </a:rPr>
              <a:t>the potential job seekers. Dunn and Stephen have broadly classified:</a:t>
            </a:r>
          </a:p>
          <a:p>
            <a:pPr>
              <a:buNone/>
            </a:pPr>
            <a:endParaRPr lang="en-US" sz="1800" dirty="0" smtClean="0">
              <a:latin typeface="Cambria" pitchFamily="18" charset="0"/>
            </a:endParaRPr>
          </a:p>
          <a:p>
            <a:pPr lvl="1"/>
            <a:r>
              <a:rPr lang="en-US" sz="1800" b="1" dirty="0" smtClean="0">
                <a:latin typeface="Cambria" pitchFamily="18" charset="0"/>
              </a:rPr>
              <a:t>Direct Method: </a:t>
            </a:r>
            <a:r>
              <a:rPr lang="en-US" sz="1800" dirty="0" smtClean="0">
                <a:latin typeface="Cambria" pitchFamily="18" charset="0"/>
              </a:rPr>
              <a:t>The Org. Representatives are sent to the potential candidates in the educational and training institutes. Sometimes the Professors are directly contacted and solicited. Other pick up points like exhibitions, seminars, conventions etc.</a:t>
            </a:r>
          </a:p>
          <a:p>
            <a:pPr lvl="1"/>
            <a:endParaRPr lang="en-US" sz="1800" dirty="0" smtClean="0">
              <a:latin typeface="Cambria" pitchFamily="18" charset="0"/>
            </a:endParaRPr>
          </a:p>
          <a:p>
            <a:pPr lvl="1"/>
            <a:r>
              <a:rPr lang="en-US" sz="1800" b="1" dirty="0" smtClean="0">
                <a:latin typeface="Cambria" pitchFamily="18" charset="0"/>
              </a:rPr>
              <a:t>Indirect Method: </a:t>
            </a:r>
            <a:r>
              <a:rPr lang="en-US" sz="1800" dirty="0" smtClean="0">
                <a:latin typeface="Cambria" pitchFamily="18" charset="0"/>
              </a:rPr>
              <a:t>ads in news papers, radio and TV etc, Journals</a:t>
            </a:r>
          </a:p>
          <a:p>
            <a:pPr lvl="1">
              <a:buNone/>
            </a:pPr>
            <a:r>
              <a:rPr lang="en-US" sz="1800" dirty="0" smtClean="0">
                <a:latin typeface="Cambria" pitchFamily="18" charset="0"/>
              </a:rPr>
              <a:t>     This method is useful when Organization do not find suitable candidates, wants to reach out vast territory and wants to fill up scientific, professional and technical posts</a:t>
            </a:r>
          </a:p>
          <a:p>
            <a:pPr lvl="1">
              <a:buNone/>
            </a:pPr>
            <a:endParaRPr lang="en-US" sz="1800" dirty="0" smtClean="0">
              <a:latin typeface="Cambria" pitchFamily="18" charset="0"/>
            </a:endParaRPr>
          </a:p>
          <a:p>
            <a:pPr lvl="1"/>
            <a:r>
              <a:rPr lang="en-US" sz="1800" b="1" dirty="0" smtClean="0">
                <a:latin typeface="Cambria" pitchFamily="18" charset="0"/>
              </a:rPr>
              <a:t>Third Party Method: </a:t>
            </a:r>
            <a:r>
              <a:rPr lang="en-US" sz="1800" dirty="0" smtClean="0">
                <a:latin typeface="Cambria" pitchFamily="18" charset="0"/>
              </a:rPr>
              <a:t>Use of private employment agencies, mgt. consultants, professional bodies/associations, employee referral/recommendations, trade unions, data banks, labor contractors</a:t>
            </a:r>
          </a:p>
          <a:p>
            <a:pPr lvl="1"/>
            <a:endParaRPr lang="en-US" sz="2000" dirty="0" smtClean="0">
              <a:latin typeface="Cambria" pitchFamily="18" charset="0"/>
            </a:endParaRP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685800"/>
            <a:ext cx="7772400" cy="5562600"/>
          </a:xfrm>
        </p:spPr>
        <p:txBody>
          <a:bodyPr>
            <a:normAutofit/>
          </a:bodyPr>
          <a:lstStyle/>
          <a:p>
            <a:r>
              <a:rPr lang="en-US" sz="2000" dirty="0" smtClean="0">
                <a:latin typeface="Cambria" pitchFamily="18" charset="0"/>
              </a:rPr>
              <a:t>Recruitment is the process of finding and attracting capable applicants for employment. The process begins when new recruits are sought and ends when their applications are submitted. The result is a pool of applicants from which new employees are selected. (</a:t>
            </a:r>
            <a:r>
              <a:rPr lang="en-US" sz="2000" dirty="0" err="1" smtClean="0">
                <a:latin typeface="Cambria" pitchFamily="18" charset="0"/>
              </a:rPr>
              <a:t>Werther</a:t>
            </a:r>
            <a:r>
              <a:rPr lang="en-US" sz="2000" dirty="0" smtClean="0">
                <a:latin typeface="Cambria" pitchFamily="18" charset="0"/>
              </a:rPr>
              <a:t> and Davis)</a:t>
            </a:r>
            <a:br>
              <a:rPr lang="en-US" sz="2000" dirty="0" smtClean="0">
                <a:latin typeface="Cambria" pitchFamily="18" charset="0"/>
              </a:rPr>
            </a:br>
            <a:r>
              <a:rPr lang="en-US" sz="2000" dirty="0" smtClean="0">
                <a:latin typeface="Cambria" pitchFamily="18" charset="0"/>
              </a:rPr>
              <a:t/>
            </a:r>
            <a:br>
              <a:rPr lang="en-US" sz="2000" dirty="0" smtClean="0">
                <a:latin typeface="Cambria" pitchFamily="18" charset="0"/>
              </a:rPr>
            </a:br>
            <a:r>
              <a:rPr lang="en-US" sz="2000" dirty="0" smtClean="0">
                <a:latin typeface="Cambria" pitchFamily="18" charset="0"/>
              </a:rPr>
              <a:t/>
            </a:r>
            <a:br>
              <a:rPr lang="en-US" sz="2000" dirty="0" smtClean="0">
                <a:latin typeface="Cambria" pitchFamily="18" charset="0"/>
              </a:rPr>
            </a:br>
            <a:r>
              <a:rPr lang="en-US" sz="2000" dirty="0" smtClean="0">
                <a:latin typeface="Cambria" pitchFamily="18" charset="0"/>
              </a:rPr>
              <a:t> A process of searching for prospective employees and stimulating and encouraging them to apply for jobs in an organization (</a:t>
            </a:r>
            <a:r>
              <a:rPr lang="en-US" sz="2000" dirty="0" err="1" smtClean="0">
                <a:latin typeface="Cambria" pitchFamily="18" charset="0"/>
              </a:rPr>
              <a:t>Flippo</a:t>
            </a:r>
            <a:r>
              <a:rPr lang="en-US" sz="2000" dirty="0" smtClean="0">
                <a:latin typeface="Cambria" pitchFamily="18" charset="0"/>
              </a:rPr>
              <a:t>)</a:t>
            </a:r>
            <a:br>
              <a:rPr lang="en-US" sz="2000" dirty="0" smtClean="0">
                <a:latin typeface="Cambria" pitchFamily="18" charset="0"/>
              </a:rPr>
            </a:br>
            <a:r>
              <a:rPr lang="en-US" sz="2000" dirty="0" smtClean="0">
                <a:latin typeface="Cambria" pitchFamily="18" charset="0"/>
              </a:rPr>
              <a:t/>
            </a:r>
            <a:br>
              <a:rPr lang="en-US" sz="2000" dirty="0" smtClean="0">
                <a:latin typeface="Cambria" pitchFamily="18" charset="0"/>
              </a:rPr>
            </a:br>
            <a:r>
              <a:rPr lang="en-US" sz="2000" dirty="0" smtClean="0">
                <a:latin typeface="Cambria" pitchFamily="18" charset="0"/>
              </a:rPr>
              <a:t/>
            </a:r>
            <a:br>
              <a:rPr lang="en-US" sz="2000" dirty="0" smtClean="0">
                <a:latin typeface="Cambria" pitchFamily="18" charset="0"/>
              </a:rPr>
            </a:br>
            <a:r>
              <a:rPr lang="en-US" sz="2000" dirty="0" smtClean="0">
                <a:latin typeface="Cambria" pitchFamily="18" charset="0"/>
              </a:rPr>
              <a:t/>
            </a:r>
            <a:br>
              <a:rPr lang="en-US" sz="2000" dirty="0" smtClean="0">
                <a:latin typeface="Cambria" pitchFamily="18" charset="0"/>
              </a:rPr>
            </a:br>
            <a:r>
              <a:rPr lang="en-US" sz="2000" dirty="0" smtClean="0">
                <a:latin typeface="Cambria" pitchFamily="18" charset="0"/>
              </a:rPr>
              <a:t>Recruitment is the process of locating, identifying and attracting capable applicants. (Bergmann and Taylor)</a:t>
            </a:r>
            <a:r>
              <a:rPr lang="en-US" sz="2000" dirty="0" smtClean="0"/>
              <a:t/>
            </a:r>
            <a:br>
              <a:rPr lang="en-US" sz="2000" dirty="0" smtClean="0"/>
            </a:b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533400"/>
            <a:ext cx="8229600" cy="914400"/>
          </a:xfrm>
        </p:spPr>
        <p:txBody>
          <a:bodyPr/>
          <a:lstStyle/>
          <a:p>
            <a:r>
              <a:rPr lang="en-US" sz="2400" b="1" dirty="0" smtClean="0">
                <a:latin typeface="Cambria" pitchFamily="18" charset="0"/>
              </a:rPr>
              <a:t>Factors affecting recruitment</a:t>
            </a:r>
          </a:p>
        </p:txBody>
      </p:sp>
      <p:sp>
        <p:nvSpPr>
          <p:cNvPr id="7171" name="Content Placeholder 2"/>
          <p:cNvSpPr>
            <a:spLocks noGrp="1"/>
          </p:cNvSpPr>
          <p:nvPr>
            <p:ph idx="1"/>
          </p:nvPr>
        </p:nvSpPr>
        <p:spPr>
          <a:xfrm>
            <a:off x="457200" y="1524000"/>
            <a:ext cx="8229600" cy="4602163"/>
          </a:xfrm>
        </p:spPr>
        <p:txBody>
          <a:bodyPr/>
          <a:lstStyle/>
          <a:p>
            <a:pPr>
              <a:buNone/>
            </a:pPr>
            <a:r>
              <a:rPr lang="en-US" sz="1800" dirty="0" smtClean="0">
                <a:latin typeface="Cambria" pitchFamily="18" charset="0"/>
              </a:rPr>
              <a:t>* Internal:</a:t>
            </a:r>
          </a:p>
          <a:p>
            <a:pPr lvl="1"/>
            <a:r>
              <a:rPr lang="en-US" sz="1800" dirty="0" smtClean="0">
                <a:latin typeface="Cambria" pitchFamily="18" charset="0"/>
              </a:rPr>
              <a:t>Size of the Organization</a:t>
            </a:r>
          </a:p>
          <a:p>
            <a:pPr lvl="1"/>
            <a:r>
              <a:rPr lang="en-US" sz="1800" dirty="0" smtClean="0">
                <a:latin typeface="Cambria" pitchFamily="18" charset="0"/>
              </a:rPr>
              <a:t>Recruiting policy</a:t>
            </a:r>
          </a:p>
          <a:p>
            <a:pPr lvl="1"/>
            <a:r>
              <a:rPr lang="en-US" sz="1800" dirty="0" smtClean="0">
                <a:latin typeface="Cambria" pitchFamily="18" charset="0"/>
              </a:rPr>
              <a:t>Image of Organization</a:t>
            </a:r>
          </a:p>
          <a:p>
            <a:pPr lvl="1"/>
            <a:r>
              <a:rPr lang="en-US" sz="1800" dirty="0" smtClean="0">
                <a:latin typeface="Cambria" pitchFamily="18" charset="0"/>
              </a:rPr>
              <a:t>Image of Job</a:t>
            </a:r>
          </a:p>
          <a:p>
            <a:pPr>
              <a:buNone/>
            </a:pPr>
            <a:endParaRPr lang="en-US" sz="1800" dirty="0" smtClean="0">
              <a:latin typeface="Cambria" pitchFamily="18" charset="0"/>
            </a:endParaRPr>
          </a:p>
          <a:p>
            <a:pPr marL="342900" lvl="1" indent="-342900">
              <a:buNone/>
            </a:pPr>
            <a:r>
              <a:rPr lang="en-US" sz="1800" dirty="0" smtClean="0">
                <a:latin typeface="Cambria" pitchFamily="18" charset="0"/>
              </a:rPr>
              <a:t>* External:</a:t>
            </a:r>
          </a:p>
          <a:p>
            <a:pPr lvl="1"/>
            <a:r>
              <a:rPr lang="en-US" sz="1800" dirty="0" smtClean="0">
                <a:latin typeface="Cambria" pitchFamily="18" charset="0"/>
              </a:rPr>
              <a:t>Demographic factors</a:t>
            </a:r>
          </a:p>
          <a:p>
            <a:pPr lvl="1"/>
            <a:r>
              <a:rPr lang="en-US" sz="1800" dirty="0" smtClean="0">
                <a:latin typeface="Cambria" pitchFamily="18" charset="0"/>
              </a:rPr>
              <a:t>Labor market</a:t>
            </a:r>
          </a:p>
          <a:p>
            <a:pPr lvl="1"/>
            <a:r>
              <a:rPr lang="en-US" sz="1800" dirty="0" smtClean="0">
                <a:latin typeface="Cambria" pitchFamily="18" charset="0"/>
              </a:rPr>
              <a:t>Unemployment situation</a:t>
            </a:r>
          </a:p>
          <a:p>
            <a:pPr lvl="1"/>
            <a:r>
              <a:rPr lang="en-US" sz="1800" dirty="0" smtClean="0">
                <a:latin typeface="Cambria" pitchFamily="18" charset="0"/>
              </a:rPr>
              <a:t>Labor Laws</a:t>
            </a:r>
          </a:p>
          <a:p>
            <a:pPr lvl="1"/>
            <a:r>
              <a:rPr lang="en-US" sz="1800" dirty="0" smtClean="0">
                <a:latin typeface="Cambria" pitchFamily="18" charset="0"/>
              </a:rPr>
              <a:t>Legal Considerations</a:t>
            </a:r>
          </a:p>
          <a:p>
            <a:pPr lvl="1"/>
            <a:endParaRPr lang="en-US" sz="1800" dirty="0" smtClean="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609600"/>
            <a:ext cx="8229600" cy="868363"/>
          </a:xfrm>
        </p:spPr>
        <p:txBody>
          <a:bodyPr/>
          <a:lstStyle/>
          <a:p>
            <a:r>
              <a:rPr lang="en-US" sz="2400" b="1" dirty="0" smtClean="0">
                <a:latin typeface="Cambria" pitchFamily="18" charset="0"/>
              </a:rPr>
              <a:t>Sources of Recruitment</a:t>
            </a:r>
          </a:p>
        </p:txBody>
      </p:sp>
      <p:cxnSp>
        <p:nvCxnSpPr>
          <p:cNvPr id="4" name="Straight Connector 3"/>
          <p:cNvCxnSpPr/>
          <p:nvPr/>
        </p:nvCxnSpPr>
        <p:spPr>
          <a:xfrm>
            <a:off x="2057400" y="1981200"/>
            <a:ext cx="510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1867694" y="21709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6973094" y="21709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22" name="TextBox 14"/>
          <p:cNvSpPr txBox="1">
            <a:spLocks noChangeArrowheads="1"/>
          </p:cNvSpPr>
          <p:nvPr/>
        </p:nvSpPr>
        <p:spPr bwMode="auto">
          <a:xfrm>
            <a:off x="5867400" y="2362200"/>
            <a:ext cx="2286000" cy="369888"/>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a:spAutoFit/>
          </a:bodyPr>
          <a:lstStyle/>
          <a:p>
            <a:pPr algn="ctr"/>
            <a:r>
              <a:rPr lang="en-US">
                <a:latin typeface="Cambria" pitchFamily="18" charset="0"/>
              </a:rPr>
              <a:t>External Sources</a:t>
            </a:r>
          </a:p>
        </p:txBody>
      </p:sp>
      <p:sp>
        <p:nvSpPr>
          <p:cNvPr id="9223" name="TextBox 15"/>
          <p:cNvSpPr txBox="1">
            <a:spLocks noChangeArrowheads="1"/>
          </p:cNvSpPr>
          <p:nvPr/>
        </p:nvSpPr>
        <p:spPr bwMode="auto">
          <a:xfrm>
            <a:off x="914400" y="2362200"/>
            <a:ext cx="2286000" cy="369888"/>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3">
            <a:schemeClr val="lt1"/>
          </a:lnRef>
          <a:fillRef idx="1">
            <a:schemeClr val="accent5"/>
          </a:fillRef>
          <a:effectRef idx="1">
            <a:schemeClr val="accent5"/>
          </a:effectRef>
          <a:fontRef idx="minor">
            <a:schemeClr val="lt1"/>
          </a:fontRef>
        </p:style>
        <p:txBody>
          <a:bodyPr>
            <a:spAutoFit/>
          </a:bodyPr>
          <a:lstStyle/>
          <a:p>
            <a:pPr algn="ctr"/>
            <a:r>
              <a:rPr lang="en-US" dirty="0">
                <a:latin typeface="Cambria" pitchFamily="18" charset="0"/>
              </a:rPr>
              <a:t>Internal Sources</a:t>
            </a:r>
          </a:p>
        </p:txBody>
      </p:sp>
      <p:sp>
        <p:nvSpPr>
          <p:cNvPr id="9224" name="TextBox 16"/>
          <p:cNvSpPr txBox="1">
            <a:spLocks noChangeArrowheads="1"/>
          </p:cNvSpPr>
          <p:nvPr/>
        </p:nvSpPr>
        <p:spPr bwMode="auto">
          <a:xfrm>
            <a:off x="1143000" y="2895600"/>
            <a:ext cx="2209800" cy="369888"/>
          </a:xfrm>
          <a:prstGeom prst="rect">
            <a:avLst/>
          </a:prstGeom>
          <a:noFill/>
          <a:ln w="9525">
            <a:noFill/>
            <a:miter lim="800000"/>
            <a:headEnd/>
            <a:tailEnd/>
          </a:ln>
        </p:spPr>
        <p:txBody>
          <a:bodyPr>
            <a:spAutoFit/>
          </a:bodyPr>
          <a:lstStyle/>
          <a:p>
            <a:endParaRPr lang="en-US">
              <a:latin typeface="Cambria" pitchFamily="18" charset="0"/>
            </a:endParaRPr>
          </a:p>
        </p:txBody>
      </p:sp>
      <p:sp>
        <p:nvSpPr>
          <p:cNvPr id="9225" name="TextBox 8"/>
          <p:cNvSpPr txBox="1">
            <a:spLocks noChangeArrowheads="1"/>
          </p:cNvSpPr>
          <p:nvPr/>
        </p:nvSpPr>
        <p:spPr bwMode="auto">
          <a:xfrm>
            <a:off x="990600" y="2971800"/>
            <a:ext cx="2286000" cy="2031325"/>
          </a:xfrm>
          <a:prstGeom prst="rect">
            <a:avLst/>
          </a:prstGeom>
          <a:noFill/>
          <a:ln w="9525">
            <a:noFill/>
            <a:miter lim="800000"/>
            <a:headEnd/>
            <a:tailEnd/>
          </a:ln>
        </p:spPr>
        <p:txBody>
          <a:bodyPr wrap="square">
            <a:spAutoFit/>
          </a:bodyPr>
          <a:lstStyle/>
          <a:p>
            <a:r>
              <a:rPr lang="en-US" dirty="0" smtClean="0">
                <a:latin typeface="Cambria" pitchFamily="18" charset="0"/>
              </a:rPr>
              <a:t>* Present Employees</a:t>
            </a:r>
          </a:p>
          <a:p>
            <a:endParaRPr lang="en-US" dirty="0">
              <a:latin typeface="Cambria" pitchFamily="18" charset="0"/>
            </a:endParaRPr>
          </a:p>
          <a:p>
            <a:r>
              <a:rPr lang="en-US" dirty="0" smtClean="0">
                <a:latin typeface="Cambria" pitchFamily="18" charset="0"/>
              </a:rPr>
              <a:t>* Employee Referrals</a:t>
            </a:r>
          </a:p>
          <a:p>
            <a:pPr>
              <a:buFont typeface="Arial" pitchFamily="34" charset="0"/>
              <a:buChar char="•"/>
            </a:pPr>
            <a:endParaRPr lang="en-US" dirty="0">
              <a:latin typeface="Cambria" pitchFamily="18" charset="0"/>
            </a:endParaRPr>
          </a:p>
          <a:p>
            <a:r>
              <a:rPr lang="en-US" dirty="0" smtClean="0">
                <a:latin typeface="Cambria" pitchFamily="18" charset="0"/>
              </a:rPr>
              <a:t>* Former Employees</a:t>
            </a:r>
          </a:p>
          <a:p>
            <a:pPr>
              <a:buFont typeface="Arial" pitchFamily="34" charset="0"/>
              <a:buChar char="•"/>
            </a:pPr>
            <a:endParaRPr lang="en-US" dirty="0">
              <a:latin typeface="Cambria" pitchFamily="18" charset="0"/>
            </a:endParaRPr>
          </a:p>
          <a:p>
            <a:r>
              <a:rPr lang="en-US" dirty="0" smtClean="0">
                <a:latin typeface="Cambria" pitchFamily="18" charset="0"/>
              </a:rPr>
              <a:t>* Previous </a:t>
            </a:r>
            <a:r>
              <a:rPr lang="en-US" dirty="0">
                <a:latin typeface="Cambria" pitchFamily="18" charset="0"/>
              </a:rPr>
              <a:t>Applicants</a:t>
            </a:r>
          </a:p>
        </p:txBody>
      </p:sp>
      <p:sp>
        <p:nvSpPr>
          <p:cNvPr id="9226" name="TextBox 9"/>
          <p:cNvSpPr txBox="1">
            <a:spLocks noChangeArrowheads="1"/>
          </p:cNvSpPr>
          <p:nvPr/>
        </p:nvSpPr>
        <p:spPr bwMode="auto">
          <a:xfrm>
            <a:off x="5791200" y="2971800"/>
            <a:ext cx="2895600" cy="2308324"/>
          </a:xfrm>
          <a:prstGeom prst="rect">
            <a:avLst/>
          </a:prstGeom>
          <a:noFill/>
          <a:ln w="9525">
            <a:noFill/>
            <a:miter lim="800000"/>
            <a:headEnd/>
            <a:tailEnd/>
          </a:ln>
        </p:spPr>
        <p:txBody>
          <a:bodyPr wrap="square">
            <a:spAutoFit/>
          </a:bodyPr>
          <a:lstStyle/>
          <a:p>
            <a:r>
              <a:rPr lang="en-US" dirty="0" smtClean="0">
                <a:latin typeface="Cambria" pitchFamily="18" charset="0"/>
              </a:rPr>
              <a:t>* Employment </a:t>
            </a:r>
            <a:r>
              <a:rPr lang="en-US" dirty="0">
                <a:latin typeface="Cambria" pitchFamily="18" charset="0"/>
              </a:rPr>
              <a:t>Exchanges</a:t>
            </a:r>
          </a:p>
          <a:p>
            <a:r>
              <a:rPr lang="en-US" dirty="0" smtClean="0">
                <a:latin typeface="Cambria" pitchFamily="18" charset="0"/>
              </a:rPr>
              <a:t>* Advertisements</a:t>
            </a:r>
            <a:endParaRPr lang="en-US" dirty="0">
              <a:latin typeface="Cambria" pitchFamily="18" charset="0"/>
            </a:endParaRPr>
          </a:p>
          <a:p>
            <a:r>
              <a:rPr lang="en-US" dirty="0" smtClean="0">
                <a:latin typeface="Cambria" pitchFamily="18" charset="0"/>
              </a:rPr>
              <a:t>* Employment </a:t>
            </a:r>
            <a:r>
              <a:rPr lang="en-US" dirty="0">
                <a:latin typeface="Cambria" pitchFamily="18" charset="0"/>
              </a:rPr>
              <a:t>Agencies</a:t>
            </a:r>
          </a:p>
          <a:p>
            <a:r>
              <a:rPr lang="en-US" dirty="0" smtClean="0">
                <a:latin typeface="Cambria" pitchFamily="18" charset="0"/>
              </a:rPr>
              <a:t>* Professional </a:t>
            </a:r>
            <a:r>
              <a:rPr lang="en-US" dirty="0">
                <a:latin typeface="Cambria" pitchFamily="18" charset="0"/>
              </a:rPr>
              <a:t>Associations</a:t>
            </a:r>
          </a:p>
          <a:p>
            <a:r>
              <a:rPr lang="en-US" dirty="0" smtClean="0">
                <a:latin typeface="Cambria" pitchFamily="18" charset="0"/>
              </a:rPr>
              <a:t>* Campus </a:t>
            </a:r>
            <a:r>
              <a:rPr lang="en-US" dirty="0">
                <a:latin typeface="Cambria" pitchFamily="18" charset="0"/>
              </a:rPr>
              <a:t>Recruitment</a:t>
            </a:r>
          </a:p>
          <a:p>
            <a:r>
              <a:rPr lang="en-US" dirty="0" smtClean="0">
                <a:latin typeface="Cambria" pitchFamily="18" charset="0"/>
              </a:rPr>
              <a:t>* Deputation</a:t>
            </a:r>
            <a:endParaRPr lang="en-US" dirty="0">
              <a:latin typeface="Cambria" pitchFamily="18" charset="0"/>
            </a:endParaRPr>
          </a:p>
          <a:p>
            <a:r>
              <a:rPr lang="en-US" dirty="0" smtClean="0">
                <a:latin typeface="Cambria" pitchFamily="18" charset="0"/>
              </a:rPr>
              <a:t>* Word </a:t>
            </a:r>
            <a:r>
              <a:rPr lang="en-US" dirty="0">
                <a:latin typeface="Cambria" pitchFamily="18" charset="0"/>
              </a:rPr>
              <a:t>of Mouth</a:t>
            </a:r>
          </a:p>
          <a:p>
            <a:r>
              <a:rPr lang="en-US" dirty="0" smtClean="0">
                <a:latin typeface="Cambria" pitchFamily="18" charset="0"/>
              </a:rPr>
              <a:t>* Raiding</a:t>
            </a:r>
            <a:endParaRPr lang="en-US" dirty="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0" y="762000"/>
          <a:ext cx="8305800" cy="4580193"/>
        </p:xfrm>
        <a:graphic>
          <a:graphicData uri="http://schemas.openxmlformats.org/drawingml/2006/table">
            <a:tbl>
              <a:tblPr firstRow="1" bandRow="1">
                <a:tableStyleId>{5C22544A-7EE6-4342-B048-85BDC9FD1C3A}</a:tableStyleId>
              </a:tblPr>
              <a:tblGrid>
                <a:gridCol w="8305800"/>
              </a:tblGrid>
              <a:tr h="739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latin typeface="Cambria" pitchFamily="18" charset="0"/>
                        </a:rPr>
                        <a:t>Internal Sources:</a:t>
                      </a:r>
                    </a:p>
                    <a:p>
                      <a:endParaRPr lang="en-US" sz="1600" b="1" dirty="0">
                        <a:latin typeface="Cambria" pitchFamily="18" charset="0"/>
                      </a:endParaRPr>
                    </a:p>
                  </a:txBody>
                  <a:tcPr/>
                </a:tc>
              </a:tr>
              <a:tr h="2537117">
                <a:tc>
                  <a:txBody>
                    <a:bodyPr/>
                    <a:lstStyle/>
                    <a:p>
                      <a:r>
                        <a:rPr lang="en-US" sz="1600" b="1" dirty="0" smtClean="0">
                          <a:latin typeface="Cambria" pitchFamily="18" charset="0"/>
                        </a:rPr>
                        <a:t>Present Employees: </a:t>
                      </a:r>
                    </a:p>
                    <a:p>
                      <a:endParaRPr lang="en-US" sz="1600" dirty="0" smtClean="0">
                        <a:latin typeface="Cambria" pitchFamily="18" charset="0"/>
                      </a:endParaRPr>
                    </a:p>
                    <a:p>
                      <a:r>
                        <a:rPr lang="en-US" sz="1600" u="sng" dirty="0" smtClean="0">
                          <a:latin typeface="Cambria" pitchFamily="18" charset="0"/>
                        </a:rPr>
                        <a:t>Promotions: </a:t>
                      </a:r>
                      <a:r>
                        <a:rPr lang="en-US" sz="1600" dirty="0" smtClean="0">
                          <a:latin typeface="Cambria" pitchFamily="18" charset="0"/>
                        </a:rPr>
                        <a:t>Upgrading of an employee in terms of position, status, pay and responsibilities </a:t>
                      </a:r>
                    </a:p>
                    <a:p>
                      <a:r>
                        <a:rPr lang="en-US" sz="1600" u="sng" dirty="0" smtClean="0">
                          <a:latin typeface="Cambria" pitchFamily="18" charset="0"/>
                        </a:rPr>
                        <a:t>Transfers: </a:t>
                      </a:r>
                      <a:r>
                        <a:rPr lang="en-US" sz="1600" dirty="0" smtClean="0">
                          <a:latin typeface="Cambria" pitchFamily="18" charset="0"/>
                        </a:rPr>
                        <a:t>shifting and employee from one job to another without any change in the position/post,</a:t>
                      </a:r>
                      <a:r>
                        <a:rPr lang="en-US" sz="1600" baseline="0" dirty="0" smtClean="0">
                          <a:latin typeface="Cambria" pitchFamily="18" charset="0"/>
                        </a:rPr>
                        <a:t> status and responsibilities. </a:t>
                      </a:r>
                    </a:p>
                    <a:p>
                      <a:endParaRPr lang="en-US" sz="1600" baseline="0" dirty="0" smtClean="0">
                        <a:latin typeface="Cambria" pitchFamily="18" charset="0"/>
                      </a:endParaRPr>
                    </a:p>
                    <a:p>
                      <a:r>
                        <a:rPr lang="en-US" sz="1600" baseline="0" dirty="0" smtClean="0">
                          <a:latin typeface="Cambria" pitchFamily="18" charset="0"/>
                        </a:rPr>
                        <a:t>This provides broader and varied base.</a:t>
                      </a:r>
                      <a:endParaRPr lang="en-US" sz="1600" dirty="0">
                        <a:latin typeface="Cambria" pitchFamily="18" charset="0"/>
                      </a:endParaRPr>
                    </a:p>
                  </a:txBody>
                  <a:tcPr/>
                </a:tc>
              </a:tr>
              <a:tr h="1303593">
                <a:tc>
                  <a:txBody>
                    <a:bodyPr/>
                    <a:lstStyle/>
                    <a:p>
                      <a:r>
                        <a:rPr lang="en-US" sz="1600" b="1" dirty="0" smtClean="0">
                          <a:latin typeface="Cambria" pitchFamily="18" charset="0"/>
                        </a:rPr>
                        <a:t>Former Employees:</a:t>
                      </a:r>
                      <a:r>
                        <a:rPr lang="en-US" sz="1600" b="1" baseline="0" dirty="0" smtClean="0">
                          <a:latin typeface="Cambria" pitchFamily="18" charset="0"/>
                        </a:rPr>
                        <a:t> </a:t>
                      </a:r>
                    </a:p>
                    <a:p>
                      <a:endParaRPr lang="en-US" sz="1600" b="1" baseline="0" dirty="0" smtClean="0">
                        <a:latin typeface="Cambria" pitchFamily="18" charset="0"/>
                      </a:endParaRPr>
                    </a:p>
                    <a:p>
                      <a:r>
                        <a:rPr lang="en-US" sz="1600" baseline="0" dirty="0" smtClean="0">
                          <a:latin typeface="Cambria" pitchFamily="18" charset="0"/>
                        </a:rPr>
                        <a:t>Retired or retrenched employees may take interest to come back, may be on part time basis. </a:t>
                      </a:r>
                      <a:endParaRPr lang="en-US"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609600"/>
          <a:ext cx="7848600" cy="4686556"/>
        </p:xfrm>
        <a:graphic>
          <a:graphicData uri="http://schemas.openxmlformats.org/drawingml/2006/table">
            <a:tbl>
              <a:tblPr firstRow="1" bandRow="1">
                <a:tableStyleId>{5C22544A-7EE6-4342-B048-85BDC9FD1C3A}</a:tableStyleId>
              </a:tblPr>
              <a:tblGrid>
                <a:gridCol w="7848600"/>
              </a:tblGrid>
              <a:tr h="845846">
                <a:tc>
                  <a:txBody>
                    <a:bodyPr/>
                    <a:lstStyle/>
                    <a:p>
                      <a:r>
                        <a:rPr lang="en-US" sz="1600" dirty="0" smtClean="0">
                          <a:latin typeface="Cambria" pitchFamily="18" charset="0"/>
                        </a:rPr>
                        <a:t>Internal Sources:</a:t>
                      </a:r>
                    </a:p>
                    <a:p>
                      <a:endParaRPr lang="en-US" sz="1600" dirty="0">
                        <a:latin typeface="Cambria" pitchFamily="18" charset="0"/>
                      </a:endParaRPr>
                    </a:p>
                  </a:txBody>
                  <a:tcPr/>
                </a:tc>
              </a:tr>
              <a:tr h="2537117">
                <a:tc>
                  <a:txBody>
                    <a:bodyPr/>
                    <a:lstStyle/>
                    <a:p>
                      <a:r>
                        <a:rPr lang="en-US" sz="1600" b="1" dirty="0" smtClean="0">
                          <a:latin typeface="Cambria" pitchFamily="18" charset="0"/>
                        </a:rPr>
                        <a:t>Employee Referrals: </a:t>
                      </a:r>
                    </a:p>
                    <a:p>
                      <a:endParaRPr lang="en-US" sz="1600" dirty="0" smtClean="0">
                        <a:latin typeface="Cambria" pitchFamily="18" charset="0"/>
                      </a:endParaRPr>
                    </a:p>
                    <a:p>
                      <a:r>
                        <a:rPr lang="en-US" sz="1600" dirty="0" smtClean="0">
                          <a:latin typeface="Cambria" pitchFamily="18" charset="0"/>
                        </a:rPr>
                        <a:t>Existing employees</a:t>
                      </a:r>
                      <a:r>
                        <a:rPr lang="en-US" sz="1600" baseline="0" dirty="0" smtClean="0">
                          <a:latin typeface="Cambria" pitchFamily="18" charset="0"/>
                        </a:rPr>
                        <a:t> refer their family members, friends and relatives .  </a:t>
                      </a:r>
                      <a:endParaRPr lang="en-US" sz="1600" dirty="0">
                        <a:latin typeface="Cambria" pitchFamily="18" charset="0"/>
                      </a:endParaRPr>
                    </a:p>
                  </a:txBody>
                  <a:tcPr/>
                </a:tc>
              </a:tr>
              <a:tr h="1303593">
                <a:tc>
                  <a:txBody>
                    <a:bodyPr/>
                    <a:lstStyle/>
                    <a:p>
                      <a:r>
                        <a:rPr lang="en-US" sz="1600" b="1" dirty="0" smtClean="0">
                          <a:latin typeface="Cambria" pitchFamily="18" charset="0"/>
                        </a:rPr>
                        <a:t>Previous</a:t>
                      </a:r>
                      <a:r>
                        <a:rPr lang="en-US" sz="1600" b="1" baseline="0" dirty="0" smtClean="0">
                          <a:latin typeface="Cambria" pitchFamily="18" charset="0"/>
                        </a:rPr>
                        <a:t> Applicants:</a:t>
                      </a:r>
                    </a:p>
                    <a:p>
                      <a:endParaRPr lang="en-US" sz="1600" b="1" baseline="0" dirty="0" smtClean="0">
                        <a:latin typeface="Cambria" pitchFamily="18" charset="0"/>
                      </a:endParaRPr>
                    </a:p>
                    <a:p>
                      <a:r>
                        <a:rPr lang="en-US" sz="1600" b="0" baseline="0" dirty="0" smtClean="0">
                          <a:latin typeface="Cambria" pitchFamily="18" charset="0"/>
                        </a:rPr>
                        <a:t>Applications received from candidates before are considered</a:t>
                      </a:r>
                      <a:endParaRPr lang="en-US" sz="1600" b="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685800"/>
            <a:ext cx="8229600" cy="792162"/>
          </a:xfrm>
        </p:spPr>
        <p:txBody>
          <a:bodyPr/>
          <a:lstStyle/>
          <a:p>
            <a:r>
              <a:rPr lang="en-US" sz="2400" b="1" dirty="0" smtClean="0">
                <a:latin typeface="Cambria" pitchFamily="18" charset="0"/>
              </a:rPr>
              <a:t>Evaluation of Internal sources</a:t>
            </a:r>
            <a:endParaRPr lang="en-US" sz="3200" b="1" dirty="0" smtClean="0">
              <a:latin typeface="Cambria" pitchFamily="18" charset="0"/>
            </a:endParaRPr>
          </a:p>
        </p:txBody>
      </p:sp>
      <p:sp>
        <p:nvSpPr>
          <p:cNvPr id="12291" name="Content Placeholder 2"/>
          <p:cNvSpPr>
            <a:spLocks noGrp="1"/>
          </p:cNvSpPr>
          <p:nvPr>
            <p:ph sz="half" idx="1"/>
          </p:nvPr>
        </p:nvSpPr>
        <p:spPr/>
        <p:txBody>
          <a:bodyPr/>
          <a:lstStyle/>
          <a:p>
            <a:pPr>
              <a:buNone/>
            </a:pPr>
            <a:r>
              <a:rPr lang="en-US" sz="2000" b="1" dirty="0" smtClean="0">
                <a:latin typeface="Cambria" pitchFamily="18" charset="0"/>
              </a:rPr>
              <a:t>Advantages</a:t>
            </a:r>
          </a:p>
          <a:p>
            <a:pPr>
              <a:buNone/>
            </a:pPr>
            <a:endParaRPr lang="en-US" sz="2000" b="1" dirty="0" smtClean="0">
              <a:latin typeface="Cambria" pitchFamily="18" charset="0"/>
            </a:endParaRPr>
          </a:p>
          <a:p>
            <a:pPr lvl="1"/>
            <a:r>
              <a:rPr lang="en-US" sz="2000" dirty="0" smtClean="0">
                <a:latin typeface="Cambria" pitchFamily="18" charset="0"/>
              </a:rPr>
              <a:t>Familiarity with own employees</a:t>
            </a:r>
          </a:p>
          <a:p>
            <a:pPr lvl="1"/>
            <a:r>
              <a:rPr lang="en-US" sz="2000" dirty="0" smtClean="0">
                <a:latin typeface="Cambria" pitchFamily="18" charset="0"/>
              </a:rPr>
              <a:t>Better use of the Talent</a:t>
            </a:r>
          </a:p>
          <a:p>
            <a:pPr lvl="1"/>
            <a:r>
              <a:rPr lang="en-US" sz="2000" dirty="0" smtClean="0">
                <a:latin typeface="Cambria" pitchFamily="18" charset="0"/>
              </a:rPr>
              <a:t>Economical Recruitment</a:t>
            </a:r>
          </a:p>
          <a:p>
            <a:pPr lvl="1"/>
            <a:r>
              <a:rPr lang="en-US" sz="2000" dirty="0" smtClean="0">
                <a:latin typeface="Cambria" pitchFamily="18" charset="0"/>
              </a:rPr>
              <a:t>Improves Morale</a:t>
            </a:r>
          </a:p>
          <a:p>
            <a:pPr lvl="1"/>
            <a:r>
              <a:rPr lang="en-US" sz="2000" dirty="0" smtClean="0">
                <a:latin typeface="Cambria" pitchFamily="18" charset="0"/>
              </a:rPr>
              <a:t>A motivator</a:t>
            </a:r>
          </a:p>
        </p:txBody>
      </p:sp>
      <p:sp>
        <p:nvSpPr>
          <p:cNvPr id="12292" name="Content Placeholder 3"/>
          <p:cNvSpPr>
            <a:spLocks noGrp="1"/>
          </p:cNvSpPr>
          <p:nvPr>
            <p:ph sz="half" idx="2"/>
          </p:nvPr>
        </p:nvSpPr>
        <p:spPr/>
        <p:txBody>
          <a:bodyPr/>
          <a:lstStyle/>
          <a:p>
            <a:pPr>
              <a:buNone/>
            </a:pPr>
            <a:r>
              <a:rPr lang="en-US" sz="2000" b="1" dirty="0" smtClean="0">
                <a:latin typeface="Cambria" pitchFamily="18" charset="0"/>
              </a:rPr>
              <a:t>Disadvantages</a:t>
            </a:r>
          </a:p>
          <a:p>
            <a:pPr>
              <a:buNone/>
            </a:pPr>
            <a:endParaRPr lang="en-US" sz="2000" dirty="0" smtClean="0">
              <a:latin typeface="Cambria" pitchFamily="18" charset="0"/>
            </a:endParaRPr>
          </a:p>
          <a:p>
            <a:pPr lvl="1"/>
            <a:r>
              <a:rPr lang="en-US" sz="2000" dirty="0" smtClean="0">
                <a:latin typeface="Cambria" pitchFamily="18" charset="0"/>
              </a:rPr>
              <a:t>Limited Choice</a:t>
            </a:r>
          </a:p>
          <a:p>
            <a:pPr lvl="1"/>
            <a:r>
              <a:rPr lang="en-US" sz="2000" dirty="0" smtClean="0">
                <a:latin typeface="Cambria" pitchFamily="18" charset="0"/>
              </a:rPr>
              <a:t>Discourages Competition</a:t>
            </a:r>
          </a:p>
          <a:p>
            <a:pPr lvl="1"/>
            <a:r>
              <a:rPr lang="en-US" sz="2000" dirty="0" smtClean="0">
                <a:latin typeface="Cambria" pitchFamily="18" charset="0"/>
              </a:rPr>
              <a:t>Stagnation of Skills</a:t>
            </a:r>
          </a:p>
          <a:p>
            <a:pPr lvl="1"/>
            <a:r>
              <a:rPr lang="en-US" sz="2000" dirty="0" smtClean="0">
                <a:latin typeface="Cambria" pitchFamily="18" charset="0"/>
              </a:rPr>
              <a:t>Creates Conflicts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0" y="762000"/>
          <a:ext cx="7848600" cy="5639716"/>
        </p:xfrm>
        <a:graphic>
          <a:graphicData uri="http://schemas.openxmlformats.org/drawingml/2006/table">
            <a:tbl>
              <a:tblPr firstRow="1" bandRow="1">
                <a:tableStyleId>{5C22544A-7EE6-4342-B048-85BDC9FD1C3A}</a:tableStyleId>
              </a:tblPr>
              <a:tblGrid>
                <a:gridCol w="7848600"/>
              </a:tblGrid>
              <a:tr h="739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External Sources:</a:t>
                      </a:r>
                    </a:p>
                    <a:p>
                      <a:endParaRPr lang="en-US" sz="1600" dirty="0">
                        <a:latin typeface="Cambria" pitchFamily="18" charset="0"/>
                      </a:endParaRPr>
                    </a:p>
                  </a:txBody>
                  <a:tcPr/>
                </a:tc>
              </a:tr>
              <a:tr h="1775117">
                <a:tc>
                  <a:txBody>
                    <a:bodyPr/>
                    <a:lstStyle/>
                    <a:p>
                      <a:r>
                        <a:rPr lang="en-US" sz="1600" b="1" dirty="0" smtClean="0">
                          <a:latin typeface="Cambria" pitchFamily="18" charset="0"/>
                        </a:rPr>
                        <a:t>Employment Exchanges: </a:t>
                      </a:r>
                    </a:p>
                    <a:p>
                      <a:endParaRPr lang="en-US" sz="1600" b="1"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In</a:t>
                      </a:r>
                      <a:r>
                        <a:rPr lang="en-US" sz="1600" baseline="0" dirty="0" smtClean="0">
                          <a:latin typeface="Cambria" pitchFamily="18" charset="0"/>
                        </a:rPr>
                        <a:t> the pre-Independence era the main source of labor was rural areas surrounding the industries. Employment Agencies were established to regularize the recruitment process. </a:t>
                      </a:r>
                      <a:endParaRPr lang="en-US" sz="1600" baseline="0"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The database for potential candidates is registered at</a:t>
                      </a:r>
                      <a:r>
                        <a:rPr lang="en-US" sz="1600" baseline="0" dirty="0" smtClean="0">
                          <a:latin typeface="Cambria" pitchFamily="18" charset="0"/>
                        </a:rPr>
                        <a:t> one place</a:t>
                      </a:r>
                      <a:endParaRPr lang="en-US" sz="1600" dirty="0" smtClean="0">
                        <a:latin typeface="Cambria" pitchFamily="18" charset="0"/>
                      </a:endParaRPr>
                    </a:p>
                    <a:p>
                      <a:endParaRPr lang="en-US" sz="1600" dirty="0">
                        <a:latin typeface="Cambria" pitchFamily="18" charset="0"/>
                      </a:endParaRPr>
                    </a:p>
                  </a:txBody>
                  <a:tcPr/>
                </a:tc>
              </a:tr>
              <a:tr h="1066800">
                <a:tc>
                  <a:txBody>
                    <a:bodyPr/>
                    <a:lstStyle/>
                    <a:p>
                      <a:r>
                        <a:rPr lang="en-US" sz="1600" b="1" dirty="0" smtClean="0">
                          <a:latin typeface="Cambria" pitchFamily="18" charset="0"/>
                        </a:rPr>
                        <a:t>Employment Agencies: </a:t>
                      </a:r>
                    </a:p>
                    <a:p>
                      <a:endParaRPr lang="en-US" sz="1600" b="1"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In</a:t>
                      </a:r>
                      <a:r>
                        <a:rPr lang="en-US" sz="1600" baseline="0" dirty="0" smtClean="0">
                          <a:latin typeface="Cambria" pitchFamily="18" charset="0"/>
                        </a:rPr>
                        <a:t> addition to Govt. agencies there are private employment agencies, they invite applications and short list them </a:t>
                      </a:r>
                      <a:endParaRPr lang="en-US" sz="1600" baseline="0"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Provide</a:t>
                      </a:r>
                      <a:r>
                        <a:rPr lang="en-US" sz="1600" baseline="0" dirty="0" smtClean="0">
                          <a:latin typeface="Cambria" pitchFamily="18" charset="0"/>
                        </a:rPr>
                        <a:t> a list of suitable candidates, saving time, expenses, and identity remains hidden (no influence attempts)  </a:t>
                      </a:r>
                      <a:endParaRPr lang="en-US" sz="1600" dirty="0" smtClean="0">
                        <a:latin typeface="Cambria" pitchFamily="18" charset="0"/>
                      </a:endParaRPr>
                    </a:p>
                    <a:p>
                      <a:endParaRPr lang="en-US" sz="1600" dirty="0">
                        <a:latin typeface="Cambria" pitchFamily="18" charset="0"/>
                      </a:endParaRPr>
                    </a:p>
                  </a:txBody>
                  <a:tcPr/>
                </a:tc>
              </a:tr>
              <a:tr h="1303593">
                <a:tc>
                  <a:txBody>
                    <a:bodyPr/>
                    <a:lstStyle/>
                    <a:p>
                      <a:r>
                        <a:rPr lang="en-US" sz="1600" b="1" dirty="0" smtClean="0">
                          <a:latin typeface="Cambria" pitchFamily="18" charset="0"/>
                        </a:rPr>
                        <a:t>Advertisement: </a:t>
                      </a:r>
                    </a:p>
                    <a:p>
                      <a:endParaRPr lang="en-US" sz="1600" dirty="0" smtClean="0">
                        <a:latin typeface="Cambria" pitchFamily="18" charset="0"/>
                      </a:endParaRPr>
                    </a:p>
                    <a:p>
                      <a:r>
                        <a:rPr lang="en-US" sz="1600" dirty="0" smtClean="0">
                          <a:latin typeface="Cambria" pitchFamily="18" charset="0"/>
                        </a:rPr>
                        <a:t>The most widely used method</a:t>
                      </a:r>
                      <a:r>
                        <a:rPr lang="en-US" sz="1600" baseline="0" dirty="0" smtClean="0">
                          <a:latin typeface="Cambria" pitchFamily="18" charset="0"/>
                        </a:rPr>
                        <a:t> for generating many application. </a:t>
                      </a:r>
                      <a:endParaRPr lang="en-US"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715963"/>
          <a:ext cx="8001000" cy="4831910"/>
        </p:xfrm>
        <a:graphic>
          <a:graphicData uri="http://schemas.openxmlformats.org/drawingml/2006/table">
            <a:tbl>
              <a:tblPr firstRow="1" bandRow="1">
                <a:tableStyleId>{5C22544A-7EE6-4342-B048-85BDC9FD1C3A}</a:tableStyleId>
              </a:tblPr>
              <a:tblGrid>
                <a:gridCol w="8001000"/>
              </a:tblGrid>
              <a:tr h="739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External Sources:</a:t>
                      </a:r>
                    </a:p>
                    <a:p>
                      <a:endParaRPr lang="en-US" sz="1600" dirty="0">
                        <a:latin typeface="Cambria" pitchFamily="18" charset="0"/>
                      </a:endParaRPr>
                    </a:p>
                  </a:txBody>
                  <a:tcPr/>
                </a:tc>
              </a:tr>
              <a:tr h="983467">
                <a:tc>
                  <a:txBody>
                    <a:bodyPr/>
                    <a:lstStyle/>
                    <a:p>
                      <a:r>
                        <a:rPr lang="en-US" sz="1600" b="1" dirty="0" smtClean="0">
                          <a:latin typeface="Cambria" pitchFamily="18" charset="0"/>
                        </a:rPr>
                        <a:t>Professional Associations: </a:t>
                      </a:r>
                    </a:p>
                    <a:p>
                      <a:endParaRPr lang="en-US" sz="1600" dirty="0" smtClean="0">
                        <a:latin typeface="Cambria" pitchFamily="18" charset="0"/>
                      </a:endParaRPr>
                    </a:p>
                    <a:p>
                      <a:r>
                        <a:rPr lang="en-US" sz="1600" dirty="0" smtClean="0">
                          <a:latin typeface="Cambria" pitchFamily="18" charset="0"/>
                        </a:rPr>
                        <a:t>Recruitment</a:t>
                      </a:r>
                      <a:r>
                        <a:rPr lang="en-US" sz="1600" baseline="0" dirty="0" smtClean="0">
                          <a:latin typeface="Cambria" pitchFamily="18" charset="0"/>
                        </a:rPr>
                        <a:t> for professional and technical positions by “head hunters”.   </a:t>
                      </a:r>
                      <a:endParaRPr lang="en-US" sz="1600" dirty="0">
                        <a:latin typeface="Cambria" pitchFamily="18" charset="0"/>
                      </a:endParaRPr>
                    </a:p>
                  </a:txBody>
                  <a:tcPr/>
                </a:tc>
              </a:tr>
              <a:tr h="1303593">
                <a:tc>
                  <a:txBody>
                    <a:bodyPr/>
                    <a:lstStyle/>
                    <a:p>
                      <a:r>
                        <a:rPr lang="en-US" sz="1600" b="1" dirty="0" smtClean="0">
                          <a:latin typeface="Cambria" pitchFamily="18" charset="0"/>
                        </a:rPr>
                        <a:t>Campus Recruitment- Career Fairs: </a:t>
                      </a:r>
                    </a:p>
                    <a:p>
                      <a:endParaRPr lang="en-US" sz="1600"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A</a:t>
                      </a:r>
                      <a:r>
                        <a:rPr lang="en-US" sz="1600" baseline="0" dirty="0" smtClean="0">
                          <a:latin typeface="Cambria" pitchFamily="18" charset="0"/>
                        </a:rPr>
                        <a:t> </a:t>
                      </a:r>
                      <a:r>
                        <a:rPr lang="en-US" sz="1600" dirty="0" smtClean="0">
                          <a:latin typeface="Cambria" pitchFamily="18" charset="0"/>
                        </a:rPr>
                        <a:t>common phenomenon in American Org. educational institutes are visited for hiring purposes.</a:t>
                      </a:r>
                      <a:r>
                        <a:rPr lang="en-US" sz="1600" baseline="0" dirty="0" smtClean="0">
                          <a:latin typeface="Cambria" pitchFamily="18" charset="0"/>
                        </a:rPr>
                        <a:t> </a:t>
                      </a:r>
                      <a:endParaRPr lang="en-US" sz="1600" baseline="0"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Most of the candidates are available at one place,</a:t>
                      </a:r>
                      <a:r>
                        <a:rPr lang="en-US" sz="1600" baseline="0" dirty="0" smtClean="0">
                          <a:latin typeface="Cambria" pitchFamily="18" charset="0"/>
                        </a:rPr>
                        <a:t> interviews at short notice, known teaching background, Org. and Institute association</a:t>
                      </a:r>
                      <a:endParaRPr lang="en-US" sz="1600" dirty="0" smtClean="0">
                        <a:latin typeface="Cambria" pitchFamily="18" charset="0"/>
                      </a:endParaRPr>
                    </a:p>
                    <a:p>
                      <a:endParaRPr lang="en-US" sz="1600" dirty="0">
                        <a:latin typeface="Cambria" pitchFamily="18" charset="0"/>
                      </a:endParaRPr>
                    </a:p>
                  </a:txBody>
                  <a:tcPr/>
                </a:tc>
              </a:tr>
              <a:tr h="1303593">
                <a:tc>
                  <a:txBody>
                    <a:bodyPr/>
                    <a:lstStyle/>
                    <a:p>
                      <a:r>
                        <a:rPr lang="en-US" sz="1600" b="1" dirty="0" smtClean="0">
                          <a:latin typeface="Cambria" pitchFamily="18" charset="0"/>
                        </a:rPr>
                        <a:t>Deputation: </a:t>
                      </a:r>
                    </a:p>
                    <a:p>
                      <a:endParaRPr lang="en-US" sz="1600"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Sending employee to another org. for a short duration (Govt.</a:t>
                      </a:r>
                      <a:r>
                        <a:rPr lang="en-US" sz="1600" baseline="0" dirty="0" smtClean="0">
                          <a:latin typeface="Cambria" pitchFamily="18" charset="0"/>
                        </a:rPr>
                        <a:t> </a:t>
                      </a:r>
                      <a:r>
                        <a:rPr lang="en-US" sz="1600" baseline="0" dirty="0" err="1" smtClean="0">
                          <a:latin typeface="Cambria" pitchFamily="18" charset="0"/>
                        </a:rPr>
                        <a:t>Deptt</a:t>
                      </a:r>
                      <a:r>
                        <a:rPr lang="en-US" sz="1600" baseline="0" dirty="0" smtClean="0">
                          <a:latin typeface="Cambria" pitchFamily="18" charset="0"/>
                        </a:rPr>
                        <a:t>.)</a:t>
                      </a:r>
                      <a:r>
                        <a:rPr lang="en-US" sz="1600" dirty="0" smtClean="0">
                          <a:latin typeface="Cambria" pitchFamily="18" charset="0"/>
                        </a:rPr>
                        <a:t>.</a:t>
                      </a:r>
                      <a:r>
                        <a:rPr lang="en-US" sz="1600" baseline="0" dirty="0" smtClean="0">
                          <a:latin typeface="Cambria" pitchFamily="18" charset="0"/>
                        </a:rPr>
                        <a:t> </a:t>
                      </a:r>
                      <a:endParaRPr lang="en-US" sz="1600" baseline="0" dirty="0" smtClean="0">
                        <a:latin typeface="Cambria"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mbria" pitchFamily="18" charset="0"/>
                        </a:rPr>
                        <a:t>Ready Expertise, Org. initial cost saved</a:t>
                      </a:r>
                      <a:r>
                        <a:rPr lang="en-US" sz="1600" baseline="0" dirty="0" smtClean="0">
                          <a:latin typeface="Cambria" pitchFamily="18" charset="0"/>
                        </a:rPr>
                        <a:t> for induction and training</a:t>
                      </a:r>
                      <a:r>
                        <a:rPr lang="en-US" sz="1600" dirty="0" smtClean="0">
                          <a:latin typeface="Cambria" pitchFamily="18" charset="0"/>
                        </a:rPr>
                        <a:t> </a:t>
                      </a:r>
                    </a:p>
                    <a:p>
                      <a:endParaRPr lang="en-US" sz="1600" dirty="0">
                        <a:latin typeface="Cambria"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1040</Words>
  <Application>Microsoft Office PowerPoint</Application>
  <PresentationFormat>On-screen Show (4:3)</PresentationFormat>
  <Paragraphs>197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Recruitment</vt:lpstr>
      <vt:lpstr>Recruitment is the process of finding and attracting capable applicants for employment. The process begins when new recruits are sought and ends when their applications are submitted. The result is a pool of applicants from which new employees are selected. (Werther and Davis)    A process of searching for prospective employees and stimulating and encouraging them to apply for jobs in an organization (Flippo)    Recruitment is the process of locating, identifying and attracting capable applicants. (Bergmann and Taylor)  </vt:lpstr>
      <vt:lpstr>Factors affecting recruitment</vt:lpstr>
      <vt:lpstr>Sources of Recruitment</vt:lpstr>
      <vt:lpstr>Slide 5</vt:lpstr>
      <vt:lpstr>Slide 6</vt:lpstr>
      <vt:lpstr>Evaluation of Internal sources</vt:lpstr>
      <vt:lpstr>Slide 8</vt:lpstr>
      <vt:lpstr>Slide 9</vt:lpstr>
      <vt:lpstr>Slide 10</vt:lpstr>
      <vt:lpstr>Evaluation of External sources</vt:lpstr>
      <vt:lpstr> Recruitment Process</vt:lpstr>
      <vt:lpstr>Slide 13</vt:lpstr>
      <vt:lpstr>Step 1: Recruitment Planning</vt:lpstr>
      <vt:lpstr>Step 3: Searching</vt:lpstr>
      <vt:lpstr>Step 5: Evaluation &amp; Control</vt:lpstr>
      <vt:lpstr>Methods of Recruitment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Recruitment</dc:title>
  <dc:creator>AHMAD</dc:creator>
  <cp:lastModifiedBy>HomeUse</cp:lastModifiedBy>
  <cp:revision>80</cp:revision>
  <dcterms:created xsi:type="dcterms:W3CDTF">2011-04-26T03:42:07Z</dcterms:created>
  <dcterms:modified xsi:type="dcterms:W3CDTF">2016-12-20T01:07:16Z</dcterms:modified>
</cp:coreProperties>
</file>