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6" r:id="rId2"/>
  </p:sldMasterIdLst>
  <p:notesMasterIdLst>
    <p:notesMasterId r:id="rId43"/>
  </p:notesMasterIdLst>
  <p:sldIdLst>
    <p:sldId id="256" r:id="rId3"/>
    <p:sldId id="312" r:id="rId4"/>
    <p:sldId id="409" r:id="rId5"/>
    <p:sldId id="410" r:id="rId6"/>
    <p:sldId id="411" r:id="rId7"/>
    <p:sldId id="412" r:id="rId8"/>
    <p:sldId id="413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1" r:id="rId25"/>
    <p:sldId id="432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2" r:id="rId34"/>
    <p:sldId id="443" r:id="rId35"/>
    <p:sldId id="444" r:id="rId36"/>
    <p:sldId id="446" r:id="rId37"/>
    <p:sldId id="447" r:id="rId38"/>
    <p:sldId id="448" r:id="rId39"/>
    <p:sldId id="451" r:id="rId40"/>
    <p:sldId id="454" r:id="rId41"/>
    <p:sldId id="453" r:id="rId4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85125" autoAdjust="0"/>
  </p:normalViewPr>
  <p:slideViewPr>
    <p:cSldViewPr>
      <p:cViewPr varScale="1">
        <p:scale>
          <a:sx n="62" d="100"/>
          <a:sy n="62" d="100"/>
        </p:scale>
        <p:origin x="16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9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3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C6B13-2C08-4C24-BD39-8C1B384B86B4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464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ffectLst/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effectLst/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1218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18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 algn="ctr"/>
            <a:r>
              <a:rPr lang="en-US" smtClean="0"/>
              <a:t>‹#›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chemeClr val="tx2"/>
                </a:solidFill>
              </a:rPr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chemeClr val="tx2"/>
                </a:solidFill>
              </a:rPr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chemeClr val="tx2"/>
                </a:solidFill>
              </a:rPr>
              <a:t>‹#›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/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  <a:latin typeface="Arial Black" pitchFamily="34" charset="0"/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208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ffectLst/>
                <a:latin typeface="Times New Roman" pitchFamily="18" charset="0"/>
              </a:endParaRPr>
            </a:p>
          </p:txBody>
        </p:sp>
        <p:sp>
          <p:nvSpPr>
            <p:cNvPr id="1208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effectLst/>
                <a:latin typeface="Times New Roman" pitchFamily="18" charset="0"/>
              </a:endParaRPr>
            </a:p>
          </p:txBody>
        </p:sp>
        <p:sp>
          <p:nvSpPr>
            <p:cNvPr id="1208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effectLst/>
              </a:endParaRPr>
            </a:p>
          </p:txBody>
        </p:sp>
        <p:sp>
          <p:nvSpPr>
            <p:cNvPr id="1208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effectLst/>
              </a:endParaRPr>
            </a:p>
          </p:txBody>
        </p:sp>
        <p:sp>
          <p:nvSpPr>
            <p:cNvPr id="1208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208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effectLst/>
              </a:endParaRPr>
            </a:p>
          </p:txBody>
        </p:sp>
        <p:sp>
          <p:nvSpPr>
            <p:cNvPr id="1208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effectLst/>
                <a:latin typeface="Times New Roman" pitchFamily="18" charset="0"/>
              </a:endParaRPr>
            </a:p>
          </p:txBody>
        </p:sp>
        <p:sp>
          <p:nvSpPr>
            <p:cNvPr id="1208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1208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effectLst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‹#›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E8U1RdD_8A&amp;list=PLM8O2eH9K-Mg7UIT1yoHxo6ZNOomyRkO2&amp;index=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077200" cy="1447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HUMAN COMPUTER INTERACTION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LECTURE 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dedicated displays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dirty="0"/>
              <a:t>analogue representations: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dials, gauges, lights, etc.</a:t>
            </a:r>
          </a:p>
          <a:p>
            <a:pPr>
              <a:lnSpc>
                <a:spcPct val="90000"/>
              </a:lnSpc>
            </a:pPr>
            <a:endParaRPr lang="en-GB" altLang="en-US" sz="1800" dirty="0"/>
          </a:p>
          <a:p>
            <a:pPr>
              <a:lnSpc>
                <a:spcPct val="90000"/>
              </a:lnSpc>
            </a:pPr>
            <a:r>
              <a:rPr lang="en-GB" altLang="en-US" dirty="0"/>
              <a:t>digital displays: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small LCD screens, LED lights, etc.</a:t>
            </a:r>
          </a:p>
          <a:p>
            <a:pPr>
              <a:lnSpc>
                <a:spcPct val="90000"/>
              </a:lnSpc>
            </a:pPr>
            <a:endParaRPr lang="en-GB" altLang="en-US" sz="1800" dirty="0"/>
          </a:p>
          <a:p>
            <a:pPr>
              <a:lnSpc>
                <a:spcPct val="90000"/>
              </a:lnSpc>
            </a:pPr>
            <a:r>
              <a:rPr lang="en-GB" altLang="en-US" dirty="0"/>
              <a:t>head-up displays 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found in aircraft cockpits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show most important controls</a:t>
            </a:r>
            <a:br>
              <a:rPr lang="en-GB" altLang="en-US" dirty="0"/>
            </a:br>
            <a:r>
              <a:rPr lang="en-GB" altLang="en-US" dirty="0"/>
              <a:t>			… depending on context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Sounds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beeps, bongs, clonks, whistles and whirrs</a:t>
            </a:r>
          </a:p>
          <a:p>
            <a:endParaRPr lang="en-GB" altLang="en-US"/>
          </a:p>
          <a:p>
            <a:r>
              <a:rPr lang="en-GB" altLang="en-US"/>
              <a:t>used for error indications</a:t>
            </a:r>
          </a:p>
          <a:p>
            <a:endParaRPr lang="en-GB" altLang="en-US"/>
          </a:p>
          <a:p>
            <a:r>
              <a:rPr lang="en-GB" altLang="en-US"/>
              <a:t>confirmation of actions e.g. keyclick</a:t>
            </a:r>
          </a:p>
          <a:p>
            <a:endParaRPr lang="en-GB" altLang="en-US"/>
          </a:p>
          <a:p>
            <a:pPr lvl="4" algn="r">
              <a:buFontTx/>
              <a:buChar char=" "/>
            </a:pPr>
            <a:r>
              <a:rPr lang="en-GB" altLang="en-US" sz="1400"/>
              <a:t>also see chapter 10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93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Touch, feel, smell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touch and feeling important</a:t>
            </a:r>
          </a:p>
          <a:p>
            <a:pPr lvl="1"/>
            <a:r>
              <a:rPr lang="en-GB" altLang="en-US" dirty="0"/>
              <a:t>in games … vibration, force feedback</a:t>
            </a:r>
          </a:p>
          <a:p>
            <a:pPr lvl="1"/>
            <a:r>
              <a:rPr lang="en-GB" altLang="en-US" dirty="0"/>
              <a:t>in simulation … feel of surgical instruments</a:t>
            </a:r>
          </a:p>
          <a:p>
            <a:pPr lvl="1"/>
            <a:r>
              <a:rPr lang="en-GB" altLang="en-US" dirty="0"/>
              <a:t>called </a:t>
            </a:r>
            <a:r>
              <a:rPr lang="en-GB" altLang="en-US" i="1" dirty="0" err="1"/>
              <a:t>haptic</a:t>
            </a:r>
            <a:r>
              <a:rPr lang="en-GB" altLang="en-US" dirty="0"/>
              <a:t> devices</a:t>
            </a:r>
          </a:p>
          <a:p>
            <a:endParaRPr lang="en-GB" altLang="en-US" dirty="0"/>
          </a:p>
          <a:p>
            <a:r>
              <a:rPr lang="en-GB" altLang="en-US" dirty="0"/>
              <a:t>texture, smell, taste</a:t>
            </a:r>
          </a:p>
          <a:p>
            <a:pPr lvl="1"/>
            <a:r>
              <a:rPr lang="en-GB" altLang="en-US" dirty="0"/>
              <a:t>current technology very limited</a:t>
            </a:r>
          </a:p>
          <a:p>
            <a:endParaRPr lang="en-GB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77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BMW </a:t>
            </a:r>
            <a:r>
              <a:rPr lang="en-GB" altLang="en-US" dirty="0" err="1"/>
              <a:t>iDrive</a:t>
            </a:r>
            <a:endParaRPr lang="en-GB" altLang="en-US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 dirty="0"/>
              <a:t>for controlling menus</a:t>
            </a:r>
          </a:p>
          <a:p>
            <a:r>
              <a:rPr lang="en-GB" altLang="en-US" sz="2400" dirty="0"/>
              <a:t>feel small ‘bumps’ for each item</a:t>
            </a:r>
          </a:p>
          <a:p>
            <a:r>
              <a:rPr lang="en-GB" altLang="en-US" sz="2400" dirty="0"/>
              <a:t>makes it easier to select options by feel </a:t>
            </a:r>
          </a:p>
          <a:p>
            <a:r>
              <a:rPr lang="en-GB" altLang="en-US" sz="2400" dirty="0"/>
              <a:t>uses </a:t>
            </a:r>
            <a:r>
              <a:rPr lang="en-GB" altLang="en-US" sz="2400" dirty="0" err="1"/>
              <a:t>haptic</a:t>
            </a:r>
            <a:r>
              <a:rPr lang="en-GB" altLang="en-US" sz="2400" dirty="0"/>
              <a:t> technology from Immersion Corp.</a:t>
            </a: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09600"/>
            <a:ext cx="452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461" name="Picture 5" descr="iDrive-controller.jpg                                          00057758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7065963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838200" y="6172200"/>
            <a:ext cx="77724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7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physical controls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600200"/>
          </a:xfrm>
        </p:spPr>
        <p:txBody>
          <a:bodyPr/>
          <a:lstStyle/>
          <a:p>
            <a:r>
              <a:rPr lang="en-GB" altLang="en-US"/>
              <a:t>specialist controls needed …</a:t>
            </a:r>
          </a:p>
          <a:p>
            <a:pPr lvl="1"/>
            <a:r>
              <a:rPr lang="en-GB" altLang="en-US"/>
              <a:t>industrial controls,  consumer products, etc.</a:t>
            </a:r>
          </a:p>
          <a:p>
            <a:endParaRPr lang="en-GB" altLang="en-US"/>
          </a:p>
        </p:txBody>
      </p:sp>
      <p:pic>
        <p:nvPicPr>
          <p:cNvPr id="101380" name="Picture 4" descr="microwave-sml.jpg                                              0007898D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76600"/>
            <a:ext cx="1576388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1" name="Picture 5" descr="mini-disc-ctrl-sml.jpg                                         0007898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86400"/>
            <a:ext cx="276225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 descr="washing-machine-sml.jpg                                        0007898DMacintosh HD                   ABA7815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37338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165725" y="1965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152400" y="5029200"/>
            <a:ext cx="176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large buttons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1851025" y="5257800"/>
            <a:ext cx="142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clear dials</a:t>
            </a:r>
          </a:p>
        </p:txBody>
      </p:sp>
      <p:sp>
        <p:nvSpPr>
          <p:cNvPr id="101387" name="Oval 11"/>
          <p:cNvSpPr>
            <a:spLocks noChangeArrowheads="1"/>
          </p:cNvSpPr>
          <p:nvPr/>
        </p:nvSpPr>
        <p:spPr bwMode="auto">
          <a:xfrm>
            <a:off x="381000" y="3886200"/>
            <a:ext cx="12954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8" name="Oval 12"/>
          <p:cNvSpPr>
            <a:spLocks noChangeArrowheads="1"/>
          </p:cNvSpPr>
          <p:nvPr/>
        </p:nvSpPr>
        <p:spPr bwMode="auto">
          <a:xfrm>
            <a:off x="2743200" y="3886200"/>
            <a:ext cx="8382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 flipH="1">
            <a:off x="838200" y="4495800"/>
            <a:ext cx="1524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 flipH="1">
            <a:off x="2590800" y="4648200"/>
            <a:ext cx="3810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1600200" y="6019800"/>
            <a:ext cx="163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tiny buttons</a:t>
            </a:r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4114800" y="4495800"/>
            <a:ext cx="1941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/>
              <a:t>multi-function</a:t>
            </a:r>
            <a:br>
              <a:rPr lang="en-GB" altLang="en-US"/>
            </a:br>
            <a:r>
              <a:rPr lang="en-GB" altLang="en-US"/>
              <a:t>control</a:t>
            </a: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4446588" y="3276600"/>
            <a:ext cx="2054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/>
              <a:t>easy-clean</a:t>
            </a:r>
          </a:p>
          <a:p>
            <a:pPr algn="ctr"/>
            <a:r>
              <a:rPr lang="en-GB" altLang="en-US"/>
              <a:t>smooth buttons</a:t>
            </a:r>
          </a:p>
        </p:txBody>
      </p:sp>
      <p:sp>
        <p:nvSpPr>
          <p:cNvPr id="101394" name="Oval 18"/>
          <p:cNvSpPr>
            <a:spLocks noChangeArrowheads="1"/>
          </p:cNvSpPr>
          <p:nvPr/>
        </p:nvSpPr>
        <p:spPr bwMode="auto">
          <a:xfrm>
            <a:off x="5486400" y="57912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5" name="Line 19"/>
          <p:cNvSpPr>
            <a:spLocks noChangeShapeType="1"/>
          </p:cNvSpPr>
          <p:nvPr/>
        </p:nvSpPr>
        <p:spPr bwMode="auto">
          <a:xfrm>
            <a:off x="5410200" y="5257800"/>
            <a:ext cx="228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6" name="Oval 20"/>
          <p:cNvSpPr>
            <a:spLocks noChangeArrowheads="1"/>
          </p:cNvSpPr>
          <p:nvPr/>
        </p:nvSpPr>
        <p:spPr bwMode="auto">
          <a:xfrm>
            <a:off x="4114800" y="5867400"/>
            <a:ext cx="1066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7" name="Line 21"/>
          <p:cNvSpPr>
            <a:spLocks noChangeShapeType="1"/>
          </p:cNvSpPr>
          <p:nvPr/>
        </p:nvSpPr>
        <p:spPr bwMode="auto">
          <a:xfrm flipH="1">
            <a:off x="3200400" y="6096000"/>
            <a:ext cx="914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8" name="Oval 22"/>
          <p:cNvSpPr>
            <a:spLocks noChangeArrowheads="1"/>
          </p:cNvSpPr>
          <p:nvPr/>
        </p:nvSpPr>
        <p:spPr bwMode="auto">
          <a:xfrm>
            <a:off x="7086600" y="4648200"/>
            <a:ext cx="8382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9" name="Line 23"/>
          <p:cNvSpPr>
            <a:spLocks noChangeShapeType="1"/>
          </p:cNvSpPr>
          <p:nvPr/>
        </p:nvSpPr>
        <p:spPr bwMode="auto">
          <a:xfrm>
            <a:off x="5867400" y="4038600"/>
            <a:ext cx="12954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Environment and bio-sensing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sensors all around us</a:t>
            </a:r>
          </a:p>
          <a:p>
            <a:pPr lvl="1"/>
            <a:r>
              <a:rPr lang="en-GB" altLang="en-US" dirty="0" smtClean="0"/>
              <a:t>ultrasound </a:t>
            </a:r>
            <a:r>
              <a:rPr lang="en-GB" altLang="en-US" dirty="0"/>
              <a:t>detectors – security, washbasins</a:t>
            </a:r>
          </a:p>
          <a:p>
            <a:pPr lvl="1"/>
            <a:r>
              <a:rPr lang="en-GB" altLang="en-US" dirty="0"/>
              <a:t>RFID security tags in shops</a:t>
            </a:r>
          </a:p>
          <a:p>
            <a:pPr lvl="1"/>
            <a:r>
              <a:rPr lang="en-GB" altLang="en-US" dirty="0"/>
              <a:t>temperature, weight, location </a:t>
            </a:r>
          </a:p>
          <a:p>
            <a:endParaRPr lang="en-GB" altLang="en-US" sz="1200" dirty="0"/>
          </a:p>
          <a:p>
            <a:r>
              <a:rPr lang="en-GB" altLang="en-US" dirty="0"/>
              <a:t>… and even our own bodies …</a:t>
            </a:r>
          </a:p>
          <a:p>
            <a:pPr lvl="1"/>
            <a:r>
              <a:rPr lang="en-GB" altLang="en-US" dirty="0"/>
              <a:t>iris scanners, body temperature, heart rate, </a:t>
            </a:r>
            <a:r>
              <a:rPr lang="en-GB" altLang="en-US" dirty="0" smtClean="0"/>
              <a:t>blink rate etc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98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GB" altLang="en-US"/>
              <a:t>paper: printing and scanning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/>
              <a:t>print technology</a:t>
            </a:r>
          </a:p>
          <a:p>
            <a:r>
              <a:rPr lang="en-GB" altLang="en-US"/>
              <a:t>fonts, page description, WYSIWYG</a:t>
            </a:r>
          </a:p>
          <a:p>
            <a:r>
              <a:rPr lang="en-GB" altLang="en-US"/>
              <a:t>scanning, OCR</a:t>
            </a:r>
          </a:p>
        </p:txBody>
      </p:sp>
    </p:spTree>
    <p:extLst>
      <p:ext uri="{BB962C8B-B14F-4D97-AF65-F5344CB8AC3E}">
        <p14:creationId xmlns:p14="http://schemas.microsoft.com/office/powerpoint/2010/main" val="39003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Printing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dirty="0"/>
              <a:t>image made from small dots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allows any character set or graphic to be printed,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critical features: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resolution</a:t>
            </a:r>
          </a:p>
          <a:p>
            <a:pPr lvl="2">
              <a:lnSpc>
                <a:spcPct val="90000"/>
              </a:lnSpc>
            </a:pPr>
            <a:r>
              <a:rPr lang="en-GB" altLang="en-US" dirty="0"/>
              <a:t>size and spacing of the dots</a:t>
            </a:r>
          </a:p>
          <a:p>
            <a:pPr lvl="2">
              <a:lnSpc>
                <a:spcPct val="90000"/>
              </a:lnSpc>
            </a:pPr>
            <a:r>
              <a:rPr lang="en-GB" altLang="en-US" dirty="0"/>
              <a:t>measured in dots per inch (dpi)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speed</a:t>
            </a:r>
          </a:p>
          <a:p>
            <a:pPr lvl="2">
              <a:lnSpc>
                <a:spcPct val="90000"/>
              </a:lnSpc>
            </a:pPr>
            <a:r>
              <a:rPr lang="en-GB" altLang="en-US" dirty="0"/>
              <a:t>usually measured in pages per minute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cost!!</a:t>
            </a:r>
          </a:p>
        </p:txBody>
      </p:sp>
      <p:grpSp>
        <p:nvGrpSpPr>
          <p:cNvPr id="103467" name="Group 43"/>
          <p:cNvGrpSpPr>
            <a:grpSpLocks/>
          </p:cNvGrpSpPr>
          <p:nvPr/>
        </p:nvGrpSpPr>
        <p:grpSpPr bwMode="auto">
          <a:xfrm>
            <a:off x="5029200" y="304800"/>
            <a:ext cx="3276600" cy="1295400"/>
            <a:chOff x="2400" y="336"/>
            <a:chExt cx="2064" cy="816"/>
          </a:xfrm>
        </p:grpSpPr>
        <p:sp>
          <p:nvSpPr>
            <p:cNvPr id="103428" name="Oval 4"/>
            <p:cNvSpPr>
              <a:spLocks noChangeArrowheads="1"/>
            </p:cNvSpPr>
            <p:nvPr/>
          </p:nvSpPr>
          <p:spPr bwMode="auto">
            <a:xfrm>
              <a:off x="4320" y="52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9" name="Oval 5"/>
            <p:cNvSpPr>
              <a:spLocks noChangeArrowheads="1"/>
            </p:cNvSpPr>
            <p:nvPr/>
          </p:nvSpPr>
          <p:spPr bwMode="auto">
            <a:xfrm>
              <a:off x="4224" y="43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0" name="Oval 6"/>
            <p:cNvSpPr>
              <a:spLocks noChangeArrowheads="1"/>
            </p:cNvSpPr>
            <p:nvPr/>
          </p:nvSpPr>
          <p:spPr bwMode="auto">
            <a:xfrm>
              <a:off x="4080" y="43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" name="Oval 7"/>
            <p:cNvSpPr>
              <a:spLocks noChangeArrowheads="1"/>
            </p:cNvSpPr>
            <p:nvPr/>
          </p:nvSpPr>
          <p:spPr bwMode="auto">
            <a:xfrm>
              <a:off x="3984" y="52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" name="Oval 8"/>
            <p:cNvSpPr>
              <a:spLocks noChangeArrowheads="1"/>
            </p:cNvSpPr>
            <p:nvPr/>
          </p:nvSpPr>
          <p:spPr bwMode="auto">
            <a:xfrm>
              <a:off x="4032" y="67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" name="Oval 9"/>
            <p:cNvSpPr>
              <a:spLocks noChangeArrowheads="1"/>
            </p:cNvSpPr>
            <p:nvPr/>
          </p:nvSpPr>
          <p:spPr bwMode="auto">
            <a:xfrm>
              <a:off x="4176" y="720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" name="Oval 10"/>
            <p:cNvSpPr>
              <a:spLocks noChangeArrowheads="1"/>
            </p:cNvSpPr>
            <p:nvPr/>
          </p:nvSpPr>
          <p:spPr bwMode="auto">
            <a:xfrm>
              <a:off x="4320" y="76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5" name="Oval 11"/>
            <p:cNvSpPr>
              <a:spLocks noChangeArrowheads="1"/>
            </p:cNvSpPr>
            <p:nvPr/>
          </p:nvSpPr>
          <p:spPr bwMode="auto">
            <a:xfrm>
              <a:off x="4320" y="91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6" name="Oval 12"/>
            <p:cNvSpPr>
              <a:spLocks noChangeArrowheads="1"/>
            </p:cNvSpPr>
            <p:nvPr/>
          </p:nvSpPr>
          <p:spPr bwMode="auto">
            <a:xfrm>
              <a:off x="4224" y="100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" name="Oval 13"/>
            <p:cNvSpPr>
              <a:spLocks noChangeArrowheads="1"/>
            </p:cNvSpPr>
            <p:nvPr/>
          </p:nvSpPr>
          <p:spPr bwMode="auto">
            <a:xfrm>
              <a:off x="4080" y="100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" name="Oval 14"/>
            <p:cNvSpPr>
              <a:spLocks noChangeArrowheads="1"/>
            </p:cNvSpPr>
            <p:nvPr/>
          </p:nvSpPr>
          <p:spPr bwMode="auto">
            <a:xfrm>
              <a:off x="3984" y="91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" name="Oval 15"/>
            <p:cNvSpPr>
              <a:spLocks noChangeArrowheads="1"/>
            </p:cNvSpPr>
            <p:nvPr/>
          </p:nvSpPr>
          <p:spPr bwMode="auto">
            <a:xfrm>
              <a:off x="3696" y="100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0" name="Oval 16"/>
            <p:cNvSpPr>
              <a:spLocks noChangeArrowheads="1"/>
            </p:cNvSpPr>
            <p:nvPr/>
          </p:nvSpPr>
          <p:spPr bwMode="auto">
            <a:xfrm>
              <a:off x="3648" y="864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" name="Oval 17"/>
            <p:cNvSpPr>
              <a:spLocks noChangeArrowheads="1"/>
            </p:cNvSpPr>
            <p:nvPr/>
          </p:nvSpPr>
          <p:spPr bwMode="auto">
            <a:xfrm>
              <a:off x="3648" y="720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" name="Oval 18"/>
            <p:cNvSpPr>
              <a:spLocks noChangeArrowheads="1"/>
            </p:cNvSpPr>
            <p:nvPr/>
          </p:nvSpPr>
          <p:spPr bwMode="auto">
            <a:xfrm>
              <a:off x="3648" y="576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" name="Oval 19"/>
            <p:cNvSpPr>
              <a:spLocks noChangeArrowheads="1"/>
            </p:cNvSpPr>
            <p:nvPr/>
          </p:nvSpPr>
          <p:spPr bwMode="auto">
            <a:xfrm>
              <a:off x="3648" y="43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" name="Oval 20"/>
            <p:cNvSpPr>
              <a:spLocks noChangeArrowheads="1"/>
            </p:cNvSpPr>
            <p:nvPr/>
          </p:nvSpPr>
          <p:spPr bwMode="auto">
            <a:xfrm>
              <a:off x="3504" y="576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5" name="Oval 21"/>
            <p:cNvSpPr>
              <a:spLocks noChangeArrowheads="1"/>
            </p:cNvSpPr>
            <p:nvPr/>
          </p:nvSpPr>
          <p:spPr bwMode="auto">
            <a:xfrm>
              <a:off x="3792" y="576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6" name="Oval 22"/>
            <p:cNvSpPr>
              <a:spLocks noChangeArrowheads="1"/>
            </p:cNvSpPr>
            <p:nvPr/>
          </p:nvSpPr>
          <p:spPr bwMode="auto">
            <a:xfrm>
              <a:off x="3072" y="52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7" name="Oval 23"/>
            <p:cNvSpPr>
              <a:spLocks noChangeArrowheads="1"/>
            </p:cNvSpPr>
            <p:nvPr/>
          </p:nvSpPr>
          <p:spPr bwMode="auto">
            <a:xfrm>
              <a:off x="3216" y="52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8" name="Oval 24"/>
            <p:cNvSpPr>
              <a:spLocks noChangeArrowheads="1"/>
            </p:cNvSpPr>
            <p:nvPr/>
          </p:nvSpPr>
          <p:spPr bwMode="auto">
            <a:xfrm>
              <a:off x="3312" y="624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9" name="Oval 25"/>
            <p:cNvSpPr>
              <a:spLocks noChangeArrowheads="1"/>
            </p:cNvSpPr>
            <p:nvPr/>
          </p:nvSpPr>
          <p:spPr bwMode="auto">
            <a:xfrm>
              <a:off x="3312" y="76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0" name="Oval 26"/>
            <p:cNvSpPr>
              <a:spLocks noChangeArrowheads="1"/>
            </p:cNvSpPr>
            <p:nvPr/>
          </p:nvSpPr>
          <p:spPr bwMode="auto">
            <a:xfrm>
              <a:off x="3312" y="91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1" name="Oval 27"/>
            <p:cNvSpPr>
              <a:spLocks noChangeArrowheads="1"/>
            </p:cNvSpPr>
            <p:nvPr/>
          </p:nvSpPr>
          <p:spPr bwMode="auto">
            <a:xfrm>
              <a:off x="3216" y="100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2" name="Oval 28"/>
            <p:cNvSpPr>
              <a:spLocks noChangeArrowheads="1"/>
            </p:cNvSpPr>
            <p:nvPr/>
          </p:nvSpPr>
          <p:spPr bwMode="auto">
            <a:xfrm>
              <a:off x="3072" y="100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3" name="Oval 29"/>
            <p:cNvSpPr>
              <a:spLocks noChangeArrowheads="1"/>
            </p:cNvSpPr>
            <p:nvPr/>
          </p:nvSpPr>
          <p:spPr bwMode="auto">
            <a:xfrm>
              <a:off x="2976" y="624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4" name="Oval 30"/>
            <p:cNvSpPr>
              <a:spLocks noChangeArrowheads="1"/>
            </p:cNvSpPr>
            <p:nvPr/>
          </p:nvSpPr>
          <p:spPr bwMode="auto">
            <a:xfrm>
              <a:off x="2976" y="76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5" name="Oval 31"/>
            <p:cNvSpPr>
              <a:spLocks noChangeArrowheads="1"/>
            </p:cNvSpPr>
            <p:nvPr/>
          </p:nvSpPr>
          <p:spPr bwMode="auto">
            <a:xfrm>
              <a:off x="2976" y="91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6" name="Oval 32"/>
            <p:cNvSpPr>
              <a:spLocks noChangeArrowheads="1"/>
            </p:cNvSpPr>
            <p:nvPr/>
          </p:nvSpPr>
          <p:spPr bwMode="auto">
            <a:xfrm>
              <a:off x="2496" y="67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7" name="Oval 33"/>
            <p:cNvSpPr>
              <a:spLocks noChangeArrowheads="1"/>
            </p:cNvSpPr>
            <p:nvPr/>
          </p:nvSpPr>
          <p:spPr bwMode="auto">
            <a:xfrm>
              <a:off x="2736" y="480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8" name="Oval 34"/>
            <p:cNvSpPr>
              <a:spLocks noChangeArrowheads="1"/>
            </p:cNvSpPr>
            <p:nvPr/>
          </p:nvSpPr>
          <p:spPr bwMode="auto">
            <a:xfrm>
              <a:off x="2736" y="624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9" name="Oval 35"/>
            <p:cNvSpPr>
              <a:spLocks noChangeArrowheads="1"/>
            </p:cNvSpPr>
            <p:nvPr/>
          </p:nvSpPr>
          <p:spPr bwMode="auto">
            <a:xfrm>
              <a:off x="2736" y="76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0" name="Oval 36"/>
            <p:cNvSpPr>
              <a:spLocks noChangeArrowheads="1"/>
            </p:cNvSpPr>
            <p:nvPr/>
          </p:nvSpPr>
          <p:spPr bwMode="auto">
            <a:xfrm>
              <a:off x="2736" y="91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1" name="Oval 37"/>
            <p:cNvSpPr>
              <a:spLocks noChangeArrowheads="1"/>
            </p:cNvSpPr>
            <p:nvPr/>
          </p:nvSpPr>
          <p:spPr bwMode="auto">
            <a:xfrm>
              <a:off x="2640" y="100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2" name="Oval 38"/>
            <p:cNvSpPr>
              <a:spLocks noChangeArrowheads="1"/>
            </p:cNvSpPr>
            <p:nvPr/>
          </p:nvSpPr>
          <p:spPr bwMode="auto">
            <a:xfrm>
              <a:off x="2496" y="100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3" name="Oval 39"/>
            <p:cNvSpPr>
              <a:spLocks noChangeArrowheads="1"/>
            </p:cNvSpPr>
            <p:nvPr/>
          </p:nvSpPr>
          <p:spPr bwMode="auto">
            <a:xfrm>
              <a:off x="2640" y="67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4" name="Oval 40"/>
            <p:cNvSpPr>
              <a:spLocks noChangeArrowheads="1"/>
            </p:cNvSpPr>
            <p:nvPr/>
          </p:nvSpPr>
          <p:spPr bwMode="auto">
            <a:xfrm>
              <a:off x="2400" y="768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5" name="Oval 41"/>
            <p:cNvSpPr>
              <a:spLocks noChangeArrowheads="1"/>
            </p:cNvSpPr>
            <p:nvPr/>
          </p:nvSpPr>
          <p:spPr bwMode="auto">
            <a:xfrm>
              <a:off x="2400" y="912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6" name="Oval 42"/>
            <p:cNvSpPr>
              <a:spLocks noChangeArrowheads="1"/>
            </p:cNvSpPr>
            <p:nvPr/>
          </p:nvSpPr>
          <p:spPr bwMode="auto">
            <a:xfrm>
              <a:off x="2736" y="336"/>
              <a:ext cx="144" cy="144"/>
            </a:xfrm>
            <a:prstGeom prst="ellipse">
              <a:avLst/>
            </a:prstGeom>
            <a:solidFill>
              <a:srgbClr val="45237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38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Types of dot-based printers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000" dirty="0"/>
              <a:t>dot-matrix printers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use inked ribbon (like a typewriter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line of pins that can strike the ribbon, dotting the paper.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typical resolution 80-120 dpi</a:t>
            </a:r>
          </a:p>
          <a:p>
            <a:pPr>
              <a:lnSpc>
                <a:spcPct val="90000"/>
              </a:lnSpc>
            </a:pPr>
            <a:r>
              <a:rPr lang="en-GB" altLang="en-US" sz="2000" dirty="0"/>
              <a:t>ink-jet and bubble-jet printers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tiny blobs of ink sent from print head to paper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typically 300 dpi or better .</a:t>
            </a:r>
          </a:p>
          <a:p>
            <a:pPr>
              <a:lnSpc>
                <a:spcPct val="90000"/>
              </a:lnSpc>
            </a:pPr>
            <a:r>
              <a:rPr lang="en-GB" altLang="en-US" sz="2000" dirty="0"/>
              <a:t>laser printer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like photocopier: dots of electrostatic charge deposited on drum, which picks up toner (black powder form of ink) rolled onto paper which is then fixed with heat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typically 600 dpi or better.</a:t>
            </a:r>
          </a:p>
          <a:p>
            <a:pPr>
              <a:lnSpc>
                <a:spcPct val="90000"/>
              </a:lnSpc>
            </a:pPr>
            <a:endParaRPr lang="en-GB" altLang="en-US" sz="2000" dirty="0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09600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604" y="1219200"/>
            <a:ext cx="1735807" cy="156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2619375" cy="151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4800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4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Printing in the workplace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 dirty="0"/>
              <a:t>shop tills</a:t>
            </a:r>
          </a:p>
          <a:p>
            <a:pPr lvl="1"/>
            <a:r>
              <a:rPr lang="en-GB" altLang="en-US" sz="2000" dirty="0"/>
              <a:t>dot matrix</a:t>
            </a:r>
          </a:p>
          <a:p>
            <a:pPr lvl="1"/>
            <a:r>
              <a:rPr lang="en-GB" altLang="en-US" sz="2000" dirty="0"/>
              <a:t>same print head used for several paper rolls</a:t>
            </a:r>
          </a:p>
          <a:p>
            <a:pPr lvl="1"/>
            <a:r>
              <a:rPr lang="en-GB" altLang="en-US" sz="2000" dirty="0"/>
              <a:t>may also print cheques</a:t>
            </a:r>
          </a:p>
          <a:p>
            <a:endParaRPr lang="en-GB" altLang="en-US" sz="1800" dirty="0"/>
          </a:p>
          <a:p>
            <a:r>
              <a:rPr lang="en-GB" altLang="en-US" sz="2400" dirty="0"/>
              <a:t>thermal printers</a:t>
            </a:r>
          </a:p>
          <a:p>
            <a:pPr lvl="1"/>
            <a:r>
              <a:rPr lang="en-GB" altLang="en-US" sz="2000" dirty="0"/>
              <a:t>special heat-sensitive paper</a:t>
            </a:r>
          </a:p>
          <a:p>
            <a:pPr lvl="1"/>
            <a:r>
              <a:rPr lang="en-GB" altLang="en-US" sz="2000" dirty="0"/>
              <a:t>paper heated by pins makes a dot</a:t>
            </a:r>
          </a:p>
          <a:p>
            <a:pPr lvl="1"/>
            <a:r>
              <a:rPr lang="en-GB" altLang="en-US" sz="2000" dirty="0"/>
              <a:t>poor quality, but simple &amp; low maintenance</a:t>
            </a:r>
          </a:p>
          <a:p>
            <a:pPr lvl="1"/>
            <a:r>
              <a:rPr lang="en-GB" altLang="en-US" sz="2000" dirty="0"/>
              <a:t>used in some fax machines</a:t>
            </a: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09600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54290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23050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3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53400" y="6421438"/>
            <a:ext cx="762000" cy="365125"/>
          </a:xfrm>
        </p:spPr>
        <p:txBody>
          <a:bodyPr lIns="0" tIns="0" rIns="0" bIns="0"/>
          <a:lstStyle/>
          <a:p>
            <a:pPr>
              <a:defRPr/>
            </a:pPr>
            <a:r>
              <a:rPr lang="en-US" sz="1000">
                <a:solidFill>
                  <a:schemeClr val="tx2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1A-</a:t>
            </a:r>
            <a:fld id="{0CE900D1-5C55-4B93-BDC8-451FEAB60667}" type="slidenum">
              <a:rPr lang="en-US" sz="1000">
                <a:solidFill>
                  <a:schemeClr val="tx2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defRPr/>
              </a:pPr>
              <a:t>2</a:t>
            </a:fld>
            <a:endParaRPr lang="en-US" sz="1000">
              <a:solidFill>
                <a:schemeClr val="tx2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19200" y="2514600"/>
            <a:ext cx="6629400" cy="1219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ct val="30000"/>
              </a:spcAft>
            </a:pPr>
            <a:r>
              <a:rPr lang="en-GB" altLang="en-US" sz="5400" b="1" kern="0" dirty="0" smtClean="0">
                <a:solidFill>
                  <a:srgbClr val="2E005D"/>
                </a:solidFill>
                <a:latin typeface="Verdana" charset="0"/>
              </a:rPr>
              <a:t>The </a:t>
            </a:r>
            <a:r>
              <a:rPr lang="en-GB" altLang="en-US" sz="5400" b="1" kern="0" dirty="0" smtClean="0">
                <a:solidFill>
                  <a:srgbClr val="2E005D"/>
                </a:solidFill>
                <a:latin typeface="Verdana" charset="0"/>
              </a:rPr>
              <a:t>Computer Part 02</a:t>
            </a:r>
            <a:endParaRPr lang="en-GB" altLang="en-US" sz="5400" b="1" kern="0" dirty="0">
              <a:solidFill>
                <a:srgbClr val="2E005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Fonts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GB" altLang="en-US" sz="2000" dirty="0"/>
              <a:t>Font – the particular style of text</a:t>
            </a:r>
          </a:p>
          <a:p>
            <a:pPr marL="292100" indent="-292100">
              <a:lnSpc>
                <a:spcPct val="90000"/>
              </a:lnSpc>
              <a:buFontTx/>
              <a:buChar char=" "/>
            </a:pPr>
            <a:endParaRPr lang="en-GB" altLang="en-US" sz="1200" dirty="0"/>
          </a:p>
          <a:p>
            <a:pPr marL="292100" indent="-292100" algn="ctr" eaLnBrk="0" hangingPunct="0">
              <a:lnSpc>
                <a:spcPct val="90000"/>
              </a:lnSpc>
              <a:spcBef>
                <a:spcPct val="0"/>
              </a:spcBef>
              <a:buFontTx/>
              <a:buChar char=" "/>
            </a:pPr>
            <a:r>
              <a:rPr lang="en-US" altLang="en-US" sz="1800" dirty="0">
                <a:latin typeface="Courier" charset="0"/>
                <a:cs typeface="Times New Roman" charset="0"/>
              </a:rPr>
              <a:t>Courier font</a:t>
            </a:r>
            <a:endParaRPr lang="en-US" altLang="en-US" sz="1200" dirty="0">
              <a:latin typeface="Palatino" charset="0"/>
              <a:cs typeface="Times New Roman" charset="0"/>
            </a:endParaRPr>
          </a:p>
          <a:p>
            <a:pPr marL="292100" indent="-292100" algn="ctr" eaLnBrk="0" hangingPunct="0">
              <a:lnSpc>
                <a:spcPct val="90000"/>
              </a:lnSpc>
              <a:spcBef>
                <a:spcPct val="0"/>
              </a:spcBef>
              <a:buFontTx/>
              <a:buChar char=" "/>
            </a:pPr>
            <a:r>
              <a:rPr lang="en-US" altLang="en-US" sz="1800" dirty="0">
                <a:latin typeface="Helvetica" charset="0"/>
                <a:cs typeface="Helvetica" charset="0"/>
              </a:rPr>
              <a:t>Helvetica font</a:t>
            </a:r>
            <a:endParaRPr lang="en-US" altLang="en-US" sz="1200" dirty="0">
              <a:latin typeface="Palatino" charset="0"/>
              <a:cs typeface="Times New Roman" charset="0"/>
            </a:endParaRPr>
          </a:p>
          <a:p>
            <a:pPr marL="292100" indent="-292100" algn="ctr" eaLnBrk="0" hangingPunct="0">
              <a:lnSpc>
                <a:spcPct val="90000"/>
              </a:lnSpc>
              <a:spcBef>
                <a:spcPct val="0"/>
              </a:spcBef>
              <a:buFontTx/>
              <a:buChar char=" "/>
            </a:pPr>
            <a:r>
              <a:rPr lang="en-US" altLang="en-US" sz="1800" dirty="0">
                <a:latin typeface="Palatino" charset="0"/>
                <a:cs typeface="Times New Roman" charset="0"/>
              </a:rPr>
              <a:t>Palatino font</a:t>
            </a:r>
            <a:endParaRPr lang="en-US" altLang="en-US" sz="1200" dirty="0">
              <a:latin typeface="Palatino" charset="0"/>
              <a:cs typeface="Times New Roman" charset="0"/>
            </a:endParaRPr>
          </a:p>
          <a:p>
            <a:pPr marL="292100" indent="-292100" algn="ctr" eaLnBrk="0" hangingPunct="0">
              <a:lnSpc>
                <a:spcPct val="90000"/>
              </a:lnSpc>
              <a:spcBef>
                <a:spcPct val="0"/>
              </a:spcBef>
              <a:buFontTx/>
              <a:buChar char=" "/>
            </a:pPr>
            <a:r>
              <a:rPr lang="en-US" altLang="en-US" sz="1800" dirty="0">
                <a:latin typeface="Times New Roman" charset="0"/>
                <a:cs typeface="Times" charset="0"/>
              </a:rPr>
              <a:t>Times Roman font</a:t>
            </a:r>
            <a:endParaRPr lang="en-US" altLang="en-US" sz="1200" dirty="0">
              <a:latin typeface="Palatino" charset="0"/>
              <a:cs typeface="Times New Roman" charset="0"/>
            </a:endParaRPr>
          </a:p>
          <a:p>
            <a:pPr marL="292100" indent="-292100"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1800" dirty="0">
                <a:latin typeface="Symbol" charset="2"/>
                <a:cs typeface="Times New Roman" charset="0"/>
              </a:rPr>
              <a:t>§´µº¿Â Ä¿~ </a:t>
            </a:r>
            <a:r>
              <a:rPr lang="en-US" altLang="en-US" sz="1800" dirty="0">
                <a:latin typeface="Palatino" charset="0"/>
                <a:cs typeface="Helvetica" charset="0"/>
              </a:rPr>
              <a:t> (special symbol)</a:t>
            </a:r>
            <a:endParaRPr lang="en-GB" altLang="en-US" sz="1800" dirty="0">
              <a:latin typeface="Palatino" charset="0"/>
              <a:cs typeface="Helvetica" charset="0"/>
            </a:endParaRPr>
          </a:p>
          <a:p>
            <a:pPr marL="292100" indent="-292100">
              <a:lnSpc>
                <a:spcPct val="90000"/>
              </a:lnSpc>
              <a:buFontTx/>
              <a:buChar char=" "/>
            </a:pPr>
            <a:endParaRPr lang="en-GB" altLang="en-US" sz="1200" dirty="0"/>
          </a:p>
          <a:p>
            <a:pPr marL="292100" indent="-292100">
              <a:lnSpc>
                <a:spcPct val="90000"/>
              </a:lnSpc>
            </a:pPr>
            <a:r>
              <a:rPr lang="en-GB" altLang="en-US" sz="1800" dirty="0"/>
              <a:t>Size of a font measured in points (1 pt about 1/72”)</a:t>
            </a:r>
            <a:br>
              <a:rPr lang="en-GB" altLang="en-US" sz="1800" dirty="0"/>
            </a:br>
            <a:r>
              <a:rPr lang="en-GB" altLang="en-US" sz="1800" dirty="0"/>
              <a:t>(vaguely) related to its height</a:t>
            </a:r>
          </a:p>
          <a:p>
            <a:pPr marL="292100" indent="-292100">
              <a:lnSpc>
                <a:spcPct val="90000"/>
              </a:lnSpc>
              <a:buFontTx/>
              <a:buChar char=" "/>
            </a:pPr>
            <a:endParaRPr lang="en-GB" altLang="en-US" sz="800" dirty="0"/>
          </a:p>
          <a:p>
            <a:pPr marL="292100" indent="-292100" algn="ctr" eaLnBrk="0" hangingPunct="0">
              <a:lnSpc>
                <a:spcPct val="90000"/>
              </a:lnSpc>
              <a:spcBef>
                <a:spcPct val="0"/>
              </a:spcBef>
              <a:buFontTx/>
              <a:buChar char=" "/>
            </a:pPr>
            <a:r>
              <a:rPr lang="en-US" altLang="en-US" sz="1000" dirty="0">
                <a:latin typeface="Helvetica" charset="0"/>
                <a:cs typeface="Helvetica" charset="0"/>
              </a:rPr>
              <a:t>This is ten point Helvetica</a:t>
            </a:r>
            <a:endParaRPr lang="en-US" altLang="en-US" sz="1200" dirty="0">
              <a:latin typeface="Helvetica" charset="0"/>
              <a:cs typeface="Times New Roman" charset="0"/>
            </a:endParaRPr>
          </a:p>
          <a:p>
            <a:pPr marL="292100" indent="-292100" algn="ctr" eaLnBrk="0" hangingPunct="0">
              <a:lnSpc>
                <a:spcPct val="90000"/>
              </a:lnSpc>
              <a:spcBef>
                <a:spcPct val="0"/>
              </a:spcBef>
              <a:buFontTx/>
              <a:buChar char=" "/>
            </a:pPr>
            <a:r>
              <a:rPr lang="en-US" altLang="en-US" sz="1200" dirty="0">
                <a:latin typeface="Helvetica" charset="0"/>
                <a:cs typeface="Helvetica" charset="0"/>
              </a:rPr>
              <a:t>This is twelve point</a:t>
            </a:r>
            <a:endParaRPr lang="en-US" altLang="en-US" sz="1200" dirty="0">
              <a:latin typeface="Helvetica" charset="0"/>
              <a:cs typeface="Times New Roman" charset="0"/>
            </a:endParaRPr>
          </a:p>
          <a:p>
            <a:pPr marL="292100" indent="-292100" algn="ctr" eaLnBrk="0" hangingPunct="0">
              <a:lnSpc>
                <a:spcPct val="90000"/>
              </a:lnSpc>
              <a:spcBef>
                <a:spcPct val="0"/>
              </a:spcBef>
              <a:buFontTx/>
              <a:buChar char=" "/>
            </a:pPr>
            <a:r>
              <a:rPr lang="en-US" altLang="en-US" sz="1400" dirty="0">
                <a:latin typeface="Helvetica" charset="0"/>
                <a:cs typeface="Helvetica" charset="0"/>
              </a:rPr>
              <a:t>This is fourteen point</a:t>
            </a:r>
            <a:endParaRPr lang="en-US" altLang="en-US" sz="1200" dirty="0">
              <a:latin typeface="Helvetica" charset="0"/>
              <a:cs typeface="Times New Roman" charset="0"/>
            </a:endParaRPr>
          </a:p>
          <a:p>
            <a:pPr marL="292100" indent="-292100" algn="ctr" eaLnBrk="0" hangingPunct="0">
              <a:lnSpc>
                <a:spcPct val="90000"/>
              </a:lnSpc>
              <a:spcBef>
                <a:spcPct val="0"/>
              </a:spcBef>
              <a:buFontTx/>
              <a:buChar char=" "/>
            </a:pPr>
            <a:r>
              <a:rPr lang="en-US" altLang="en-US" sz="1800" dirty="0">
                <a:latin typeface="Helvetica" charset="0"/>
                <a:cs typeface="Helvetica" charset="0"/>
              </a:rPr>
              <a:t>This is eighteen point</a:t>
            </a:r>
            <a:endParaRPr lang="en-US" altLang="en-US" sz="1200" dirty="0">
              <a:latin typeface="Helvetica" charset="0"/>
              <a:cs typeface="Times New Roman" charset="0"/>
            </a:endParaRPr>
          </a:p>
          <a:p>
            <a:pPr marL="292100" indent="-292100" algn="ctr" eaLnBrk="0" hangingPunct="0">
              <a:lnSpc>
                <a:spcPct val="90000"/>
              </a:lnSpc>
              <a:spcBef>
                <a:spcPct val="0"/>
              </a:spcBef>
              <a:buFontTx/>
              <a:buChar char=" "/>
            </a:pPr>
            <a:r>
              <a:rPr lang="en-US" altLang="en-US" sz="2400" dirty="0">
                <a:latin typeface="Helvetica" charset="0"/>
                <a:cs typeface="Helvetica" charset="0"/>
              </a:rPr>
              <a:t>and this is twenty-four point</a:t>
            </a:r>
            <a:endParaRPr lang="en-GB" altLang="en-US" sz="2400" dirty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Fonts (ctd)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sz="2400"/>
              <a:t>Pitch</a:t>
            </a:r>
          </a:p>
          <a:p>
            <a:pPr lvl="1"/>
            <a:r>
              <a:rPr lang="en-GB" altLang="en-US" sz="2000"/>
              <a:t>fixed-pitch – every character has the same width</a:t>
            </a:r>
          </a:p>
          <a:p>
            <a:pPr lvl="2">
              <a:buFontTx/>
              <a:buChar char=" "/>
            </a:pPr>
            <a:r>
              <a:rPr lang="en-GB" altLang="en-US" sz="1800"/>
              <a:t>e.g. </a:t>
            </a:r>
            <a:r>
              <a:rPr lang="en-GB" altLang="en-US" sz="1800">
                <a:latin typeface="Courier" charset="0"/>
              </a:rPr>
              <a:t>Courier</a:t>
            </a:r>
            <a:endParaRPr lang="en-GB" altLang="en-US" sz="1800"/>
          </a:p>
          <a:p>
            <a:pPr lvl="1"/>
            <a:r>
              <a:rPr lang="en-GB" altLang="en-US" sz="2000"/>
              <a:t>variable-pitched  – some characters wider</a:t>
            </a:r>
          </a:p>
          <a:p>
            <a:pPr lvl="2">
              <a:buFontTx/>
              <a:buChar char=" "/>
            </a:pPr>
            <a:r>
              <a:rPr lang="en-GB" altLang="en-US" sz="1800"/>
              <a:t>e.g. </a:t>
            </a:r>
            <a:r>
              <a:rPr lang="en-GB" altLang="en-US" sz="1800">
                <a:latin typeface="Times New Roman" charset="0"/>
              </a:rPr>
              <a:t>Times Roman</a:t>
            </a:r>
            <a:r>
              <a:rPr lang="en-GB" altLang="en-US" sz="1800"/>
              <a:t> </a:t>
            </a:r>
            <a:r>
              <a:rPr lang="en-GB" altLang="en-US" sz="1600"/>
              <a:t>– compare the ‘i’ and the “m”</a:t>
            </a:r>
            <a:endParaRPr lang="en-GB" altLang="en-US" sz="1800"/>
          </a:p>
          <a:p>
            <a:pPr>
              <a:buFontTx/>
              <a:buNone/>
            </a:pPr>
            <a:r>
              <a:rPr lang="en-GB" altLang="en-US" sz="2400"/>
              <a:t>Serif or Sans-serif</a:t>
            </a:r>
          </a:p>
          <a:p>
            <a:pPr lvl="1"/>
            <a:r>
              <a:rPr lang="en-GB" altLang="en-US" sz="2000"/>
              <a:t>sans-serif – square-ended strokes</a:t>
            </a:r>
          </a:p>
          <a:p>
            <a:pPr lvl="2">
              <a:buFontTx/>
              <a:buChar char=" "/>
            </a:pPr>
            <a:r>
              <a:rPr lang="en-GB" altLang="en-US" sz="1800"/>
              <a:t>e.g. </a:t>
            </a:r>
            <a:r>
              <a:rPr lang="en-GB" altLang="en-US" sz="1800">
                <a:latin typeface="Helvetica" charset="0"/>
              </a:rPr>
              <a:t>Helvetica</a:t>
            </a:r>
            <a:endParaRPr lang="en-GB" altLang="en-US" sz="1800"/>
          </a:p>
          <a:p>
            <a:pPr lvl="1"/>
            <a:r>
              <a:rPr lang="en-GB" altLang="en-US" sz="2000"/>
              <a:t>serif  –  with splayed ends (such as)</a:t>
            </a:r>
          </a:p>
          <a:p>
            <a:pPr lvl="2">
              <a:buFontTx/>
              <a:buChar char=" "/>
            </a:pPr>
            <a:r>
              <a:rPr lang="en-GB" altLang="en-US" sz="1800"/>
              <a:t>e.g. </a:t>
            </a:r>
            <a:r>
              <a:rPr lang="en-GB" altLang="en-US" sz="1800">
                <a:latin typeface="Times New Roman" charset="0"/>
              </a:rPr>
              <a:t>Times Roman</a:t>
            </a:r>
            <a:r>
              <a:rPr lang="en-GB" altLang="en-US" sz="1800"/>
              <a:t> or </a:t>
            </a:r>
            <a:r>
              <a:rPr lang="en-GB" altLang="en-US" sz="1800">
                <a:latin typeface="Palatino" charset="0"/>
              </a:rPr>
              <a:t>Palatino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50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91000"/>
            <a:ext cx="5207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6" name="Oval 6"/>
          <p:cNvSpPr>
            <a:spLocks noChangeArrowheads="1"/>
          </p:cNvSpPr>
          <p:nvPr/>
        </p:nvSpPr>
        <p:spPr bwMode="auto">
          <a:xfrm>
            <a:off x="7086600" y="4648200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Oval 7"/>
          <p:cNvSpPr>
            <a:spLocks noChangeArrowheads="1"/>
          </p:cNvSpPr>
          <p:nvPr/>
        </p:nvSpPr>
        <p:spPr bwMode="auto">
          <a:xfrm>
            <a:off x="7086600" y="5334000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Readability of text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lowercase</a:t>
            </a:r>
          </a:p>
          <a:p>
            <a:pPr lvl="1"/>
            <a:r>
              <a:rPr lang="en-GB" altLang="en-US"/>
              <a:t>easy to read shape of words</a:t>
            </a:r>
          </a:p>
          <a:p>
            <a:r>
              <a:rPr lang="en-GB" altLang="en-US"/>
              <a:t>UPPERCASE</a:t>
            </a:r>
          </a:p>
          <a:p>
            <a:pPr lvl="1"/>
            <a:r>
              <a:rPr lang="en-GB" altLang="en-US"/>
              <a:t>better for individual letters and non-words</a:t>
            </a:r>
            <a:br>
              <a:rPr lang="en-GB" altLang="en-US"/>
            </a:br>
            <a:r>
              <a:rPr lang="en-GB" altLang="en-US"/>
              <a:t>	</a:t>
            </a:r>
            <a:r>
              <a:rPr lang="en-GB" altLang="en-US" sz="2000"/>
              <a:t>e.g. flight numbers: BA793 vs. ba793</a:t>
            </a:r>
            <a:endParaRPr lang="en-GB" altLang="en-US"/>
          </a:p>
          <a:p>
            <a:pPr lvl="1"/>
            <a:endParaRPr lang="en-GB" altLang="en-US" sz="1200"/>
          </a:p>
          <a:p>
            <a:r>
              <a:rPr lang="en-GB" altLang="en-US"/>
              <a:t>serif fonts</a:t>
            </a:r>
          </a:p>
          <a:p>
            <a:pPr lvl="1"/>
            <a:r>
              <a:rPr lang="en-GB" altLang="en-US" sz="2800">
                <a:latin typeface="Times" charset="0"/>
              </a:rPr>
              <a:t>helps your eye on long lines of printed text</a:t>
            </a:r>
            <a:endParaRPr lang="en-GB" altLang="en-US"/>
          </a:p>
          <a:p>
            <a:pPr lvl="1"/>
            <a:r>
              <a:rPr lang="en-GB" altLang="en-US"/>
              <a:t>but sans serif often better on screen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09600"/>
            <a:ext cx="452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Screen and page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 dirty="0"/>
              <a:t>WYSIWYG</a:t>
            </a:r>
          </a:p>
          <a:p>
            <a:pPr lvl="1"/>
            <a:r>
              <a:rPr lang="en-GB" altLang="en-US" sz="2000" dirty="0"/>
              <a:t>what you see is what you get</a:t>
            </a:r>
          </a:p>
          <a:p>
            <a:pPr lvl="1"/>
            <a:r>
              <a:rPr lang="en-GB" altLang="en-US" sz="2000" dirty="0"/>
              <a:t>aim of word processing, etc. </a:t>
            </a:r>
          </a:p>
          <a:p>
            <a:r>
              <a:rPr lang="en-GB" altLang="en-US" sz="2400" dirty="0"/>
              <a:t>but …</a:t>
            </a:r>
          </a:p>
          <a:p>
            <a:pPr lvl="1"/>
            <a:r>
              <a:rPr lang="en-GB" altLang="en-US" sz="2000" dirty="0"/>
              <a:t>screen: 72 dpi, landscape image</a:t>
            </a:r>
          </a:p>
          <a:p>
            <a:pPr lvl="1"/>
            <a:r>
              <a:rPr lang="en-GB" altLang="en-US" sz="2000" dirty="0"/>
              <a:t>print: 600+ dpi, portrait</a:t>
            </a:r>
          </a:p>
          <a:p>
            <a:r>
              <a:rPr lang="en-GB" altLang="en-US" sz="2400" dirty="0"/>
              <a:t>can try to make them similar</a:t>
            </a:r>
            <a:br>
              <a:rPr lang="en-GB" altLang="en-US" sz="2400" dirty="0"/>
            </a:br>
            <a:r>
              <a:rPr lang="en-GB" altLang="en-US" sz="2400" dirty="0"/>
              <a:t>	but never quite the same</a:t>
            </a:r>
          </a:p>
          <a:p>
            <a:r>
              <a:rPr lang="en-GB" altLang="en-US" sz="2400" dirty="0"/>
              <a:t>so … need different designs, graphics etc, for screen and print</a:t>
            </a:r>
          </a:p>
        </p:txBody>
      </p:sp>
    </p:spTree>
    <p:extLst>
      <p:ext uri="{BB962C8B-B14F-4D97-AF65-F5344CB8AC3E}">
        <p14:creationId xmlns:p14="http://schemas.microsoft.com/office/powerpoint/2010/main" val="5209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Scanners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dirty="0"/>
              <a:t>Take paper and convert it into a bitmap</a:t>
            </a:r>
          </a:p>
          <a:p>
            <a:endParaRPr lang="en-GB" altLang="en-US" sz="1000" dirty="0"/>
          </a:p>
          <a:p>
            <a:r>
              <a:rPr lang="en-GB" altLang="en-US" sz="2000" dirty="0"/>
              <a:t>Two sorts of scanner</a:t>
            </a:r>
          </a:p>
          <a:p>
            <a:pPr lvl="1"/>
            <a:r>
              <a:rPr lang="en-GB" altLang="en-US" sz="1800" dirty="0"/>
              <a:t>flat-bed: paper placed on a glass plate, whole page converted into bitmap</a:t>
            </a:r>
          </a:p>
          <a:p>
            <a:pPr lvl="1"/>
            <a:r>
              <a:rPr lang="en-GB" altLang="en-US" sz="1800" dirty="0"/>
              <a:t>hand-held: scanner passed over paper, digitising strip typically 3-4” wide</a:t>
            </a:r>
          </a:p>
          <a:p>
            <a:endParaRPr lang="en-GB" altLang="en-US" sz="1000" dirty="0"/>
          </a:p>
          <a:p>
            <a:r>
              <a:rPr lang="en-GB" altLang="en-US" sz="2000" dirty="0"/>
              <a:t>Shines light at paper and note intensity of reflection</a:t>
            </a:r>
          </a:p>
          <a:p>
            <a:pPr lvl="1"/>
            <a:r>
              <a:rPr lang="en-GB" altLang="en-US" sz="1800" dirty="0"/>
              <a:t>colour or greyscale</a:t>
            </a:r>
          </a:p>
          <a:p>
            <a:endParaRPr lang="en-GB" altLang="en-US" sz="1000" dirty="0"/>
          </a:p>
          <a:p>
            <a:r>
              <a:rPr lang="en-GB" altLang="en-US" sz="2000" dirty="0"/>
              <a:t>Typical resolutions from 600–2400 dpi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259" y="6096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76800"/>
            <a:ext cx="2209800" cy="186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6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Optical character recognition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OCR converts bitmap back into text</a:t>
            </a:r>
          </a:p>
          <a:p>
            <a:r>
              <a:rPr lang="en-GB" altLang="en-US" dirty="0"/>
              <a:t>different fonts</a:t>
            </a:r>
          </a:p>
          <a:p>
            <a:pPr lvl="1"/>
            <a:r>
              <a:rPr lang="en-GB" altLang="en-US" dirty="0"/>
              <a:t>create problems for simple “template matching” algorithms</a:t>
            </a:r>
          </a:p>
          <a:p>
            <a:pPr lvl="1"/>
            <a:r>
              <a:rPr lang="en-GB" altLang="en-US" dirty="0"/>
              <a:t>more complex systems segment text, decompose it into lines and arcs, and decipher characters that </a:t>
            </a:r>
            <a:r>
              <a:rPr lang="en-GB" altLang="en-US" dirty="0" smtClean="0"/>
              <a:t>way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914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Paper-based interaction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000" dirty="0"/>
              <a:t>paper usually regarded as </a:t>
            </a:r>
            <a:r>
              <a:rPr lang="en-GB" altLang="en-US" sz="2000" i="1" dirty="0"/>
              <a:t>output</a:t>
            </a:r>
            <a:r>
              <a:rPr lang="en-GB" altLang="en-US" sz="2000" dirty="0"/>
              <a:t> only</a:t>
            </a:r>
          </a:p>
          <a:p>
            <a:pPr>
              <a:lnSpc>
                <a:spcPct val="90000"/>
              </a:lnSpc>
            </a:pPr>
            <a:endParaRPr lang="en-GB" altLang="en-US" sz="1000" dirty="0"/>
          </a:p>
          <a:p>
            <a:pPr>
              <a:lnSpc>
                <a:spcPct val="90000"/>
              </a:lnSpc>
            </a:pPr>
            <a:r>
              <a:rPr lang="en-GB" altLang="en-US" sz="2000" dirty="0"/>
              <a:t>can be </a:t>
            </a:r>
            <a:r>
              <a:rPr lang="en-GB" altLang="en-US" sz="2000" i="1" dirty="0"/>
              <a:t>input</a:t>
            </a:r>
            <a:r>
              <a:rPr lang="en-GB" altLang="en-US" sz="2000" dirty="0"/>
              <a:t> too – OCR, scanning, etc.</a:t>
            </a:r>
          </a:p>
          <a:p>
            <a:pPr>
              <a:lnSpc>
                <a:spcPct val="90000"/>
              </a:lnSpc>
            </a:pPr>
            <a:endParaRPr lang="en-GB" altLang="en-US" sz="1000" dirty="0"/>
          </a:p>
          <a:p>
            <a:pPr>
              <a:lnSpc>
                <a:spcPct val="90000"/>
              </a:lnSpc>
            </a:pPr>
            <a:endParaRPr lang="en-GB" altLang="en-US" sz="1800" dirty="0"/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09600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2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GB" altLang="en-US"/>
              <a:t>memory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dirty="0"/>
              <a:t>short term and long term</a:t>
            </a:r>
          </a:p>
          <a:p>
            <a:r>
              <a:rPr lang="en-GB" altLang="en-US" dirty="0"/>
              <a:t>speed, capacity, compression</a:t>
            </a:r>
          </a:p>
          <a:p>
            <a:r>
              <a:rPr lang="en-GB" altLang="en-US" dirty="0"/>
              <a:t>formats, access</a:t>
            </a:r>
          </a:p>
        </p:txBody>
      </p:sp>
    </p:spTree>
    <p:extLst>
      <p:ext uri="{BB962C8B-B14F-4D97-AF65-F5344CB8AC3E}">
        <p14:creationId xmlns:p14="http://schemas.microsoft.com/office/powerpoint/2010/main" val="20135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Short-term Memory - RAM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/>
              <a:t>Random access memory (RAM)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on silicon chips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100 </a:t>
            </a:r>
            <a:r>
              <a:rPr lang="en-GB" altLang="en-US" sz="2000" dirty="0" err="1"/>
              <a:t>nano</a:t>
            </a:r>
            <a:r>
              <a:rPr lang="en-GB" altLang="en-US" sz="2000" dirty="0"/>
              <a:t>-second access time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usually volatile (lose information if power turned off)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data transferred at around 100 Mbytes/sec</a:t>
            </a:r>
          </a:p>
          <a:p>
            <a:pPr>
              <a:lnSpc>
                <a:spcPct val="90000"/>
              </a:lnSpc>
              <a:buNone/>
            </a:pPr>
            <a:endParaRPr lang="en-GB" altLang="en-US" sz="2400" dirty="0"/>
          </a:p>
          <a:p>
            <a:pPr>
              <a:lnSpc>
                <a:spcPct val="90000"/>
              </a:lnSpc>
            </a:pPr>
            <a:r>
              <a:rPr lang="en-GB" altLang="en-US" sz="2400" dirty="0"/>
              <a:t>Typical desktop computers:</a:t>
            </a:r>
            <a:br>
              <a:rPr lang="en-GB" altLang="en-US" sz="2400" dirty="0"/>
            </a:br>
            <a:r>
              <a:rPr lang="en-GB" altLang="en-US" sz="2400" dirty="0"/>
              <a:t>	64 to 256 Mbytes RAM</a:t>
            </a:r>
          </a:p>
        </p:txBody>
      </p:sp>
    </p:spTree>
    <p:extLst>
      <p:ext uri="{BB962C8B-B14F-4D97-AF65-F5344CB8AC3E}">
        <p14:creationId xmlns:p14="http://schemas.microsoft.com/office/powerpoint/2010/main" val="27099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Long-term Memory - disks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/>
              <a:t>magnetic disks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floppy disks store around 1.4 Mbytes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hard disks typically 40 </a:t>
            </a:r>
            <a:r>
              <a:rPr lang="en-GB" altLang="en-US" sz="2000" dirty="0" err="1"/>
              <a:t>Gbytes</a:t>
            </a:r>
            <a:r>
              <a:rPr lang="en-GB" altLang="en-US" sz="2000" dirty="0"/>
              <a:t> to 100s of </a:t>
            </a:r>
            <a:r>
              <a:rPr lang="en-GB" altLang="en-US" sz="2000" dirty="0" err="1"/>
              <a:t>Gbytes</a:t>
            </a:r>
            <a:r>
              <a:rPr lang="en-GB" altLang="en-US" sz="2000" dirty="0"/>
              <a:t/>
            </a:r>
            <a:br>
              <a:rPr lang="en-GB" altLang="en-US" sz="2000" dirty="0"/>
            </a:br>
            <a:r>
              <a:rPr lang="en-GB" altLang="en-US" sz="2000" dirty="0"/>
              <a:t>access time ~10ms, transfer rate 100kbytes/s</a:t>
            </a:r>
          </a:p>
          <a:p>
            <a:pPr>
              <a:lnSpc>
                <a:spcPct val="90000"/>
              </a:lnSpc>
            </a:pPr>
            <a:endParaRPr lang="en-GB" altLang="en-US" sz="1800" dirty="0"/>
          </a:p>
          <a:p>
            <a:pPr>
              <a:lnSpc>
                <a:spcPct val="90000"/>
              </a:lnSpc>
            </a:pPr>
            <a:r>
              <a:rPr lang="en-GB" altLang="en-US" sz="2400" dirty="0"/>
              <a:t>optical disks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use lasers to read and sometimes write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more robust that magnetic media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CD-ROM</a:t>
            </a:r>
            <a:br>
              <a:rPr lang="en-GB" altLang="en-US" sz="2000" dirty="0"/>
            </a:br>
            <a:r>
              <a:rPr lang="en-GB" altLang="en-US" sz="2000" dirty="0"/>
              <a:t>	-  same technology as home audio, ~ 600 </a:t>
            </a:r>
            <a:r>
              <a:rPr lang="en-GB" altLang="en-US" sz="2000" dirty="0" smtClean="0"/>
              <a:t>Mbytes</a:t>
            </a:r>
            <a:endParaRPr lang="en-GB" altLang="en-US" sz="2000" dirty="0"/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DVD - for AV applications, or very large files </a:t>
            </a:r>
          </a:p>
          <a:p>
            <a:pPr>
              <a:lnSpc>
                <a:spcPct val="90000"/>
              </a:lnSpc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78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GB" altLang="en-US"/>
              <a:t>virtual reality and 3D interaction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/>
              <a:t>positioning in 3D space</a:t>
            </a:r>
            <a:br>
              <a:rPr lang="en-GB" altLang="en-US"/>
            </a:br>
            <a:r>
              <a:rPr lang="en-GB" altLang="en-US"/>
              <a:t>moving and grasping</a:t>
            </a:r>
          </a:p>
          <a:p>
            <a:r>
              <a:rPr lang="en-GB" altLang="en-US"/>
              <a:t>seeing 3D </a:t>
            </a:r>
            <a:r>
              <a:rPr lang="en-GB" altLang="en-US" sz="2400"/>
              <a:t>(helmets and caves)</a:t>
            </a:r>
          </a:p>
        </p:txBody>
      </p:sp>
    </p:spTree>
    <p:extLst>
      <p:ext uri="{BB962C8B-B14F-4D97-AF65-F5344CB8AC3E}">
        <p14:creationId xmlns:p14="http://schemas.microsoft.com/office/powerpoint/2010/main" val="36806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Blurring boundaries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019925" cy="4495800"/>
          </a:xfrm>
        </p:spPr>
        <p:txBody>
          <a:bodyPr/>
          <a:lstStyle/>
          <a:p>
            <a:r>
              <a:rPr lang="en-GB" altLang="en-US" dirty="0"/>
              <a:t>PDAs</a:t>
            </a:r>
          </a:p>
          <a:p>
            <a:pPr lvl="1"/>
            <a:r>
              <a:rPr lang="en-GB" altLang="en-US" dirty="0"/>
              <a:t>often use RAM for their main memory</a:t>
            </a:r>
          </a:p>
          <a:p>
            <a:endParaRPr lang="en-GB" altLang="en-US" dirty="0"/>
          </a:p>
          <a:p>
            <a:r>
              <a:rPr lang="en-GB" altLang="en-US" dirty="0"/>
              <a:t>Flash-Memory</a:t>
            </a:r>
          </a:p>
          <a:p>
            <a:pPr lvl="1"/>
            <a:r>
              <a:rPr lang="en-GB" altLang="en-US" dirty="0"/>
              <a:t>used in PDAs, cameras etc.</a:t>
            </a:r>
          </a:p>
          <a:p>
            <a:pPr lvl="1"/>
            <a:r>
              <a:rPr lang="en-GB" altLang="en-US" dirty="0"/>
              <a:t>silicon based but persistent</a:t>
            </a:r>
          </a:p>
          <a:p>
            <a:pPr lvl="1"/>
            <a:r>
              <a:rPr lang="en-GB" altLang="en-US" dirty="0"/>
              <a:t>plug-in USB devices for data transfer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19400"/>
            <a:ext cx="27622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4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speed and capacity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 dirty="0"/>
              <a:t>what do the numbers mean?</a:t>
            </a:r>
          </a:p>
          <a:p>
            <a:endParaRPr lang="en-GB" altLang="en-US" sz="1800" dirty="0"/>
          </a:p>
          <a:p>
            <a:r>
              <a:rPr lang="en-GB" altLang="en-US" sz="2400" dirty="0"/>
              <a:t>some sizes </a:t>
            </a:r>
            <a:r>
              <a:rPr lang="en-GB" altLang="en-US" sz="1800" dirty="0"/>
              <a:t>(all uncompressed)</a:t>
            </a:r>
            <a:r>
              <a:rPr lang="en-GB" altLang="en-US" sz="2400" dirty="0"/>
              <a:t> …</a:t>
            </a:r>
          </a:p>
          <a:p>
            <a:pPr lvl="1"/>
            <a:r>
              <a:rPr lang="en-GB" altLang="en-US" sz="2000" dirty="0"/>
              <a:t>this book, text only ~ 320,000 words, 2Mb</a:t>
            </a:r>
          </a:p>
          <a:p>
            <a:pPr lvl="1"/>
            <a:r>
              <a:rPr lang="en-GB" altLang="en-US" sz="2000" dirty="0"/>
              <a:t>the Bible ~ 4.5 Mbytes</a:t>
            </a:r>
          </a:p>
          <a:p>
            <a:pPr lvl="1"/>
            <a:r>
              <a:rPr lang="en-GB" altLang="en-US" sz="2000" dirty="0"/>
              <a:t>scanned page ~ 128 Mbytes</a:t>
            </a:r>
          </a:p>
          <a:p>
            <a:pPr lvl="2"/>
            <a:r>
              <a:rPr lang="en-GB" altLang="en-US" sz="1800" dirty="0"/>
              <a:t>(11x8 inches, 1200 dpi, 8bit greyscale)</a:t>
            </a:r>
          </a:p>
          <a:p>
            <a:pPr lvl="1"/>
            <a:r>
              <a:rPr lang="en-GB" altLang="en-US" sz="2000" dirty="0"/>
              <a:t>digital photo ~ 10 Mbytes</a:t>
            </a:r>
          </a:p>
          <a:p>
            <a:pPr lvl="2"/>
            <a:r>
              <a:rPr lang="en-GB" altLang="en-US" sz="1800" dirty="0"/>
              <a:t>(2–4 mega pixels, 24 bit colour) </a:t>
            </a:r>
          </a:p>
          <a:p>
            <a:pPr lvl="1"/>
            <a:r>
              <a:rPr lang="en-GB" altLang="en-US" sz="2000" dirty="0"/>
              <a:t>video ~ 10 Mbytes </a:t>
            </a:r>
            <a:r>
              <a:rPr lang="en-GB" altLang="en-US" sz="2000" i="1" dirty="0"/>
              <a:t>per second</a:t>
            </a:r>
          </a:p>
          <a:p>
            <a:pPr lvl="2"/>
            <a:r>
              <a:rPr lang="en-GB" altLang="en-US" sz="1800" dirty="0"/>
              <a:t>(512x512, 12 bit colour, 25 frames per sec)</a:t>
            </a:r>
          </a:p>
        </p:txBody>
      </p:sp>
    </p:spTree>
    <p:extLst>
      <p:ext uri="{BB962C8B-B14F-4D97-AF65-F5344CB8AC3E}">
        <p14:creationId xmlns:p14="http://schemas.microsoft.com/office/powerpoint/2010/main" val="6340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Compression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/>
              <a:t>reduce amount of storage required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lossless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recover exact text or image – e.g. GIF, ZIP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look for commonalities:</a:t>
            </a:r>
          </a:p>
          <a:p>
            <a:pPr lvl="2">
              <a:lnSpc>
                <a:spcPct val="90000"/>
              </a:lnSpc>
            </a:pPr>
            <a:r>
              <a:rPr lang="en-GB" altLang="en-US" sz="1800" dirty="0"/>
              <a:t>text: AAAAAAAAAABBBBBCCCCCCCC            10A5B8C</a:t>
            </a:r>
          </a:p>
          <a:p>
            <a:pPr lvl="2">
              <a:lnSpc>
                <a:spcPct val="90000"/>
              </a:lnSpc>
            </a:pPr>
            <a:r>
              <a:rPr lang="en-GB" altLang="en-US" sz="1800" dirty="0"/>
              <a:t>video:  compare successive frames and store change</a:t>
            </a:r>
          </a:p>
          <a:p>
            <a:pPr>
              <a:lnSpc>
                <a:spcPct val="90000"/>
              </a:lnSpc>
            </a:pPr>
            <a:r>
              <a:rPr lang="en-GB" altLang="en-US" sz="2400" dirty="0" err="1"/>
              <a:t>lossy</a:t>
            </a:r>
            <a:endParaRPr lang="en-GB" altLang="en-US" sz="2400" dirty="0"/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recover something like original – e.g. JPEG, MP3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exploit perception</a:t>
            </a:r>
          </a:p>
          <a:p>
            <a:pPr lvl="2">
              <a:lnSpc>
                <a:spcPct val="90000"/>
              </a:lnSpc>
            </a:pPr>
            <a:r>
              <a:rPr lang="en-GB" altLang="en-US" sz="1800" dirty="0"/>
              <a:t>JPEG: lose rapid changes and some colour</a:t>
            </a:r>
          </a:p>
          <a:p>
            <a:pPr lvl="2">
              <a:lnSpc>
                <a:spcPct val="90000"/>
              </a:lnSpc>
            </a:pPr>
            <a:r>
              <a:rPr lang="en-GB" altLang="en-US" sz="1800" dirty="0"/>
              <a:t>MP3: reduce accuracy of drowned out notes</a:t>
            </a:r>
          </a:p>
        </p:txBody>
      </p:sp>
      <p:sp>
        <p:nvSpPr>
          <p:cNvPr id="119812" name="AutoShape 4"/>
          <p:cNvSpPr>
            <a:spLocks noChangeArrowheads="1"/>
          </p:cNvSpPr>
          <p:nvPr/>
        </p:nvSpPr>
        <p:spPr bwMode="auto">
          <a:xfrm>
            <a:off x="6400800" y="3733800"/>
            <a:ext cx="533400" cy="304800"/>
          </a:xfrm>
          <a:prstGeom prst="rightArrow">
            <a:avLst>
              <a:gd name="adj1" fmla="val 41667"/>
              <a:gd name="adj2" fmla="val 82639"/>
            </a:avLst>
          </a:prstGeom>
          <a:solidFill>
            <a:srgbClr val="5C4A8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Storage formats - text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dirty="0"/>
              <a:t>ASCII - 7-bit binary code for to each letter and character</a:t>
            </a:r>
          </a:p>
          <a:p>
            <a:r>
              <a:rPr lang="en-GB" altLang="en-US" sz="2000" dirty="0"/>
              <a:t>UTF-8 - 8-bit encoding of 16 bit character set</a:t>
            </a:r>
          </a:p>
          <a:p>
            <a:r>
              <a:rPr lang="en-GB" altLang="en-US" sz="2000" dirty="0"/>
              <a:t>RTF (rich text format)</a:t>
            </a:r>
            <a:br>
              <a:rPr lang="en-GB" altLang="en-US" sz="2000" dirty="0"/>
            </a:br>
            <a:r>
              <a:rPr lang="en-GB" altLang="en-US" sz="2000" dirty="0"/>
              <a:t>	-  text plus formatting and layout information</a:t>
            </a:r>
          </a:p>
          <a:p>
            <a:r>
              <a:rPr lang="en-GB" altLang="en-US" sz="2000" dirty="0"/>
              <a:t>SGML (standardized generalised </a:t>
            </a:r>
            <a:r>
              <a:rPr lang="en-GB" altLang="en-US" sz="2000" dirty="0" err="1"/>
              <a:t>markup</a:t>
            </a:r>
            <a:r>
              <a:rPr lang="en-GB" altLang="en-US" sz="2000" dirty="0"/>
              <a:t> language)</a:t>
            </a:r>
            <a:br>
              <a:rPr lang="en-GB" altLang="en-US" sz="2000" dirty="0"/>
            </a:br>
            <a:r>
              <a:rPr lang="en-GB" altLang="en-US" sz="2000" dirty="0"/>
              <a:t>	-  documents regarded as structured objects </a:t>
            </a:r>
          </a:p>
          <a:p>
            <a:r>
              <a:rPr lang="en-GB" altLang="en-US" sz="2000" dirty="0"/>
              <a:t>XML (extended </a:t>
            </a:r>
            <a:r>
              <a:rPr lang="en-GB" altLang="en-US" sz="2000" dirty="0" err="1"/>
              <a:t>markup</a:t>
            </a:r>
            <a:r>
              <a:rPr lang="en-GB" altLang="en-US" sz="2000" dirty="0"/>
              <a:t> language)</a:t>
            </a:r>
            <a:br>
              <a:rPr lang="en-GB" altLang="en-US" sz="2000" dirty="0"/>
            </a:br>
            <a:r>
              <a:rPr lang="en-GB" altLang="en-US" sz="2000" dirty="0"/>
              <a:t>	-  simpler version of SGML for web applications </a:t>
            </a:r>
          </a:p>
        </p:txBody>
      </p:sp>
    </p:spTree>
    <p:extLst>
      <p:ext uri="{BB962C8B-B14F-4D97-AF65-F5344CB8AC3E}">
        <p14:creationId xmlns:p14="http://schemas.microsoft.com/office/powerpoint/2010/main" val="9456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Storage formats - media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/>
              <a:t>Images: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many storage formats :</a:t>
            </a:r>
            <a:br>
              <a:rPr lang="en-GB" altLang="en-US" sz="2000" dirty="0"/>
            </a:br>
            <a:r>
              <a:rPr lang="en-GB" altLang="en-US" sz="2000" dirty="0"/>
              <a:t>		(PostScript, GIFF, JPEG, TIFF, PICT, etc.)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plus different compression techniques</a:t>
            </a:r>
            <a:br>
              <a:rPr lang="en-GB" altLang="en-US" sz="2000" dirty="0"/>
            </a:br>
            <a:r>
              <a:rPr lang="en-GB" altLang="en-US" sz="2000" dirty="0"/>
              <a:t>		(to reduce their storage requirements)</a:t>
            </a:r>
          </a:p>
          <a:p>
            <a:pPr>
              <a:lnSpc>
                <a:spcPct val="90000"/>
              </a:lnSpc>
            </a:pPr>
            <a:endParaRPr lang="en-GB" altLang="en-US" sz="1200" dirty="0"/>
          </a:p>
          <a:p>
            <a:pPr>
              <a:lnSpc>
                <a:spcPct val="90000"/>
              </a:lnSpc>
            </a:pPr>
            <a:r>
              <a:rPr lang="en-GB" altLang="en-US" sz="2400" dirty="0"/>
              <a:t>Audio/Video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again lots of formats : </a:t>
            </a:r>
            <a:br>
              <a:rPr lang="en-GB" altLang="en-US" sz="2000" dirty="0"/>
            </a:br>
            <a:r>
              <a:rPr lang="en-GB" altLang="en-US" sz="2000" dirty="0"/>
              <a:t>		(QuickTime, MPEG, WAV, etc.)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compression even more important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also ‘streaming’ formats for network delivery</a:t>
            </a:r>
          </a:p>
          <a:p>
            <a:pPr>
              <a:lnSpc>
                <a:spcPct val="90000"/>
              </a:lnSpc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614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GB" altLang="en-US"/>
              <a:t>processing and networks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dirty="0"/>
              <a:t>finite speed </a:t>
            </a:r>
            <a:r>
              <a:rPr lang="en-GB" altLang="en-US" sz="2400" dirty="0"/>
              <a:t>(but also Moore’s law)</a:t>
            </a:r>
          </a:p>
          <a:p>
            <a:r>
              <a:rPr lang="en-GB" altLang="en-US" dirty="0" smtClean="0"/>
              <a:t>networked </a:t>
            </a:r>
            <a:r>
              <a:rPr lang="en-GB" altLang="en-US" dirty="0"/>
              <a:t>computing</a:t>
            </a:r>
          </a:p>
        </p:txBody>
      </p:sp>
    </p:spTree>
    <p:extLst>
      <p:ext uri="{BB962C8B-B14F-4D97-AF65-F5344CB8AC3E}">
        <p14:creationId xmlns:p14="http://schemas.microsoft.com/office/powerpoint/2010/main" val="285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Finite processing speed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000" dirty="0"/>
              <a:t>Designers tend to assume fast processors, and make interfaces more and more complicated</a:t>
            </a:r>
          </a:p>
          <a:p>
            <a:pPr>
              <a:lnSpc>
                <a:spcPct val="90000"/>
              </a:lnSpc>
            </a:pPr>
            <a:endParaRPr lang="en-GB" altLang="en-US" sz="2000" dirty="0"/>
          </a:p>
          <a:p>
            <a:pPr>
              <a:lnSpc>
                <a:spcPct val="90000"/>
              </a:lnSpc>
            </a:pPr>
            <a:r>
              <a:rPr lang="en-GB" altLang="en-US" sz="2000" dirty="0"/>
              <a:t>But problems occur, because processing cannot keep up with all the tasks it needs to do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cursor overshooting because system has buffered </a:t>
            </a:r>
            <a:r>
              <a:rPr lang="en-GB" altLang="en-US" sz="1800" dirty="0" err="1"/>
              <a:t>keypresses</a:t>
            </a:r>
            <a:endParaRPr lang="en-GB" altLang="en-US" sz="1800" dirty="0"/>
          </a:p>
          <a:p>
            <a:pPr lvl="1">
              <a:lnSpc>
                <a:spcPct val="90000"/>
              </a:lnSpc>
            </a:pPr>
            <a:r>
              <a:rPr lang="en-GB" altLang="en-US" sz="1800" dirty="0"/>
              <a:t>icon wars - user clicks on icon, nothing happens, clicks on another, then system responds and windows fly everywhere</a:t>
            </a:r>
          </a:p>
          <a:p>
            <a:pPr>
              <a:lnSpc>
                <a:spcPct val="90000"/>
              </a:lnSpc>
            </a:pPr>
            <a:endParaRPr lang="en-GB" altLang="en-US" sz="2000" dirty="0"/>
          </a:p>
          <a:p>
            <a:pPr>
              <a:lnSpc>
                <a:spcPct val="90000"/>
              </a:lnSpc>
            </a:pPr>
            <a:r>
              <a:rPr lang="en-GB" altLang="en-US" sz="2000" dirty="0"/>
              <a:t>Also problems if system is too fast - e.g. help screens may scroll through text much too rapidly to be read</a:t>
            </a:r>
          </a:p>
        </p:txBody>
      </p:sp>
    </p:spTree>
    <p:extLst>
      <p:ext uri="{BB962C8B-B14F-4D97-AF65-F5344CB8AC3E}">
        <p14:creationId xmlns:p14="http://schemas.microsoft.com/office/powerpoint/2010/main" val="32031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Moore’s law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/>
              <a:t>computers get faster and faster!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1965 …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Gordon Moore, co-founder of Intel, noticed a pattern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processor speed doubles every 18 months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PC … 1987: 1.5 </a:t>
            </a:r>
            <a:r>
              <a:rPr lang="en-GB" altLang="en-US" sz="2000" dirty="0" err="1"/>
              <a:t>Mhz</a:t>
            </a:r>
            <a:r>
              <a:rPr lang="en-GB" altLang="en-US" sz="2000" dirty="0"/>
              <a:t>, 2002: 1.5 GHz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similar pattern for memory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but doubles every 12 months!!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hard disk … 1991: 20Mbyte : 2002: 30 </a:t>
            </a:r>
            <a:r>
              <a:rPr lang="en-GB" altLang="en-US" sz="2000" dirty="0" err="1" smtClean="0"/>
              <a:t>Gbyte</a:t>
            </a:r>
            <a:endParaRPr lang="en-GB" altLang="en-US" sz="2000" dirty="0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09600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7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Networked computing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 "/>
            </a:pPr>
            <a:r>
              <a:rPr lang="en-GB" altLang="en-US" sz="2400" dirty="0"/>
              <a:t>Networks allow access to  …</a:t>
            </a:r>
          </a:p>
          <a:p>
            <a:pPr lvl="1"/>
            <a:r>
              <a:rPr lang="en-GB" altLang="en-US" sz="2000" dirty="0"/>
              <a:t>large memory and processing</a:t>
            </a:r>
          </a:p>
          <a:p>
            <a:pPr lvl="1"/>
            <a:r>
              <a:rPr lang="en-GB" altLang="en-US" sz="2000" dirty="0"/>
              <a:t>other people (groupware, email)</a:t>
            </a:r>
          </a:p>
          <a:p>
            <a:pPr lvl="1"/>
            <a:r>
              <a:rPr lang="en-GB" altLang="en-US" sz="2000" dirty="0"/>
              <a:t>shared resources – esp. the web</a:t>
            </a:r>
          </a:p>
          <a:p>
            <a:pPr>
              <a:buFontTx/>
              <a:buChar char=" "/>
            </a:pPr>
            <a:endParaRPr lang="en-GB" altLang="en-US" sz="1000" dirty="0"/>
          </a:p>
          <a:p>
            <a:pPr>
              <a:buFontTx/>
              <a:buChar char=" "/>
            </a:pPr>
            <a:r>
              <a:rPr lang="en-GB" altLang="en-US" sz="2400" dirty="0"/>
              <a:t>Issues</a:t>
            </a:r>
          </a:p>
          <a:p>
            <a:pPr lvl="1"/>
            <a:r>
              <a:rPr lang="en-GB" altLang="en-US" sz="2000" dirty="0"/>
              <a:t>network delays – slow feedback</a:t>
            </a:r>
          </a:p>
          <a:p>
            <a:pPr lvl="1"/>
            <a:r>
              <a:rPr lang="en-GB" altLang="en-US" sz="2000" dirty="0"/>
              <a:t>conflicts - many people update data</a:t>
            </a:r>
          </a:p>
          <a:p>
            <a:pPr lvl="1"/>
            <a:r>
              <a:rPr lang="en-GB" altLang="en-US" sz="2000" dirty="0"/>
              <a:t>unpredictability</a:t>
            </a:r>
          </a:p>
        </p:txBody>
      </p:sp>
    </p:spTree>
    <p:extLst>
      <p:ext uri="{BB962C8B-B14F-4D97-AF65-F5344CB8AC3E}">
        <p14:creationId xmlns:p14="http://schemas.microsoft.com/office/powerpoint/2010/main" val="8769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Video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https://www.youtube.com/watch?v=fE8U1RdD_8A&amp;list=PLM8O2eH9K-Mg7UIT1yoHxo6ZNOomyRkO2&amp;index=4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9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positioning in 3D space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64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/>
              <a:t>cockpit and virtual controls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steering wheels, knobs and dials … just like real!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the 3D mouse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six-degrees of movement: x, y, z + roll, pitch, yaw 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data glove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fibre optics used to detect finger position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VR helmets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detect head motion and possibly eye gaze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whole body tracking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accelerometers strapped to limbs or reflective dots and video processing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2" y="50041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83" y="2183641"/>
            <a:ext cx="1752601" cy="10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2" y="2348268"/>
            <a:ext cx="2143125" cy="137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3352800"/>
            <a:ext cx="2362200" cy="127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772" y="4644809"/>
            <a:ext cx="3222827" cy="208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66750" lvl="1">
              <a:buNone/>
            </a:pPr>
            <a:r>
              <a:rPr lang="en-US" altLang="en-US" sz="3600" b="1" dirty="0" smtClean="0">
                <a:cs typeface="Times New Roman" charset="0"/>
              </a:rPr>
              <a:t>The Computer</a:t>
            </a:r>
          </a:p>
          <a:p>
            <a:pPr marL="1066800" lvl="2"/>
            <a:r>
              <a:rPr lang="en-US" altLang="en-US" b="1" dirty="0" smtClean="0">
                <a:cs typeface="Times New Roman" charset="0"/>
              </a:rPr>
              <a:t>input devices</a:t>
            </a:r>
            <a:endParaRPr lang="en-GB" altLang="en-US" dirty="0" smtClean="0">
              <a:cs typeface="Times New Roman" charset="0"/>
            </a:endParaRPr>
          </a:p>
          <a:p>
            <a:pPr marL="1066800" lvl="2"/>
            <a:r>
              <a:rPr lang="en-US" altLang="en-US" b="1" dirty="0" smtClean="0">
                <a:cs typeface="Times New Roman" charset="0"/>
              </a:rPr>
              <a:t>output devices</a:t>
            </a:r>
            <a:endParaRPr lang="en-US" altLang="en-US" dirty="0" smtClean="0">
              <a:cs typeface="Times New Roman" charset="0"/>
            </a:endParaRPr>
          </a:p>
          <a:p>
            <a:pPr marL="1066800" lvl="2"/>
            <a:r>
              <a:rPr lang="en-US" altLang="en-US" b="1" dirty="0" smtClean="0">
                <a:cs typeface="Times New Roman" charset="0"/>
              </a:rPr>
              <a:t>virtual reality</a:t>
            </a:r>
            <a:endParaRPr lang="en-US" altLang="en-US" dirty="0" smtClean="0">
              <a:cs typeface="Times New Roman" charset="0"/>
            </a:endParaRPr>
          </a:p>
          <a:p>
            <a:pPr marL="1066800" lvl="2"/>
            <a:r>
              <a:rPr lang="en-US" altLang="en-US" b="1" dirty="0" smtClean="0">
                <a:cs typeface="Times New Roman" charset="0"/>
              </a:rPr>
              <a:t>physical interaction</a:t>
            </a:r>
            <a:endParaRPr lang="en-GB" altLang="en-US" dirty="0" smtClean="0">
              <a:cs typeface="Times New Roman" charset="0"/>
            </a:endParaRPr>
          </a:p>
          <a:p>
            <a:pPr marL="1066800" lvl="2"/>
            <a:r>
              <a:rPr lang="en-US" altLang="en-US" b="1" dirty="0" smtClean="0">
                <a:cs typeface="Times New Roman" charset="0"/>
              </a:rPr>
              <a:t>paper</a:t>
            </a:r>
            <a:endParaRPr lang="en-GB" altLang="en-US" dirty="0" smtClean="0">
              <a:cs typeface="Times New Roman" charset="0"/>
            </a:endParaRPr>
          </a:p>
          <a:p>
            <a:pPr marL="1066800" lvl="2"/>
            <a:r>
              <a:rPr lang="en-US" altLang="en-US" b="1" dirty="0" smtClean="0">
                <a:cs typeface="Times New Roman" charset="0"/>
              </a:rPr>
              <a:t>memory</a:t>
            </a:r>
            <a:endParaRPr lang="en-GB" altLang="en-US" dirty="0" smtClean="0">
              <a:cs typeface="Times New Roman" charset="0"/>
            </a:endParaRPr>
          </a:p>
          <a:p>
            <a:pPr marL="1066800" lvl="2"/>
            <a:r>
              <a:rPr lang="en-US" altLang="en-US" b="1" dirty="0" smtClean="0">
                <a:cs typeface="Times New Roman" charset="0"/>
              </a:rPr>
              <a:t>processing</a:t>
            </a:r>
            <a:endParaRPr lang="en-US" altLang="en-US" dirty="0" smtClean="0"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40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44" name="Line 32"/>
          <p:cNvSpPr>
            <a:spLocks noChangeShapeType="1"/>
          </p:cNvSpPr>
          <p:nvPr/>
        </p:nvSpPr>
        <p:spPr bwMode="auto">
          <a:xfrm>
            <a:off x="4572000" y="19812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2" name="Line 20"/>
          <p:cNvSpPr>
            <a:spLocks noChangeShapeType="1"/>
          </p:cNvSpPr>
          <p:nvPr/>
        </p:nvSpPr>
        <p:spPr bwMode="auto">
          <a:xfrm>
            <a:off x="533400" y="5181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pitch, yaw and roll</a:t>
            </a:r>
          </a:p>
        </p:txBody>
      </p:sp>
      <p:grpSp>
        <p:nvGrpSpPr>
          <p:cNvPr id="141331" name="Group 19"/>
          <p:cNvGrpSpPr>
            <a:grpSpLocks/>
          </p:cNvGrpSpPr>
          <p:nvPr/>
        </p:nvGrpSpPr>
        <p:grpSpPr bwMode="auto">
          <a:xfrm rot="-1019745">
            <a:off x="609600" y="4800600"/>
            <a:ext cx="2819400" cy="838200"/>
            <a:chOff x="384" y="1920"/>
            <a:chExt cx="1776" cy="528"/>
          </a:xfrm>
        </p:grpSpPr>
        <p:sp>
          <p:nvSpPr>
            <p:cNvPr id="141330" name="Line 18"/>
            <p:cNvSpPr>
              <a:spLocks noChangeShapeType="1"/>
            </p:cNvSpPr>
            <p:nvPr/>
          </p:nvSpPr>
          <p:spPr bwMode="auto">
            <a:xfrm>
              <a:off x="384" y="2208"/>
              <a:ext cx="129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321" name="Group 9"/>
            <p:cNvGrpSpPr>
              <a:grpSpLocks/>
            </p:cNvGrpSpPr>
            <p:nvPr/>
          </p:nvGrpSpPr>
          <p:grpSpPr bwMode="auto">
            <a:xfrm>
              <a:off x="768" y="1920"/>
              <a:ext cx="1392" cy="528"/>
              <a:chOff x="768" y="1920"/>
              <a:chExt cx="1392" cy="528"/>
            </a:xfrm>
          </p:grpSpPr>
          <p:sp>
            <p:nvSpPr>
              <p:cNvPr id="141317" name="Freeform 5"/>
              <p:cNvSpPr>
                <a:spLocks/>
              </p:cNvSpPr>
              <p:nvPr/>
            </p:nvSpPr>
            <p:spPr bwMode="auto">
              <a:xfrm flipV="1">
                <a:off x="1200" y="1920"/>
                <a:ext cx="528" cy="240"/>
              </a:xfrm>
              <a:custGeom>
                <a:avLst/>
                <a:gdLst>
                  <a:gd name="T0" fmla="*/ 0 w 528"/>
                  <a:gd name="T1" fmla="*/ 0 h 240"/>
                  <a:gd name="T2" fmla="*/ 288 w 528"/>
                  <a:gd name="T3" fmla="*/ 0 h 240"/>
                  <a:gd name="T4" fmla="*/ 528 w 528"/>
                  <a:gd name="T5" fmla="*/ 240 h 240"/>
                  <a:gd name="T6" fmla="*/ 384 w 528"/>
                  <a:gd name="T7" fmla="*/ 240 h 240"/>
                  <a:gd name="T8" fmla="*/ 0 w 528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40">
                    <a:moveTo>
                      <a:pt x="0" y="0"/>
                    </a:moveTo>
                    <a:lnTo>
                      <a:pt x="288" y="0"/>
                    </a:lnTo>
                    <a:lnTo>
                      <a:pt x="528" y="240"/>
                    </a:lnTo>
                    <a:lnTo>
                      <a:pt x="38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237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315" name="Oval 3"/>
              <p:cNvSpPr>
                <a:spLocks noChangeArrowheads="1"/>
              </p:cNvSpPr>
              <p:nvPr/>
            </p:nvSpPr>
            <p:spPr bwMode="auto">
              <a:xfrm>
                <a:off x="768" y="2112"/>
                <a:ext cx="1296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316" name="Freeform 4"/>
              <p:cNvSpPr>
                <a:spLocks/>
              </p:cNvSpPr>
              <p:nvPr/>
            </p:nvSpPr>
            <p:spPr bwMode="auto">
              <a:xfrm>
                <a:off x="1200" y="2208"/>
                <a:ext cx="528" cy="240"/>
              </a:xfrm>
              <a:custGeom>
                <a:avLst/>
                <a:gdLst>
                  <a:gd name="T0" fmla="*/ 0 w 528"/>
                  <a:gd name="T1" fmla="*/ 0 h 240"/>
                  <a:gd name="T2" fmla="*/ 288 w 528"/>
                  <a:gd name="T3" fmla="*/ 0 h 240"/>
                  <a:gd name="T4" fmla="*/ 528 w 528"/>
                  <a:gd name="T5" fmla="*/ 240 h 240"/>
                  <a:gd name="T6" fmla="*/ 384 w 528"/>
                  <a:gd name="T7" fmla="*/ 240 h 240"/>
                  <a:gd name="T8" fmla="*/ 0 w 528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40">
                    <a:moveTo>
                      <a:pt x="0" y="0"/>
                    </a:moveTo>
                    <a:lnTo>
                      <a:pt x="288" y="0"/>
                    </a:lnTo>
                    <a:lnTo>
                      <a:pt x="528" y="240"/>
                    </a:lnTo>
                    <a:lnTo>
                      <a:pt x="38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237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318" name="Freeform 6"/>
              <p:cNvSpPr>
                <a:spLocks/>
              </p:cNvSpPr>
              <p:nvPr/>
            </p:nvSpPr>
            <p:spPr bwMode="auto">
              <a:xfrm>
                <a:off x="1872" y="2112"/>
                <a:ext cx="192" cy="96"/>
              </a:xfrm>
              <a:custGeom>
                <a:avLst/>
                <a:gdLst>
                  <a:gd name="T0" fmla="*/ 0 w 192"/>
                  <a:gd name="T1" fmla="*/ 48 h 96"/>
                  <a:gd name="T2" fmla="*/ 144 w 192"/>
                  <a:gd name="T3" fmla="*/ 96 h 96"/>
                  <a:gd name="T4" fmla="*/ 192 w 192"/>
                  <a:gd name="T5" fmla="*/ 0 h 96"/>
                  <a:gd name="T6" fmla="*/ 48 w 192"/>
                  <a:gd name="T7" fmla="*/ 0 h 96"/>
                  <a:gd name="T8" fmla="*/ 0 w 192"/>
                  <a:gd name="T9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96">
                    <a:moveTo>
                      <a:pt x="0" y="48"/>
                    </a:moveTo>
                    <a:lnTo>
                      <a:pt x="144" y="96"/>
                    </a:lnTo>
                    <a:lnTo>
                      <a:pt x="192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319" name="Freeform 7"/>
              <p:cNvSpPr>
                <a:spLocks/>
              </p:cNvSpPr>
              <p:nvPr/>
            </p:nvSpPr>
            <p:spPr bwMode="auto">
              <a:xfrm>
                <a:off x="1920" y="2112"/>
                <a:ext cx="240" cy="96"/>
              </a:xfrm>
              <a:custGeom>
                <a:avLst/>
                <a:gdLst>
                  <a:gd name="T0" fmla="*/ 0 w 528"/>
                  <a:gd name="T1" fmla="*/ 0 h 240"/>
                  <a:gd name="T2" fmla="*/ 288 w 528"/>
                  <a:gd name="T3" fmla="*/ 0 h 240"/>
                  <a:gd name="T4" fmla="*/ 528 w 528"/>
                  <a:gd name="T5" fmla="*/ 240 h 240"/>
                  <a:gd name="T6" fmla="*/ 384 w 528"/>
                  <a:gd name="T7" fmla="*/ 240 h 240"/>
                  <a:gd name="T8" fmla="*/ 0 w 528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40">
                    <a:moveTo>
                      <a:pt x="0" y="0"/>
                    </a:moveTo>
                    <a:lnTo>
                      <a:pt x="288" y="0"/>
                    </a:lnTo>
                    <a:lnTo>
                      <a:pt x="528" y="240"/>
                    </a:lnTo>
                    <a:lnTo>
                      <a:pt x="38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237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320" name="Freeform 8"/>
              <p:cNvSpPr>
                <a:spLocks/>
              </p:cNvSpPr>
              <p:nvPr/>
            </p:nvSpPr>
            <p:spPr bwMode="auto">
              <a:xfrm flipV="1">
                <a:off x="1920" y="2016"/>
                <a:ext cx="240" cy="96"/>
              </a:xfrm>
              <a:custGeom>
                <a:avLst/>
                <a:gdLst>
                  <a:gd name="T0" fmla="*/ 0 w 528"/>
                  <a:gd name="T1" fmla="*/ 0 h 240"/>
                  <a:gd name="T2" fmla="*/ 288 w 528"/>
                  <a:gd name="T3" fmla="*/ 0 h 240"/>
                  <a:gd name="T4" fmla="*/ 528 w 528"/>
                  <a:gd name="T5" fmla="*/ 240 h 240"/>
                  <a:gd name="T6" fmla="*/ 384 w 528"/>
                  <a:gd name="T7" fmla="*/ 240 h 240"/>
                  <a:gd name="T8" fmla="*/ 0 w 528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40">
                    <a:moveTo>
                      <a:pt x="0" y="0"/>
                    </a:moveTo>
                    <a:lnTo>
                      <a:pt x="288" y="0"/>
                    </a:lnTo>
                    <a:lnTo>
                      <a:pt x="528" y="240"/>
                    </a:lnTo>
                    <a:lnTo>
                      <a:pt x="38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237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1346" name="Group 34"/>
          <p:cNvGrpSpPr>
            <a:grpSpLocks/>
          </p:cNvGrpSpPr>
          <p:nvPr/>
        </p:nvGrpSpPr>
        <p:grpSpPr bwMode="auto">
          <a:xfrm rot="-1075311">
            <a:off x="3886200" y="2133600"/>
            <a:ext cx="1371600" cy="2476500"/>
            <a:chOff x="2496" y="1104"/>
            <a:chExt cx="864" cy="1560"/>
          </a:xfrm>
        </p:grpSpPr>
        <p:sp>
          <p:nvSpPr>
            <p:cNvPr id="141345" name="Line 33"/>
            <p:cNvSpPr>
              <a:spLocks noChangeShapeType="1"/>
            </p:cNvSpPr>
            <p:nvPr/>
          </p:nvSpPr>
          <p:spPr bwMode="auto">
            <a:xfrm flipV="1">
              <a:off x="2928" y="1104"/>
              <a:ext cx="0" cy="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343" name="Group 31"/>
            <p:cNvGrpSpPr>
              <a:grpSpLocks/>
            </p:cNvGrpSpPr>
            <p:nvPr/>
          </p:nvGrpSpPr>
          <p:grpSpPr bwMode="auto">
            <a:xfrm>
              <a:off x="2496" y="1440"/>
              <a:ext cx="864" cy="1224"/>
              <a:chOff x="2760" y="1152"/>
              <a:chExt cx="864" cy="1224"/>
            </a:xfrm>
          </p:grpSpPr>
          <p:grpSp>
            <p:nvGrpSpPr>
              <p:cNvPr id="141342" name="Group 30"/>
              <p:cNvGrpSpPr>
                <a:grpSpLocks/>
              </p:cNvGrpSpPr>
              <p:nvPr/>
            </p:nvGrpSpPr>
            <p:grpSpPr bwMode="auto">
              <a:xfrm rot="5400000" flipV="1">
                <a:off x="2580" y="1332"/>
                <a:ext cx="1224" cy="864"/>
                <a:chOff x="2496" y="1248"/>
                <a:chExt cx="1392" cy="864"/>
              </a:xfrm>
            </p:grpSpPr>
            <p:sp>
              <p:nvSpPr>
                <p:cNvPr id="141334" name="Freeform 22"/>
                <p:cNvSpPr>
                  <a:spLocks/>
                </p:cNvSpPr>
                <p:nvPr/>
              </p:nvSpPr>
              <p:spPr bwMode="auto">
                <a:xfrm flipV="1">
                  <a:off x="2928" y="1248"/>
                  <a:ext cx="480" cy="336"/>
                </a:xfrm>
                <a:custGeom>
                  <a:avLst/>
                  <a:gdLst>
                    <a:gd name="T0" fmla="*/ 0 w 528"/>
                    <a:gd name="T1" fmla="*/ 0 h 240"/>
                    <a:gd name="T2" fmla="*/ 288 w 528"/>
                    <a:gd name="T3" fmla="*/ 0 h 240"/>
                    <a:gd name="T4" fmla="*/ 528 w 528"/>
                    <a:gd name="T5" fmla="*/ 240 h 240"/>
                    <a:gd name="T6" fmla="*/ 384 w 528"/>
                    <a:gd name="T7" fmla="*/ 240 h 240"/>
                    <a:gd name="T8" fmla="*/ 0 w 528"/>
                    <a:gd name="T9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8" h="240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528" y="240"/>
                      </a:lnTo>
                      <a:lnTo>
                        <a:pt x="384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237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335" name="Oval 23"/>
                <p:cNvSpPr>
                  <a:spLocks noChangeArrowheads="1"/>
                </p:cNvSpPr>
                <p:nvPr/>
              </p:nvSpPr>
              <p:spPr bwMode="auto">
                <a:xfrm>
                  <a:off x="2496" y="1584"/>
                  <a:ext cx="1296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336" name="Freeform 24"/>
                <p:cNvSpPr>
                  <a:spLocks/>
                </p:cNvSpPr>
                <p:nvPr/>
              </p:nvSpPr>
              <p:spPr bwMode="auto">
                <a:xfrm>
                  <a:off x="2928" y="1776"/>
                  <a:ext cx="480" cy="336"/>
                </a:xfrm>
                <a:custGeom>
                  <a:avLst/>
                  <a:gdLst>
                    <a:gd name="T0" fmla="*/ 0 w 528"/>
                    <a:gd name="T1" fmla="*/ 0 h 240"/>
                    <a:gd name="T2" fmla="*/ 288 w 528"/>
                    <a:gd name="T3" fmla="*/ 0 h 240"/>
                    <a:gd name="T4" fmla="*/ 528 w 528"/>
                    <a:gd name="T5" fmla="*/ 240 h 240"/>
                    <a:gd name="T6" fmla="*/ 384 w 528"/>
                    <a:gd name="T7" fmla="*/ 240 h 240"/>
                    <a:gd name="T8" fmla="*/ 0 w 528"/>
                    <a:gd name="T9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8" h="240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528" y="240"/>
                      </a:lnTo>
                      <a:lnTo>
                        <a:pt x="384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237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338" name="Freeform 26"/>
                <p:cNvSpPr>
                  <a:spLocks/>
                </p:cNvSpPr>
                <p:nvPr/>
              </p:nvSpPr>
              <p:spPr bwMode="auto">
                <a:xfrm>
                  <a:off x="3600" y="1680"/>
                  <a:ext cx="288" cy="144"/>
                </a:xfrm>
                <a:custGeom>
                  <a:avLst/>
                  <a:gdLst>
                    <a:gd name="T0" fmla="*/ 0 w 528"/>
                    <a:gd name="T1" fmla="*/ 0 h 240"/>
                    <a:gd name="T2" fmla="*/ 288 w 528"/>
                    <a:gd name="T3" fmla="*/ 0 h 240"/>
                    <a:gd name="T4" fmla="*/ 528 w 528"/>
                    <a:gd name="T5" fmla="*/ 240 h 240"/>
                    <a:gd name="T6" fmla="*/ 384 w 528"/>
                    <a:gd name="T7" fmla="*/ 240 h 240"/>
                    <a:gd name="T8" fmla="*/ 0 w 528"/>
                    <a:gd name="T9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8" h="240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528" y="240"/>
                      </a:lnTo>
                      <a:lnTo>
                        <a:pt x="384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237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339" name="Freeform 27"/>
                <p:cNvSpPr>
                  <a:spLocks/>
                </p:cNvSpPr>
                <p:nvPr/>
              </p:nvSpPr>
              <p:spPr bwMode="auto">
                <a:xfrm flipV="1">
                  <a:off x="3600" y="1536"/>
                  <a:ext cx="288" cy="144"/>
                </a:xfrm>
                <a:custGeom>
                  <a:avLst/>
                  <a:gdLst>
                    <a:gd name="T0" fmla="*/ 0 w 528"/>
                    <a:gd name="T1" fmla="*/ 0 h 240"/>
                    <a:gd name="T2" fmla="*/ 288 w 528"/>
                    <a:gd name="T3" fmla="*/ 0 h 240"/>
                    <a:gd name="T4" fmla="*/ 528 w 528"/>
                    <a:gd name="T5" fmla="*/ 240 h 240"/>
                    <a:gd name="T6" fmla="*/ 384 w 528"/>
                    <a:gd name="T7" fmla="*/ 240 h 240"/>
                    <a:gd name="T8" fmla="*/ 0 w 528"/>
                    <a:gd name="T9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8" h="240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528" y="240"/>
                      </a:lnTo>
                      <a:lnTo>
                        <a:pt x="384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237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1341" name="AutoShape 29"/>
              <p:cNvSpPr>
                <a:spLocks noChangeArrowheads="1"/>
              </p:cNvSpPr>
              <p:nvPr/>
            </p:nvSpPr>
            <p:spPr bwMode="auto">
              <a:xfrm>
                <a:off x="3120" y="1344"/>
                <a:ext cx="144" cy="96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1353" name="Line 41"/>
          <p:cNvSpPr>
            <a:spLocks noChangeShapeType="1"/>
          </p:cNvSpPr>
          <p:nvPr/>
        </p:nvSpPr>
        <p:spPr bwMode="auto">
          <a:xfrm>
            <a:off x="5410200" y="5181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1352" name="Group 40"/>
          <p:cNvGrpSpPr>
            <a:grpSpLocks/>
          </p:cNvGrpSpPr>
          <p:nvPr/>
        </p:nvGrpSpPr>
        <p:grpSpPr bwMode="auto">
          <a:xfrm rot="-1063869">
            <a:off x="5791200" y="4800600"/>
            <a:ext cx="1981200" cy="609600"/>
            <a:chOff x="3648" y="3024"/>
            <a:chExt cx="1248" cy="384"/>
          </a:xfrm>
        </p:grpSpPr>
        <p:sp>
          <p:nvSpPr>
            <p:cNvPr id="141348" name="Line 36"/>
            <p:cNvSpPr>
              <a:spLocks noChangeShapeType="1"/>
            </p:cNvSpPr>
            <p:nvPr/>
          </p:nvSpPr>
          <p:spPr bwMode="auto">
            <a:xfrm>
              <a:off x="3648" y="3264"/>
              <a:ext cx="1248" cy="0"/>
            </a:xfrm>
            <a:prstGeom prst="line">
              <a:avLst/>
            </a:prstGeom>
            <a:noFill/>
            <a:ln w="57150">
              <a:solidFill>
                <a:srgbClr val="45237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7" name="Oval 35"/>
            <p:cNvSpPr>
              <a:spLocks noChangeArrowheads="1"/>
            </p:cNvSpPr>
            <p:nvPr/>
          </p:nvSpPr>
          <p:spPr bwMode="auto">
            <a:xfrm>
              <a:off x="4128" y="3120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51" name="Line 39"/>
            <p:cNvSpPr>
              <a:spLocks noChangeShapeType="1"/>
            </p:cNvSpPr>
            <p:nvPr/>
          </p:nvSpPr>
          <p:spPr bwMode="auto">
            <a:xfrm>
              <a:off x="4272" y="3024"/>
              <a:ext cx="0" cy="192"/>
            </a:xfrm>
            <a:prstGeom prst="line">
              <a:avLst/>
            </a:prstGeom>
            <a:noFill/>
            <a:ln w="57150">
              <a:solidFill>
                <a:srgbClr val="7370A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49" name="Line 37"/>
            <p:cNvSpPr>
              <a:spLocks noChangeShapeType="1"/>
            </p:cNvSpPr>
            <p:nvPr/>
          </p:nvSpPr>
          <p:spPr bwMode="auto">
            <a:xfrm>
              <a:off x="4080" y="3024"/>
              <a:ext cx="384" cy="0"/>
            </a:xfrm>
            <a:prstGeom prst="line">
              <a:avLst/>
            </a:prstGeom>
            <a:noFill/>
            <a:ln w="57150">
              <a:solidFill>
                <a:srgbClr val="45237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354" name="Text Box 42"/>
          <p:cNvSpPr txBox="1">
            <a:spLocks noChangeArrowheads="1"/>
          </p:cNvSpPr>
          <p:nvPr/>
        </p:nvSpPr>
        <p:spPr bwMode="auto">
          <a:xfrm>
            <a:off x="609600" y="4267200"/>
            <a:ext cx="9318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latin typeface="Verdana" charset="0"/>
              </a:rPr>
              <a:t>pitch</a:t>
            </a:r>
          </a:p>
        </p:txBody>
      </p:sp>
      <p:sp>
        <p:nvSpPr>
          <p:cNvPr id="141355" name="Text Box 43"/>
          <p:cNvSpPr txBox="1">
            <a:spLocks noChangeArrowheads="1"/>
          </p:cNvSpPr>
          <p:nvPr/>
        </p:nvSpPr>
        <p:spPr bwMode="auto">
          <a:xfrm>
            <a:off x="4841875" y="2133600"/>
            <a:ext cx="7969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latin typeface="Verdana" charset="0"/>
              </a:rPr>
              <a:t>yaw</a:t>
            </a:r>
          </a:p>
        </p:txBody>
      </p:sp>
      <p:sp>
        <p:nvSpPr>
          <p:cNvPr id="141356" name="Text Box 44"/>
          <p:cNvSpPr txBox="1">
            <a:spLocks noChangeArrowheads="1"/>
          </p:cNvSpPr>
          <p:nvPr/>
        </p:nvSpPr>
        <p:spPr bwMode="auto">
          <a:xfrm>
            <a:off x="7543800" y="4038600"/>
            <a:ext cx="668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latin typeface="Verdana" charset="0"/>
              </a:rPr>
              <a:t>roll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4800" y="5983069"/>
            <a:ext cx="8404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up/down angle (called </a:t>
            </a:r>
            <a:r>
              <a:rPr lang="en-US" i="1" dirty="0" smtClean="0"/>
              <a:t>pitch), its left/right orientation (called yaw) and the amount</a:t>
            </a:r>
          </a:p>
          <a:p>
            <a:r>
              <a:rPr lang="en-US" dirty="0" smtClean="0"/>
              <a:t>it is twisted about its own axis called </a:t>
            </a:r>
            <a:r>
              <a:rPr lang="en-US" i="1" dirty="0" smtClean="0"/>
              <a:t>roll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7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3D displays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6400" cy="4495800"/>
          </a:xfrm>
        </p:spPr>
        <p:txBody>
          <a:bodyPr/>
          <a:lstStyle/>
          <a:p>
            <a:r>
              <a:rPr lang="en-GB" altLang="en-US" dirty="0"/>
              <a:t>desktop VR</a:t>
            </a:r>
          </a:p>
          <a:p>
            <a:pPr lvl="1"/>
            <a:r>
              <a:rPr lang="en-GB" altLang="en-US" dirty="0"/>
              <a:t>ordinary screen, mouse or keyboard control</a:t>
            </a:r>
          </a:p>
          <a:p>
            <a:pPr lvl="1"/>
            <a:r>
              <a:rPr lang="en-GB" altLang="en-US" dirty="0"/>
              <a:t>perspective and motion give 3D effect</a:t>
            </a:r>
          </a:p>
          <a:p>
            <a:r>
              <a:rPr lang="en-GB" altLang="en-US" dirty="0"/>
              <a:t>seeing in 3D</a:t>
            </a:r>
          </a:p>
          <a:p>
            <a:pPr lvl="1"/>
            <a:r>
              <a:rPr lang="en-GB" altLang="en-US" dirty="0"/>
              <a:t>use stereoscopic vision</a:t>
            </a:r>
          </a:p>
          <a:p>
            <a:pPr lvl="1"/>
            <a:r>
              <a:rPr lang="en-GB" altLang="en-US" dirty="0"/>
              <a:t>VR </a:t>
            </a:r>
            <a:r>
              <a:rPr lang="en-GB" altLang="en-US" dirty="0" smtClean="0"/>
              <a:t>helmets</a:t>
            </a:r>
            <a:endParaRPr lang="en-GB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1373732"/>
            <a:ext cx="26193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3886200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VR headsets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small TV screen for each eye</a:t>
            </a:r>
          </a:p>
          <a:p>
            <a:r>
              <a:rPr lang="en-US" altLang="en-US"/>
              <a:t>slightly different angles</a:t>
            </a:r>
          </a:p>
          <a:p>
            <a:r>
              <a:rPr lang="en-US" altLang="en-US"/>
              <a:t>3D effect</a:t>
            </a:r>
          </a:p>
        </p:txBody>
      </p:sp>
      <p:sp>
        <p:nvSpPr>
          <p:cNvPr id="142350" name="AutoShape 14"/>
          <p:cNvSpPr>
            <a:spLocks noChangeArrowheads="1"/>
          </p:cNvSpPr>
          <p:nvPr/>
        </p:nvSpPr>
        <p:spPr bwMode="auto">
          <a:xfrm>
            <a:off x="3843338" y="3863975"/>
            <a:ext cx="1122362" cy="84455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6" name="AutoShape 20"/>
          <p:cNvSpPr>
            <a:spLocks noChangeArrowheads="1"/>
          </p:cNvSpPr>
          <p:nvPr/>
        </p:nvSpPr>
        <p:spPr bwMode="auto">
          <a:xfrm>
            <a:off x="5341938" y="3862388"/>
            <a:ext cx="1122362" cy="84455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2361" name="Group 25"/>
          <p:cNvGrpSpPr>
            <a:grpSpLocks/>
          </p:cNvGrpSpPr>
          <p:nvPr/>
        </p:nvGrpSpPr>
        <p:grpSpPr bwMode="auto">
          <a:xfrm>
            <a:off x="3805238" y="4838700"/>
            <a:ext cx="1147762" cy="469900"/>
            <a:chOff x="1945" y="3024"/>
            <a:chExt cx="723" cy="296"/>
          </a:xfrm>
        </p:grpSpPr>
        <p:grpSp>
          <p:nvGrpSpPr>
            <p:cNvPr id="142362" name="Group 26"/>
            <p:cNvGrpSpPr>
              <a:grpSpLocks/>
            </p:cNvGrpSpPr>
            <p:nvPr/>
          </p:nvGrpSpPr>
          <p:grpSpPr bwMode="auto">
            <a:xfrm>
              <a:off x="2064" y="3024"/>
              <a:ext cx="480" cy="192"/>
              <a:chOff x="1632" y="2832"/>
              <a:chExt cx="384" cy="144"/>
            </a:xfrm>
          </p:grpSpPr>
          <p:sp>
            <p:nvSpPr>
              <p:cNvPr id="142363" name="Oval 27"/>
              <p:cNvSpPr>
                <a:spLocks noChangeArrowheads="1"/>
              </p:cNvSpPr>
              <p:nvPr/>
            </p:nvSpPr>
            <p:spPr bwMode="auto">
              <a:xfrm>
                <a:off x="1632" y="2832"/>
                <a:ext cx="38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64" name="Oval 28"/>
              <p:cNvSpPr>
                <a:spLocks noChangeArrowheads="1"/>
              </p:cNvSpPr>
              <p:nvPr/>
            </p:nvSpPr>
            <p:spPr bwMode="auto">
              <a:xfrm>
                <a:off x="1752" y="2832"/>
                <a:ext cx="144" cy="144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65" name="Oval 29"/>
              <p:cNvSpPr>
                <a:spLocks noChangeArrowheads="1"/>
              </p:cNvSpPr>
              <p:nvPr/>
            </p:nvSpPr>
            <p:spPr bwMode="auto">
              <a:xfrm>
                <a:off x="1800" y="288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2366" name="Group 30"/>
            <p:cNvGrpSpPr>
              <a:grpSpLocks/>
            </p:cNvGrpSpPr>
            <p:nvPr/>
          </p:nvGrpSpPr>
          <p:grpSpPr bwMode="auto">
            <a:xfrm>
              <a:off x="1945" y="3190"/>
              <a:ext cx="723" cy="130"/>
              <a:chOff x="1945" y="3182"/>
              <a:chExt cx="723" cy="198"/>
            </a:xfrm>
          </p:grpSpPr>
          <p:sp>
            <p:nvSpPr>
              <p:cNvPr id="142367" name="Line 31"/>
              <p:cNvSpPr>
                <a:spLocks noChangeShapeType="1"/>
              </p:cNvSpPr>
              <p:nvPr/>
            </p:nvSpPr>
            <p:spPr bwMode="auto">
              <a:xfrm flipH="1" flipV="1">
                <a:off x="2332" y="3246"/>
                <a:ext cx="22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68" name="Line 32"/>
              <p:cNvSpPr>
                <a:spLocks noChangeShapeType="1"/>
              </p:cNvSpPr>
              <p:nvPr/>
            </p:nvSpPr>
            <p:spPr bwMode="auto">
              <a:xfrm flipH="1" flipV="1">
                <a:off x="2444" y="3226"/>
                <a:ext cx="7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69" name="Line 33"/>
              <p:cNvSpPr>
                <a:spLocks noChangeShapeType="1"/>
              </p:cNvSpPr>
              <p:nvPr/>
            </p:nvSpPr>
            <p:spPr bwMode="auto">
              <a:xfrm>
                <a:off x="2526" y="3184"/>
                <a:ext cx="142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70" name="Line 34"/>
              <p:cNvSpPr>
                <a:spLocks noChangeShapeType="1"/>
              </p:cNvSpPr>
              <p:nvPr/>
            </p:nvSpPr>
            <p:spPr bwMode="auto">
              <a:xfrm>
                <a:off x="2484" y="3207"/>
                <a:ext cx="108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71" name="Line 35"/>
              <p:cNvSpPr>
                <a:spLocks noChangeShapeType="1"/>
              </p:cNvSpPr>
              <p:nvPr/>
            </p:nvSpPr>
            <p:spPr bwMode="auto">
              <a:xfrm flipH="1" flipV="1">
                <a:off x="2393" y="3239"/>
                <a:ext cx="43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72" name="Line 36"/>
              <p:cNvSpPr>
                <a:spLocks noChangeShapeType="1"/>
              </p:cNvSpPr>
              <p:nvPr/>
            </p:nvSpPr>
            <p:spPr bwMode="auto">
              <a:xfrm flipV="1">
                <a:off x="2259" y="3244"/>
                <a:ext cx="22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73" name="Line 37"/>
              <p:cNvSpPr>
                <a:spLocks noChangeShapeType="1"/>
              </p:cNvSpPr>
              <p:nvPr/>
            </p:nvSpPr>
            <p:spPr bwMode="auto">
              <a:xfrm flipV="1">
                <a:off x="2099" y="3224"/>
                <a:ext cx="7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74" name="Line 38"/>
              <p:cNvSpPr>
                <a:spLocks noChangeShapeType="1"/>
              </p:cNvSpPr>
              <p:nvPr/>
            </p:nvSpPr>
            <p:spPr bwMode="auto">
              <a:xfrm flipH="1">
                <a:off x="1945" y="3182"/>
                <a:ext cx="142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75" name="Line 39"/>
              <p:cNvSpPr>
                <a:spLocks noChangeShapeType="1"/>
              </p:cNvSpPr>
              <p:nvPr/>
            </p:nvSpPr>
            <p:spPr bwMode="auto">
              <a:xfrm flipH="1">
                <a:off x="2021" y="3205"/>
                <a:ext cx="108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76" name="Line 40"/>
              <p:cNvSpPr>
                <a:spLocks noChangeShapeType="1"/>
              </p:cNvSpPr>
              <p:nvPr/>
            </p:nvSpPr>
            <p:spPr bwMode="auto">
              <a:xfrm flipV="1">
                <a:off x="2177" y="3237"/>
                <a:ext cx="43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2377" name="Group 41"/>
          <p:cNvGrpSpPr>
            <a:grpSpLocks/>
          </p:cNvGrpSpPr>
          <p:nvPr/>
        </p:nvGrpSpPr>
        <p:grpSpPr bwMode="auto">
          <a:xfrm>
            <a:off x="5365750" y="4841875"/>
            <a:ext cx="1147763" cy="469900"/>
            <a:chOff x="1945" y="3024"/>
            <a:chExt cx="723" cy="296"/>
          </a:xfrm>
        </p:grpSpPr>
        <p:grpSp>
          <p:nvGrpSpPr>
            <p:cNvPr id="142378" name="Group 42"/>
            <p:cNvGrpSpPr>
              <a:grpSpLocks/>
            </p:cNvGrpSpPr>
            <p:nvPr/>
          </p:nvGrpSpPr>
          <p:grpSpPr bwMode="auto">
            <a:xfrm>
              <a:off x="2064" y="3024"/>
              <a:ext cx="480" cy="192"/>
              <a:chOff x="1632" y="2832"/>
              <a:chExt cx="384" cy="144"/>
            </a:xfrm>
          </p:grpSpPr>
          <p:sp>
            <p:nvSpPr>
              <p:cNvPr id="142379" name="Oval 43"/>
              <p:cNvSpPr>
                <a:spLocks noChangeArrowheads="1"/>
              </p:cNvSpPr>
              <p:nvPr/>
            </p:nvSpPr>
            <p:spPr bwMode="auto">
              <a:xfrm>
                <a:off x="1632" y="2832"/>
                <a:ext cx="38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80" name="Oval 44"/>
              <p:cNvSpPr>
                <a:spLocks noChangeArrowheads="1"/>
              </p:cNvSpPr>
              <p:nvPr/>
            </p:nvSpPr>
            <p:spPr bwMode="auto">
              <a:xfrm>
                <a:off x="1752" y="2832"/>
                <a:ext cx="144" cy="144"/>
              </a:xfrm>
              <a:prstGeom prst="ellipse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81" name="Oval 45"/>
              <p:cNvSpPr>
                <a:spLocks noChangeArrowheads="1"/>
              </p:cNvSpPr>
              <p:nvPr/>
            </p:nvSpPr>
            <p:spPr bwMode="auto">
              <a:xfrm>
                <a:off x="1800" y="288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2382" name="Group 46"/>
            <p:cNvGrpSpPr>
              <a:grpSpLocks/>
            </p:cNvGrpSpPr>
            <p:nvPr/>
          </p:nvGrpSpPr>
          <p:grpSpPr bwMode="auto">
            <a:xfrm>
              <a:off x="1945" y="3190"/>
              <a:ext cx="723" cy="130"/>
              <a:chOff x="1945" y="3182"/>
              <a:chExt cx="723" cy="198"/>
            </a:xfrm>
          </p:grpSpPr>
          <p:sp>
            <p:nvSpPr>
              <p:cNvPr id="142383" name="Line 47"/>
              <p:cNvSpPr>
                <a:spLocks noChangeShapeType="1"/>
              </p:cNvSpPr>
              <p:nvPr/>
            </p:nvSpPr>
            <p:spPr bwMode="auto">
              <a:xfrm flipH="1" flipV="1">
                <a:off x="2332" y="3246"/>
                <a:ext cx="22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84" name="Line 48"/>
              <p:cNvSpPr>
                <a:spLocks noChangeShapeType="1"/>
              </p:cNvSpPr>
              <p:nvPr/>
            </p:nvSpPr>
            <p:spPr bwMode="auto">
              <a:xfrm flipH="1" flipV="1">
                <a:off x="2444" y="3226"/>
                <a:ext cx="7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85" name="Line 49"/>
              <p:cNvSpPr>
                <a:spLocks noChangeShapeType="1"/>
              </p:cNvSpPr>
              <p:nvPr/>
            </p:nvSpPr>
            <p:spPr bwMode="auto">
              <a:xfrm>
                <a:off x="2526" y="3184"/>
                <a:ext cx="142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86" name="Line 50"/>
              <p:cNvSpPr>
                <a:spLocks noChangeShapeType="1"/>
              </p:cNvSpPr>
              <p:nvPr/>
            </p:nvSpPr>
            <p:spPr bwMode="auto">
              <a:xfrm>
                <a:off x="2484" y="3207"/>
                <a:ext cx="108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87" name="Line 51"/>
              <p:cNvSpPr>
                <a:spLocks noChangeShapeType="1"/>
              </p:cNvSpPr>
              <p:nvPr/>
            </p:nvSpPr>
            <p:spPr bwMode="auto">
              <a:xfrm flipH="1" flipV="1">
                <a:off x="2393" y="3239"/>
                <a:ext cx="43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88" name="Line 52"/>
              <p:cNvSpPr>
                <a:spLocks noChangeShapeType="1"/>
              </p:cNvSpPr>
              <p:nvPr/>
            </p:nvSpPr>
            <p:spPr bwMode="auto">
              <a:xfrm flipV="1">
                <a:off x="2259" y="3244"/>
                <a:ext cx="22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89" name="Line 53"/>
              <p:cNvSpPr>
                <a:spLocks noChangeShapeType="1"/>
              </p:cNvSpPr>
              <p:nvPr/>
            </p:nvSpPr>
            <p:spPr bwMode="auto">
              <a:xfrm flipV="1">
                <a:off x="2099" y="3224"/>
                <a:ext cx="70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90" name="Line 54"/>
              <p:cNvSpPr>
                <a:spLocks noChangeShapeType="1"/>
              </p:cNvSpPr>
              <p:nvPr/>
            </p:nvSpPr>
            <p:spPr bwMode="auto">
              <a:xfrm flipH="1">
                <a:off x="1945" y="3182"/>
                <a:ext cx="142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91" name="Line 55"/>
              <p:cNvSpPr>
                <a:spLocks noChangeShapeType="1"/>
              </p:cNvSpPr>
              <p:nvPr/>
            </p:nvSpPr>
            <p:spPr bwMode="auto">
              <a:xfrm flipH="1">
                <a:off x="2021" y="3205"/>
                <a:ext cx="108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92" name="Line 56"/>
              <p:cNvSpPr>
                <a:spLocks noChangeShapeType="1"/>
              </p:cNvSpPr>
              <p:nvPr/>
            </p:nvSpPr>
            <p:spPr bwMode="auto">
              <a:xfrm flipV="1">
                <a:off x="2177" y="3237"/>
                <a:ext cx="43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2393" name="Group 57"/>
          <p:cNvGrpSpPr>
            <a:grpSpLocks/>
          </p:cNvGrpSpPr>
          <p:nvPr/>
        </p:nvGrpSpPr>
        <p:grpSpPr bwMode="auto">
          <a:xfrm>
            <a:off x="6345238" y="5683250"/>
            <a:ext cx="792162" cy="849313"/>
            <a:chOff x="3997" y="3580"/>
            <a:chExt cx="499" cy="535"/>
          </a:xfrm>
        </p:grpSpPr>
        <p:sp>
          <p:nvSpPr>
            <p:cNvPr id="142394" name="Oval 58"/>
            <p:cNvSpPr>
              <a:spLocks noChangeArrowheads="1"/>
            </p:cNvSpPr>
            <p:nvPr/>
          </p:nvSpPr>
          <p:spPr bwMode="auto">
            <a:xfrm>
              <a:off x="3997" y="3655"/>
              <a:ext cx="499" cy="46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395" name="Group 59"/>
            <p:cNvGrpSpPr>
              <a:grpSpLocks/>
            </p:cNvGrpSpPr>
            <p:nvPr/>
          </p:nvGrpSpPr>
          <p:grpSpPr bwMode="auto">
            <a:xfrm>
              <a:off x="4092" y="3804"/>
              <a:ext cx="309" cy="53"/>
              <a:chOff x="4092" y="3804"/>
              <a:chExt cx="309" cy="53"/>
            </a:xfrm>
          </p:grpSpPr>
          <p:grpSp>
            <p:nvGrpSpPr>
              <p:cNvPr id="142396" name="Group 60"/>
              <p:cNvGrpSpPr>
                <a:grpSpLocks/>
              </p:cNvGrpSpPr>
              <p:nvPr/>
            </p:nvGrpSpPr>
            <p:grpSpPr bwMode="auto">
              <a:xfrm>
                <a:off x="4113" y="3823"/>
                <a:ext cx="86" cy="34"/>
                <a:chOff x="4113" y="3823"/>
                <a:chExt cx="86" cy="34"/>
              </a:xfrm>
            </p:grpSpPr>
            <p:sp>
              <p:nvSpPr>
                <p:cNvPr id="142397" name="Oval 61"/>
                <p:cNvSpPr>
                  <a:spLocks noChangeArrowheads="1"/>
                </p:cNvSpPr>
                <p:nvPr/>
              </p:nvSpPr>
              <p:spPr bwMode="auto">
                <a:xfrm flipV="1">
                  <a:off x="4113" y="3823"/>
                  <a:ext cx="86" cy="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398" name="Oval 62"/>
                <p:cNvSpPr>
                  <a:spLocks noChangeArrowheads="1"/>
                </p:cNvSpPr>
                <p:nvPr/>
              </p:nvSpPr>
              <p:spPr bwMode="auto">
                <a:xfrm flipV="1">
                  <a:off x="4140" y="3823"/>
                  <a:ext cx="32" cy="34"/>
                </a:xfrm>
                <a:prstGeom prst="ellipse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399" name="Oval 63"/>
                <p:cNvSpPr>
                  <a:spLocks noChangeArrowheads="1"/>
                </p:cNvSpPr>
                <p:nvPr/>
              </p:nvSpPr>
              <p:spPr bwMode="auto">
                <a:xfrm flipV="1">
                  <a:off x="4151" y="3834"/>
                  <a:ext cx="10" cy="1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2400" name="Group 64"/>
              <p:cNvGrpSpPr>
                <a:grpSpLocks/>
              </p:cNvGrpSpPr>
              <p:nvPr/>
            </p:nvGrpSpPr>
            <p:grpSpPr bwMode="auto">
              <a:xfrm flipV="1">
                <a:off x="4092" y="3804"/>
                <a:ext cx="129" cy="23"/>
                <a:chOff x="1945" y="3182"/>
                <a:chExt cx="723" cy="198"/>
              </a:xfrm>
            </p:grpSpPr>
            <p:sp>
              <p:nvSpPr>
                <p:cNvPr id="142401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2332" y="3246"/>
                  <a:ext cx="22" cy="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02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2444" y="3226"/>
                  <a:ext cx="70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03" name="Line 67"/>
                <p:cNvSpPr>
                  <a:spLocks noChangeShapeType="1"/>
                </p:cNvSpPr>
                <p:nvPr/>
              </p:nvSpPr>
              <p:spPr bwMode="auto">
                <a:xfrm>
                  <a:off x="2526" y="3184"/>
                  <a:ext cx="142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04" name="Line 68"/>
                <p:cNvSpPr>
                  <a:spLocks noChangeShapeType="1"/>
                </p:cNvSpPr>
                <p:nvPr/>
              </p:nvSpPr>
              <p:spPr bwMode="auto">
                <a:xfrm>
                  <a:off x="2484" y="3207"/>
                  <a:ext cx="108" cy="1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05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2393" y="3239"/>
                  <a:ext cx="43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06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259" y="3244"/>
                  <a:ext cx="22" cy="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07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099" y="3224"/>
                  <a:ext cx="70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08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1945" y="3182"/>
                  <a:ext cx="142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09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2021" y="3205"/>
                  <a:ext cx="108" cy="1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10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177" y="3237"/>
                  <a:ext cx="43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2411" name="Group 75"/>
              <p:cNvGrpSpPr>
                <a:grpSpLocks/>
              </p:cNvGrpSpPr>
              <p:nvPr/>
            </p:nvGrpSpPr>
            <p:grpSpPr bwMode="auto">
              <a:xfrm>
                <a:off x="4293" y="3823"/>
                <a:ext cx="86" cy="34"/>
                <a:chOff x="4293" y="3823"/>
                <a:chExt cx="86" cy="34"/>
              </a:xfrm>
            </p:grpSpPr>
            <p:sp>
              <p:nvSpPr>
                <p:cNvPr id="142412" name="Oval 76"/>
                <p:cNvSpPr>
                  <a:spLocks noChangeArrowheads="1"/>
                </p:cNvSpPr>
                <p:nvPr/>
              </p:nvSpPr>
              <p:spPr bwMode="auto">
                <a:xfrm flipV="1">
                  <a:off x="4293" y="3823"/>
                  <a:ext cx="86" cy="3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13" name="Oval 77"/>
                <p:cNvSpPr>
                  <a:spLocks noChangeArrowheads="1"/>
                </p:cNvSpPr>
                <p:nvPr/>
              </p:nvSpPr>
              <p:spPr bwMode="auto">
                <a:xfrm flipV="1">
                  <a:off x="4320" y="3823"/>
                  <a:ext cx="32" cy="34"/>
                </a:xfrm>
                <a:prstGeom prst="ellipse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14" name="Oval 78"/>
                <p:cNvSpPr>
                  <a:spLocks noChangeArrowheads="1"/>
                </p:cNvSpPr>
                <p:nvPr/>
              </p:nvSpPr>
              <p:spPr bwMode="auto">
                <a:xfrm flipV="1">
                  <a:off x="4331" y="3834"/>
                  <a:ext cx="10" cy="1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2415" name="Group 79"/>
              <p:cNvGrpSpPr>
                <a:grpSpLocks/>
              </p:cNvGrpSpPr>
              <p:nvPr/>
            </p:nvGrpSpPr>
            <p:grpSpPr bwMode="auto">
              <a:xfrm flipV="1">
                <a:off x="4272" y="3804"/>
                <a:ext cx="129" cy="23"/>
                <a:chOff x="1945" y="3182"/>
                <a:chExt cx="723" cy="198"/>
              </a:xfrm>
            </p:grpSpPr>
            <p:sp>
              <p:nvSpPr>
                <p:cNvPr id="142416" name="Line 80"/>
                <p:cNvSpPr>
                  <a:spLocks noChangeShapeType="1"/>
                </p:cNvSpPr>
                <p:nvPr/>
              </p:nvSpPr>
              <p:spPr bwMode="auto">
                <a:xfrm flipH="1" flipV="1">
                  <a:off x="2332" y="3246"/>
                  <a:ext cx="22" cy="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17" name="Line 81"/>
                <p:cNvSpPr>
                  <a:spLocks noChangeShapeType="1"/>
                </p:cNvSpPr>
                <p:nvPr/>
              </p:nvSpPr>
              <p:spPr bwMode="auto">
                <a:xfrm flipH="1" flipV="1">
                  <a:off x="2444" y="3226"/>
                  <a:ext cx="70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18" name="Line 82"/>
                <p:cNvSpPr>
                  <a:spLocks noChangeShapeType="1"/>
                </p:cNvSpPr>
                <p:nvPr/>
              </p:nvSpPr>
              <p:spPr bwMode="auto">
                <a:xfrm>
                  <a:off x="2526" y="3184"/>
                  <a:ext cx="142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19" name="Line 83"/>
                <p:cNvSpPr>
                  <a:spLocks noChangeShapeType="1"/>
                </p:cNvSpPr>
                <p:nvPr/>
              </p:nvSpPr>
              <p:spPr bwMode="auto">
                <a:xfrm>
                  <a:off x="2484" y="3207"/>
                  <a:ext cx="108" cy="1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20" name="Line 84"/>
                <p:cNvSpPr>
                  <a:spLocks noChangeShapeType="1"/>
                </p:cNvSpPr>
                <p:nvPr/>
              </p:nvSpPr>
              <p:spPr bwMode="auto">
                <a:xfrm flipH="1" flipV="1">
                  <a:off x="2393" y="3239"/>
                  <a:ext cx="43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21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259" y="3244"/>
                  <a:ext cx="22" cy="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22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2099" y="3224"/>
                  <a:ext cx="70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23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1945" y="3182"/>
                  <a:ext cx="142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24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2021" y="3205"/>
                  <a:ext cx="108" cy="1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42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77" y="3237"/>
                  <a:ext cx="43" cy="1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2426" name="Line 90"/>
            <p:cNvSpPr>
              <a:spLocks noChangeShapeType="1"/>
            </p:cNvSpPr>
            <p:nvPr/>
          </p:nvSpPr>
          <p:spPr bwMode="auto">
            <a:xfrm>
              <a:off x="4236" y="3870"/>
              <a:ext cx="44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27" name="Group 91"/>
            <p:cNvGrpSpPr>
              <a:grpSpLocks/>
            </p:cNvGrpSpPr>
            <p:nvPr/>
          </p:nvGrpSpPr>
          <p:grpSpPr bwMode="auto">
            <a:xfrm flipV="1">
              <a:off x="4148" y="3972"/>
              <a:ext cx="198" cy="49"/>
              <a:chOff x="3728" y="3496"/>
              <a:chExt cx="323" cy="66"/>
            </a:xfrm>
          </p:grpSpPr>
          <p:sp>
            <p:nvSpPr>
              <p:cNvPr id="142428" name="Arc 92"/>
              <p:cNvSpPr>
                <a:spLocks/>
              </p:cNvSpPr>
              <p:nvPr/>
            </p:nvSpPr>
            <p:spPr bwMode="auto">
              <a:xfrm>
                <a:off x="3890" y="3496"/>
                <a:ext cx="161" cy="6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9586"/>
                  <a:gd name="T1" fmla="*/ 0 h 21600"/>
                  <a:gd name="T2" fmla="*/ 19586 w 19586"/>
                  <a:gd name="T3" fmla="*/ 12493 h 21600"/>
                  <a:gd name="T4" fmla="*/ 0 w 1958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86" h="21600" fill="none" extrusionOk="0">
                    <a:moveTo>
                      <a:pt x="-1" y="0"/>
                    </a:moveTo>
                    <a:cubicBezTo>
                      <a:pt x="8402" y="0"/>
                      <a:pt x="16043" y="4873"/>
                      <a:pt x="19586" y="12492"/>
                    </a:cubicBezTo>
                  </a:path>
                  <a:path w="19586" h="21600" stroke="0" extrusionOk="0">
                    <a:moveTo>
                      <a:pt x="-1" y="0"/>
                    </a:moveTo>
                    <a:cubicBezTo>
                      <a:pt x="8402" y="0"/>
                      <a:pt x="16043" y="4873"/>
                      <a:pt x="19586" y="12492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CC99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29" name="Arc 93"/>
              <p:cNvSpPr>
                <a:spLocks/>
              </p:cNvSpPr>
              <p:nvPr/>
            </p:nvSpPr>
            <p:spPr bwMode="auto">
              <a:xfrm flipH="1">
                <a:off x="3728" y="3496"/>
                <a:ext cx="161" cy="6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9586"/>
                  <a:gd name="T1" fmla="*/ 0 h 21600"/>
                  <a:gd name="T2" fmla="*/ 19586 w 19586"/>
                  <a:gd name="T3" fmla="*/ 12493 h 21600"/>
                  <a:gd name="T4" fmla="*/ 0 w 1958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86" h="21600" fill="none" extrusionOk="0">
                    <a:moveTo>
                      <a:pt x="-1" y="0"/>
                    </a:moveTo>
                    <a:cubicBezTo>
                      <a:pt x="8402" y="0"/>
                      <a:pt x="16043" y="4873"/>
                      <a:pt x="19586" y="12492"/>
                    </a:cubicBezTo>
                  </a:path>
                  <a:path w="19586" h="21600" stroke="0" extrusionOk="0">
                    <a:moveTo>
                      <a:pt x="-1" y="0"/>
                    </a:moveTo>
                    <a:cubicBezTo>
                      <a:pt x="8402" y="0"/>
                      <a:pt x="16043" y="4873"/>
                      <a:pt x="19586" y="12492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CC99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2430" name="Group 94"/>
            <p:cNvGrpSpPr>
              <a:grpSpLocks/>
            </p:cNvGrpSpPr>
            <p:nvPr/>
          </p:nvGrpSpPr>
          <p:grpSpPr bwMode="auto">
            <a:xfrm>
              <a:off x="4184" y="3580"/>
              <a:ext cx="115" cy="116"/>
              <a:chOff x="4184" y="3580"/>
              <a:chExt cx="115" cy="116"/>
            </a:xfrm>
          </p:grpSpPr>
          <p:sp>
            <p:nvSpPr>
              <p:cNvPr id="142431" name="Line 95"/>
              <p:cNvSpPr>
                <a:spLocks noChangeShapeType="1"/>
              </p:cNvSpPr>
              <p:nvPr/>
            </p:nvSpPr>
            <p:spPr bwMode="auto">
              <a:xfrm>
                <a:off x="4184" y="3582"/>
                <a:ext cx="34" cy="111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32" name="Line 96"/>
              <p:cNvSpPr>
                <a:spLocks noChangeShapeType="1"/>
              </p:cNvSpPr>
              <p:nvPr/>
            </p:nvSpPr>
            <p:spPr bwMode="auto">
              <a:xfrm>
                <a:off x="4210" y="3580"/>
                <a:ext cx="34" cy="111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33" name="Line 97"/>
              <p:cNvSpPr>
                <a:spLocks noChangeShapeType="1"/>
              </p:cNvSpPr>
              <p:nvPr/>
            </p:nvSpPr>
            <p:spPr bwMode="auto">
              <a:xfrm>
                <a:off x="4237" y="3582"/>
                <a:ext cx="34" cy="111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434" name="Line 98"/>
              <p:cNvSpPr>
                <a:spLocks noChangeShapeType="1"/>
              </p:cNvSpPr>
              <p:nvPr/>
            </p:nvSpPr>
            <p:spPr bwMode="auto">
              <a:xfrm>
                <a:off x="4265" y="3585"/>
                <a:ext cx="34" cy="111"/>
              </a:xfrm>
              <a:prstGeom prst="line">
                <a:avLst/>
              </a:prstGeom>
              <a:noFill/>
              <a:ln w="1905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42435" name="Picture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963988"/>
            <a:ext cx="26606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525" name="Picture 189" descr="fir-tree.gif                                                   0007898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4038600"/>
            <a:ext cx="366712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526" name="Picture 190" descr="tree.gif                                                       0007898DMacintosh HD                   ABA7815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49700"/>
            <a:ext cx="484188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527" name="Picture 191" descr="fir-tree.gif                                                   0007898D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4038600"/>
            <a:ext cx="366713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528" name="Picture 192" descr="tree.gif                                                       0007898DMacintosh HD                   ABA7815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3962400"/>
            <a:ext cx="484187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531" name="Group 195"/>
          <p:cNvGrpSpPr>
            <a:grpSpLocks/>
          </p:cNvGrpSpPr>
          <p:nvPr/>
        </p:nvGrpSpPr>
        <p:grpSpPr bwMode="auto">
          <a:xfrm>
            <a:off x="6981825" y="3240088"/>
            <a:ext cx="1905000" cy="2514600"/>
            <a:chOff x="4398" y="2041"/>
            <a:chExt cx="1200" cy="1584"/>
          </a:xfrm>
        </p:grpSpPr>
        <p:sp>
          <p:nvSpPr>
            <p:cNvPr id="142341" name="AutoShape 5"/>
            <p:cNvSpPr>
              <a:spLocks noChangeArrowheads="1"/>
            </p:cNvSpPr>
            <p:nvPr/>
          </p:nvSpPr>
          <p:spPr bwMode="auto">
            <a:xfrm>
              <a:off x="4398" y="2041"/>
              <a:ext cx="1200" cy="1584"/>
            </a:xfrm>
            <a:prstGeom prst="cloudCallout">
              <a:avLst>
                <a:gd name="adj1" fmla="val -41000"/>
                <a:gd name="adj2" fmla="val 5543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charset="0"/>
              </a:endParaRPr>
            </a:p>
          </p:txBody>
        </p:sp>
        <p:pic>
          <p:nvPicPr>
            <p:cNvPr id="142529" name="Picture 193" descr="fir-tree.gif                                                   0007898DMacintosh HD                   ABA78158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784"/>
              <a:ext cx="231" cy="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530" name="Picture 194" descr="tree.gif                                                       0007898DMacintosh HD                   ABA78158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304"/>
              <a:ext cx="305" cy="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698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simulators and VR caves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8" y="1981200"/>
            <a:ext cx="4580642" cy="3124200"/>
          </a:xfrm>
        </p:spPr>
        <p:txBody>
          <a:bodyPr/>
          <a:lstStyle/>
          <a:p>
            <a:r>
              <a:rPr lang="en-US" altLang="en-US" dirty="0"/>
              <a:t>scenes projected on walls</a:t>
            </a:r>
          </a:p>
          <a:p>
            <a:r>
              <a:rPr lang="en-US" altLang="en-US" dirty="0"/>
              <a:t>realistic environment</a:t>
            </a:r>
          </a:p>
          <a:p>
            <a:r>
              <a:rPr lang="en-US" altLang="en-US" dirty="0"/>
              <a:t>hydraulic rams!</a:t>
            </a:r>
          </a:p>
          <a:p>
            <a:r>
              <a:rPr lang="en-US" altLang="en-US" dirty="0"/>
              <a:t>real controls</a:t>
            </a:r>
          </a:p>
          <a:p>
            <a:r>
              <a:rPr lang="en-US" altLang="en-US" dirty="0"/>
              <a:t>other people</a:t>
            </a:r>
            <a:endParaRPr lang="en-GB" altLang="en-US" dirty="0"/>
          </a:p>
        </p:txBody>
      </p:sp>
      <p:grpSp>
        <p:nvGrpSpPr>
          <p:cNvPr id="145412" name="Group 4"/>
          <p:cNvGrpSpPr>
            <a:grpSpLocks/>
          </p:cNvGrpSpPr>
          <p:nvPr/>
        </p:nvGrpSpPr>
        <p:grpSpPr bwMode="auto">
          <a:xfrm>
            <a:off x="3810000" y="4171950"/>
            <a:ext cx="4953000" cy="2381250"/>
            <a:chOff x="1136" y="1603"/>
            <a:chExt cx="3598" cy="1642"/>
          </a:xfrm>
        </p:grpSpPr>
        <p:sp>
          <p:nvSpPr>
            <p:cNvPr id="145413" name="AutoShape 5"/>
            <p:cNvSpPr>
              <a:spLocks noChangeArrowheads="1"/>
            </p:cNvSpPr>
            <p:nvPr/>
          </p:nvSpPr>
          <p:spPr bwMode="auto">
            <a:xfrm flipH="1" flipV="1">
              <a:off x="1136" y="2860"/>
              <a:ext cx="3568" cy="373"/>
            </a:xfrm>
            <a:custGeom>
              <a:avLst/>
              <a:gdLst>
                <a:gd name="G0" fmla="+- 6173 0 0"/>
                <a:gd name="G1" fmla="+- 21600 0 6173"/>
                <a:gd name="G2" fmla="*/ 6173 1 2"/>
                <a:gd name="G3" fmla="+- 21600 0 G2"/>
                <a:gd name="G4" fmla="+/ 6173 21600 2"/>
                <a:gd name="G5" fmla="+/ G1 0 2"/>
                <a:gd name="G6" fmla="*/ 21600 21600 6173"/>
                <a:gd name="G7" fmla="*/ G6 1 2"/>
                <a:gd name="G8" fmla="+- 21600 0 G7"/>
                <a:gd name="G9" fmla="*/ 21600 1 2"/>
                <a:gd name="G10" fmla="+- 6173 0 G9"/>
                <a:gd name="G11" fmla="?: G10 G8 0"/>
                <a:gd name="G12" fmla="?: G10 G7 21600"/>
                <a:gd name="T0" fmla="*/ 18513 w 21600"/>
                <a:gd name="T1" fmla="*/ 10800 h 21600"/>
                <a:gd name="T2" fmla="*/ 10800 w 21600"/>
                <a:gd name="T3" fmla="*/ 21600 h 21600"/>
                <a:gd name="T4" fmla="*/ 3087 w 21600"/>
                <a:gd name="T5" fmla="*/ 10800 h 21600"/>
                <a:gd name="T6" fmla="*/ 10800 w 21600"/>
                <a:gd name="T7" fmla="*/ 0 h 21600"/>
                <a:gd name="T8" fmla="*/ 4887 w 21600"/>
                <a:gd name="T9" fmla="*/ 4887 h 21600"/>
                <a:gd name="T10" fmla="*/ 16713 w 21600"/>
                <a:gd name="T11" fmla="*/ 1671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173" y="21600"/>
                  </a:lnTo>
                  <a:lnTo>
                    <a:pt x="1542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4" name="Rectangle 6"/>
            <p:cNvSpPr>
              <a:spLocks noChangeArrowheads="1"/>
            </p:cNvSpPr>
            <p:nvPr/>
          </p:nvSpPr>
          <p:spPr bwMode="auto">
            <a:xfrm>
              <a:off x="2245" y="1937"/>
              <a:ext cx="1437" cy="6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15" name="Group 7"/>
            <p:cNvGrpSpPr>
              <a:grpSpLocks/>
            </p:cNvGrpSpPr>
            <p:nvPr/>
          </p:nvGrpSpPr>
          <p:grpSpPr bwMode="auto">
            <a:xfrm>
              <a:off x="3745" y="1603"/>
              <a:ext cx="986" cy="1294"/>
              <a:chOff x="4036" y="2135"/>
              <a:chExt cx="1107" cy="1294"/>
            </a:xfrm>
          </p:grpSpPr>
          <p:sp>
            <p:nvSpPr>
              <p:cNvPr id="145416" name="AutoShape 8"/>
              <p:cNvSpPr>
                <a:spLocks noChangeArrowheads="1"/>
              </p:cNvSpPr>
              <p:nvPr/>
            </p:nvSpPr>
            <p:spPr bwMode="auto">
              <a:xfrm rot="5400000">
                <a:off x="3943" y="2228"/>
                <a:ext cx="1294" cy="110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45417" name="Object 9"/>
              <p:cNvGraphicFramePr>
                <a:graphicFrameLocks noChangeAspect="1"/>
              </p:cNvGraphicFramePr>
              <p:nvPr/>
            </p:nvGraphicFramePr>
            <p:xfrm>
              <a:off x="4418" y="2446"/>
              <a:ext cx="457" cy="6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27" name="Clip" r:id="rId3" imgW="3154363" imgH="4708525" progId="">
                      <p:embed/>
                    </p:oleObj>
                  </mc:Choice>
                  <mc:Fallback>
                    <p:oleObj name="Clip" r:id="rId3" imgW="3154363" imgH="4708525" progId="">
                      <p:embed/>
                      <p:pic>
                        <p:nvPicPr>
                          <p:cNvPr id="0" name="Picture 1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8" y="2446"/>
                            <a:ext cx="457" cy="6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5418" name="AutoShape 10"/>
            <p:cNvSpPr>
              <a:spLocks noChangeArrowheads="1"/>
            </p:cNvSpPr>
            <p:nvPr/>
          </p:nvSpPr>
          <p:spPr bwMode="auto">
            <a:xfrm rot="16200000" flipH="1">
              <a:off x="1018" y="1776"/>
              <a:ext cx="1294" cy="98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5419" name="Object 11"/>
            <p:cNvGraphicFramePr>
              <a:graphicFrameLocks noChangeAspect="1"/>
            </p:cNvGraphicFramePr>
            <p:nvPr/>
          </p:nvGraphicFramePr>
          <p:xfrm>
            <a:off x="2819" y="2046"/>
            <a:ext cx="289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28" name="Clip" r:id="rId5" imgW="2903538" imgH="3048000" progId="">
                    <p:embed/>
                  </p:oleObj>
                </mc:Choice>
                <mc:Fallback>
                  <p:oleObj name="Clip" r:id="rId5" imgW="2903538" imgH="3048000" progId="">
                    <p:embed/>
                    <p:pic>
                      <p:nvPicPr>
                        <p:cNvPr id="0" name="Picture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" y="2046"/>
                          <a:ext cx="289" cy="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5420" name="Group 12"/>
            <p:cNvGrpSpPr>
              <a:grpSpLocks/>
            </p:cNvGrpSpPr>
            <p:nvPr/>
          </p:nvGrpSpPr>
          <p:grpSpPr bwMode="auto">
            <a:xfrm>
              <a:off x="1202" y="2533"/>
              <a:ext cx="3519" cy="525"/>
              <a:chOff x="1202" y="2533"/>
              <a:chExt cx="3519" cy="525"/>
            </a:xfrm>
          </p:grpSpPr>
          <p:grpSp>
            <p:nvGrpSpPr>
              <p:cNvPr id="145421" name="Group 13"/>
              <p:cNvGrpSpPr>
                <a:grpSpLocks/>
              </p:cNvGrpSpPr>
              <p:nvPr/>
            </p:nvGrpSpPr>
            <p:grpSpPr bwMode="auto">
              <a:xfrm>
                <a:off x="1202" y="2692"/>
                <a:ext cx="1296" cy="361"/>
                <a:chOff x="1202" y="2723"/>
                <a:chExt cx="1296" cy="315"/>
              </a:xfrm>
            </p:grpSpPr>
            <p:sp>
              <p:nvSpPr>
                <p:cNvPr id="145422" name="Rectangle 14"/>
                <p:cNvSpPr>
                  <a:spLocks noChangeArrowheads="1"/>
                </p:cNvSpPr>
                <p:nvPr/>
              </p:nvSpPr>
              <p:spPr bwMode="auto">
                <a:xfrm rot="-1184161">
                  <a:off x="1202" y="2723"/>
                  <a:ext cx="1046" cy="23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423" name="Rectangle 15"/>
                <p:cNvSpPr>
                  <a:spLocks noChangeArrowheads="1"/>
                </p:cNvSpPr>
                <p:nvPr/>
              </p:nvSpPr>
              <p:spPr bwMode="auto">
                <a:xfrm rot="-1184161">
                  <a:off x="1380" y="2793"/>
                  <a:ext cx="1118" cy="24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5424" name="Group 16"/>
              <p:cNvGrpSpPr>
                <a:grpSpLocks/>
              </p:cNvGrpSpPr>
              <p:nvPr/>
            </p:nvGrpSpPr>
            <p:grpSpPr bwMode="auto">
              <a:xfrm flipH="1">
                <a:off x="3425" y="2696"/>
                <a:ext cx="1296" cy="362"/>
                <a:chOff x="1202" y="2723"/>
                <a:chExt cx="1296" cy="315"/>
              </a:xfrm>
            </p:grpSpPr>
            <p:sp>
              <p:nvSpPr>
                <p:cNvPr id="145425" name="Rectangle 17"/>
                <p:cNvSpPr>
                  <a:spLocks noChangeArrowheads="1"/>
                </p:cNvSpPr>
                <p:nvPr/>
              </p:nvSpPr>
              <p:spPr bwMode="auto">
                <a:xfrm rot="-1184161">
                  <a:off x="1202" y="2723"/>
                  <a:ext cx="1046" cy="23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426" name="Rectangle 18"/>
                <p:cNvSpPr>
                  <a:spLocks noChangeArrowheads="1"/>
                </p:cNvSpPr>
                <p:nvPr/>
              </p:nvSpPr>
              <p:spPr bwMode="auto">
                <a:xfrm rot="-1184161">
                  <a:off x="1380" y="2793"/>
                  <a:ext cx="1118" cy="24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5427" name="Rectangle 19"/>
              <p:cNvSpPr>
                <a:spLocks noChangeArrowheads="1"/>
              </p:cNvSpPr>
              <p:nvPr/>
            </p:nvSpPr>
            <p:spPr bwMode="auto">
              <a:xfrm>
                <a:off x="2174" y="2533"/>
                <a:ext cx="1629" cy="42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428" name="AutoShape 20"/>
            <p:cNvSpPr>
              <a:spLocks noChangeArrowheads="1"/>
            </p:cNvSpPr>
            <p:nvPr/>
          </p:nvSpPr>
          <p:spPr bwMode="auto">
            <a:xfrm>
              <a:off x="4457" y="2868"/>
              <a:ext cx="273" cy="374"/>
            </a:xfrm>
            <a:prstGeom prst="flowChartManualInpu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9" name="AutoShape 21"/>
            <p:cNvSpPr>
              <a:spLocks noChangeArrowheads="1"/>
            </p:cNvSpPr>
            <p:nvPr/>
          </p:nvSpPr>
          <p:spPr bwMode="auto">
            <a:xfrm flipH="1">
              <a:off x="1170" y="2871"/>
              <a:ext cx="273" cy="374"/>
            </a:xfrm>
            <a:prstGeom prst="flowChartManualInpu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0" name="Line 22"/>
            <p:cNvSpPr>
              <a:spLocks noChangeShapeType="1"/>
            </p:cNvSpPr>
            <p:nvPr/>
          </p:nvSpPr>
          <p:spPr bwMode="auto">
            <a:xfrm flipV="1">
              <a:off x="1410" y="2688"/>
              <a:ext cx="811" cy="2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1" name="Line 23"/>
            <p:cNvSpPr>
              <a:spLocks noChangeShapeType="1"/>
            </p:cNvSpPr>
            <p:nvPr/>
          </p:nvSpPr>
          <p:spPr bwMode="auto">
            <a:xfrm flipV="1">
              <a:off x="1170" y="2543"/>
              <a:ext cx="990" cy="3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4"/>
            <p:cNvSpPr>
              <a:spLocks noChangeShapeType="1"/>
            </p:cNvSpPr>
            <p:nvPr/>
          </p:nvSpPr>
          <p:spPr bwMode="auto">
            <a:xfrm>
              <a:off x="2166" y="2525"/>
              <a:ext cx="56" cy="1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5"/>
            <p:cNvSpPr>
              <a:spLocks noChangeShapeType="1"/>
            </p:cNvSpPr>
            <p:nvPr/>
          </p:nvSpPr>
          <p:spPr bwMode="auto">
            <a:xfrm flipH="1" flipV="1">
              <a:off x="3680" y="2684"/>
              <a:ext cx="779" cy="2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Line 26"/>
            <p:cNvSpPr>
              <a:spLocks noChangeShapeType="1"/>
            </p:cNvSpPr>
            <p:nvPr/>
          </p:nvSpPr>
          <p:spPr bwMode="auto">
            <a:xfrm flipH="1" flipV="1">
              <a:off x="3744" y="2532"/>
              <a:ext cx="990" cy="3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5" name="Line 27"/>
            <p:cNvSpPr>
              <a:spLocks noChangeShapeType="1"/>
            </p:cNvSpPr>
            <p:nvPr/>
          </p:nvSpPr>
          <p:spPr bwMode="auto">
            <a:xfrm flipH="1">
              <a:off x="3683" y="2521"/>
              <a:ext cx="66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Line 28"/>
            <p:cNvSpPr>
              <a:spLocks noChangeShapeType="1"/>
            </p:cNvSpPr>
            <p:nvPr/>
          </p:nvSpPr>
          <p:spPr bwMode="auto">
            <a:xfrm>
              <a:off x="2143" y="2525"/>
              <a:ext cx="1597" cy="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Line 29"/>
            <p:cNvSpPr>
              <a:spLocks noChangeShapeType="1"/>
            </p:cNvSpPr>
            <p:nvPr/>
          </p:nvSpPr>
          <p:spPr bwMode="auto">
            <a:xfrm flipV="1">
              <a:off x="2226" y="2685"/>
              <a:ext cx="1458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8" name="Group 30"/>
            <p:cNvGrpSpPr>
              <a:grpSpLocks/>
            </p:cNvGrpSpPr>
            <p:nvPr/>
          </p:nvGrpSpPr>
          <p:grpSpPr bwMode="auto">
            <a:xfrm>
              <a:off x="2333" y="2185"/>
              <a:ext cx="527" cy="856"/>
              <a:chOff x="2333" y="2185"/>
              <a:chExt cx="1150" cy="1867"/>
            </a:xfrm>
          </p:grpSpPr>
          <p:grpSp>
            <p:nvGrpSpPr>
              <p:cNvPr id="145439" name="Group 31"/>
              <p:cNvGrpSpPr>
                <a:grpSpLocks/>
              </p:cNvGrpSpPr>
              <p:nvPr/>
            </p:nvGrpSpPr>
            <p:grpSpPr bwMode="auto">
              <a:xfrm>
                <a:off x="2695" y="2185"/>
                <a:ext cx="499" cy="535"/>
                <a:chOff x="3997" y="3580"/>
                <a:chExt cx="499" cy="535"/>
              </a:xfrm>
            </p:grpSpPr>
            <p:sp>
              <p:nvSpPr>
                <p:cNvPr id="145440" name="Oval 32"/>
                <p:cNvSpPr>
                  <a:spLocks noChangeArrowheads="1"/>
                </p:cNvSpPr>
                <p:nvPr/>
              </p:nvSpPr>
              <p:spPr bwMode="auto">
                <a:xfrm>
                  <a:off x="3997" y="3655"/>
                  <a:ext cx="499" cy="460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45441" name="Group 33"/>
                <p:cNvGrpSpPr>
                  <a:grpSpLocks/>
                </p:cNvGrpSpPr>
                <p:nvPr/>
              </p:nvGrpSpPr>
              <p:grpSpPr bwMode="auto">
                <a:xfrm>
                  <a:off x="4092" y="3804"/>
                  <a:ext cx="309" cy="53"/>
                  <a:chOff x="4092" y="3804"/>
                  <a:chExt cx="309" cy="53"/>
                </a:xfrm>
              </p:grpSpPr>
              <p:grpSp>
                <p:nvGrpSpPr>
                  <p:cNvPr id="145442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4113" y="3823"/>
                    <a:ext cx="86" cy="34"/>
                    <a:chOff x="4113" y="3823"/>
                    <a:chExt cx="86" cy="34"/>
                  </a:xfrm>
                </p:grpSpPr>
                <p:sp>
                  <p:nvSpPr>
                    <p:cNvPr id="145443" name="Oval 35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113" y="3823"/>
                      <a:ext cx="86" cy="3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44" name="Oval 3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140" y="3823"/>
                      <a:ext cx="32" cy="34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45" name="Oval 3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151" y="3834"/>
                      <a:ext cx="10" cy="1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5446" name="Group 38"/>
                  <p:cNvGrpSpPr>
                    <a:grpSpLocks/>
                  </p:cNvGrpSpPr>
                  <p:nvPr/>
                </p:nvGrpSpPr>
                <p:grpSpPr bwMode="auto">
                  <a:xfrm flipV="1">
                    <a:off x="4092" y="3804"/>
                    <a:ext cx="129" cy="23"/>
                    <a:chOff x="1945" y="3182"/>
                    <a:chExt cx="723" cy="198"/>
                  </a:xfrm>
                </p:grpSpPr>
                <p:sp>
                  <p:nvSpPr>
                    <p:cNvPr id="145447" name="Line 3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332" y="3246"/>
                      <a:ext cx="22" cy="13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48" name="Line 4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44" y="3226"/>
                      <a:ext cx="70" cy="12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49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26" y="3184"/>
                      <a:ext cx="142" cy="1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50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4" y="3207"/>
                      <a:ext cx="108" cy="1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51" name="Line 4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393" y="3239"/>
                      <a:ext cx="43" cy="1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52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59" y="3244"/>
                      <a:ext cx="22" cy="13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53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99" y="3224"/>
                      <a:ext cx="70" cy="12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54" name="Line 4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45" y="3182"/>
                      <a:ext cx="142" cy="1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55" name="Line 4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21" y="3205"/>
                      <a:ext cx="108" cy="1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56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3237"/>
                      <a:ext cx="43" cy="1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5457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4293" y="3823"/>
                    <a:ext cx="86" cy="34"/>
                    <a:chOff x="4293" y="3823"/>
                    <a:chExt cx="86" cy="34"/>
                  </a:xfrm>
                </p:grpSpPr>
                <p:sp>
                  <p:nvSpPr>
                    <p:cNvPr id="145458" name="Oval 50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293" y="3823"/>
                      <a:ext cx="86" cy="3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59" name="Oval 51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320" y="3823"/>
                      <a:ext cx="32" cy="34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60" name="Oval 5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331" y="3834"/>
                      <a:ext cx="10" cy="1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5461" name="Group 53"/>
                  <p:cNvGrpSpPr>
                    <a:grpSpLocks/>
                  </p:cNvGrpSpPr>
                  <p:nvPr/>
                </p:nvGrpSpPr>
                <p:grpSpPr bwMode="auto">
                  <a:xfrm flipV="1">
                    <a:off x="4272" y="3804"/>
                    <a:ext cx="129" cy="23"/>
                    <a:chOff x="1945" y="3182"/>
                    <a:chExt cx="723" cy="198"/>
                  </a:xfrm>
                </p:grpSpPr>
                <p:sp>
                  <p:nvSpPr>
                    <p:cNvPr id="145462" name="Line 5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332" y="3246"/>
                      <a:ext cx="22" cy="13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63" name="Line 5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44" y="3226"/>
                      <a:ext cx="70" cy="12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64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26" y="3184"/>
                      <a:ext cx="142" cy="1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65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4" y="3207"/>
                      <a:ext cx="108" cy="1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66" name="Line 5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393" y="3239"/>
                      <a:ext cx="43" cy="1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67" name="Line 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59" y="3244"/>
                      <a:ext cx="22" cy="13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68" name="Line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99" y="3224"/>
                      <a:ext cx="70" cy="12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69" name="Line 6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45" y="3182"/>
                      <a:ext cx="142" cy="1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70" name="Line 6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21" y="3205"/>
                      <a:ext cx="108" cy="1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71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3237"/>
                      <a:ext cx="43" cy="1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5472" name="Line 64"/>
                <p:cNvSpPr>
                  <a:spLocks noChangeShapeType="1"/>
                </p:cNvSpPr>
                <p:nvPr/>
              </p:nvSpPr>
              <p:spPr bwMode="auto">
                <a:xfrm>
                  <a:off x="4236" y="3870"/>
                  <a:ext cx="4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45473" name="Group 65"/>
                <p:cNvGrpSpPr>
                  <a:grpSpLocks/>
                </p:cNvGrpSpPr>
                <p:nvPr/>
              </p:nvGrpSpPr>
              <p:grpSpPr bwMode="auto">
                <a:xfrm flipV="1">
                  <a:off x="4148" y="3972"/>
                  <a:ext cx="198" cy="49"/>
                  <a:chOff x="3728" y="3496"/>
                  <a:chExt cx="323" cy="66"/>
                </a:xfrm>
              </p:grpSpPr>
              <p:sp>
                <p:nvSpPr>
                  <p:cNvPr id="145474" name="Arc 66"/>
                  <p:cNvSpPr>
                    <a:spLocks/>
                  </p:cNvSpPr>
                  <p:nvPr/>
                </p:nvSpPr>
                <p:spPr bwMode="auto">
                  <a:xfrm>
                    <a:off x="3890" y="3496"/>
                    <a:ext cx="161" cy="6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9586"/>
                      <a:gd name="T1" fmla="*/ 0 h 21600"/>
                      <a:gd name="T2" fmla="*/ 19586 w 19586"/>
                      <a:gd name="T3" fmla="*/ 12493 h 21600"/>
                      <a:gd name="T4" fmla="*/ 0 w 1958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586" h="21600" fill="none" extrusionOk="0">
                        <a:moveTo>
                          <a:pt x="-1" y="0"/>
                        </a:moveTo>
                        <a:cubicBezTo>
                          <a:pt x="8402" y="0"/>
                          <a:pt x="16043" y="4873"/>
                          <a:pt x="19586" y="12492"/>
                        </a:cubicBezTo>
                      </a:path>
                      <a:path w="19586" h="21600" stroke="0" extrusionOk="0">
                        <a:moveTo>
                          <a:pt x="-1" y="0"/>
                        </a:moveTo>
                        <a:cubicBezTo>
                          <a:pt x="8402" y="0"/>
                          <a:pt x="16043" y="4873"/>
                          <a:pt x="19586" y="1249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475" name="Arc 67"/>
                  <p:cNvSpPr>
                    <a:spLocks/>
                  </p:cNvSpPr>
                  <p:nvPr/>
                </p:nvSpPr>
                <p:spPr bwMode="auto">
                  <a:xfrm flipH="1">
                    <a:off x="3728" y="3496"/>
                    <a:ext cx="161" cy="6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9586"/>
                      <a:gd name="T1" fmla="*/ 0 h 21600"/>
                      <a:gd name="T2" fmla="*/ 19586 w 19586"/>
                      <a:gd name="T3" fmla="*/ 12493 h 21600"/>
                      <a:gd name="T4" fmla="*/ 0 w 1958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586" h="21600" fill="none" extrusionOk="0">
                        <a:moveTo>
                          <a:pt x="-1" y="0"/>
                        </a:moveTo>
                        <a:cubicBezTo>
                          <a:pt x="8402" y="0"/>
                          <a:pt x="16043" y="4873"/>
                          <a:pt x="19586" y="12492"/>
                        </a:cubicBezTo>
                      </a:path>
                      <a:path w="19586" h="21600" stroke="0" extrusionOk="0">
                        <a:moveTo>
                          <a:pt x="-1" y="0"/>
                        </a:moveTo>
                        <a:cubicBezTo>
                          <a:pt x="8402" y="0"/>
                          <a:pt x="16043" y="4873"/>
                          <a:pt x="19586" y="1249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476" name="Group 68"/>
                <p:cNvGrpSpPr>
                  <a:grpSpLocks/>
                </p:cNvGrpSpPr>
                <p:nvPr/>
              </p:nvGrpSpPr>
              <p:grpSpPr bwMode="auto">
                <a:xfrm>
                  <a:off x="4184" y="3580"/>
                  <a:ext cx="115" cy="116"/>
                  <a:chOff x="4184" y="3580"/>
                  <a:chExt cx="115" cy="116"/>
                </a:xfrm>
              </p:grpSpPr>
              <p:sp>
                <p:nvSpPr>
                  <p:cNvPr id="145477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4184" y="3582"/>
                    <a:ext cx="34" cy="111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478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4210" y="3580"/>
                    <a:ext cx="34" cy="111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479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4237" y="3582"/>
                    <a:ext cx="34" cy="111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480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4265" y="3585"/>
                    <a:ext cx="34" cy="111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5481" name="Group 73"/>
              <p:cNvGrpSpPr>
                <a:grpSpLocks/>
              </p:cNvGrpSpPr>
              <p:nvPr/>
            </p:nvGrpSpPr>
            <p:grpSpPr bwMode="auto">
              <a:xfrm>
                <a:off x="2517" y="2735"/>
                <a:ext cx="852" cy="1294"/>
                <a:chOff x="2517" y="2735"/>
                <a:chExt cx="852" cy="1294"/>
              </a:xfrm>
            </p:grpSpPr>
            <p:sp>
              <p:nvSpPr>
                <p:cNvPr id="145482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2922" y="2735"/>
                  <a:ext cx="8" cy="577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483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540" y="2891"/>
                  <a:ext cx="382" cy="335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484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2940" y="2839"/>
                  <a:ext cx="429" cy="63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485" name="Line 77"/>
                <p:cNvSpPr>
                  <a:spLocks noChangeShapeType="1"/>
                </p:cNvSpPr>
                <p:nvPr/>
              </p:nvSpPr>
              <p:spPr bwMode="auto">
                <a:xfrm>
                  <a:off x="2930" y="3328"/>
                  <a:ext cx="257" cy="265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486" name="Line 78"/>
                <p:cNvSpPr>
                  <a:spLocks noChangeShapeType="1"/>
                </p:cNvSpPr>
                <p:nvPr/>
              </p:nvSpPr>
              <p:spPr bwMode="auto">
                <a:xfrm>
                  <a:off x="3187" y="3593"/>
                  <a:ext cx="94" cy="428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487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2634" y="3320"/>
                  <a:ext cx="288" cy="358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488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2517" y="3678"/>
                  <a:ext cx="117" cy="351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5489" name="Line 81"/>
              <p:cNvSpPr>
                <a:spLocks noChangeShapeType="1"/>
              </p:cNvSpPr>
              <p:nvPr/>
            </p:nvSpPr>
            <p:spPr bwMode="auto">
              <a:xfrm>
                <a:off x="3273" y="3990"/>
                <a:ext cx="210" cy="6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0" name="Line 82"/>
              <p:cNvSpPr>
                <a:spLocks noChangeShapeType="1"/>
              </p:cNvSpPr>
              <p:nvPr/>
            </p:nvSpPr>
            <p:spPr bwMode="auto">
              <a:xfrm>
                <a:off x="2333" y="3953"/>
                <a:ext cx="210" cy="6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491" name="Line 83"/>
            <p:cNvSpPr>
              <a:spLocks noChangeShapeType="1"/>
            </p:cNvSpPr>
            <p:nvPr/>
          </p:nvSpPr>
          <p:spPr bwMode="auto">
            <a:xfrm flipV="1">
              <a:off x="2238" y="2953"/>
              <a:ext cx="14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92" name="Line 84"/>
            <p:cNvSpPr>
              <a:spLocks noChangeShapeType="1"/>
            </p:cNvSpPr>
            <p:nvPr/>
          </p:nvSpPr>
          <p:spPr bwMode="auto">
            <a:xfrm>
              <a:off x="2231" y="2694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93" name="Line 85"/>
            <p:cNvSpPr>
              <a:spLocks noChangeShapeType="1"/>
            </p:cNvSpPr>
            <p:nvPr/>
          </p:nvSpPr>
          <p:spPr bwMode="auto">
            <a:xfrm>
              <a:off x="3682" y="2683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94" name="Line 86"/>
            <p:cNvSpPr>
              <a:spLocks noChangeShapeType="1"/>
            </p:cNvSpPr>
            <p:nvPr/>
          </p:nvSpPr>
          <p:spPr bwMode="auto">
            <a:xfrm flipH="1" flipV="1">
              <a:off x="3676" y="2953"/>
              <a:ext cx="774" cy="2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95" name="Group 87"/>
            <p:cNvGrpSpPr>
              <a:grpSpLocks/>
            </p:cNvGrpSpPr>
            <p:nvPr/>
          </p:nvGrpSpPr>
          <p:grpSpPr bwMode="auto">
            <a:xfrm>
              <a:off x="3060" y="2242"/>
              <a:ext cx="457" cy="823"/>
              <a:chOff x="3060" y="2242"/>
              <a:chExt cx="457" cy="823"/>
            </a:xfrm>
          </p:grpSpPr>
          <p:grpSp>
            <p:nvGrpSpPr>
              <p:cNvPr id="145496" name="Group 88"/>
              <p:cNvGrpSpPr>
                <a:grpSpLocks/>
              </p:cNvGrpSpPr>
              <p:nvPr/>
            </p:nvGrpSpPr>
            <p:grpSpPr bwMode="auto">
              <a:xfrm>
                <a:off x="3226" y="2242"/>
                <a:ext cx="229" cy="245"/>
                <a:chOff x="3997" y="3580"/>
                <a:chExt cx="499" cy="535"/>
              </a:xfrm>
            </p:grpSpPr>
            <p:sp>
              <p:nvSpPr>
                <p:cNvPr id="145497" name="Oval 89"/>
                <p:cNvSpPr>
                  <a:spLocks noChangeArrowheads="1"/>
                </p:cNvSpPr>
                <p:nvPr/>
              </p:nvSpPr>
              <p:spPr bwMode="auto">
                <a:xfrm>
                  <a:off x="3997" y="3655"/>
                  <a:ext cx="499" cy="460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45498" name="Group 90"/>
                <p:cNvGrpSpPr>
                  <a:grpSpLocks/>
                </p:cNvGrpSpPr>
                <p:nvPr/>
              </p:nvGrpSpPr>
              <p:grpSpPr bwMode="auto">
                <a:xfrm>
                  <a:off x="4092" y="3804"/>
                  <a:ext cx="309" cy="53"/>
                  <a:chOff x="4092" y="3804"/>
                  <a:chExt cx="309" cy="53"/>
                </a:xfrm>
              </p:grpSpPr>
              <p:grpSp>
                <p:nvGrpSpPr>
                  <p:cNvPr id="145499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4113" y="3823"/>
                    <a:ext cx="86" cy="34"/>
                    <a:chOff x="4113" y="3823"/>
                    <a:chExt cx="86" cy="34"/>
                  </a:xfrm>
                </p:grpSpPr>
                <p:sp>
                  <p:nvSpPr>
                    <p:cNvPr id="145500" name="Oval 9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113" y="3823"/>
                      <a:ext cx="86" cy="3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01" name="Oval 9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140" y="3823"/>
                      <a:ext cx="32" cy="34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02" name="Oval 94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151" y="3834"/>
                      <a:ext cx="10" cy="1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5503" name="Group 95"/>
                  <p:cNvGrpSpPr>
                    <a:grpSpLocks/>
                  </p:cNvGrpSpPr>
                  <p:nvPr/>
                </p:nvGrpSpPr>
                <p:grpSpPr bwMode="auto">
                  <a:xfrm flipV="1">
                    <a:off x="4092" y="3804"/>
                    <a:ext cx="129" cy="23"/>
                    <a:chOff x="1945" y="3182"/>
                    <a:chExt cx="723" cy="198"/>
                  </a:xfrm>
                </p:grpSpPr>
                <p:sp>
                  <p:nvSpPr>
                    <p:cNvPr id="145504" name="Line 9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332" y="3246"/>
                      <a:ext cx="22" cy="13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05" name="Line 9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44" y="3226"/>
                      <a:ext cx="70" cy="12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06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26" y="3184"/>
                      <a:ext cx="142" cy="1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07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4" y="3207"/>
                      <a:ext cx="108" cy="1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08" name="Line 10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393" y="3239"/>
                      <a:ext cx="43" cy="1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09" name="Line 1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59" y="3244"/>
                      <a:ext cx="22" cy="13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10" name="Line 1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99" y="3224"/>
                      <a:ext cx="70" cy="12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11" name="Line 1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45" y="3182"/>
                      <a:ext cx="142" cy="1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12" name="Line 1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21" y="3205"/>
                      <a:ext cx="108" cy="1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13" name="Line 10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3237"/>
                      <a:ext cx="43" cy="1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5514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4293" y="3823"/>
                    <a:ext cx="86" cy="34"/>
                    <a:chOff x="4293" y="3823"/>
                    <a:chExt cx="86" cy="34"/>
                  </a:xfrm>
                </p:grpSpPr>
                <p:sp>
                  <p:nvSpPr>
                    <p:cNvPr id="145515" name="Oval 10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293" y="3823"/>
                      <a:ext cx="86" cy="3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16" name="Oval 108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320" y="3823"/>
                      <a:ext cx="32" cy="34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17" name="Oval 10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331" y="3834"/>
                      <a:ext cx="10" cy="1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5518" name="Group 110"/>
                  <p:cNvGrpSpPr>
                    <a:grpSpLocks/>
                  </p:cNvGrpSpPr>
                  <p:nvPr/>
                </p:nvGrpSpPr>
                <p:grpSpPr bwMode="auto">
                  <a:xfrm flipV="1">
                    <a:off x="4272" y="3804"/>
                    <a:ext cx="129" cy="23"/>
                    <a:chOff x="1945" y="3182"/>
                    <a:chExt cx="723" cy="198"/>
                  </a:xfrm>
                </p:grpSpPr>
                <p:sp>
                  <p:nvSpPr>
                    <p:cNvPr id="145519" name="Line 11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332" y="3246"/>
                      <a:ext cx="22" cy="13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20" name="Line 11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44" y="3226"/>
                      <a:ext cx="70" cy="12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21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26" y="3184"/>
                      <a:ext cx="142" cy="1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22" name="Line 1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4" y="3207"/>
                      <a:ext cx="108" cy="1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23" name="Line 11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393" y="3239"/>
                      <a:ext cx="43" cy="1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24" name="Line 1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59" y="3244"/>
                      <a:ext cx="22" cy="13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25" name="Line 1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99" y="3224"/>
                      <a:ext cx="70" cy="12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26" name="Line 11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45" y="3182"/>
                      <a:ext cx="142" cy="1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27" name="Line 11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21" y="3205"/>
                      <a:ext cx="108" cy="1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28" name="Line 1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7" y="3237"/>
                      <a:ext cx="43" cy="1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5529" name="Line 121"/>
                <p:cNvSpPr>
                  <a:spLocks noChangeShapeType="1"/>
                </p:cNvSpPr>
                <p:nvPr/>
              </p:nvSpPr>
              <p:spPr bwMode="auto">
                <a:xfrm>
                  <a:off x="4236" y="3870"/>
                  <a:ext cx="44" cy="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45530" name="Group 122"/>
                <p:cNvGrpSpPr>
                  <a:grpSpLocks/>
                </p:cNvGrpSpPr>
                <p:nvPr/>
              </p:nvGrpSpPr>
              <p:grpSpPr bwMode="auto">
                <a:xfrm flipV="1">
                  <a:off x="4148" y="3972"/>
                  <a:ext cx="198" cy="49"/>
                  <a:chOff x="3728" y="3496"/>
                  <a:chExt cx="323" cy="66"/>
                </a:xfrm>
              </p:grpSpPr>
              <p:sp>
                <p:nvSpPr>
                  <p:cNvPr id="145531" name="Arc 123"/>
                  <p:cNvSpPr>
                    <a:spLocks/>
                  </p:cNvSpPr>
                  <p:nvPr/>
                </p:nvSpPr>
                <p:spPr bwMode="auto">
                  <a:xfrm>
                    <a:off x="3890" y="3496"/>
                    <a:ext cx="161" cy="6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9586"/>
                      <a:gd name="T1" fmla="*/ 0 h 21600"/>
                      <a:gd name="T2" fmla="*/ 19586 w 19586"/>
                      <a:gd name="T3" fmla="*/ 12493 h 21600"/>
                      <a:gd name="T4" fmla="*/ 0 w 1958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586" h="21600" fill="none" extrusionOk="0">
                        <a:moveTo>
                          <a:pt x="-1" y="0"/>
                        </a:moveTo>
                        <a:cubicBezTo>
                          <a:pt x="8402" y="0"/>
                          <a:pt x="16043" y="4873"/>
                          <a:pt x="19586" y="12492"/>
                        </a:cubicBezTo>
                      </a:path>
                      <a:path w="19586" h="21600" stroke="0" extrusionOk="0">
                        <a:moveTo>
                          <a:pt x="-1" y="0"/>
                        </a:moveTo>
                        <a:cubicBezTo>
                          <a:pt x="8402" y="0"/>
                          <a:pt x="16043" y="4873"/>
                          <a:pt x="19586" y="1249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532" name="Arc 124"/>
                  <p:cNvSpPr>
                    <a:spLocks/>
                  </p:cNvSpPr>
                  <p:nvPr/>
                </p:nvSpPr>
                <p:spPr bwMode="auto">
                  <a:xfrm flipH="1">
                    <a:off x="3728" y="3496"/>
                    <a:ext cx="161" cy="6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19586"/>
                      <a:gd name="T1" fmla="*/ 0 h 21600"/>
                      <a:gd name="T2" fmla="*/ 19586 w 19586"/>
                      <a:gd name="T3" fmla="*/ 12493 h 21600"/>
                      <a:gd name="T4" fmla="*/ 0 w 1958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586" h="21600" fill="none" extrusionOk="0">
                        <a:moveTo>
                          <a:pt x="-1" y="0"/>
                        </a:moveTo>
                        <a:cubicBezTo>
                          <a:pt x="8402" y="0"/>
                          <a:pt x="16043" y="4873"/>
                          <a:pt x="19586" y="12492"/>
                        </a:cubicBezTo>
                      </a:path>
                      <a:path w="19586" h="21600" stroke="0" extrusionOk="0">
                        <a:moveTo>
                          <a:pt x="-1" y="0"/>
                        </a:moveTo>
                        <a:cubicBezTo>
                          <a:pt x="8402" y="0"/>
                          <a:pt x="16043" y="4873"/>
                          <a:pt x="19586" y="1249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5533" name="Group 125"/>
                <p:cNvGrpSpPr>
                  <a:grpSpLocks/>
                </p:cNvGrpSpPr>
                <p:nvPr/>
              </p:nvGrpSpPr>
              <p:grpSpPr bwMode="auto">
                <a:xfrm>
                  <a:off x="4184" y="3580"/>
                  <a:ext cx="115" cy="116"/>
                  <a:chOff x="4184" y="3580"/>
                  <a:chExt cx="115" cy="116"/>
                </a:xfrm>
              </p:grpSpPr>
              <p:sp>
                <p:nvSpPr>
                  <p:cNvPr id="145534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4184" y="3582"/>
                    <a:ext cx="34" cy="111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535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4210" y="3580"/>
                    <a:ext cx="34" cy="111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536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4237" y="3582"/>
                    <a:ext cx="34" cy="111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537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4265" y="3585"/>
                    <a:ext cx="34" cy="111"/>
                  </a:xfrm>
                  <a:prstGeom prst="line">
                    <a:avLst/>
                  </a:prstGeom>
                  <a:noFill/>
                  <a:ln w="19050">
                    <a:solidFill>
                      <a:srgbClr val="66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5538" name="Group 130"/>
              <p:cNvGrpSpPr>
                <a:grpSpLocks/>
              </p:cNvGrpSpPr>
              <p:nvPr/>
            </p:nvGrpSpPr>
            <p:grpSpPr bwMode="auto">
              <a:xfrm>
                <a:off x="3060" y="2494"/>
                <a:ext cx="457" cy="571"/>
                <a:chOff x="3060" y="2494"/>
                <a:chExt cx="457" cy="571"/>
              </a:xfrm>
            </p:grpSpPr>
            <p:sp>
              <p:nvSpPr>
                <p:cNvPr id="145539" name="Line 131"/>
                <p:cNvSpPr>
                  <a:spLocks noChangeShapeType="1"/>
                </p:cNvSpPr>
                <p:nvPr/>
              </p:nvSpPr>
              <p:spPr bwMode="auto">
                <a:xfrm>
                  <a:off x="3166" y="2753"/>
                  <a:ext cx="0" cy="162"/>
                </a:xfrm>
                <a:prstGeom prst="line">
                  <a:avLst/>
                </a:prstGeom>
                <a:noFill/>
                <a:ln w="3810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40" name="AutoShape 132"/>
                <p:cNvSpPr>
                  <a:spLocks noChangeArrowheads="1"/>
                </p:cNvSpPr>
                <p:nvPr/>
              </p:nvSpPr>
              <p:spPr bwMode="auto">
                <a:xfrm flipH="1">
                  <a:off x="3154" y="2750"/>
                  <a:ext cx="363" cy="129"/>
                </a:xfrm>
                <a:prstGeom prst="parallelogram">
                  <a:avLst>
                    <a:gd name="adj" fmla="val 110760"/>
                  </a:avLst>
                </a:prstGeom>
                <a:solidFill>
                  <a:srgbClr val="663300"/>
                </a:solidFill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41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3330" y="2494"/>
                  <a:ext cx="4" cy="264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42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3251" y="2565"/>
                  <a:ext cx="79" cy="145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43" name="Line 135"/>
                <p:cNvSpPr>
                  <a:spLocks noChangeShapeType="1"/>
                </p:cNvSpPr>
                <p:nvPr/>
              </p:nvSpPr>
              <p:spPr bwMode="auto">
                <a:xfrm flipH="1" flipV="1">
                  <a:off x="3341" y="2571"/>
                  <a:ext cx="120" cy="195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44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3235" y="2758"/>
                  <a:ext cx="114" cy="134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45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3212" y="2884"/>
                  <a:ext cx="23" cy="172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46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3174" y="2762"/>
                  <a:ext cx="156" cy="79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47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3147" y="2831"/>
                  <a:ext cx="31" cy="232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48" name="Line 140"/>
                <p:cNvSpPr>
                  <a:spLocks noChangeShapeType="1"/>
                </p:cNvSpPr>
                <p:nvPr/>
              </p:nvSpPr>
              <p:spPr bwMode="auto">
                <a:xfrm>
                  <a:off x="3137" y="3016"/>
                  <a:ext cx="105" cy="28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49" name="Line 141"/>
                <p:cNvSpPr>
                  <a:spLocks noChangeShapeType="1"/>
                </p:cNvSpPr>
                <p:nvPr/>
              </p:nvSpPr>
              <p:spPr bwMode="auto">
                <a:xfrm>
                  <a:off x="3060" y="3053"/>
                  <a:ext cx="109" cy="1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50" name="Line 142"/>
                <p:cNvSpPr>
                  <a:spLocks noChangeShapeType="1"/>
                </p:cNvSpPr>
                <p:nvPr/>
              </p:nvSpPr>
              <p:spPr bwMode="auto">
                <a:xfrm>
                  <a:off x="3132" y="2640"/>
                  <a:ext cx="124" cy="51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51" name="Line 143"/>
                <p:cNvSpPr>
                  <a:spLocks noChangeShapeType="1"/>
                </p:cNvSpPr>
                <p:nvPr/>
              </p:nvSpPr>
              <p:spPr bwMode="auto">
                <a:xfrm>
                  <a:off x="3302" y="2874"/>
                  <a:ext cx="0" cy="162"/>
                </a:xfrm>
                <a:prstGeom prst="line">
                  <a:avLst/>
                </a:prstGeom>
                <a:noFill/>
                <a:ln w="3810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52" name="Line 144"/>
                <p:cNvSpPr>
                  <a:spLocks noChangeShapeType="1"/>
                </p:cNvSpPr>
                <p:nvPr/>
              </p:nvSpPr>
              <p:spPr bwMode="auto">
                <a:xfrm>
                  <a:off x="3506" y="2878"/>
                  <a:ext cx="0" cy="162"/>
                </a:xfrm>
                <a:prstGeom prst="line">
                  <a:avLst/>
                </a:prstGeom>
                <a:noFill/>
                <a:ln w="3810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5553" name="AutoShape 145"/>
            <p:cNvSpPr>
              <a:spLocks noChangeArrowheads="1"/>
            </p:cNvSpPr>
            <p:nvPr/>
          </p:nvSpPr>
          <p:spPr bwMode="auto">
            <a:xfrm>
              <a:off x="1228" y="2443"/>
              <a:ext cx="514" cy="141"/>
            </a:xfrm>
            <a:prstGeom prst="triangle">
              <a:avLst>
                <a:gd name="adj" fmla="val 50000"/>
              </a:avLst>
            </a:prstGeom>
            <a:solidFill>
              <a:srgbClr val="663300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54" name="AutoShape 146"/>
            <p:cNvSpPr>
              <a:spLocks noChangeArrowheads="1"/>
            </p:cNvSpPr>
            <p:nvPr/>
          </p:nvSpPr>
          <p:spPr bwMode="auto">
            <a:xfrm>
              <a:off x="1606" y="2262"/>
              <a:ext cx="514" cy="141"/>
            </a:xfrm>
            <a:prstGeom prst="triangle">
              <a:avLst>
                <a:gd name="adj" fmla="val 50000"/>
              </a:avLst>
            </a:prstGeom>
            <a:solidFill>
              <a:srgbClr val="663300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5555" name="Object 147"/>
            <p:cNvGraphicFramePr>
              <a:graphicFrameLocks noChangeAspect="1"/>
            </p:cNvGraphicFramePr>
            <p:nvPr/>
          </p:nvGraphicFramePr>
          <p:xfrm>
            <a:off x="1244" y="1890"/>
            <a:ext cx="474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29" name="Clip" r:id="rId7" imgW="5318125" imgH="3086100" progId="">
                    <p:embed/>
                  </p:oleObj>
                </mc:Choice>
                <mc:Fallback>
                  <p:oleObj name="Clip" r:id="rId7" imgW="5318125" imgH="3086100" progId="">
                    <p:embed/>
                    <p:pic>
                      <p:nvPicPr>
                        <p:cNvPr id="0" name="Picture 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4" y="1890"/>
                          <a:ext cx="474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07" y="1295400"/>
            <a:ext cx="3882218" cy="290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0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GB" altLang="en-US"/>
              <a:t>physical controls, sensors etc.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267200"/>
            <a:ext cx="6324600" cy="1752600"/>
          </a:xfrm>
        </p:spPr>
        <p:txBody>
          <a:bodyPr/>
          <a:lstStyle/>
          <a:p>
            <a:r>
              <a:rPr lang="en-GB" altLang="en-US" dirty="0"/>
              <a:t>special displays and gauges</a:t>
            </a:r>
          </a:p>
          <a:p>
            <a:r>
              <a:rPr lang="en-GB" altLang="en-US" dirty="0"/>
              <a:t>sound, touch, feel, smell</a:t>
            </a:r>
          </a:p>
          <a:p>
            <a:r>
              <a:rPr lang="en-GB" altLang="en-US" dirty="0"/>
              <a:t>physical controls</a:t>
            </a:r>
          </a:p>
          <a:p>
            <a:r>
              <a:rPr lang="en-GB" altLang="en-US" dirty="0"/>
              <a:t>environmental and bio-sensing </a:t>
            </a:r>
          </a:p>
        </p:txBody>
      </p:sp>
    </p:spTree>
    <p:extLst>
      <p:ext uri="{BB962C8B-B14F-4D97-AF65-F5344CB8AC3E}">
        <p14:creationId xmlns:p14="http://schemas.microsoft.com/office/powerpoint/2010/main" val="25394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DB1280-0676-4822-8A4D-E954834AE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0</TotalTime>
  <Words>1326</Words>
  <Application>Microsoft Office PowerPoint</Application>
  <PresentationFormat>On-screen Show (4:3)</PresentationFormat>
  <Paragraphs>308</Paragraphs>
  <Slides>40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</vt:lpstr>
      <vt:lpstr>Arial Black</vt:lpstr>
      <vt:lpstr>Calibri</vt:lpstr>
      <vt:lpstr>Courier</vt:lpstr>
      <vt:lpstr>Helvetica</vt:lpstr>
      <vt:lpstr>Palatino</vt:lpstr>
      <vt:lpstr>Symbol</vt:lpstr>
      <vt:lpstr>Times</vt:lpstr>
      <vt:lpstr>Times New Roman</vt:lpstr>
      <vt:lpstr>Verdana</vt:lpstr>
      <vt:lpstr>Wingdings</vt:lpstr>
      <vt:lpstr>Pixel</vt:lpstr>
      <vt:lpstr>Clip</vt:lpstr>
      <vt:lpstr>HUMAN COMPUTER INTERACTION LECTURE 4</vt:lpstr>
      <vt:lpstr>PowerPoint Presentation</vt:lpstr>
      <vt:lpstr>virtual reality and 3D interaction</vt:lpstr>
      <vt:lpstr>positioning in 3D space</vt:lpstr>
      <vt:lpstr>pitch, yaw and roll</vt:lpstr>
      <vt:lpstr>3D displays</vt:lpstr>
      <vt:lpstr>VR headsets</vt:lpstr>
      <vt:lpstr>simulators and VR caves</vt:lpstr>
      <vt:lpstr>physical controls, sensors etc.</vt:lpstr>
      <vt:lpstr>dedicated displays</vt:lpstr>
      <vt:lpstr>Sounds</vt:lpstr>
      <vt:lpstr>Touch, feel, smell</vt:lpstr>
      <vt:lpstr>BMW iDrive</vt:lpstr>
      <vt:lpstr>physical controls</vt:lpstr>
      <vt:lpstr>Environment and bio-sensing</vt:lpstr>
      <vt:lpstr>paper: printing and scanning</vt:lpstr>
      <vt:lpstr>Printing</vt:lpstr>
      <vt:lpstr>Types of dot-based printers</vt:lpstr>
      <vt:lpstr>Printing in the workplace</vt:lpstr>
      <vt:lpstr>Fonts</vt:lpstr>
      <vt:lpstr>Fonts (ctd)</vt:lpstr>
      <vt:lpstr>Readability of text</vt:lpstr>
      <vt:lpstr>Screen and page</vt:lpstr>
      <vt:lpstr>Scanners</vt:lpstr>
      <vt:lpstr>Optical character recognition</vt:lpstr>
      <vt:lpstr>Paper-based interaction</vt:lpstr>
      <vt:lpstr>memory</vt:lpstr>
      <vt:lpstr>Short-term Memory - RAM</vt:lpstr>
      <vt:lpstr>Long-term Memory - disks</vt:lpstr>
      <vt:lpstr>Blurring boundaries</vt:lpstr>
      <vt:lpstr>speed and capacity</vt:lpstr>
      <vt:lpstr>Compression</vt:lpstr>
      <vt:lpstr>Storage formats - text</vt:lpstr>
      <vt:lpstr>Storage formats - media</vt:lpstr>
      <vt:lpstr>processing and networks</vt:lpstr>
      <vt:lpstr>Finite processing speed</vt:lpstr>
      <vt:lpstr>Moore’s law</vt:lpstr>
      <vt:lpstr>Networked computing</vt:lpstr>
      <vt:lpstr>Lecture Video Link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2013-02-03T16:38:09Z</dcterms:created>
  <dcterms:modified xsi:type="dcterms:W3CDTF">2020-03-21T07:38:05Z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