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06" r:id="rId2"/>
    <p:sldMasterId id="2147483730" r:id="rId3"/>
  </p:sldMasterIdLst>
  <p:notesMasterIdLst>
    <p:notesMasterId r:id="rId36"/>
  </p:notesMasterIdLst>
  <p:sldIdLst>
    <p:sldId id="364" r:id="rId4"/>
    <p:sldId id="372" r:id="rId5"/>
    <p:sldId id="373" r:id="rId6"/>
    <p:sldId id="367" r:id="rId7"/>
    <p:sldId id="368" r:id="rId8"/>
    <p:sldId id="369" r:id="rId9"/>
    <p:sldId id="268" r:id="rId10"/>
    <p:sldId id="371" r:id="rId11"/>
    <p:sldId id="275" r:id="rId12"/>
    <p:sldId id="304" r:id="rId13"/>
    <p:sldId id="303" r:id="rId14"/>
    <p:sldId id="282" r:id="rId15"/>
    <p:sldId id="302" r:id="rId16"/>
    <p:sldId id="305" r:id="rId17"/>
    <p:sldId id="306" r:id="rId18"/>
    <p:sldId id="307" r:id="rId19"/>
    <p:sldId id="370" r:id="rId20"/>
    <p:sldId id="320" r:id="rId21"/>
    <p:sldId id="321" r:id="rId22"/>
    <p:sldId id="322" r:id="rId23"/>
    <p:sldId id="323" r:id="rId24"/>
    <p:sldId id="324" r:id="rId25"/>
    <p:sldId id="325" r:id="rId26"/>
    <p:sldId id="326" r:id="rId27"/>
    <p:sldId id="327" r:id="rId28"/>
    <p:sldId id="328" r:id="rId29"/>
    <p:sldId id="329" r:id="rId30"/>
    <p:sldId id="330" r:id="rId31"/>
    <p:sldId id="331" r:id="rId32"/>
    <p:sldId id="362" r:id="rId33"/>
    <p:sldId id="363" r:id="rId34"/>
    <p:sldId id="374" r:id="rId35"/>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78285" autoAdjust="0"/>
  </p:normalViewPr>
  <p:slideViewPr>
    <p:cSldViewPr>
      <p:cViewPr varScale="1">
        <p:scale>
          <a:sx n="57" d="100"/>
          <a:sy n="57" d="100"/>
        </p:scale>
        <p:origin x="178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8" Type="http://schemas.openxmlformats.org/officeDocument/2006/relationships/slide" Target="slides/slide5.xml"/><Relationship Id="rId3"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8/5/2020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a:p>
        </p:txBody>
      </p:sp>
    </p:spTree>
    <p:extLst>
      <p:ext uri="{BB962C8B-B14F-4D97-AF65-F5344CB8AC3E}">
        <p14:creationId xmlns:p14="http://schemas.microsoft.com/office/powerpoint/2010/main" val="949699677"/>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en.wikipedia.org/wiki/Human_mind"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Human factors for HCI.</a:t>
            </a:r>
            <a:br>
              <a:rPr lang="en-US" dirty="0" smtClean="0"/>
            </a:br>
            <a:r>
              <a:rPr lang="en-US" dirty="0" smtClean="0"/>
              <a:t>Computer factor for</a:t>
            </a:r>
            <a:r>
              <a:rPr lang="en-US" baseline="0" dirty="0" smtClean="0"/>
              <a:t> HCI</a:t>
            </a:r>
            <a:br>
              <a:rPr lang="en-US" baseline="0" dirty="0" smtClean="0"/>
            </a:b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a:p>
        </p:txBody>
      </p:sp>
    </p:spTree>
    <p:extLst>
      <p:ext uri="{BB962C8B-B14F-4D97-AF65-F5344CB8AC3E}">
        <p14:creationId xmlns:p14="http://schemas.microsoft.com/office/powerpoint/2010/main" val="977589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Keep running and looking below the ball to get it caught. If</a:t>
            </a:r>
            <a:r>
              <a:rPr lang="en-US" baseline="0" dirty="0" smtClean="0"/>
              <a:t> the vision calculation is wrong the ball might drop somewhere.</a:t>
            </a:r>
          </a:p>
          <a:p>
            <a:endParaRPr lang="en-US" baseline="0" dirty="0" smtClean="0"/>
          </a:p>
          <a:p>
            <a:r>
              <a:rPr lang="en-US" baseline="0" dirty="0" smtClean="0"/>
              <a:t>You are familiar with ball and you are perceiving the old/big size</a:t>
            </a:r>
            <a:br>
              <a:rPr lang="en-US" baseline="0" dirty="0" smtClean="0"/>
            </a:br>
            <a:r>
              <a:rPr lang="en-US" baseline="0" dirty="0" smtClean="0"/>
              <a:t>when something new like plane first bird then plane then specific plane</a:t>
            </a:r>
          </a:p>
          <a:p>
            <a:r>
              <a:rPr lang="en-US" baseline="0" dirty="0" smtClean="0"/>
              <a:t>Idea changes when the distance is reduced</a:t>
            </a: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20</a:t>
            </a:fld>
            <a:endParaRPr lang="en-US"/>
          </a:p>
        </p:txBody>
      </p:sp>
    </p:spTree>
    <p:extLst>
      <p:ext uri="{BB962C8B-B14F-4D97-AF65-F5344CB8AC3E}">
        <p14:creationId xmlns:p14="http://schemas.microsoft.com/office/powerpoint/2010/main" val="2672541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3 components</a:t>
            </a:r>
          </a:p>
          <a:p>
            <a:pPr lvl="1" eaLnBrk="1" hangingPunct="1"/>
            <a:r>
              <a:rPr lang="en-US" sz="1800" b="1" dirty="0" smtClean="0"/>
              <a:t>Hue</a:t>
            </a:r>
          </a:p>
          <a:p>
            <a:pPr lvl="2" eaLnBrk="1" hangingPunct="1"/>
            <a:r>
              <a:rPr lang="en-US" dirty="0" smtClean="0"/>
              <a:t>Determined by the spectral wavelength</a:t>
            </a:r>
          </a:p>
          <a:p>
            <a:pPr lvl="3" eaLnBrk="1" hangingPunct="1"/>
            <a:r>
              <a:rPr lang="en-US" dirty="0" smtClean="0"/>
              <a:t>Blue (short)</a:t>
            </a:r>
          </a:p>
          <a:p>
            <a:pPr lvl="3" eaLnBrk="1" hangingPunct="1"/>
            <a:r>
              <a:rPr lang="en-US" dirty="0" smtClean="0"/>
              <a:t>Green (medium)</a:t>
            </a:r>
          </a:p>
          <a:p>
            <a:pPr lvl="3" eaLnBrk="1" hangingPunct="1"/>
            <a:r>
              <a:rPr lang="en-US" dirty="0" smtClean="0"/>
              <a:t>Red (long)</a:t>
            </a:r>
          </a:p>
          <a:p>
            <a:pPr lvl="2" eaLnBrk="1" hangingPunct="1"/>
            <a:r>
              <a:rPr lang="en-US" dirty="0" smtClean="0"/>
              <a:t>150 hues determined by eye</a:t>
            </a:r>
          </a:p>
          <a:p>
            <a:pPr lvl="1" eaLnBrk="1" hangingPunct="1"/>
            <a:r>
              <a:rPr lang="en-US" sz="1800" b="1" dirty="0" smtClean="0"/>
              <a:t>Intensity</a:t>
            </a:r>
          </a:p>
          <a:p>
            <a:pPr lvl="2" eaLnBrk="1" hangingPunct="1"/>
            <a:r>
              <a:rPr lang="en-US" dirty="0" smtClean="0"/>
              <a:t>Brightness of color</a:t>
            </a:r>
          </a:p>
          <a:p>
            <a:pPr lvl="1" eaLnBrk="1" hangingPunct="1"/>
            <a:r>
              <a:rPr lang="en-US" sz="1800" b="1" dirty="0" smtClean="0"/>
              <a:t>Saturation</a:t>
            </a:r>
          </a:p>
          <a:p>
            <a:pPr lvl="2" eaLnBrk="1" hangingPunct="1"/>
            <a:r>
              <a:rPr lang="en-US" dirty="0" smtClean="0"/>
              <a:t>Amount of whiteness in the color</a:t>
            </a:r>
          </a:p>
          <a:p>
            <a:pPr lvl="2" eaLnBrk="1" hangingPunct="1"/>
            <a:endParaRPr lang="en-US" dirty="0" smtClean="0"/>
          </a:p>
          <a:p>
            <a:pPr eaLnBrk="1" hangingPunct="1"/>
            <a:r>
              <a:rPr lang="en-US" dirty="0" smtClean="0"/>
              <a:t>7 million colors can be perceived</a:t>
            </a:r>
          </a:p>
          <a:p>
            <a:endParaRPr lang="en-US" dirty="0" smtClean="0"/>
          </a:p>
          <a:p>
            <a:r>
              <a:rPr lang="en-US" dirty="0" smtClean="0"/>
              <a:t>Light level brightness. Sharp eyes become contract</a:t>
            </a:r>
            <a:br>
              <a:rPr lang="en-US" dirty="0" smtClean="0"/>
            </a:br>
            <a:r>
              <a:rPr lang="en-US" dirty="0" smtClean="0"/>
              <a:t>luminance is</a:t>
            </a:r>
            <a:r>
              <a:rPr lang="en-US" baseline="0" dirty="0" smtClean="0"/>
              <a:t> the intensity of light reflected… mirror more luminance as compared to wood</a:t>
            </a:r>
          </a:p>
          <a:p>
            <a:r>
              <a:rPr lang="en-US" baseline="0" dirty="0" smtClean="0"/>
              <a:t>Can be compared</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21</a:t>
            </a:fld>
            <a:endParaRPr lang="en-US"/>
          </a:p>
        </p:txBody>
      </p:sp>
    </p:spTree>
    <p:extLst>
      <p:ext uri="{BB962C8B-B14F-4D97-AF65-F5344CB8AC3E}">
        <p14:creationId xmlns:p14="http://schemas.microsoft.com/office/powerpoint/2010/main" val="1398794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Visual system adjust itself</a:t>
            </a:r>
            <a:br>
              <a:rPr lang="en-US" dirty="0" smtClean="0"/>
            </a:br>
            <a:r>
              <a:rPr lang="en-US" dirty="0" smtClean="0"/>
              <a:t>Context</a:t>
            </a:r>
            <a:r>
              <a:rPr lang="en-US" baseline="0" dirty="0" smtClean="0"/>
              <a:t> size, speed, height its plane and cannot be bird</a:t>
            </a:r>
            <a:br>
              <a:rPr lang="en-US" baseline="0" dirty="0" smtClean="0"/>
            </a:br>
            <a:r>
              <a:rPr lang="en-US" baseline="0" dirty="0" smtClean="0"/>
              <a:t>friend after a long time</a:t>
            </a:r>
          </a:p>
          <a:p>
            <a:r>
              <a:rPr lang="en-US" baseline="0" dirty="0" smtClean="0"/>
              <a:t>Jin booth example</a:t>
            </a:r>
          </a:p>
          <a:p>
            <a:endParaRPr lang="en-US" baseline="0" dirty="0" smtClean="0"/>
          </a:p>
          <a:p>
            <a:r>
              <a:rPr lang="en-US" baseline="0" dirty="0" smtClean="0"/>
              <a:t>Over compensation (when you are observing more an object)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22</a:t>
            </a:fld>
            <a:endParaRPr lang="en-US"/>
          </a:p>
        </p:txBody>
      </p:sp>
    </p:spTree>
    <p:extLst>
      <p:ext uri="{BB962C8B-B14F-4D97-AF65-F5344CB8AC3E}">
        <p14:creationId xmlns:p14="http://schemas.microsoft.com/office/powerpoint/2010/main" val="621748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Ponzo</a:t>
            </a:r>
            <a:r>
              <a:rPr lang="en-US" baseline="0" dirty="0" smtClean="0"/>
              <a:t> </a:t>
            </a:r>
            <a:r>
              <a:rPr lang="en-US" sz="1200" b="0" i="0" kern="1200" dirty="0" smtClean="0">
                <a:solidFill>
                  <a:schemeClr val="tx1"/>
                </a:solidFill>
                <a:latin typeface="+mn-lt"/>
                <a:ea typeface="+mn-ea"/>
                <a:cs typeface="+mn-cs"/>
              </a:rPr>
              <a:t>suggested that the </a:t>
            </a:r>
            <a:r>
              <a:rPr lang="en-US" sz="1200" b="0" i="0" u="none" strike="noStrike" kern="1200" dirty="0" smtClean="0">
                <a:solidFill>
                  <a:schemeClr val="tx1"/>
                </a:solidFill>
                <a:latin typeface="+mn-lt"/>
                <a:ea typeface="+mn-ea"/>
                <a:cs typeface="+mn-cs"/>
                <a:hlinkClick r:id="rId3" tooltip="Human mind"/>
              </a:rPr>
              <a:t>human mind</a:t>
            </a:r>
            <a:r>
              <a:rPr lang="en-US" sz="1200" b="0" i="0" kern="1200" dirty="0" smtClean="0">
                <a:solidFill>
                  <a:schemeClr val="tx1"/>
                </a:solidFill>
                <a:latin typeface="+mn-lt"/>
                <a:ea typeface="+mn-ea"/>
                <a:cs typeface="+mn-cs"/>
              </a:rPr>
              <a:t> judges an object's size based on its background. </a:t>
            </a:r>
            <a:r>
              <a:rPr lang="en-US" dirty="0" smtClean="0"/>
              <a:t>Railway</a:t>
            </a:r>
            <a:r>
              <a:rPr lang="en-US" baseline="0" dirty="0" smtClean="0"/>
              <a:t> track</a:t>
            </a:r>
          </a:p>
          <a:p>
            <a:endParaRPr lang="en-US" dirty="0" smtClean="0"/>
          </a:p>
          <a:p>
            <a:r>
              <a:rPr lang="en-US" sz="1200" b="0" i="0" kern="1200" dirty="0" smtClean="0">
                <a:solidFill>
                  <a:schemeClr val="tx1"/>
                </a:solidFill>
                <a:latin typeface="+mn-lt"/>
                <a:ea typeface="+mn-ea"/>
                <a:cs typeface="+mn-cs"/>
              </a:rPr>
              <a:t>The </a:t>
            </a:r>
            <a:r>
              <a:rPr lang="en-US" sz="1200" b="1" i="0" kern="1200" dirty="0" err="1" smtClean="0">
                <a:solidFill>
                  <a:schemeClr val="tx1"/>
                </a:solidFill>
                <a:latin typeface="+mn-lt"/>
                <a:ea typeface="+mn-ea"/>
                <a:cs typeface="+mn-cs"/>
              </a:rPr>
              <a:t>Müller</a:t>
            </a:r>
            <a:r>
              <a:rPr lang="en-US" sz="1200" b="0" i="0" kern="1200" dirty="0" err="1" smtClean="0">
                <a:solidFill>
                  <a:schemeClr val="tx1"/>
                </a:solidFill>
                <a:latin typeface="+mn-lt"/>
                <a:ea typeface="+mn-ea"/>
                <a:cs typeface="+mn-cs"/>
              </a:rPr>
              <a:t>-</a:t>
            </a:r>
            <a:r>
              <a:rPr lang="en-US" sz="1200" b="1" i="0" kern="1200" dirty="0" err="1" smtClean="0">
                <a:solidFill>
                  <a:schemeClr val="tx1"/>
                </a:solidFill>
                <a:latin typeface="+mn-lt"/>
                <a:ea typeface="+mn-ea"/>
                <a:cs typeface="+mn-cs"/>
              </a:rPr>
              <a:t>Lyer</a:t>
            </a:r>
            <a:r>
              <a:rPr lang="en-US" sz="1200" b="1" i="0" kern="1200" dirty="0" smtClean="0">
                <a:solidFill>
                  <a:schemeClr val="tx1"/>
                </a:solidFill>
                <a:latin typeface="+mn-lt"/>
                <a:ea typeface="+mn-ea"/>
                <a:cs typeface="+mn-cs"/>
              </a:rPr>
              <a:t> illusion</a:t>
            </a:r>
            <a:r>
              <a:rPr lang="en-US" sz="1200" b="0" i="0" kern="1200" dirty="0" smtClean="0">
                <a:solidFill>
                  <a:schemeClr val="tx1"/>
                </a:solidFill>
                <a:latin typeface="+mn-lt"/>
                <a:ea typeface="+mn-ea"/>
                <a:cs typeface="+mn-cs"/>
              </a:rPr>
              <a:t> is an optical </a:t>
            </a:r>
            <a:r>
              <a:rPr lang="en-US" sz="1200" b="1" i="0" kern="1200" dirty="0" smtClean="0">
                <a:solidFill>
                  <a:schemeClr val="tx1"/>
                </a:solidFill>
                <a:latin typeface="+mn-lt"/>
                <a:ea typeface="+mn-ea"/>
                <a:cs typeface="+mn-cs"/>
              </a:rPr>
              <a:t>illusion</a:t>
            </a:r>
            <a:r>
              <a:rPr lang="en-US" sz="1200" b="0" i="0" kern="1200" dirty="0" smtClean="0">
                <a:solidFill>
                  <a:schemeClr val="tx1"/>
                </a:solidFill>
                <a:latin typeface="+mn-lt"/>
                <a:ea typeface="+mn-ea"/>
                <a:cs typeface="+mn-cs"/>
              </a:rPr>
              <a:t> consisting of three stylized arrows. When viewers are asked to place a mark on the figure at the midpoint, they invariably place it more towards the "tail" end.</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23</a:t>
            </a:fld>
            <a:endParaRPr lang="en-US"/>
          </a:p>
        </p:txBody>
      </p:sp>
    </p:spTree>
    <p:extLst>
      <p:ext uri="{BB962C8B-B14F-4D97-AF65-F5344CB8AC3E}">
        <p14:creationId xmlns:p14="http://schemas.microsoft.com/office/powerpoint/2010/main" val="30209018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Saccades: eyes movement same.</a:t>
            </a:r>
          </a:p>
          <a:p>
            <a:r>
              <a:rPr lang="en-US" dirty="0" smtClean="0"/>
              <a:t>When we are at fix we can perceive</a:t>
            </a:r>
          </a:p>
          <a:p>
            <a:r>
              <a:rPr lang="en-US" dirty="0" err="1" smtClean="0"/>
              <a:t>calligrapghy</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24</a:t>
            </a:fld>
            <a:endParaRPr lang="en-US"/>
          </a:p>
        </p:txBody>
      </p:sp>
    </p:spTree>
    <p:extLst>
      <p:ext uri="{BB962C8B-B14F-4D97-AF65-F5344CB8AC3E}">
        <p14:creationId xmlns:p14="http://schemas.microsoft.com/office/powerpoint/2010/main" val="14571645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Mode can be judge as well</a:t>
            </a:r>
          </a:p>
          <a:p>
            <a:endParaRPr lang="en-US" dirty="0" smtClean="0"/>
          </a:p>
          <a:p>
            <a:r>
              <a:rPr lang="en-US" dirty="0" smtClean="0"/>
              <a:t>Sound, wave and sound</a:t>
            </a:r>
          </a:p>
          <a:p>
            <a:r>
              <a:rPr lang="en-US" dirty="0" smtClean="0"/>
              <a:t>Timbre quality rapping: energize,</a:t>
            </a:r>
            <a:r>
              <a:rPr lang="en-US" baseline="0" dirty="0" smtClean="0"/>
              <a:t> soothing music: relaxation music</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25</a:t>
            </a:fld>
            <a:endParaRPr lang="en-US"/>
          </a:p>
        </p:txBody>
      </p:sp>
    </p:spTree>
    <p:extLst>
      <p:ext uri="{BB962C8B-B14F-4D97-AF65-F5344CB8AC3E}">
        <p14:creationId xmlns:p14="http://schemas.microsoft.com/office/powerpoint/2010/main" val="480933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Hearing system: party and you get a call</a:t>
            </a:r>
            <a:r>
              <a:rPr lang="en-US" baseline="0" dirty="0" smtClean="0"/>
              <a:t> and recognize</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26</a:t>
            </a:fld>
            <a:endParaRPr lang="en-US"/>
          </a:p>
        </p:txBody>
      </p:sp>
    </p:spTree>
    <p:extLst>
      <p:ext uri="{BB962C8B-B14F-4D97-AF65-F5344CB8AC3E}">
        <p14:creationId xmlns:p14="http://schemas.microsoft.com/office/powerpoint/2010/main" val="38889619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Hot and cold are sensed by thermo</a:t>
            </a:r>
            <a:r>
              <a:rPr lang="en-US" baseline="0" dirty="0" smtClean="0"/>
              <a:t> receptor by touching</a:t>
            </a:r>
            <a:br>
              <a:rPr lang="en-US" baseline="0" dirty="0" smtClean="0"/>
            </a:br>
            <a:r>
              <a:rPr lang="en-US" baseline="0" dirty="0" smtClean="0"/>
              <a:t>receptor: one who receive information</a:t>
            </a:r>
            <a:br>
              <a:rPr lang="en-US" baseline="0" dirty="0" smtClean="0"/>
            </a:br>
            <a:r>
              <a:rPr lang="en-US" baseline="0" dirty="0" smtClean="0"/>
              <a:t>nose is more sensitive</a:t>
            </a:r>
          </a:p>
          <a:p>
            <a:endParaRPr lang="en-US" baseline="0" dirty="0" smtClean="0"/>
          </a:p>
          <a:p>
            <a:r>
              <a:rPr lang="en-US" baseline="0" dirty="0" err="1" smtClean="0"/>
              <a:t>Guesture</a:t>
            </a:r>
            <a:r>
              <a:rPr lang="en-US" baseline="0" dirty="0" smtClean="0"/>
              <a:t> comfort: height: leg and low knees</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27</a:t>
            </a:fld>
            <a:endParaRPr lang="en-US"/>
          </a:p>
        </p:txBody>
      </p:sp>
    </p:spTree>
    <p:extLst>
      <p:ext uri="{BB962C8B-B14F-4D97-AF65-F5344CB8AC3E}">
        <p14:creationId xmlns:p14="http://schemas.microsoft.com/office/powerpoint/2010/main" val="505488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Decision</a:t>
            </a:r>
            <a:r>
              <a:rPr lang="en-US" baseline="0" dirty="0" smtClean="0"/>
              <a:t> on catch.</a:t>
            </a:r>
            <a:br>
              <a:rPr lang="en-US" baseline="0" dirty="0" smtClean="0"/>
            </a:br>
            <a:r>
              <a:rPr lang="en-US" baseline="0" dirty="0" smtClean="0"/>
              <a:t>Mosquito bite felt a bit late due to 700ms</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28</a:t>
            </a:fld>
            <a:endParaRPr lang="en-US"/>
          </a:p>
        </p:txBody>
      </p:sp>
    </p:spTree>
    <p:extLst>
      <p:ext uri="{BB962C8B-B14F-4D97-AF65-F5344CB8AC3E}">
        <p14:creationId xmlns:p14="http://schemas.microsoft.com/office/powerpoint/2010/main" val="26223064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Decision to hit the wicket from far away</a:t>
            </a:r>
            <a:r>
              <a:rPr lang="en-US" baseline="0" dirty="0" smtClean="0"/>
              <a:t> we take time as compared to shot distance</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29</a:t>
            </a:fld>
            <a:endParaRPr lang="en-US"/>
          </a:p>
        </p:txBody>
      </p:sp>
    </p:spTree>
    <p:extLst>
      <p:ext uri="{BB962C8B-B14F-4D97-AF65-F5344CB8AC3E}">
        <p14:creationId xmlns:p14="http://schemas.microsoft.com/office/powerpoint/2010/main" val="2943724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a:t>
            </a:r>
            <a:r>
              <a:rPr lang="en-US" baseline="0" dirty="0" smtClean="0"/>
              <a:t> HCI?</a:t>
            </a:r>
            <a:br>
              <a:rPr lang="en-US" baseline="0" dirty="0" smtClean="0"/>
            </a:br>
            <a:r>
              <a:rPr lang="en-US" baseline="0" dirty="0" smtClean="0"/>
              <a:t>Max interaction must be improved with good interface</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a:p>
        </p:txBody>
      </p:sp>
    </p:spTree>
    <p:extLst>
      <p:ext uri="{BB962C8B-B14F-4D97-AF65-F5344CB8AC3E}">
        <p14:creationId xmlns:p14="http://schemas.microsoft.com/office/powerpoint/2010/main" val="39758871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Popup windows</a:t>
            </a:r>
            <a:br>
              <a:rPr lang="en-US" dirty="0" smtClean="0"/>
            </a:br>
            <a:r>
              <a:rPr lang="en-US" dirty="0" smtClean="0"/>
              <a:t>right place with ease: start button size</a:t>
            </a:r>
            <a:r>
              <a:rPr lang="en-US" baseline="0" dirty="0" smtClean="0"/>
              <a:t> and position</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30</a:t>
            </a:fld>
            <a:endParaRPr lang="en-US"/>
          </a:p>
        </p:txBody>
      </p:sp>
    </p:spTree>
    <p:extLst>
      <p:ext uri="{BB962C8B-B14F-4D97-AF65-F5344CB8AC3E}">
        <p14:creationId xmlns:p14="http://schemas.microsoft.com/office/powerpoint/2010/main" val="1677488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SMS example</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a:p>
        </p:txBody>
      </p:sp>
    </p:spTree>
    <p:extLst>
      <p:ext uri="{BB962C8B-B14F-4D97-AF65-F5344CB8AC3E}">
        <p14:creationId xmlns:p14="http://schemas.microsoft.com/office/powerpoint/2010/main" val="2298319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about AM and PM</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a:p>
        </p:txBody>
      </p:sp>
    </p:spTree>
    <p:extLst>
      <p:ext uri="{BB962C8B-B14F-4D97-AF65-F5344CB8AC3E}">
        <p14:creationId xmlns:p14="http://schemas.microsoft.com/office/powerpoint/2010/main" val="905000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Command option for new command whether it is required or not?</a:t>
            </a:r>
            <a:br>
              <a:rPr lang="en-US" dirty="0" smtClean="0"/>
            </a:br>
            <a:r>
              <a:rPr lang="en-US" dirty="0" smtClean="0"/>
              <a:t>Cumbersome</a:t>
            </a:r>
          </a:p>
          <a:p>
            <a:r>
              <a:rPr lang="en-US" dirty="0" smtClean="0"/>
              <a:t>It was good for CS</a:t>
            </a:r>
            <a:r>
              <a:rPr lang="en-US" baseline="0" dirty="0" smtClean="0"/>
              <a:t> but not for all general public</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a:p>
        </p:txBody>
      </p:sp>
    </p:spTree>
    <p:extLst>
      <p:ext uri="{BB962C8B-B14F-4D97-AF65-F5344CB8AC3E}">
        <p14:creationId xmlns:p14="http://schemas.microsoft.com/office/powerpoint/2010/main" val="1612072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Design of</a:t>
            </a:r>
            <a:r>
              <a:rPr lang="en-US" baseline="0" dirty="0" smtClean="0"/>
              <a:t> general use thing must be special.</a:t>
            </a:r>
            <a:br>
              <a:rPr lang="en-US" baseline="0" dirty="0" smtClean="0"/>
            </a:br>
            <a:r>
              <a:rPr lang="en-US" baseline="0" dirty="0" smtClean="0"/>
              <a:t>No one read the manual so the design must be self descriptive.</a:t>
            </a: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14</a:t>
            </a:fld>
            <a:endParaRPr lang="en-US"/>
          </a:p>
        </p:txBody>
      </p:sp>
    </p:spTree>
    <p:extLst>
      <p:ext uri="{BB962C8B-B14F-4D97-AF65-F5344CB8AC3E}">
        <p14:creationId xmlns:p14="http://schemas.microsoft.com/office/powerpoint/2010/main" val="3834764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Naturally handle is</a:t>
            </a:r>
            <a:r>
              <a:rPr lang="en-US" baseline="0" dirty="0" smtClean="0"/>
              <a:t> for pull</a:t>
            </a:r>
          </a:p>
          <a:p>
            <a:r>
              <a:rPr lang="en-US" baseline="0" dirty="0" smtClean="0"/>
              <a:t>Instruction less.</a:t>
            </a: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16</a:t>
            </a:fld>
            <a:endParaRPr lang="en-US"/>
          </a:p>
        </p:txBody>
      </p:sp>
    </p:spTree>
    <p:extLst>
      <p:ext uri="{BB962C8B-B14F-4D97-AF65-F5344CB8AC3E}">
        <p14:creationId xmlns:p14="http://schemas.microsoft.com/office/powerpoint/2010/main" val="4097332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Human factor.</a:t>
            </a:r>
            <a:br>
              <a:rPr lang="en-US" dirty="0" smtClean="0"/>
            </a:br>
            <a:r>
              <a:rPr lang="en-US" dirty="0" smtClean="0"/>
              <a:t>To whom you are looking stimulus…. Looking for a friend after</a:t>
            </a:r>
            <a:r>
              <a:rPr lang="en-US" baseline="0" dirty="0" smtClean="0"/>
              <a:t> a long time</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18</a:t>
            </a:fld>
            <a:endParaRPr lang="en-US"/>
          </a:p>
        </p:txBody>
      </p:sp>
    </p:spTree>
    <p:extLst>
      <p:ext uri="{BB962C8B-B14F-4D97-AF65-F5344CB8AC3E}">
        <p14:creationId xmlns:p14="http://schemas.microsoft.com/office/powerpoint/2010/main" val="2082558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Light fall on object and once light is reflected</a:t>
            </a:r>
            <a:r>
              <a:rPr lang="en-US" baseline="0" dirty="0" smtClean="0"/>
              <a:t> and we can see.</a:t>
            </a:r>
            <a:br>
              <a:rPr lang="en-US" baseline="0" dirty="0" smtClean="0"/>
            </a:br>
            <a:r>
              <a:rPr lang="en-US" baseline="0" dirty="0" smtClean="0"/>
              <a:t>Brain work as mirror and video camera</a:t>
            </a:r>
            <a:br>
              <a:rPr lang="en-US" baseline="0" dirty="0" smtClean="0"/>
            </a:br>
            <a:r>
              <a:rPr lang="en-US" baseline="0" dirty="0" smtClean="0"/>
              <a:t>rod light: dark light open, sharp contract</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19</a:t>
            </a:fld>
            <a:endParaRPr lang="en-US"/>
          </a:p>
        </p:txBody>
      </p:sp>
    </p:spTree>
    <p:extLst>
      <p:ext uri="{BB962C8B-B14F-4D97-AF65-F5344CB8AC3E}">
        <p14:creationId xmlns:p14="http://schemas.microsoft.com/office/powerpoint/2010/main" val="3904802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effectLst/>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US" sz="2400">
                <a:effectLst/>
                <a:latin typeface="Times New Roman" pitchFamily="18" charset="0"/>
              </a:endParaRPr>
            </a:p>
          </p:txBody>
        </p:sp>
        <p:grpSp>
          <p:nvGrpSpPr>
            <p:cNvPr id="3"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US" sz="2400">
                  <a:effectLst/>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US" sz="2400">
                  <a:effectLst/>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US" sz="2400">
                  <a:effectLst/>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US" sz="2400">
                  <a:effectLst/>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US" sz="2400">
                  <a:effectLst/>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US" sz="2400">
                  <a:effectLst/>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US" sz="2400">
                  <a:effectLst/>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US" sz="2400">
                  <a:effectLst/>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US" sz="2400">
                  <a:effectLst/>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US" sz="2400">
                  <a:effectLst/>
                  <a:latin typeface="Times New Roman" pitchFamily="18" charset="0"/>
                </a:endParaRPr>
              </a:p>
            </p:txBody>
          </p:sp>
        </p:grpSp>
      </p:grpSp>
      <p:sp>
        <p:nvSpPr>
          <p:cNvPr id="12187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smtClean="0"/>
              <a:t>Click to edit Master title style</a:t>
            </a:r>
            <a:endParaRPr lang="en-US"/>
          </a:p>
        </p:txBody>
      </p:sp>
      <p:sp>
        <p:nvSpPr>
          <p:cNvPr id="12187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smtClean="0"/>
              <a:t>Click to edit Master subtitle style</a:t>
            </a:r>
            <a:endParaRPr lang="en-US"/>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lgn="ctr"/>
            <a:r>
              <a:rPr lang="en-US" smtClean="0"/>
              <a:t>‹#›</a:t>
            </a:r>
            <a:endParaRPr lang="en-US" sz="2000" dirty="0">
              <a:solidFill>
                <a:srgbClr val="FFFFFF"/>
              </a:solidFill>
            </a:endParaRPr>
          </a:p>
        </p:txBody>
      </p:sp>
      <p:sp>
        <p:nvSpPr>
          <p:cNvPr id="19" name="Rectangle 17"/>
          <p:cNvSpPr>
            <a:spLocks noGrp="1" noChangeArrowheads="1"/>
          </p:cNvSpPr>
          <p:nvPr>
            <p:ph type="ftr" sz="quarter" idx="11"/>
          </p:nvPr>
        </p:nvSpPr>
        <p:spPr/>
        <p:txBody>
          <a:bodyPr/>
          <a:lstStyle>
            <a:lvl1pPr>
              <a:defRPr smtClean="0"/>
            </a:lvl1pPr>
          </a:lstStyle>
          <a:p>
            <a:pPr algn="r"/>
            <a:endParaRPr lang="en-US" dirty="0">
              <a:solidFill>
                <a:schemeClr val="tx2"/>
              </a:solidFill>
            </a:endParaRPr>
          </a:p>
        </p:txBody>
      </p:sp>
      <p:sp>
        <p:nvSpPr>
          <p:cNvPr id="20" name="Rectangle 18"/>
          <p:cNvSpPr>
            <a:spLocks noGrp="1" noChangeArrowheads="1"/>
          </p:cNvSpPr>
          <p:nvPr>
            <p:ph type="sldNum" sz="quarter" idx="12"/>
          </p:nvPr>
        </p:nvSpPr>
        <p:spPr/>
        <p:txBody>
          <a:bodyPr/>
          <a:lstStyle>
            <a:lvl1pPr>
              <a:defRPr smtClean="0"/>
            </a:lvl1pPr>
          </a:lstStyle>
          <a:p>
            <a:fld id="{72AC53DF-4216-466D-99A7-94400E6C2A25}" type="slidenum">
              <a:rPr lang="en-US" smtClean="0"/>
              <a:pPr/>
              <a:t>‹#›</a:t>
            </a:fld>
            <a:endParaRPr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endParaRPr lang="en-US"/>
          </a:p>
        </p:txBody>
      </p:sp>
      <p:sp>
        <p:nvSpPr>
          <p:cNvPr id="5" name="Rectangle 3"/>
          <p:cNvSpPr>
            <a:spLocks noGrp="1" noChangeArrowheads="1"/>
          </p:cNvSpPr>
          <p:nvPr>
            <p:ph type="sldNum" sz="quarter" idx="11"/>
          </p:nvPr>
        </p:nvSpPr>
        <p:spPr>
          <a:ln/>
        </p:spPr>
        <p:txBody>
          <a:bodyPr/>
          <a:lstStyle>
            <a:lvl1pPr>
              <a:defRPr/>
            </a:lvl1pPr>
          </a:lstStyle>
          <a:p>
            <a:fld id="{72AC53DF-4216-466D-99A7-94400E6C2A25}" type="slidenum">
              <a:rPr lang="en-US" sz="1200" smtClean="0">
                <a:solidFill>
                  <a:schemeClr val="tx2"/>
                </a:solidFill>
              </a:rPr>
              <a:pPr/>
              <a:t>‹#›</a:t>
            </a:fld>
            <a:endParaRPr lang="en-US"/>
          </a:p>
        </p:txBody>
      </p:sp>
      <p:sp>
        <p:nvSpPr>
          <p:cNvPr id="6" name="Rectangle 16"/>
          <p:cNvSpPr>
            <a:spLocks noGrp="1" noChangeArrowheads="1"/>
          </p:cNvSpPr>
          <p:nvPr>
            <p:ph type="dt" sz="half" idx="12"/>
          </p:nvPr>
        </p:nvSpPr>
        <p:spPr>
          <a:ln/>
        </p:spPr>
        <p:txBody>
          <a:bodyPr/>
          <a:lstStyle>
            <a:lvl1pPr>
              <a:defRPr/>
            </a:lvl1pPr>
          </a:lstStyle>
          <a:p>
            <a:r>
              <a:rPr lang="en-US" smtClean="0">
                <a:solidFill>
                  <a:schemeClr val="tx2"/>
                </a:solidFill>
              </a:rPr>
              <a:t>‹#›</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endParaRPr lang="en-US" dirty="0"/>
          </a:p>
        </p:txBody>
      </p:sp>
      <p:sp>
        <p:nvSpPr>
          <p:cNvPr id="5" name="Rectangle 3"/>
          <p:cNvSpPr>
            <a:spLocks noGrp="1" noChangeArrowheads="1"/>
          </p:cNvSpPr>
          <p:nvPr>
            <p:ph type="sldNum" sz="quarter" idx="11"/>
          </p:nvPr>
        </p:nvSpPr>
        <p:spPr>
          <a:ln/>
        </p:spPr>
        <p:txBody>
          <a:bodyPr/>
          <a:lstStyle>
            <a:lvl1pPr>
              <a:defRPr/>
            </a:lvl1pPr>
          </a:lstStyle>
          <a:p>
            <a:fld id="{72AC53DF-4216-466D-99A7-94400E6C2A25}" type="slidenum">
              <a:rPr lang="en-US" sz="1200" smtClean="0">
                <a:solidFill>
                  <a:schemeClr val="tx2"/>
                </a:solidFill>
              </a: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r>
              <a:rPr lang="en-US" smtClean="0">
                <a:solidFill>
                  <a:schemeClr val="tx2"/>
                </a:solidFill>
              </a:rPr>
              <a:t>‹#›</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r>
              <a:rPr lang="en-US" smtClean="0"/>
              <a:t>‹#›</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609600" y="1752600"/>
            <a:ext cx="81534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r>
              <a:rPr lang="en-US" smtClean="0"/>
              <a:t>‹#›</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609600" y="1752600"/>
            <a:ext cx="81534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9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r>
              <a:rPr lang="en-US" smtClean="0"/>
              <a:t>‹#›</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609600" y="1752600"/>
            <a:ext cx="81534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0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r>
              <a:rPr lang="en-US" smtClean="0"/>
              <a:t>‹#›</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609600" y="1752600"/>
            <a:ext cx="81534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r>
              <a:rPr lang="en-US" smtClean="0"/>
              <a:t>‹#›</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609600" y="1752600"/>
            <a:ext cx="81534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2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r>
              <a:rPr lang="en-US" smtClean="0"/>
              <a:t>‹#›</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609600" y="1752600"/>
            <a:ext cx="81534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72862B9-2861-4BDA-96D7-59E1004FCA31}" type="datetimeFigureOut">
              <a:rPr lang="en-GB" smtClean="0">
                <a:solidFill>
                  <a:prstClr val="black">
                    <a:tint val="75000"/>
                  </a:prstClr>
                </a:solidFill>
              </a:rPr>
              <a:pPr/>
              <a:t>05/08/2020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943486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2862B9-2861-4BDA-96D7-59E1004FCA31}" type="datetimeFigureOut">
              <a:rPr lang="en-GB" smtClean="0">
                <a:solidFill>
                  <a:prstClr val="black">
                    <a:tint val="75000"/>
                  </a:prstClr>
                </a:solidFill>
              </a:rPr>
              <a:pPr/>
              <a:t>05/08/2020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36322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endParaRPr lang="en-US"/>
          </a:p>
        </p:txBody>
      </p:sp>
      <p:sp>
        <p:nvSpPr>
          <p:cNvPr id="5" name="Rectangle 3"/>
          <p:cNvSpPr>
            <a:spLocks noGrp="1" noChangeArrowheads="1"/>
          </p:cNvSpPr>
          <p:nvPr>
            <p:ph type="sldNum" sz="quarter" idx="11"/>
          </p:nvPr>
        </p:nvSpPr>
        <p:spPr>
          <a:ln/>
        </p:spPr>
        <p:txBody>
          <a:bodyPr/>
          <a:lstStyle>
            <a:lvl1pPr>
              <a:defRPr/>
            </a:lvl1pPr>
          </a:lstStyle>
          <a:p>
            <a:fld id="{1AD93096-5B34-4342-9326-69289CEAE4C2}" type="slidenum">
              <a:rPr lang="en-US" smtClean="0"/>
              <a:pPr/>
              <a:t>‹#›</a:t>
            </a:fld>
            <a:endParaRPr lang="en-US" dirty="0">
              <a:solidFill>
                <a:srgbClr val="FFFFFF"/>
              </a:solidFill>
            </a:endParaRPr>
          </a:p>
        </p:txBody>
      </p:sp>
      <p:sp>
        <p:nvSpPr>
          <p:cNvPr id="6" name="Rectangle 16"/>
          <p:cNvSpPr>
            <a:spLocks noGrp="1" noChangeArrowheads="1"/>
          </p:cNvSpPr>
          <p:nvPr>
            <p:ph type="dt" sz="half" idx="12"/>
          </p:nvPr>
        </p:nvSpPr>
        <p:spPr>
          <a:ln/>
        </p:spPr>
        <p:txBody>
          <a:bodyPr/>
          <a:lstStyle>
            <a:lvl1pPr>
              <a:defRPr/>
            </a:lvl1pPr>
          </a:lstStyle>
          <a:p>
            <a:r>
              <a:rPr lang="en-US" smtClean="0"/>
              <a:t>‹#›</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2862B9-2861-4BDA-96D7-59E1004FCA31}" type="datetimeFigureOut">
              <a:rPr lang="en-GB" smtClean="0">
                <a:solidFill>
                  <a:prstClr val="black">
                    <a:tint val="75000"/>
                  </a:prstClr>
                </a:solidFill>
              </a:rPr>
              <a:pPr/>
              <a:t>05/08/2020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210641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72862B9-2861-4BDA-96D7-59E1004FCA31}" type="datetimeFigureOut">
              <a:rPr lang="en-GB" smtClean="0">
                <a:solidFill>
                  <a:prstClr val="black">
                    <a:tint val="75000"/>
                  </a:prstClr>
                </a:solidFill>
              </a:rPr>
              <a:pPr/>
              <a:t>05/08/2020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063670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72862B9-2861-4BDA-96D7-59E1004FCA31}" type="datetimeFigureOut">
              <a:rPr lang="en-GB" smtClean="0">
                <a:solidFill>
                  <a:prstClr val="black">
                    <a:tint val="75000"/>
                  </a:prstClr>
                </a:solidFill>
              </a:rPr>
              <a:pPr/>
              <a:t>05/08/2020</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044926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72862B9-2861-4BDA-96D7-59E1004FCA31}" type="datetimeFigureOut">
              <a:rPr lang="en-GB" smtClean="0">
                <a:solidFill>
                  <a:prstClr val="black">
                    <a:tint val="75000"/>
                  </a:prstClr>
                </a:solidFill>
              </a:rPr>
              <a:pPr/>
              <a:t>05/08/2020</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771319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862B9-2861-4BDA-96D7-59E1004FCA31}" type="datetimeFigureOut">
              <a:rPr lang="en-GB" smtClean="0">
                <a:solidFill>
                  <a:prstClr val="black">
                    <a:tint val="75000"/>
                  </a:prstClr>
                </a:solidFill>
              </a:rPr>
              <a:pPr/>
              <a:t>05/08/2020</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271669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862B9-2861-4BDA-96D7-59E1004FCA31}" type="datetimeFigureOut">
              <a:rPr lang="en-GB" smtClean="0">
                <a:solidFill>
                  <a:prstClr val="black">
                    <a:tint val="75000"/>
                  </a:prstClr>
                </a:solidFill>
              </a:rPr>
              <a:pPr/>
              <a:t>05/08/2020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475851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862B9-2861-4BDA-96D7-59E1004FCA31}" type="datetimeFigureOut">
              <a:rPr lang="en-GB" smtClean="0">
                <a:solidFill>
                  <a:prstClr val="black">
                    <a:tint val="75000"/>
                  </a:prstClr>
                </a:solidFill>
              </a:rPr>
              <a:pPr/>
              <a:t>05/08/2020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580316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2862B9-2861-4BDA-96D7-59E1004FCA31}" type="datetimeFigureOut">
              <a:rPr lang="en-GB" smtClean="0">
                <a:solidFill>
                  <a:prstClr val="black">
                    <a:tint val="75000"/>
                  </a:prstClr>
                </a:solidFill>
              </a:rPr>
              <a:pPr/>
              <a:t>05/08/2020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95549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2862B9-2861-4BDA-96D7-59E1004FCA31}" type="datetimeFigureOut">
              <a:rPr lang="en-GB" smtClean="0">
                <a:solidFill>
                  <a:prstClr val="black">
                    <a:tint val="75000"/>
                  </a:prstClr>
                </a:solidFill>
              </a:rPr>
              <a:pPr/>
              <a:t>05/08/2020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728581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6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r>
              <a:rPr lang="en-US" smtClean="0"/>
              <a:t>‹#›</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609600" y="1752600"/>
            <a:ext cx="81534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62766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endParaRPr lang="en-US"/>
          </a:p>
        </p:txBody>
      </p:sp>
      <p:sp>
        <p:nvSpPr>
          <p:cNvPr id="5" name="Rectangle 3"/>
          <p:cNvSpPr>
            <a:spLocks noGrp="1" noChangeArrowheads="1"/>
          </p:cNvSpPr>
          <p:nvPr>
            <p:ph type="sldNum" sz="quarter" idx="11"/>
          </p:nvPr>
        </p:nvSpPr>
        <p:spPr>
          <a:ln/>
        </p:spPr>
        <p:txBody>
          <a:bodyPr/>
          <a:lstStyle>
            <a:lvl1pPr>
              <a:defRPr/>
            </a:lvl1pPr>
          </a:lstStyle>
          <a:p>
            <a:pPr algn="ctr"/>
            <a:fld id="{1AD93096-5B34-4342-9326-69289CEAE4C2}" type="slidenum">
              <a:rPr lang="en-US" smtClean="0"/>
              <a:pPr algn="ctr"/>
              <a:t>‹#›</a:t>
            </a:fld>
            <a:endParaRPr lang="en-US" sz="2400" dirty="0">
              <a:solidFill>
                <a:srgbClr val="FFFFFF"/>
              </a:solidFill>
            </a:endParaRPr>
          </a:p>
        </p:txBody>
      </p:sp>
      <p:sp>
        <p:nvSpPr>
          <p:cNvPr id="6" name="Rectangle 16"/>
          <p:cNvSpPr>
            <a:spLocks noGrp="1" noChangeArrowheads="1"/>
          </p:cNvSpPr>
          <p:nvPr>
            <p:ph type="dt" sz="half" idx="12"/>
          </p:nvPr>
        </p:nvSpPr>
        <p:spPr>
          <a:ln/>
        </p:spPr>
        <p:txBody>
          <a:bodyPr/>
          <a:lstStyle>
            <a:lvl1pPr>
              <a:defRPr/>
            </a:lvl1pPr>
          </a:lstStyle>
          <a:p>
            <a:r>
              <a:rPr lang="en-US" smtClean="0"/>
              <a:t>‹#›</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endParaRPr lang="en-US"/>
          </a:p>
        </p:txBody>
      </p:sp>
      <p:sp>
        <p:nvSpPr>
          <p:cNvPr id="6" name="Rectangle 3"/>
          <p:cNvSpPr>
            <a:spLocks noGrp="1" noChangeArrowheads="1"/>
          </p:cNvSpPr>
          <p:nvPr>
            <p:ph type="sldNum" sz="quarter" idx="11"/>
          </p:nvPr>
        </p:nvSpPr>
        <p:spPr>
          <a:ln/>
        </p:spPr>
        <p:txBody>
          <a:bodyPr/>
          <a:lstStyle>
            <a:lvl1pPr>
              <a:defRPr/>
            </a:lvl1pPr>
          </a:lstStyle>
          <a:p>
            <a:pPr algn="ctr"/>
            <a:fld id="{1AD93096-5B34-4342-9326-69289CEAE4C2}" type="slidenum">
              <a:rPr lang="en-US" smtClean="0"/>
              <a:pPr algn="ctr"/>
              <a:t>‹#›</a:t>
            </a:fld>
            <a:endParaRPr lang="en-US"/>
          </a:p>
        </p:txBody>
      </p:sp>
      <p:sp>
        <p:nvSpPr>
          <p:cNvPr id="7" name="Rectangle 16"/>
          <p:cNvSpPr>
            <a:spLocks noGrp="1" noChangeArrowheads="1"/>
          </p:cNvSpPr>
          <p:nvPr>
            <p:ph type="dt" sz="half" idx="12"/>
          </p:nvPr>
        </p:nvSpPr>
        <p:spPr>
          <a:ln/>
        </p:spPr>
        <p:txBody>
          <a:bodyPr/>
          <a:lstStyle>
            <a:lvl1pPr>
              <a:defRPr/>
            </a:lvl1pPr>
          </a:lstStyle>
          <a:p>
            <a:r>
              <a:rPr lang="en-US" smtClean="0"/>
              <a:t>‹#›</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endParaRPr lang="en-US"/>
          </a:p>
        </p:txBody>
      </p:sp>
      <p:sp>
        <p:nvSpPr>
          <p:cNvPr id="8" name="Rectangle 3"/>
          <p:cNvSpPr>
            <a:spLocks noGrp="1" noChangeArrowheads="1"/>
          </p:cNvSpPr>
          <p:nvPr>
            <p:ph type="sldNum" sz="quarter" idx="11"/>
          </p:nvPr>
        </p:nvSpPr>
        <p:spPr>
          <a:ln/>
        </p:spPr>
        <p:txBody>
          <a:bodyPr/>
          <a:lstStyle>
            <a:lvl1pPr>
              <a:defRPr/>
            </a:lvl1pPr>
          </a:lstStyle>
          <a:p>
            <a:pPr algn="ctr"/>
            <a:fld id="{1AD93096-5B34-4342-9326-69289CEAE4C2}" type="slidenum">
              <a:rPr lang="en-US" smtClean="0"/>
              <a:pPr algn="ctr"/>
              <a:t>‹#›</a:t>
            </a:fld>
            <a:endParaRPr lang="en-US"/>
          </a:p>
        </p:txBody>
      </p:sp>
      <p:sp>
        <p:nvSpPr>
          <p:cNvPr id="9" name="Rectangle 16"/>
          <p:cNvSpPr>
            <a:spLocks noGrp="1" noChangeArrowheads="1"/>
          </p:cNvSpPr>
          <p:nvPr>
            <p:ph type="dt" sz="half" idx="12"/>
          </p:nvPr>
        </p:nvSpPr>
        <p:spPr>
          <a:ln/>
        </p:spPr>
        <p:txBody>
          <a:bodyPr/>
          <a:lstStyle>
            <a:lvl1pPr>
              <a:defRPr/>
            </a:lvl1pPr>
          </a:lstStyle>
          <a:p>
            <a:r>
              <a:rPr lang="en-US" smtClean="0"/>
              <a:t>‹#›</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endParaRPr lang="en-US"/>
          </a:p>
        </p:txBody>
      </p:sp>
      <p:sp>
        <p:nvSpPr>
          <p:cNvPr id="4" name="Rectangle 3"/>
          <p:cNvSpPr>
            <a:spLocks noGrp="1" noChangeArrowheads="1"/>
          </p:cNvSpPr>
          <p:nvPr>
            <p:ph type="sldNum" sz="quarter" idx="11"/>
          </p:nvPr>
        </p:nvSpPr>
        <p:spPr>
          <a:ln/>
        </p:spPr>
        <p:txBody>
          <a:bodyPr/>
          <a:lstStyle>
            <a:lvl1pPr>
              <a:defRPr/>
            </a:lvl1pPr>
          </a:lstStyle>
          <a:p>
            <a:fld id="{1AD93096-5B34-4342-9326-69289CEAE4C2}" type="slidenum">
              <a:rPr lang="en-US" smtClean="0"/>
              <a:pPr/>
              <a:t>‹#›</a:t>
            </a:fld>
            <a:endParaRPr lang="en-US" dirty="0">
              <a:solidFill>
                <a:srgbClr val="FFFFFF"/>
              </a:solidFill>
            </a:endParaRPr>
          </a:p>
        </p:txBody>
      </p:sp>
      <p:sp>
        <p:nvSpPr>
          <p:cNvPr id="5" name="Rectangle 16"/>
          <p:cNvSpPr>
            <a:spLocks noGrp="1" noChangeArrowheads="1"/>
          </p:cNvSpPr>
          <p:nvPr>
            <p:ph type="dt" sz="half" idx="12"/>
          </p:nvPr>
        </p:nvSpPr>
        <p:spPr>
          <a:ln/>
        </p:spPr>
        <p:txBody>
          <a:bodyPr/>
          <a:lstStyle>
            <a:lvl1pPr>
              <a:defRPr/>
            </a:lvl1pPr>
          </a:lstStyle>
          <a:p>
            <a:r>
              <a:rPr lang="en-US" smtClean="0"/>
              <a:t>‹#›</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endParaRPr lang="en-US" dirty="0"/>
          </a:p>
        </p:txBody>
      </p:sp>
      <p:sp>
        <p:nvSpPr>
          <p:cNvPr id="3" name="Rectangle 3"/>
          <p:cNvSpPr>
            <a:spLocks noGrp="1" noChangeArrowheads="1"/>
          </p:cNvSpPr>
          <p:nvPr>
            <p:ph type="sldNum" sz="quarter" idx="11"/>
          </p:nvPr>
        </p:nvSpPr>
        <p:spPr>
          <a:ln/>
        </p:spPr>
        <p:txBody>
          <a:bodyPr/>
          <a:lstStyle>
            <a:lvl1pPr>
              <a:defRPr/>
            </a:lvl1pPr>
          </a:lstStyle>
          <a:p>
            <a:fld id="{1AD93096-5B34-4342-9326-69289CEAE4C2}" type="slidenum">
              <a:rPr lang="en-US" smtClean="0"/>
              <a:pPr/>
              <a:t>‹#›</a:t>
            </a:fld>
            <a:endParaRPr lang="en-US" dirty="0">
              <a:solidFill>
                <a:schemeClr val="tx2"/>
              </a:solidFill>
            </a:endParaRPr>
          </a:p>
        </p:txBody>
      </p:sp>
      <p:sp>
        <p:nvSpPr>
          <p:cNvPr id="4" name="Rectangle 16"/>
          <p:cNvSpPr>
            <a:spLocks noGrp="1" noChangeArrowheads="1"/>
          </p:cNvSpPr>
          <p:nvPr>
            <p:ph type="dt" sz="half" idx="12"/>
          </p:nvPr>
        </p:nvSpPr>
        <p:spPr>
          <a:ln/>
        </p:spPr>
        <p:txBody>
          <a:bodyPr/>
          <a:lstStyle>
            <a:lvl1pPr>
              <a:defRPr/>
            </a:lvl1pPr>
          </a:lstStyle>
          <a:p>
            <a:r>
              <a:rPr lang="en-US" smtClean="0"/>
              <a:t>‹#›</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lgn="r"/>
            <a:endParaRPr lang="en-US" sz="1400" dirty="0">
              <a:solidFill>
                <a:schemeClr val="tx2"/>
              </a:solidFill>
            </a:endParaRPr>
          </a:p>
        </p:txBody>
      </p:sp>
      <p:sp>
        <p:nvSpPr>
          <p:cNvPr id="6" name="Rectangle 3"/>
          <p:cNvSpPr>
            <a:spLocks noGrp="1" noChangeArrowheads="1"/>
          </p:cNvSpPr>
          <p:nvPr>
            <p:ph type="sldNum" sz="quarter" idx="11"/>
          </p:nvPr>
        </p:nvSpPr>
        <p:spPr>
          <a:ln/>
        </p:spPr>
        <p:txBody>
          <a:bodyPr/>
          <a:lstStyle>
            <a:lvl1pPr>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
        <p:nvSpPr>
          <p:cNvPr id="7" name="Rectangle 16"/>
          <p:cNvSpPr>
            <a:spLocks noGrp="1" noChangeArrowheads="1"/>
          </p:cNvSpPr>
          <p:nvPr>
            <p:ph type="dt" sz="half" idx="12"/>
          </p:nvPr>
        </p:nvSpPr>
        <p:spPr>
          <a:ln/>
        </p:spPr>
        <p:txBody>
          <a:bodyPr/>
          <a:lstStyle>
            <a:lvl1pPr>
              <a:defRPr/>
            </a:lvl1pPr>
          </a:lstStyle>
          <a:p>
            <a:r>
              <a:rPr lang="en-US" smtClean="0">
                <a:solidFill>
                  <a:schemeClr val="tx2"/>
                </a:solidFill>
              </a:rPr>
              <a:t>‹#›</a:t>
            </a:r>
            <a:endParaRPr lang="en-US" sz="1400" dirty="0">
              <a:solidFill>
                <a:schemeClr val="tx2"/>
              </a:solidFill>
            </a:endParaRPr>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endParaRPr lang="en-US" dirty="0"/>
          </a:p>
        </p:txBody>
      </p:sp>
      <p:sp>
        <p:nvSpPr>
          <p:cNvPr id="6" name="Rectangle 3"/>
          <p:cNvSpPr>
            <a:spLocks noGrp="1" noChangeArrowheads="1"/>
          </p:cNvSpPr>
          <p:nvPr>
            <p:ph type="sldNum" sz="quarter" idx="11"/>
          </p:nvPr>
        </p:nvSpPr>
        <p:spPr>
          <a:ln/>
        </p:spPr>
        <p:txBody>
          <a:bodyPr/>
          <a:lstStyle>
            <a:lvl1pPr>
              <a:defRPr/>
            </a:lvl1pPr>
          </a:lstStyle>
          <a:p>
            <a:pPr algn="ctr"/>
            <a:fld id="{1AD93096-5B34-4342-9326-69289CEAE4C2}" type="slidenum">
              <a:rPr lang="en-US" smtClean="0"/>
              <a:pPr algn="ctr"/>
              <a:t>‹#›</a:t>
            </a:fld>
            <a:endParaRPr lang="en-US" sz="2800" dirty="0"/>
          </a:p>
        </p:txBody>
      </p:sp>
      <p:sp>
        <p:nvSpPr>
          <p:cNvPr id="7" name="Rectangle 16"/>
          <p:cNvSpPr>
            <a:spLocks noGrp="1" noChangeArrowheads="1"/>
          </p:cNvSpPr>
          <p:nvPr>
            <p:ph type="dt" sz="half" idx="12"/>
          </p:nvPr>
        </p:nvSpPr>
        <p:spPr>
          <a:ln/>
        </p:spPr>
        <p:txBody>
          <a:bodyPr/>
          <a:lstStyle>
            <a:lvl1pPr>
              <a:defRPr/>
            </a:lvl1pPr>
          </a:lstStyle>
          <a:p>
            <a:r>
              <a:rPr lang="en-US" smtClean="0"/>
              <a:t>‹#›</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defRPr>
            </a:lvl1pPr>
          </a:lstStyle>
          <a:p>
            <a:pPr algn="r"/>
            <a:endParaRPr lang="en-US" sz="1400" dirty="0">
              <a:solidFill>
                <a:schemeClr val="tx2"/>
              </a:solidFill>
            </a:endParaRPr>
          </a:p>
        </p:txBody>
      </p:sp>
      <p:sp>
        <p:nvSpPr>
          <p:cNvPr id="12083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latin typeface="Arial Black" pitchFamily="34" charset="0"/>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grpSp>
        <p:nvGrpSpPr>
          <p:cNvPr id="2" name="Group 4"/>
          <p:cNvGrpSpPr>
            <a:grpSpLocks/>
          </p:cNvGrpSpPr>
          <p:nvPr/>
        </p:nvGrpSpPr>
        <p:grpSpPr bwMode="auto">
          <a:xfrm>
            <a:off x="0" y="0"/>
            <a:ext cx="9144000" cy="546100"/>
            <a:chOff x="0" y="0"/>
            <a:chExt cx="5760" cy="344"/>
          </a:xfrm>
        </p:grpSpPr>
        <p:sp>
          <p:nvSpPr>
            <p:cNvPr id="12083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effectLst/>
                <a:latin typeface="Times New Roman" pitchFamily="18" charset="0"/>
              </a:endParaRPr>
            </a:p>
          </p:txBody>
        </p:sp>
        <p:sp>
          <p:nvSpPr>
            <p:cNvPr id="12083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effectLst/>
                <a:latin typeface="Times New Roman" pitchFamily="18" charset="0"/>
              </a:endParaRPr>
            </a:p>
          </p:txBody>
        </p:sp>
        <p:sp>
          <p:nvSpPr>
            <p:cNvPr id="12083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a:solidFill>
                  <a:schemeClr val="hlink"/>
                </a:solidFill>
                <a:effectLst/>
              </a:endParaRPr>
            </a:p>
          </p:txBody>
        </p:sp>
        <p:sp>
          <p:nvSpPr>
            <p:cNvPr id="12084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a:solidFill>
                  <a:schemeClr val="hlink"/>
                </a:solidFill>
                <a:effectLst/>
              </a:endParaRPr>
            </a:p>
          </p:txBody>
        </p:sp>
        <p:sp>
          <p:nvSpPr>
            <p:cNvPr id="12084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a:solidFill>
                  <a:schemeClr val="accent2"/>
                </a:solidFill>
                <a:effectLst/>
              </a:endParaRPr>
            </a:p>
          </p:txBody>
        </p:sp>
        <p:sp>
          <p:nvSpPr>
            <p:cNvPr id="12084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a:solidFill>
                  <a:schemeClr val="hlink"/>
                </a:solidFill>
                <a:effectLst/>
              </a:endParaRPr>
            </a:p>
          </p:txBody>
        </p:sp>
        <p:sp>
          <p:nvSpPr>
            <p:cNvPr id="12084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effectLst/>
                <a:latin typeface="Times New Roman" pitchFamily="18" charset="0"/>
              </a:endParaRPr>
            </a:p>
          </p:txBody>
        </p:sp>
        <p:sp>
          <p:nvSpPr>
            <p:cNvPr id="12084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a:solidFill>
                  <a:schemeClr val="accent2"/>
                </a:solidFill>
                <a:effectLst/>
              </a:endParaRPr>
            </a:p>
          </p:txBody>
        </p:sp>
        <p:sp>
          <p:nvSpPr>
            <p:cNvPr id="12084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a:solidFill>
                  <a:schemeClr val="accent2"/>
                </a:solidFill>
                <a:effectLst/>
              </a:endParaRPr>
            </a:p>
          </p:txBody>
        </p:sp>
      </p:grpSp>
      <p:sp>
        <p:nvSpPr>
          <p:cNvPr id="2053" name="Rectangle 14"/>
          <p:cNvSpPr>
            <a:spLocks noGrp="1" noChangeArrowheads="1"/>
          </p:cNvSpPr>
          <p:nvPr>
            <p:ph type="title"/>
          </p:nvPr>
        </p:nvSpPr>
        <p:spPr bwMode="auto">
          <a:xfrm>
            <a:off x="457200" y="4572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4" name="Rectangle 15"/>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084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defRPr>
            </a:lvl1pPr>
          </a:lstStyle>
          <a:p>
            <a:r>
              <a:rPr lang="en-US" smtClean="0">
                <a:solidFill>
                  <a:schemeClr val="tx2"/>
                </a:solidFill>
              </a:rPr>
              <a:t>‹#›</a:t>
            </a:r>
            <a:endParaRPr lang="en-US" sz="14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25" r:id="rId13"/>
    <p:sldLayoutId id="2147483726" r:id="rId14"/>
    <p:sldLayoutId id="2147483727" r:id="rId15"/>
    <p:sldLayoutId id="2147483728" r:id="rId16"/>
    <p:sldLayoutId id="2147483729" r:id="rId17"/>
  </p:sldLayoutIdLst>
  <p:hf hdr="0" ftr="0" dt="0"/>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2862B9-2861-4BDA-96D7-59E1004FCA31}" type="datetimeFigureOut">
              <a:rPr lang="en-GB" smtClean="0">
                <a:solidFill>
                  <a:prstClr val="black">
                    <a:tint val="75000"/>
                  </a:prstClr>
                </a:solidFill>
              </a:rPr>
              <a:pPr/>
              <a:t>05/08/2020</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FB700-D152-4FAF-B6C7-686B28400DE0}"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37143846"/>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youtube.com/watch?v=hLGcSLXGyv4&amp;list=PLM8O2eH9K-Mg7UIT1yoHxo6ZNOomyRkO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HUMAN COMPUTER INTERACTION</a:t>
            </a:r>
            <a:endParaRPr lang="en-GB" dirty="0"/>
          </a:p>
        </p:txBody>
      </p:sp>
      <p:sp>
        <p:nvSpPr>
          <p:cNvPr id="3" name="Subtitle 2"/>
          <p:cNvSpPr>
            <a:spLocks noGrp="1"/>
          </p:cNvSpPr>
          <p:nvPr>
            <p:ph type="subTitle" idx="1"/>
          </p:nvPr>
        </p:nvSpPr>
        <p:spPr>
          <a:xfrm>
            <a:off x="1382242" y="3707321"/>
            <a:ext cx="6440760" cy="1270992"/>
          </a:xfrm>
        </p:spPr>
        <p:txBody>
          <a:bodyPr>
            <a:normAutofit/>
          </a:bodyPr>
          <a:lstStyle/>
          <a:p>
            <a:r>
              <a:rPr lang="en-GB" b="1" dirty="0" smtClean="0">
                <a:solidFill>
                  <a:schemeClr val="tx1"/>
                </a:solidFill>
              </a:rPr>
              <a:t>By</a:t>
            </a:r>
          </a:p>
          <a:p>
            <a:r>
              <a:rPr lang="en-GB" b="1" dirty="0" smtClean="0">
                <a:solidFill>
                  <a:schemeClr val="tx1"/>
                </a:solidFill>
              </a:rPr>
              <a:t>Shahab Ul Islam</a:t>
            </a:r>
          </a:p>
        </p:txBody>
      </p:sp>
      <p:pic>
        <p:nvPicPr>
          <p:cNvPr id="1026" name="Picture 2" descr="Image result for iqra national university peshawa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5896" y="188640"/>
            <a:ext cx="1933453" cy="1933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13417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Alarm Clock	</a:t>
            </a:r>
            <a:endParaRPr lang="en-US" dirty="0"/>
          </a:p>
        </p:txBody>
      </p:sp>
      <p:sp>
        <p:nvSpPr>
          <p:cNvPr id="3" name="Slide Number Placeholder 2"/>
          <p:cNvSpPr>
            <a:spLocks noGrp="1"/>
          </p:cNvSpPr>
          <p:nvPr>
            <p:ph type="sldNum" sz="quarter" idx="12"/>
          </p:nvPr>
        </p:nvSpPr>
        <p:spPr/>
        <p:txBody>
          <a:bodyPr>
            <a:normAutofit/>
          </a:bodyPr>
          <a:lstStyle/>
          <a:p>
            <a:fld id="{1AD93096-5B34-4342-9326-69289CEAE4C2}" type="slidenum">
              <a:rPr lang="en-US" smtClean="0"/>
              <a:pPr/>
              <a:t>10</a:t>
            </a:fld>
            <a:endParaRPr lang="en-US" dirty="0">
              <a:solidFill>
                <a:srgbClr val="FFFFFF"/>
              </a:solidFill>
            </a:endParaRPr>
          </a:p>
        </p:txBody>
      </p:sp>
      <p:pic>
        <p:nvPicPr>
          <p:cNvPr id="51202" name="Picture 2" descr="https://encrypted-tbn3.gstatic.com/images?q=tbn:ANd9GcR4Lm3tRtN72BHrCKl03dCPHfliHwAGRRZkc1WIwHsRRZsoSwbB"/>
          <p:cNvPicPr>
            <a:picLocks noChangeAspect="1" noChangeArrowheads="1"/>
          </p:cNvPicPr>
          <p:nvPr/>
        </p:nvPicPr>
        <p:blipFill>
          <a:blip r:embed="rId3" cstate="print"/>
          <a:srcRect/>
          <a:stretch>
            <a:fillRect/>
          </a:stretch>
        </p:blipFill>
        <p:spPr bwMode="auto">
          <a:xfrm>
            <a:off x="1676400" y="1905000"/>
            <a:ext cx="4724400" cy="390193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 TIME</a:t>
            </a:r>
            <a:endParaRPr lang="en-US" dirty="0"/>
          </a:p>
        </p:txBody>
      </p:sp>
      <p:sp>
        <p:nvSpPr>
          <p:cNvPr id="3" name="Slide Number Placeholder 2"/>
          <p:cNvSpPr>
            <a:spLocks noGrp="1"/>
          </p:cNvSpPr>
          <p:nvPr>
            <p:ph type="sldNum" sz="quarter" idx="12"/>
          </p:nvPr>
        </p:nvSpPr>
        <p:spPr/>
        <p:txBody>
          <a:bodyPr>
            <a:normAutofit/>
          </a:bodyPr>
          <a:lstStyle/>
          <a:p>
            <a:fld id="{1AD93096-5B34-4342-9326-69289CEAE4C2}" type="slidenum">
              <a:rPr lang="en-US" smtClean="0"/>
              <a:pPr/>
              <a:t>11</a:t>
            </a:fld>
            <a:endParaRPr lang="en-US" dirty="0">
              <a:solidFill>
                <a:srgbClr val="FFFFFF"/>
              </a:solidFill>
            </a:endParaRPr>
          </a:p>
        </p:txBody>
      </p:sp>
      <p:pic>
        <p:nvPicPr>
          <p:cNvPr id="50178" name="Picture 2" descr="http://2.bp.blogspot.com/-I5jJZMVIRFc/TZGUjDZWteI/AAAAAAAAD8o/g5MIVqVZ8Zc/s400/DOS-Time-command.png"/>
          <p:cNvPicPr>
            <a:picLocks noChangeAspect="1" noChangeArrowheads="1"/>
          </p:cNvPicPr>
          <p:nvPr/>
        </p:nvPicPr>
        <p:blipFill>
          <a:blip r:embed="rId3" cstate="print"/>
          <a:srcRect/>
          <a:stretch>
            <a:fillRect/>
          </a:stretch>
        </p:blipFill>
        <p:spPr bwMode="auto">
          <a:xfrm>
            <a:off x="609600" y="2209800"/>
            <a:ext cx="7688641" cy="38862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610600" cy="869950"/>
          </a:xfrm>
        </p:spPr>
        <p:txBody>
          <a:bodyPr>
            <a:normAutofit fontScale="90000"/>
          </a:bodyPr>
          <a:lstStyle/>
          <a:p>
            <a:r>
              <a:rPr lang="en-US" dirty="0" smtClean="0"/>
              <a:t>Why Study HCI – Software Perspective</a:t>
            </a:r>
            <a:endParaRPr lang="en-US" dirty="0"/>
          </a:p>
        </p:txBody>
      </p:sp>
      <p:sp>
        <p:nvSpPr>
          <p:cNvPr id="3" name="Slide Number Placeholder 2"/>
          <p:cNvSpPr>
            <a:spLocks noGrp="1"/>
          </p:cNvSpPr>
          <p:nvPr>
            <p:ph type="sldNum" sz="quarter" idx="12"/>
          </p:nvPr>
        </p:nvSpPr>
        <p:spPr/>
        <p:txBody>
          <a:bodyPr>
            <a:normAutofit/>
          </a:bodyPr>
          <a:lstStyle/>
          <a:p>
            <a:fld id="{1AD93096-5B34-4342-9326-69289CEAE4C2}" type="slidenum">
              <a:rPr lang="en-US" smtClean="0"/>
              <a:pPr/>
              <a:t>12</a:t>
            </a:fld>
            <a:endParaRPr lang="en-US" dirty="0">
              <a:solidFill>
                <a:srgbClr val="FFFFFF"/>
              </a:solidFill>
            </a:endParaRPr>
          </a:p>
        </p:txBody>
      </p:sp>
      <p:pic>
        <p:nvPicPr>
          <p:cNvPr id="17410" name="Picture 2" descr="http://www.dedoimedo.com/images/computers/2008/windows-7-time-zone.jpg"/>
          <p:cNvPicPr>
            <a:picLocks noGrp="1" noChangeAspect="1" noChangeArrowheads="1"/>
          </p:cNvPicPr>
          <p:nvPr>
            <p:ph sz="quarter" idx="1"/>
          </p:nvPr>
        </p:nvPicPr>
        <p:blipFill>
          <a:blip r:embed="rId2" cstate="print"/>
          <a:stretch>
            <a:fillRect/>
          </a:stretch>
        </p:blipFill>
        <p:spPr bwMode="auto">
          <a:xfrm>
            <a:off x="2057400" y="1752600"/>
            <a:ext cx="5303520" cy="4419600"/>
          </a:xfrm>
          <a:prstGeom prst="rect">
            <a:avLst/>
          </a:prstGeom>
          <a:noFill/>
        </p:spPr>
      </p:pic>
    </p:spTree>
    <p:extLst>
      <p:ext uri="{BB962C8B-B14F-4D97-AF65-F5344CB8AC3E}">
        <p14:creationId xmlns:p14="http://schemas.microsoft.com/office/powerpoint/2010/main" val="13358543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Phone Clock</a:t>
            </a:r>
            <a:endParaRPr lang="en-US" dirty="0"/>
          </a:p>
        </p:txBody>
      </p:sp>
      <p:sp>
        <p:nvSpPr>
          <p:cNvPr id="3" name="Slide Number Placeholder 2"/>
          <p:cNvSpPr>
            <a:spLocks noGrp="1"/>
          </p:cNvSpPr>
          <p:nvPr>
            <p:ph type="sldNum" sz="quarter" idx="12"/>
          </p:nvPr>
        </p:nvSpPr>
        <p:spPr/>
        <p:txBody>
          <a:bodyPr>
            <a:normAutofit/>
          </a:bodyPr>
          <a:lstStyle/>
          <a:p>
            <a:fld id="{1AD93096-5B34-4342-9326-69289CEAE4C2}" type="slidenum">
              <a:rPr lang="en-US" smtClean="0"/>
              <a:pPr/>
              <a:t>13</a:t>
            </a:fld>
            <a:endParaRPr lang="en-US" dirty="0">
              <a:solidFill>
                <a:srgbClr val="FFFFFF"/>
              </a:solidFill>
            </a:endParaRPr>
          </a:p>
        </p:txBody>
      </p:sp>
      <p:pic>
        <p:nvPicPr>
          <p:cNvPr id="49154" name="Picture 2" descr="http://jordanbalagot.com/blog/wp-content/uploads/2009/02/iphone_vibrate_alarm.png"/>
          <p:cNvPicPr>
            <a:picLocks noChangeAspect="1" noChangeArrowheads="1"/>
          </p:cNvPicPr>
          <p:nvPr/>
        </p:nvPicPr>
        <p:blipFill>
          <a:blip r:embed="rId2" cstate="print"/>
          <a:srcRect/>
          <a:stretch>
            <a:fillRect/>
          </a:stretch>
        </p:blipFill>
        <p:spPr bwMode="auto">
          <a:xfrm>
            <a:off x="533400" y="1676400"/>
            <a:ext cx="3048000" cy="4572000"/>
          </a:xfrm>
          <a:prstGeom prst="rect">
            <a:avLst/>
          </a:prstGeom>
          <a:noFill/>
        </p:spPr>
      </p:pic>
      <p:pic>
        <p:nvPicPr>
          <p:cNvPr id="49156" name="Picture 4" descr="http://4.bp.blogspot.com/-zfPkZ3pkGoo/TwrikLpqazI/AAAAAAAANsE/lstjHmYUkxY/s400/Screenshot_2012-01-09-23-39-41.png"/>
          <p:cNvPicPr>
            <a:picLocks noChangeAspect="1" noChangeArrowheads="1"/>
          </p:cNvPicPr>
          <p:nvPr/>
        </p:nvPicPr>
        <p:blipFill>
          <a:blip r:embed="rId3" cstate="print"/>
          <a:srcRect/>
          <a:stretch>
            <a:fillRect/>
          </a:stretch>
        </p:blipFill>
        <p:spPr bwMode="auto">
          <a:xfrm>
            <a:off x="4800600" y="1447800"/>
            <a:ext cx="2752725" cy="4893733"/>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 Norman’s Door Example</a:t>
            </a:r>
            <a:endParaRPr lang="en-US" dirty="0"/>
          </a:p>
        </p:txBody>
      </p:sp>
      <p:sp>
        <p:nvSpPr>
          <p:cNvPr id="6" name="Content Placeholder 5"/>
          <p:cNvSpPr>
            <a:spLocks noGrp="1"/>
          </p:cNvSpPr>
          <p:nvPr>
            <p:ph sz="half" idx="1"/>
          </p:nvPr>
        </p:nvSpPr>
        <p:spPr>
          <a:xfrm>
            <a:off x="457200" y="1600200"/>
            <a:ext cx="4400550" cy="4495800"/>
          </a:xfrm>
        </p:spPr>
        <p:txBody>
          <a:bodyPr>
            <a:normAutofit lnSpcReduction="10000"/>
          </a:bodyPr>
          <a:lstStyle/>
          <a:p>
            <a:r>
              <a:rPr lang="en-US" dirty="0" smtClean="0"/>
              <a:t>A classic book. Read it!</a:t>
            </a:r>
          </a:p>
          <a:p>
            <a:r>
              <a:rPr lang="en-US" dirty="0" smtClean="0"/>
              <a:t>I will share its pdf today.</a:t>
            </a:r>
          </a:p>
          <a:p>
            <a:r>
              <a:rPr lang="en-US" dirty="0" smtClean="0"/>
              <a:t>Main Point: no one reads manuals, so things should be designed so that manuals are not needed</a:t>
            </a:r>
          </a:p>
          <a:p>
            <a:r>
              <a:rPr lang="en-US" dirty="0" smtClean="0"/>
              <a:t>BTW what is wrong with the kettle on the book cover?</a:t>
            </a:r>
            <a:endParaRPr lang="en-US" dirty="0"/>
          </a:p>
        </p:txBody>
      </p:sp>
      <p:sp>
        <p:nvSpPr>
          <p:cNvPr id="3" name="Slide Number Placeholder 2"/>
          <p:cNvSpPr>
            <a:spLocks noGrp="1"/>
          </p:cNvSpPr>
          <p:nvPr>
            <p:ph type="sldNum" sz="quarter" idx="11"/>
          </p:nvPr>
        </p:nvSpPr>
        <p:spPr/>
        <p:txBody>
          <a:bodyPr>
            <a:normAutofit/>
          </a:bodyPr>
          <a:lstStyle/>
          <a:p>
            <a:fld id="{1AD93096-5B34-4342-9326-69289CEAE4C2}" type="slidenum">
              <a:rPr lang="en-US" smtClean="0"/>
              <a:pPr/>
              <a:t>14</a:t>
            </a:fld>
            <a:endParaRPr lang="en-US" dirty="0">
              <a:solidFill>
                <a:srgbClr val="FFFFFF"/>
              </a:solidFill>
            </a:endParaRPr>
          </a:p>
        </p:txBody>
      </p:sp>
      <p:sp>
        <p:nvSpPr>
          <p:cNvPr id="52226" name="AutoShape 2" descr="data:image/jpeg;base64,/9j/4AAQSkZJRgABAQAAAQABAAD/2wCEAAkGBxQQEhQUEhQUFRQUFBUVFBQWFBQUFRUQFBQXFxQUFxQYHCggGRolGxQVITEhJSksLi4wFx8zODMtNygtMS4BCgoKDg0OGhAQGywlHyQvLCwsLSwsLCwsLywsLCwsLCwsLCwsLCwsLCwsLCwsLCwsLCwsLCwsLCwsLCwsLCwsLP/AABEIARIAuAMBEQACEQEDEQH/xAAbAAACAgMBAAAAAAAAAAAAAAAAAQIGAwUHBP/EAEkQAAICAQIDBQQGBQgIBwEAAAECAAMRBBIFITEGE0FRYSJxgZEHFCMyUqFicoKSwRVCU3OxsrPwMzRDdKLC0eEkJVSDk+LxFv/EABsBAQACAwEBAAAAAAAAAAAAAAABAgMEBQYH/8QANxEAAgIBAgQDBgQFBQEBAAAAAAECAxEEIQUSMUETUXEUIjJhgbEGkaHBIzNCUtEVYnLh8DQk/9oADAMBAAIRAxEAPwC8z5SegCAImALdGCcDzGCAzGCRwQJoJQoAxBA4AQAgBACAEAIAQAgBACAEAIAQAgCPUS0Gk9x22OZ9r9TxPh9QuOtV1a0VhVqQFdyuw5lPAJie/wCEf6Vr5+FHT4aW7bOVqFdVu5G3eviOm0+ovu1i2hdM7IoqVStuFKt9zBxzHxml4vC9TqIaeujlfNu8+RdxuhBzcjadlOMCzS6Y33J39yE4d0WxyXYDamQT5ch4Tl8Y4dOOqs8Gt8kX2Wxsaa1ci5nubjWcQqoUNdbXWpOAbHVAT4gbiMmcijR36h4qg5ehsTshD4mZKL1dQyMrqwyGVgykeYYcjMdtM6pOE1h+TLRlGSyiofSPxfUaYaUaa3umttZGO1TkEJjO4Hpk9J6b8N6TT3Kx3wUktzR1s5RaUWeDinFOJcKK2amyvV6dnCOQoR0Jz0wq4J2nBORyxym9VpeF8U5q6IOuaW3zMUp30YcnlF4fiNS1Lc1iJUyqy2OyopVwGTmxxzBHKeSWhvldKqEW2vI6HixUVJsyabXV2J3iWVvXz+0V1ZBt+9lgcDHjMdmkvrs8OcGpeWArItcyex56+LU3JZ9X1GnZlRjkWI6odp2vYFbIQHr6AzZXD7qbIePXJJvy6+hTxoyi+VrJ5ezesc6UWam+ixhvL3VOvdBVPi4wuQOp5TPxPSx9r8PTVySaWIvqUosfh5m0e3ScX09xAqvpckkAJbWzEgZICg5PLnNO3h2qpTlZW0l8jJG6EujJWcToVWZrqQqNtdjbWAj5xtY59lsg8jz5SI8P1UmlGuWXutuxLtgurPTXYGAZSGUgEMCCCD0II6ia865VycZLDRdNNZRh1uuqoXddZXWpOAbHVAT5AseZmXT6S/UPFUXL0KzsjD4mebXcWrr01moD1uiVu6sHUo7KpKoGBwSTgY65OJs6Xh9tmqhp5xabaT27d2UndFVuaZpPo84k+qo767Ud7a5bNW5AKqwxVcVKMjOD7RnW/Eelr01vhVV8sF/VvlvvuYNHJzXM3uWyeYZuhAFBI4ICAIwSihfTJ/qNX+9J/g3T2H4PwtVJv+05/EPhRYO1J/8ALdT/ALq39wTl8N24pH/k/uZb/wCR9DmHHeF1VcI0eoRdtzWe1bubceVpx15AbFxjp8Z7anV2WcR1FE37qjsjnyglVGS65LH2mt28Zf601CV90Bpm1NL3U7eW7Cq6gNu7zmcj8poaFJ8O/wDzJuXN7yi0pfr2L2/zfe8u5v8A6P8AT1pVeab1urbUORsqeqtH2qXWtXYnb7S8+nLxnB/EV052QVkOWSXdpv64NvRRSTaeUab6XbQg0THot7Mfcuwmb/4Ug5xuiu6MWveHE8fajtH/ACyo0mhpsbfYrWWOoVUVckdCdo55JPlgdZt8P4bHhM5arVWJPDwk8vcx3XO9KEES7U0DT6zQJcyDTU6VKq3vqa6nvkGxiyIy5OBWeZwORxiX4ZatRpb50J+JKWWk0pcue2St0OScVLpj6Ho0fD9O+n4kRq07m3uRY1FDV0U2g9VUu24c13Y5YPXyx36jUR1GnTpfMs45pJya+eP0JhCLjP3v8GPs5rSDqtORpLhVoLSur06gZrCYFdhAwSeuOuQeuZm19Kk6r+aUcz3hPHXzXyIrl8UcJ7dUaSxXPAtPjcahqnN+3+j3Nj8/zImzGUFxezOOZwXLnz36fMpv4K8s7m00tukbjWi+pd33YpYHu12jf3VxG7lzbaVz4zWuWrXCb/aX73z8sosuTxo8nQ83DuF03txt7V3mqy815Y4Rt1x3gA43ewOZl9VrLafZI1vHNhMmFalzt9i4/Rkc8M0//u/49k81+KNuJTx5L7G7ov5SNH2l7peMVNrgPqxoxSbATULMHO4Yx97OfeuZ1+GeJLhEo6N/xebfGM4NW7CvzZ0PB2f0yWafjBrQ/Uitj0BgQve1pYysvuwh/dm5rbXXqdGpy/i5SljyeOpSuKcZ46djf/RToq10KWqiiywuHcfeZVtbaD7pw/xVqbHrJVZ91YwvobWhguTm7l1nljdCARxBJLMECJgkWZOAJkB5EAj1AP5GXhZKG8Xgq4qXUCPl5Yz+UhTafMnuS4prDE1QIxtGPLaMfL/PWWV01Jyy8kckcYwR1GmWwYsRXHXDqHGfPDCTXqLK3mEmvQShGXVE66woAAAA6AAAD3ASk7JTeZPLJSUVhCdAeoB94B/t90tXZOPwvHoQ4p9UNeQwOnkOQ+USslL4mSopdERupV12uqsp6qwDKfgeUV3TrlzQeH8iJRjLqFVCqu1VVV6bQqhcHr7IGJMtRZKXO5PPmRyRSwkRo0qVghERAeoVVUHljmAOcmeptm05SbwFCK6I8/FNPY1e3T2JS+4EE1q6Ff5yMn4W8T1m1o9TVG3nvTksY67+ufkY7K3KOIbGh4V2YtGrTV6q2pmqQpTVRX3dShgwJORz++x9568sTrazjNMtLLTaeLxLq5PLMFemlzqU30LUKxzwo59eQ5+/z6zz0rbNsvp0NzliNFA5AADyAAHyEpOTm8yefUKKSwiF1KuMOqsvkwDDPuMtXdOveLafyDjGXUktYA2gAL02gALjyx0kStnKXM3v5hRSWEhogHQADyAAHyErOcpvMnlkpJbIlKgIBHMkklIIPLxJitVpBIIqsII5EEIxBB8DNrQxUtRXF9G19ytnwPByjs2l+rp32cZehi5QVPaxbljBGbVPPPl4T6Hrlp9NPljpFNYzlJHHrcpLPPg6nptbXv7jvUa5FXem9e85KuWKZyM5B+M8DfpbZR8dQag3t5eh1YWRXut7oS8XoNbWi6o1qcNYHXYpGMgtnGeY5Sr4fqVYqnB8z7E+NDl5s7Bw/i9GoDGm6u0J94q2dvvHUDkecajh+o07Ssg1noIXQn8LIpxzTkKRfUQ4dlIsU7lrBNjDB6KASfdLPheqWcwe2P16EePX5kv5Xo7rvu+q7nOO97xNmc4xvzjOZX/T9T4vg8j5vInxocvNnYx8T45p9PgXX11swyoZsEg9DjwHqZm0fDdRdLmhBtJ7/uVsvhFYyVv6MeKWW6K23U2s5F75ex+SoK6j1Jwq5JPlzM7X4k0MYaiquiCWY9Eupr6OfuuUmWHRdo9LcwWrU0uxIUKHAYsegCtgn4Ti3cI1lScp1vC3NmOork8Jnpp4rS62Ml1bLV/pGDqRXgEnec+z0PXyMwT0Gog4xlB5l0+ZKug1nJnp1C2KGRgysMqykEEeYI6zDKuVNnLYt090WTUo5izlfbTS63htSWfyjfbvfZj20x7JbOd5z0nveE6jQ8QlKC08VyrOcLc5d8baknzdTd6/her0Ol1N7cQuuIoGwEMuxzbX7YJc88bh0/nTT0+q0Ws1lenjRGPvb7dcJmWULIQcnLsbvsxxyr6vpEtvQ32U1na9gNjsw5Zyckn16zj8T4Zd7RdOqv3FJ9FsZ6L4qEVJ7mau+z+UHQ6qo19wCNJj7VWAUmwnHIcyc557gMRKqt8NjJVPmz8fZkKUvGxzbeR6bO0ekVQ51NAViQrd6hBIxkDB8Mj5zSXCdZKTSreUZfaK8ZyerW8RqoTvLrErQ4AZmABJGRj8XLymCjQ33z8OuLbLSthFZbMfDuM0agkU3VWEDcQjqSFyBkjqBk+Mvfw3U0b2QaXQRuhLozFpO0Wlus7urUVPZzwiuCTgEnHnyBPLPSXu4Vq6YeJODS8ysb65PCZtJzjMLEADAPJxTlRd/U2/4bTc0H/1V/8AJfcra/cZxrstxPh9FK/WtLdZerlhYo5BeRT/AGi8xg+E+lcRp19tmNNdGMGsYf69jjVOuK9+LbLd9IWgtdtPrtJuFzhaGwPa2ahCtZPgP9IyZ/SXynC4Bqq0rNFqt4xzJfTc2NTB7WQ7nn7Y8IOj0/D0xu0unszqPs+8U2kL9q9eRlSe85FgOePETNwnXrWajUzfxy+HfHu+SfbsVvqdcYLt3PfwBtPfrLb6bxa66R1s7rSjT0hSRt3e1kv8DyTmeQmLWSvp00KbIcq51jM+aXzxt0JqUZTck+3keX6JuCUnTrqXQm4W2oGLNyr2KNu3OMHe/UeMp+JeKXwv8Ct4hhN9N2n5ltHRGUeaXU1PBeDWDXNw0/6tRqjrH6+0gRe7U56hhsXHqfKdPV66uOi9vXxyjyr1fUwwqk7PD7Zyeq7VafT8W1rcQQHvF+wayo2qQQuNoweqeyDjlgjlMMI3X8NoWkljHxb49ScxjbLnXoafQaex+A3d2CdusDWAAkmoVpnkPAMUP7PpN26yqHF6+fGfDaXqUSk6H6mxGv0l2u4UdGgUIVFgFWwhsr7Ltj22HPJyeuc85hVeqr02rWqlnPTfO2/YtmDnDlRLtDwu1eI3aSn2a+J91Y5GRtVXLWn4EWH3NjxmLQaymfD4aq34qc/njYm2txtcF/UdTpoVFVEGFVQqgeCqMKPkJ8+uulbN2S6t5OtCKisIoP0zoTpaQAT9uenP/ZtPVfhKSjbc2/6f3NDXrKiWDtyM8N1Pj9kn+JXNHgjS4tFvpl/uZr/5H0KHxnhFVXD+G2V1BbWtQu4X223AsdzdTzA69PCeo0utst1mqrsn7qzhdjSlWowg0ty0VKf/AOguODj6oOfhnZX4zmznFcHqWf6/3MqX8d58im8F4PW3BdXa1QNwtARyvtqAacBT1A9tunXM7N+tnHi1NcZ+5y7+Xfqa8K14Mm1ue7ite0cHu1KF9HXp61sG0sEt6kuviMd37PiK2E1tJZGXtddDUbW3jt2ReafuOW6Nj2Wtpu4jxNq1xQ+l5BE7slCKw5RMDBPtEchnOZg4hG6vh2nU3makurzvnuyauV2yx0MXZLVinVabTae2vWac94wJo2XaTIbcxbGVPtEHnzyRy5S/Fa/H0tl96dc9ltLMZ+iIolyzUY7r06HTRPnj6nXHACAJpKeHkCyfM/MzL7RZ/c/zZHJECP8APx/7Sim08pk4T6hEZuLymGk+oKuBy/yZaV05PMm36shRS6B/nrI53J+9uGtsI0/A+DtQ+ottsFl2ocFmClFWpFxXWoJJwOf5TqcR4jC+uumqPLCC6Pu/Mw0Uyg3KXVm3HP4dPSc2N04LEW16MzuMX1QwcSrtk3lt5CisCXl09enLr1lpX2S+KTf1ZChFdjUabg7fW31Vrhj3YqoQKQKa8kvzPVjy5jHU+k6V3EIexx01UWu8m+7MEaZeI5yfobqcc2AUkdCR7jiWU2ugayAPz85Ck1uiMAGPmfXn198nnYwHPzPuzyjneMDAbjnOT78nMc76jCNXxvRai3YdPqTQy7twNa2pYGxgOrHwxyPqZ0+H62ijm8avmz5PDRhtqlL4Xg8PZzs62mtuvuua/UX4D2FRWAi4wqqCfwrz/RHKbHEuMe1Vxprjywj88vJWjTcjcpPLLAB19evr7/OceV05LEm36tmxyxXYlMRIgYJHBAQAgBAFAAQAIgCAgkBAGBAFAGBAHBAQAgBACAEAREE5FJAxIIYzAI5gnBKCAgCJgkMQBwQBgEZJIGQCUEGK60ICzEKqjLEnAA8yZeuuU2oxW7JSzsupXtR200ynA7xh+IKAPhuIJ+U6UOE3NbtI6MeF6hx5mkvVm34ZxanUgmpw23G4cwy+9TzHQ8/Saeo0ltHxo0bap1S5ZrDPdmaxjHACAEAIAQAMAUEjEEBAFACAEAAIJHBAQAgAYAoJCEiDUdobaWpsrttRNy8gWG7K81ITqeYE6OhrujapxizZ0sbfFjOuLeH5bHJ2rzjmZ6jmR66VTaTyy4/R53NQsey1Ra7BAHdV+z5Hlk8yT/dHrOXxZW2RjCEcrqzz3EarnPo2lvnH+C+5nnHFrqjlEpUgIAQAgBACAAgBACAEAQMAXjBIwIA4ICAEAIBCxwoJJwACST4ADJMtCLk1FdyeuyOacd7T23swRmSr+aqnaSPNiOZz5dJ6rTaKumKyss9RpOG1VQTmsy756I0W6bR1U+VdBG3lj4+H9slIq5pPJje0yyRina8YPRoeNXUH7Ox1HkD7P7p5H5StlFdnxLJo210zfvxT+50zsvx0ayrJwLExvA6EHowHgDz5ek8zxDR+zzyujODq9N4Elh5i+j/Y3k5xqBACAEAIAQAgBACAKAEAcAIAQAgBANJ2x1GzSWYPNtqD3Mw3f8IadDhkOa9Z7bm9w6HPqYLy3/I5ao5856hs9dBNvLMmJQz5MDrz6iZIs07IvOzRAp6iWMbhhbswOPLEujUmn2Ld9GlpXUMp5Bq25eZGD/A/OcrjEU6MrszT18JPTZkukl+q3OlieWOGOAEAIAQAgBACAEARgDgBACAEAIAQDR9reFDUU832d1usOeakBTnPlyHI+pnS4bqPCs5cZybug1Lotzy5zscqUHpn5AT1Da8j08ITTw5flgy935k/OU5zY8DzbMFqAHx+ZmSMso1balGW2fzMZX3ycmJxIbJOSjhksfYLRd5qlO/Hdg2YA5ttwNufI55+mZpcStUNO9uuxpaxuuiXfO3p3ydWE8ecIqHbDtJZp7VqpIU7NzsVVvvH2QNwIHIZ6eM7nD9DXZV4lizvsdXhmir1GZWdO3Y8HZ7jes1V6J3oC/fs+yqwKlIyPu9TkD4za1Gl0tNTm4+m76/mZOIaTT6epYXvPpu/8l/nmTjBACAEAIAQBCCQEEDgBACAEAIBq+0rY0t/9WR8+X8ZuaBZvibOjWdRWvmjko6z1j6HsY7zMsobJ57+syR6Glf8RiMsYGRklSxdg7Nusr8iLAf/AI2/7TR4kk9NL/3c1NfHOnl9H+p1UzyJ505V2ot3avVZHPfWoPkFrwR8cD5T2OkXLpq18j0XC4PlW/b7lh+jlM/WG8R3Kj3faE/wnN4xL3IL1Nbje1sY/Ius4BxggBACAEAIAlMEsIIHACAEAIAQDSdsrNujt9di/Oxc/lmdDhizqF9fsb3Do82qh65/Q5YvWeofQ9bD4j3nSfYC3PW1q8fqojZ/4pHL7uSq1DepdPlFP9cGsu6y0ehS74zGZYwMjJKm57H27dZSfNwv73s/xmrrY81El8jX1Szp5+n23OuieOZ5ps5Jxm7Op1Y89Qxz6IbF/wCYfKezpWKYL5I9Rw2r3Yy/2/fBaPo3f/WB60n4YsE5PGF7kH6mjxuP8aL+RdZwTihACAEAIAQAgCEAcAIAQAgCMArvbyzGlI/FYg/tP8J1OExzc38jpcJWdUvkn9jmlfWekl0PU1fEbbVpjTaf9KzUH8qV/hLS/lr6mpRvrrv+MP3NLd1MLoZbfiZjMkwsjJKHu4E+3U0HwF1ZPuDgzFes1SXyf2MdyzVJLyf2Oy32isMzHCqCWPkBzM8bCtzmoLqzy6TniK6vY41bd3j22f0ljN+8xM9ljlio+SPaaOvw68fQs30e3ldS6eD0k/tIy4/JmnN4pBSoT8mczjkNoSOiTzR54IAQAgBACAIiCQxBA4AQAgBACAVH6Rm+xqHnYT+6n/2na4PHeTOxwZfxpP8A2/uc/r6zuyPR19TY6rVBqaUGc195u8vbYEY+AkuWYpeRiqplHUWWPpLl/RGpt6yyK2fEyBkmJkDLGNkkMglG51PG7r12W2uy+K5A5joTgc/jNaOnrrlzRiky9Gk00fegkpHhA8BMjZvRiuiN92HP/jUx/R2Z/dM0uIf/ADSOPxv+X+R06eVPNBACAEAIAQBGAOAEAIAQAgBAKJ9JN3t1J5IzH9psD+4Z6HhEcVuXmzv8Fh7tk/RFMqnWkd2rqZZUznlc8zMqOfN+8yBkoxsjJKgJIM6p7Rx44Mo+hsQhibSPZUq7WLEggDYAOrE88nwAH9olFjuZrHZGUVBLHdv9ix/R3oy19lvgibB+s58/crfMTm8WsUaVDz/Y4PGrE+WP1/I6FPNHCCAEAIAQAgCWCWOCAgBACAEgClksvYhnJ+1GvGo1DuDlchU/UXkD8Tk/Geu0lPhVRiew0GndOmUX1e7NVWZsSN2p7k3OBIXUyWSwjymZTQYjBVkZJUBBCe56kflMbRvQsXLkzaahrnFdalmY4AH+eQ9ZVtQi5SeyMeo1NdcW5PY6vwHhQ0tK1jm33nb8Tnqfd4D0AnlNZqXfZzdux4/U6iV9rsf09CWv41RRystVT+EZZviqgkSKtFfYsxj+wq011vwRb+x5Ke1ekY4FwHqyuo/eIwPjMr4ZqUs8v6oyz0GpgsuH5YZuEcMAQQQeYIOQR5giaUoSi8SWGaj8iUqAgBAFAHACAEAIAQCsdtuNdzX3KH7Swe1+jUeR+J5gfH0nX4ZpOaXiyWy6ep1OFaPx7OeXwx/VnOLG5z0KPTzluQkmMTQism2QMkoxGSUZGSUFJIM9defcevp6yreDYjBuOUdb4DwKrSL9mNzMBusOCzDrgY6L6D45nldXrLb5cr2S7Hkb753S5psq/antgWY06VsKMiy0dSfJD4D18fDlOnoeGxhFWWrd9EdHQ6HnlzWL6eXqeHhPZG/UAM2K1PMGzOW9Qo5/PE2NRxCml8r3fyN+7ilNT5YLma8uh6eIdh7q13VstuOqgbW+AJw3uzmYqeJ02PleV6mKvjVbliccI8HZ/j9mkbHM15O+o+HmVz91x5ePjM+q0kL44l17M2dZoa9VHxK/i7PzOn0XK6qynKsAynzU9DPKWQcJuMuqPLNNPD6mSYwEkERBJKCAgBACAazj3GF0le482ORWn4mH/KPE/wDWbuj0jvnjt3NjS6Weos5I9O78jlms1LWMzudzsck+v/5PUQgopRj0R7OuuFFahHojymZDGxQQJoIZEySjImSVZGSUFJKmbT2YOJWS7meixp4Nk3HNSKe5WwivpyxkL+ENjcB6AzAtNTz+I4rJrX6Guc+dR38/+je9hOz4c984BRDhQR9+0eJ8wP7T6TR4nrXXHkj1f6I0uI6hUxVFb37s6JPM5ycMIBRPpC4WEK6hBjcdluPFsHa/yBB+E9HwrUuyDrl1XT0OxwjUuM/CfTsbHsDrg9b1f0ZDKPJbBlh7t+4/tTW4xUlJWLvszFxWh12qb/q/99sFqnEOYEkERBJKCAgBAIXWBQWYgKoJJ8gBky9cHOSiurJSbeEcn45xRtTa1jch0Rfwp4D3+J9TPW6ehVQUEe00WljpalHv39TWNNgytt7kQuYyVUW+hLu45i/hNIxmSYmRklBSSjImSUZGSUFAPRRZnrKSj5G3RantI6l2I1gs0wUcjUSrD3ksrfHJ+RnmOK1ONvN2Z5ritThqZN9JbosE5hzwgFc+kD/Un9XrA9+7P8J1eDr+P9Db0KzejSfRvnvbf6oZ9+8Y/jNzjH8uPqdTjWOSv6l+nnTgBJAoA4AQAgFZ7e63u6BWDztbB/q15t+ZUfEzr8Jq5pux9vudThFHi38z6R3+pzljO+j1MnliAkhLJMCVMqSQ4JMNoxLxZrWxwzE0sYJCklCBklGKSVFBUAcQE8PJbuw3Ee71CqT7No2Hpjd1Q/Pl+1OZxGjxKX5rcrxWpXaZTXWO/wBO50yeVPMBAKJ9I/EAWroU80Hev6M3soPlk/ET0XCKOWDsffZHW4VX7zn9Ee76PNDtqe0/7Rtq/qV5BP7xYfszX4xbmUa123K8Xu57lBf0r9WW2cU5YQBGAOAEAIBz/wCkO0m+tfBagfizNn+6J6PhUcUt/M9LwGH8Oc/N4/IqJnUOuyaSGZIHq4etZtQXFlqLDeVGWCeJAkwxzLm6GLVO1VSdKzLG2Ra4Vix+5LGvcdhfAYr4Zx4xPGXy9BpnZ4UfGwpd8eZ5LukRJv6IwGZDVZEwUZGSUYjJIFBURkkM9OjsK4YdVYEe8cwfmBKTSezM9azBp9Oh3Nus8NJbtHj0azj3F00lRsfmeiJ4u/gPd5mbOj0stRZyrp3ZlqqdsuVfU5dpKbdbqOubLXyzeAPif1VA/KernKFFeeyR6JShpaebsunqdd0enWpFrT7qKFX3Dx9/j8Z42612Tc33PNSk5Nyl1e5mmMgIBEHME4JQQEAIBz/6QqsX1t4NVj4qzZ/vCej4U80tfM9LwGadU4eTz+ZVcTpHdwgAghLA4LZEWEYZVySMLtmZEsGtOTkYzLGFkYKkSJJjaFJKjWsmMllXKXQmKPWV5jKtO+7PRptPvK1jq7qo97MB/GVcsbi9qrTya7HWO0PaCnRKTYcuc7Kwfaby9w9TPLabQWaie2y8zyNVTse3TuzlfEuKW663e+Tn2UQZwoJ5Ko8ST8TPUU0Q08OWJ3tLTCEdtkur/c6P2R7P/VK9zj7Zx7XjsXrsHr4k+funnOI63xpckfhX6nK1uqd89vhXT/JYpyjTCAEAgpkssyUgqOAEAr3bThhvoygy9RLAeJTHtqPXof2Z0+GXquzll0f3OhwzVLT3Zl0exzbM9EeyysZDMDIQNmIoJOSrriRNcnmKOpETV6yeYxunPcXc+snmK+B8xd0PExzMjwY92NQB4Q2yVGC6IZaQS5C3ScEZJA9Pfn5R0EkpLDIDRvfbgbrGY4AGWY/585fxIwhnojnXUwqk5TaUUdL7K9ll0uHsw12OXitfovm36Xy9fNa/iTt9yHw/c4uq1srnyx2j9/UsonINMcAIAQDGJYuTlSg4AQBQmDn/AGw7Pd0TdUPs2OXUf7Nj4/qn8vlPSaDWK6KhL4l+p6ThfEU4+FZ17fP/ALKg1s6nKdSV2B99HKT46JC2Ryl1dkReMB2Ed8nBj8QC8YHiIibJZIo7CG+Tgx+Ihd5GCviISvJwQrMssfBOy12qwxHd1f0jDmw/QTqfecD1mjqddVRs95eS/c0dVxSuPu17/Y6HwbglWkXFS8z952wXb3nwHoOU87qtbZqH73TyOHbbO15m8mxmmYwgBACAEAxyxckDKlSUEBACAQdcggjIOQQeYIPgR5S0ZOLyiTn/AGp7FMM2aUbl6tT/ADl8yn4h+j18sz0mh4nGfuW7Pz7M6VOvaXLZ+f8AkorkgkHw5HzBHhidrBv+J3yIWyOUsrsD76Ryk+OHexyjxg72TykeMI2RykO0ibZPKVdxsuCcDv1jYqT2c4axuVa/teJ9BkzDfqKtPHM39O5qW62Mdu50zgHZCjSgFgLbOpdxyB/QTovv5meb1fFbLtoe6v1OfPUWWdXt5FinKbyYQkAIAQAgBACAYhLFyYlSowYA4ICAEAjiTkk1HGezmn1fOxMP/SL7L/E4w3xBm9p+I3UbJ5Xky9dk6/hZUNf9HNg503Iw8rAUPzUEH8p2KuNVP4016bm3HXf3R/I0+o7E6xOlQb9Wys/kWBm5HiWml/X9zItZW/P8jzHsprf/AE1n/D/1mb2zT/3oe21E6+x+uJx9XYerNWo+ZaVlr9NHrNFfba+2fyNppfo61LH7R6qx6E2N8gAPzmrZxnTw+HLMctbnomWbhXYHTVYNm65h+P2Uz+oOvuJM5l/Grp7QXL9zXnfZLvj0LTVUFUKoCqOQVQFAHkAOQnHnOU3zSeWYicqAgBACAEAIAQAgGKWLmRZVlWEEDgBACAEAREEhiAGJOSMgRIAYgDgBACAEAIAQBZgBmCQEEMcAIBiEsXGDAZOVKjggIAQAgBACAEAIAQAgBACAEAIAjADEEi6QAAgMlBAQDEJYyDgg8XHda2n011qhS1dTuobJUsoyAQCDj4ze4XpoanV10z6SeGYL58lbkuxV6u1uroqpv1lFJ01+w97Qz7qhYu5TZW5P8Pfnr6O3gmgvsnRpZtWRz7su+PI0lqbYpSmti4ajX1VFRZbUhb7gexEL/qhiN3wnlY6O6bfLBvHXCZuu2CxuZLtSiZDuikKWIZlUhByLEE8lzyz0lYaa2azGLfbZEuyK6shZra1TvGsrWs4IsaxFrweh7wnbz98tHSXSn4ai+byw8h2RSznY1PaLjvc0LbQ1Vmbqq87u8ULY2CfYbrjpOnwzhfjXuu+LWIyfl0TMN9/LHMGZe1PHF0dNzCykXKhaqqx1DPg45V7gzDGenlKcK4W9VqIxlF8md2v8k33qENnue/huoNlNLtjc9VTtjkNz1qxx6ZJnP1dUa9ROEeibS+jMtTcoJs1DdplHEBo8cu75vzx9a5OKs9M93k48yBOquCyfD3qu/XH+3z/PBgeoXi8nb9ywzgm0aDtX2kHD+4d1zVZYyWEfeUbQQ6jxxz5eM7nB+E+3xtSeJRSa/wAGtqL3U0LV9oPt9CtJrsp1Zty4yxxWgI2EHAOcggg+XKZKuEJaXU2XJqdfLherKy1HvxUejNueIVCwVG2oWnpV3id4fHlXnd059JyVor3X4ihLl88PBseLDOM7kzqkB2l0DblXbvXO9vurjOdx8B1POUWmsa5lF49A7Ip4yQXXVEqBbWWckVqLEJcr94IM5YjxxL+x34zyPC67MeLDOMjp1ldgLJZW4UkMVsVgpHUMVOFI9ZWemti1GUWm+m3UlWRfcx6fiVNgJruqcAEkpbW4AX7xJU8gPE+EvPRX1tKcGvVMhWwfRk01lbMFFlZYruCh0LFPxBQclfXpKS01sY8zi8L5EqyDeEz0Ca7LDgBAMIljISgg1vabTtbpNQiAs70uqqOpZhgCdLg90KddVZN4Se5g1EXKppFPHD9drNLTon0401KLUttz2q7MtQAwtY5jJAPj0HPrPUe1cP0WpnrY2c83nEV038zn8ltkFW44Rl7QcGsF+sJ0j6pdRRXXpXUK/cMleza245rG7Dbh+H1OJ0PEa50VYt8Nwk3Nf3ZefqRZU1J5jnPQ9mm7Ms2o0Q1NYurp0RrtYkMnffzV5/ex4cschNf/AFeuFN0qJcrlaml8u5bwJZjzLOxqNF2f1Fel4d3une1dPdeb9L7BYixvs32k4fHPl6+pm9PiemsvvULFGU4RUZ/PujGqZqMcrZPoZdNwK/6reo07Vl+JJelXsAigEHOAcAAevhylZ8R06vrzanitxb+eME+DPleI9yXaLgtrW8R/8G17anZ9XvXu2CAKMqSzApjA6cztEjQcQp8LT4uUVDPNHpl+YtqlmXu5z0LlpmenSV/ZlrK9PUBUMbjalSjZ+8MH4zyc1Vdr5ZklBye/yyb0XKNK23wUc9l9edJndR33e/XcbXGo+tMNxXfnZu54xjGZ6yPGuHrVcnvcuPDe65eXzxg0vZ7eTP1+eS8cP191jKLNO1YNC2O5Zdq3k4ajZ18yD5Tyur0WnqhKVdqbUsJfLszdrtnJpOJrO2PDbL7eHmtN61axLLemFqDJksD1GM+c3eBayvTV388sNx29dzHqq5SccI1y9jjptfp79OT9WW12ejPKl3rYF0H4DhR5jl1HTeXHY6nh9tN6XiYW/wDck1s/mYnpXC1OPQ1Wp7OagpfR9WLX2azvU126vatZYMGLE7lIAPsgfzjOlXxTTpwu8XFcYOLr83jpgwume8eXfPUsPDuzwPFNVqbqsjdp201hb+cteHYKrdcqOo85yNVxfl4fTTRPHVSWOxmhp34knJehXa+xznTacNpx338oB7jlA40ZJz7e77vPoDnM7EuO1K+xKz3PDSj5c2PuYXp5cqeN8/oeniHZa7bxavT1rWt50xoVSqK617jYigH2ep5HHXE1quMaeT0s7p5lFT5m+zeMMtLTz99RXkTq4TY+o1FlejbTVvwuyhKz3Sk3t0XCt1PTJ8gTjIlrdfTCqqM7lNq2Mm9+ghXLnyo42J8G7LtS/C3FAV61u+tOCu4FqyE3nPtczgYzgcpg1nF4XV6ut2ZTa5F/gvXQ4uDx6l9E8UzpDkAIBgEuZCYkEE5UoLEEjEAMRkDxBAiIAAQBwBYgDgBACAEAIAiIJFiBkMQBgQBwQEAIBhEuZByCDIsqVY4IIvJRKIySxJZDIZKQVCAEAIAQAgBACAKADQSiI6SSe41kMhkoICAEAI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2228" name="AutoShape 4" descr="data:image/jpeg;base64,/9j/4AAQSkZJRgABAQAAAQABAAD/2wCEAAkGBxQQEhQUEhQUFRQUFBUVFBQWFBQUFRUQFBQXFxQUFxQYHCggGRolGxQVITEhJSksLi4wFx8zODMtNygtMS4BCgoKDg0OGhAQGywlHyQvLCwsLSwsLCwsLywsLCwsLCwsLCwsLCwsLCwsLCwsLCwsLCwsLCwsLCwsLCwsLCwsLP/AABEIARIAuAMBEQACEQEDEQH/xAAbAAACAgMBAAAAAAAAAAAAAAAAAQIGAwUHBP/EAEkQAAICAQIDBQQGBQgIBwEAAAECAAMRBBIFITEGE0FRYSJxgZEHFCMyUqFicoKSwRVCU3OxsrPwMzRDdKLC0eEkJVSDk+LxFv/EABsBAQACAwEBAAAAAAAAAAAAAAABAgMEBQYH/8QANxEAAgIBAgQDBgQFBQEBAAAAAAECAxEEIQUSMUETUXEUIjJhgbEGkaHBIzNCUtEVYnLh8DQk/9oADAMBAAIRAxEAPwC8z5SegCAImALdGCcDzGCAzGCRwQJoJQoAxBA4AQAgBACAEAIAQAgBACAEAIAQAgCPUS0Gk9x22OZ9r9TxPh9QuOtV1a0VhVqQFdyuw5lPAJie/wCEf6Vr5+FHT4aW7bOVqFdVu5G3eviOm0+ovu1i2hdM7IoqVStuFKt9zBxzHxml4vC9TqIaeujlfNu8+RdxuhBzcjadlOMCzS6Y33J39yE4d0WxyXYDamQT5ch4Tl8Y4dOOqs8Gt8kX2Wxsaa1ci5nubjWcQqoUNdbXWpOAbHVAT4gbiMmcijR36h4qg5ehsTshD4mZKL1dQyMrqwyGVgykeYYcjMdtM6pOE1h+TLRlGSyiofSPxfUaYaUaa3umttZGO1TkEJjO4Hpk9J6b8N6TT3Kx3wUktzR1s5RaUWeDinFOJcKK2amyvV6dnCOQoR0Jz0wq4J2nBORyxym9VpeF8U5q6IOuaW3zMUp30YcnlF4fiNS1Lc1iJUyqy2OyopVwGTmxxzBHKeSWhvldKqEW2vI6HixUVJsyabXV2J3iWVvXz+0V1ZBt+9lgcDHjMdmkvrs8OcGpeWArItcyex56+LU3JZ9X1GnZlRjkWI6odp2vYFbIQHr6AzZXD7qbIePXJJvy6+hTxoyi+VrJ5ezesc6UWam+ixhvL3VOvdBVPi4wuQOp5TPxPSx9r8PTVySaWIvqUosfh5m0e3ScX09xAqvpckkAJbWzEgZICg5PLnNO3h2qpTlZW0l8jJG6EujJWcToVWZrqQqNtdjbWAj5xtY59lsg8jz5SI8P1UmlGuWXutuxLtgurPTXYGAZSGUgEMCCCD0II6ia865VycZLDRdNNZRh1uuqoXddZXWpOAbHVAT5AseZmXT6S/UPFUXL0KzsjD4mebXcWrr01moD1uiVu6sHUo7KpKoGBwSTgY65OJs6Xh9tmqhp5xabaT27d2UndFVuaZpPo84k+qo767Ud7a5bNW5AKqwxVcVKMjOD7RnW/Eelr01vhVV8sF/VvlvvuYNHJzXM3uWyeYZuhAFBI4ICAIwSihfTJ/qNX+9J/g3T2H4PwtVJv+05/EPhRYO1J/8ALdT/ALq39wTl8N24pH/k/uZb/wCR9DmHHeF1VcI0eoRdtzWe1bubceVpx15AbFxjp8Z7anV2WcR1FE37qjsjnyglVGS65LH2mt28Zf601CV90Bpm1NL3U7eW7Cq6gNu7zmcj8poaFJ8O/wDzJuXN7yi0pfr2L2/zfe8u5v8A6P8AT1pVeab1urbUORsqeqtH2qXWtXYnb7S8+nLxnB/EV052QVkOWSXdpv64NvRRSTaeUab6XbQg0THot7Mfcuwmb/4Ug5xuiu6MWveHE8fajtH/ACyo0mhpsbfYrWWOoVUVckdCdo55JPlgdZt8P4bHhM5arVWJPDwk8vcx3XO9KEES7U0DT6zQJcyDTU6VKq3vqa6nvkGxiyIy5OBWeZwORxiX4ZatRpb50J+JKWWk0pcue2St0OScVLpj6Ho0fD9O+n4kRq07m3uRY1FDV0U2g9VUu24c13Y5YPXyx36jUR1GnTpfMs45pJya+eP0JhCLjP3v8GPs5rSDqtORpLhVoLSur06gZrCYFdhAwSeuOuQeuZm19Kk6r+aUcz3hPHXzXyIrl8UcJ7dUaSxXPAtPjcahqnN+3+j3Nj8/zImzGUFxezOOZwXLnz36fMpv4K8s7m00tukbjWi+pd33YpYHu12jf3VxG7lzbaVz4zWuWrXCb/aX73z8sosuTxo8nQ83DuF03txt7V3mqy815Y4Rt1x3gA43ewOZl9VrLafZI1vHNhMmFalzt9i4/Rkc8M0//u/49k81+KNuJTx5L7G7ov5SNH2l7peMVNrgPqxoxSbATULMHO4Yx97OfeuZ1+GeJLhEo6N/xebfGM4NW7CvzZ0PB2f0yWafjBrQ/Uitj0BgQve1pYysvuwh/dm5rbXXqdGpy/i5SljyeOpSuKcZ46djf/RToq10KWqiiywuHcfeZVtbaD7pw/xVqbHrJVZ91YwvobWhguTm7l1nljdCARxBJLMECJgkWZOAJkB5EAj1AP5GXhZKG8Xgq4qXUCPl5Yz+UhTafMnuS4prDE1QIxtGPLaMfL/PWWV01Jyy8kckcYwR1GmWwYsRXHXDqHGfPDCTXqLK3mEmvQShGXVE66woAAAA6AAAD3ASk7JTeZPLJSUVhCdAeoB94B/t90tXZOPwvHoQ4p9UNeQwOnkOQ+USslL4mSopdERupV12uqsp6qwDKfgeUV3TrlzQeH8iJRjLqFVCqu1VVV6bQqhcHr7IGJMtRZKXO5PPmRyRSwkRo0qVghERAeoVVUHljmAOcmeptm05SbwFCK6I8/FNPY1e3T2JS+4EE1q6Ff5yMn4W8T1m1o9TVG3nvTksY67+ufkY7K3KOIbGh4V2YtGrTV6q2pmqQpTVRX3dShgwJORz++x9568sTrazjNMtLLTaeLxLq5PLMFemlzqU30LUKxzwo59eQ5+/z6zz0rbNsvp0NzliNFA5AADyAAHyEpOTm8yefUKKSwiF1KuMOqsvkwDDPuMtXdOveLafyDjGXUktYA2gAL02gALjyx0kStnKXM3v5hRSWEhogHQADyAAHyErOcpvMnlkpJbIlKgIBHMkklIIPLxJitVpBIIqsII5EEIxBB8DNrQxUtRXF9G19ytnwPByjs2l+rp32cZehi5QVPaxbljBGbVPPPl4T6Hrlp9NPljpFNYzlJHHrcpLPPg6nptbXv7jvUa5FXem9e85KuWKZyM5B+M8DfpbZR8dQag3t5eh1YWRXut7oS8XoNbWi6o1qcNYHXYpGMgtnGeY5Sr4fqVYqnB8z7E+NDl5s7Bw/i9GoDGm6u0J94q2dvvHUDkecajh+o07Ssg1noIXQn8LIpxzTkKRfUQ4dlIsU7lrBNjDB6KASfdLPheqWcwe2P16EePX5kv5Xo7rvu+q7nOO97xNmc4xvzjOZX/T9T4vg8j5vInxocvNnYx8T45p9PgXX11swyoZsEg9DjwHqZm0fDdRdLmhBtJ7/uVsvhFYyVv6MeKWW6K23U2s5F75ex+SoK6j1Jwq5JPlzM7X4k0MYaiquiCWY9Eupr6OfuuUmWHRdo9LcwWrU0uxIUKHAYsegCtgn4Ti3cI1lScp1vC3NmOork8Jnpp4rS62Ml1bLV/pGDqRXgEnec+z0PXyMwT0Gog4xlB5l0+ZKug1nJnp1C2KGRgysMqykEEeYI6zDKuVNnLYt090WTUo5izlfbTS63htSWfyjfbvfZj20x7JbOd5z0nveE6jQ8QlKC08VyrOcLc5d8baknzdTd6/her0Ol1N7cQuuIoGwEMuxzbX7YJc88bh0/nTT0+q0Ws1lenjRGPvb7dcJmWULIQcnLsbvsxxyr6vpEtvQ32U1na9gNjsw5Zyckn16zj8T4Zd7RdOqv3FJ9FsZ6L4qEVJ7mau+z+UHQ6qo19wCNJj7VWAUmwnHIcyc557gMRKqt8NjJVPmz8fZkKUvGxzbeR6bO0ekVQ51NAViQrd6hBIxkDB8Mj5zSXCdZKTSreUZfaK8ZyerW8RqoTvLrErQ4AZmABJGRj8XLymCjQ33z8OuLbLSthFZbMfDuM0agkU3VWEDcQjqSFyBkjqBk+Mvfw3U0b2QaXQRuhLozFpO0Wlus7urUVPZzwiuCTgEnHnyBPLPSXu4Vq6YeJODS8ysb65PCZtJzjMLEADAPJxTlRd/U2/4bTc0H/1V/8AJfcra/cZxrstxPh9FK/WtLdZerlhYo5BeRT/AGi8xg+E+lcRp19tmNNdGMGsYf69jjVOuK9+LbLd9IWgtdtPrtJuFzhaGwPa2ahCtZPgP9IyZ/SXynC4Bqq0rNFqt4xzJfTc2NTB7WQ7nn7Y8IOj0/D0xu0unszqPs+8U2kL9q9eRlSe85FgOePETNwnXrWajUzfxy+HfHu+SfbsVvqdcYLt3PfwBtPfrLb6bxa66R1s7rSjT0hSRt3e1kv8DyTmeQmLWSvp00KbIcq51jM+aXzxt0JqUZTck+3keX6JuCUnTrqXQm4W2oGLNyr2KNu3OMHe/UeMp+JeKXwv8Ct4hhN9N2n5ltHRGUeaXU1PBeDWDXNw0/6tRqjrH6+0gRe7U56hhsXHqfKdPV66uOi9vXxyjyr1fUwwqk7PD7Zyeq7VafT8W1rcQQHvF+wayo2qQQuNoweqeyDjlgjlMMI3X8NoWkljHxb49ScxjbLnXoafQaex+A3d2CdusDWAAkmoVpnkPAMUP7PpN26yqHF6+fGfDaXqUSk6H6mxGv0l2u4UdGgUIVFgFWwhsr7Ltj22HPJyeuc85hVeqr02rWqlnPTfO2/YtmDnDlRLtDwu1eI3aSn2a+J91Y5GRtVXLWn4EWH3NjxmLQaymfD4aq34qc/njYm2txtcF/UdTpoVFVEGFVQqgeCqMKPkJ8+uulbN2S6t5OtCKisIoP0zoTpaQAT9uenP/ZtPVfhKSjbc2/6f3NDXrKiWDtyM8N1Pj9kn+JXNHgjS4tFvpl/uZr/5H0KHxnhFVXD+G2V1BbWtQu4X223AsdzdTzA69PCeo0utst1mqrsn7qzhdjSlWowg0ty0VKf/AOguODj6oOfhnZX4zmznFcHqWf6/3MqX8d58im8F4PW3BdXa1QNwtARyvtqAacBT1A9tunXM7N+tnHi1NcZ+5y7+Xfqa8K14Mm1ue7ite0cHu1KF9HXp61sG0sEt6kuviMd37PiK2E1tJZGXtddDUbW3jt2ReafuOW6Nj2Wtpu4jxNq1xQ+l5BE7slCKw5RMDBPtEchnOZg4hG6vh2nU3makurzvnuyauV2yx0MXZLVinVabTae2vWac94wJo2XaTIbcxbGVPtEHnzyRy5S/Fa/H0tl96dc9ltLMZ+iIolyzUY7r06HTRPnj6nXHACAJpKeHkCyfM/MzL7RZ/c/zZHJECP8APx/7Sim08pk4T6hEZuLymGk+oKuBy/yZaV05PMm36shRS6B/nrI53J+9uGtsI0/A+DtQ+ottsFl2ocFmClFWpFxXWoJJwOf5TqcR4jC+uumqPLCC6Pu/Mw0Uyg3KXVm3HP4dPSc2N04LEW16MzuMX1QwcSrtk3lt5CisCXl09enLr1lpX2S+KTf1ZChFdjUabg7fW31Vrhj3YqoQKQKa8kvzPVjy5jHU+k6V3EIexx01UWu8m+7MEaZeI5yfobqcc2AUkdCR7jiWU2ugayAPz85Ck1uiMAGPmfXn198nnYwHPzPuzyjneMDAbjnOT78nMc76jCNXxvRai3YdPqTQy7twNa2pYGxgOrHwxyPqZ0+H62ijm8avmz5PDRhtqlL4Xg8PZzs62mtuvuua/UX4D2FRWAi4wqqCfwrz/RHKbHEuMe1Vxprjywj88vJWjTcjcpPLLAB19evr7/OceV05LEm36tmxyxXYlMRIgYJHBAQAgBAFAAQAIgCAgkBAGBAFAGBAHBAQAgBACAEAREE5FJAxIIYzAI5gnBKCAgCJgkMQBwQBgEZJIGQCUEGK60ICzEKqjLEnAA8yZeuuU2oxW7JSzsupXtR200ynA7xh+IKAPhuIJ+U6UOE3NbtI6MeF6hx5mkvVm34ZxanUgmpw23G4cwy+9TzHQ8/Saeo0ltHxo0bap1S5ZrDPdmaxjHACAEAIAQAMAUEjEEBAFACAEAAIJHBAQAgAYAoJCEiDUdobaWpsrttRNy8gWG7K81ITqeYE6OhrujapxizZ0sbfFjOuLeH5bHJ2rzjmZ6jmR66VTaTyy4/R53NQsey1Ra7BAHdV+z5Hlk8yT/dHrOXxZW2RjCEcrqzz3EarnPo2lvnH+C+5nnHFrqjlEpUgIAQAgBACAAgBACAEAQMAXjBIwIA4ICAEAIBCxwoJJwACST4ADJMtCLk1FdyeuyOacd7T23swRmSr+aqnaSPNiOZz5dJ6rTaKumKyss9RpOG1VQTmsy756I0W6bR1U+VdBG3lj4+H9slIq5pPJje0yyRina8YPRoeNXUH7Ox1HkD7P7p5H5StlFdnxLJo210zfvxT+50zsvx0ayrJwLExvA6EHowHgDz5ek8zxDR+zzyujODq9N4Elh5i+j/Y3k5xqBACAEAIAQAgBACAKAEAcAIAQAgBANJ2x1GzSWYPNtqD3Mw3f8IadDhkOa9Z7bm9w6HPqYLy3/I5ao5856hs9dBNvLMmJQz5MDrz6iZIs07IvOzRAp6iWMbhhbswOPLEujUmn2Ld9GlpXUMp5Bq25eZGD/A/OcrjEU6MrszT18JPTZkukl+q3OlieWOGOAEAIAQAgBACAEARgDgBACAEAIAQDR9reFDUU832d1usOeakBTnPlyHI+pnS4bqPCs5cZybug1Lotzy5zscqUHpn5AT1Da8j08ITTw5flgy935k/OU5zY8DzbMFqAHx+ZmSMso1balGW2fzMZX3ycmJxIbJOSjhksfYLRd5qlO/Hdg2YA5ttwNufI55+mZpcStUNO9uuxpaxuuiXfO3p3ydWE8ecIqHbDtJZp7VqpIU7NzsVVvvH2QNwIHIZ6eM7nD9DXZV4lizvsdXhmir1GZWdO3Y8HZ7jes1V6J3oC/fs+yqwKlIyPu9TkD4za1Gl0tNTm4+m76/mZOIaTT6epYXvPpu/8l/nmTjBACAEAIAQBCCQEEDgBACAEAIBq+0rY0t/9WR8+X8ZuaBZvibOjWdRWvmjko6z1j6HsY7zMsobJ57+syR6Glf8RiMsYGRklSxdg7Nusr8iLAf/AI2/7TR4kk9NL/3c1NfHOnl9H+p1UzyJ505V2ot3avVZHPfWoPkFrwR8cD5T2OkXLpq18j0XC4PlW/b7lh+jlM/WG8R3Kj3faE/wnN4xL3IL1Nbje1sY/Ius4BxggBACAEAIAlMEsIIHACAEAIAQDSdsrNujt9di/Oxc/lmdDhizqF9fsb3Do82qh65/Q5YvWeofQ9bD4j3nSfYC3PW1q8fqojZ/4pHL7uSq1DepdPlFP9cGsu6y0ehS74zGZYwMjJKm57H27dZSfNwv73s/xmrrY81El8jX1Szp5+n23OuieOZ5ps5Jxm7Op1Y89Qxz6IbF/wCYfKezpWKYL5I9Rw2r3Yy/2/fBaPo3f/WB60n4YsE5PGF7kH6mjxuP8aL+RdZwTihACAEAIAQAgCEAcAIAQAgCMArvbyzGlI/FYg/tP8J1OExzc38jpcJWdUvkn9jmlfWekl0PU1fEbbVpjTaf9KzUH8qV/hLS/lr6mpRvrrv+MP3NLd1MLoZbfiZjMkwsjJKHu4E+3U0HwF1ZPuDgzFes1SXyf2MdyzVJLyf2Oy32isMzHCqCWPkBzM8bCtzmoLqzy6TniK6vY41bd3j22f0ljN+8xM9ljlio+SPaaOvw68fQs30e3ldS6eD0k/tIy4/JmnN4pBSoT8mczjkNoSOiTzR54IAQAgBACAIiCQxBA4AQAgBACAVH6Rm+xqHnYT+6n/2na4PHeTOxwZfxpP8A2/uc/r6zuyPR19TY6rVBqaUGc195u8vbYEY+AkuWYpeRiqplHUWWPpLl/RGpt6yyK2fEyBkmJkDLGNkkMglG51PG7r12W2uy+K5A5joTgc/jNaOnrrlzRiky9Gk00fegkpHhA8BMjZvRiuiN92HP/jUx/R2Z/dM0uIf/ADSOPxv+X+R06eVPNBACAEAIAQBGAOAEAIAQAgBAKJ9JN3t1J5IzH9psD+4Z6HhEcVuXmzv8Fh7tk/RFMqnWkd2rqZZUznlc8zMqOfN+8yBkoxsjJKgJIM6p7Rx44Mo+hsQhibSPZUq7WLEggDYAOrE88nwAH9olFjuZrHZGUVBLHdv9ix/R3oy19lvgibB+s58/crfMTm8WsUaVDz/Y4PGrE+WP1/I6FPNHCCAEAIAQAgCWCWOCAgBACAEgClksvYhnJ+1GvGo1DuDlchU/UXkD8Tk/Geu0lPhVRiew0GndOmUX1e7NVWZsSN2p7k3OBIXUyWSwjymZTQYjBVkZJUBBCe56kflMbRvQsXLkzaahrnFdalmY4AH+eQ9ZVtQi5SeyMeo1NdcW5PY6vwHhQ0tK1jm33nb8Tnqfd4D0AnlNZqXfZzdux4/U6iV9rsf09CWv41RRystVT+EZZviqgkSKtFfYsxj+wq011vwRb+x5Ke1ekY4FwHqyuo/eIwPjMr4ZqUs8v6oyz0GpgsuH5YZuEcMAQQQeYIOQR5giaUoSi8SWGaj8iUqAgBAFAHACAEAIAQCsdtuNdzX3KH7Swe1+jUeR+J5gfH0nX4ZpOaXiyWy6ep1OFaPx7OeXwx/VnOLG5z0KPTzluQkmMTQism2QMkoxGSUZGSUFJIM9defcevp6yreDYjBuOUdb4DwKrSL9mNzMBusOCzDrgY6L6D45nldXrLb5cr2S7Hkb753S5psq/antgWY06VsKMiy0dSfJD4D18fDlOnoeGxhFWWrd9EdHQ6HnlzWL6eXqeHhPZG/UAM2K1PMGzOW9Qo5/PE2NRxCml8r3fyN+7ilNT5YLma8uh6eIdh7q13VstuOqgbW+AJw3uzmYqeJ02PleV6mKvjVbliccI8HZ/j9mkbHM15O+o+HmVz91x5ePjM+q0kL44l17M2dZoa9VHxK/i7PzOn0XK6qynKsAynzU9DPKWQcJuMuqPLNNPD6mSYwEkERBJKCAgBACAazj3GF0le482ORWn4mH/KPE/wDWbuj0jvnjt3NjS6Weos5I9O78jlms1LWMzudzsck+v/5PUQgopRj0R7OuuFFahHojymZDGxQQJoIZEySjImSVZGSUFJKmbT2YOJWS7meixp4Nk3HNSKe5WwivpyxkL+ENjcB6AzAtNTz+I4rJrX6Guc+dR38/+je9hOz4c984BRDhQR9+0eJ8wP7T6TR4nrXXHkj1f6I0uI6hUxVFb37s6JPM5ycMIBRPpC4WEK6hBjcdluPFsHa/yBB+E9HwrUuyDrl1XT0OxwjUuM/CfTsbHsDrg9b1f0ZDKPJbBlh7t+4/tTW4xUlJWLvszFxWh12qb/q/99sFqnEOYEkERBJKCAgBAIXWBQWYgKoJJ8gBky9cHOSiurJSbeEcn45xRtTa1jch0Rfwp4D3+J9TPW6ehVQUEe00WljpalHv39TWNNgytt7kQuYyVUW+hLu45i/hNIxmSYmRklBSSjImSUZGSUFAPRRZnrKSj5G3RantI6l2I1gs0wUcjUSrD3ksrfHJ+RnmOK1ONvN2Z5ritThqZN9JbosE5hzwgFc+kD/Un9XrA9+7P8J1eDr+P9Db0KzejSfRvnvbf6oZ9+8Y/jNzjH8uPqdTjWOSv6l+nnTgBJAoA4AQAgFZ7e63u6BWDztbB/q15t+ZUfEzr8Jq5pux9vudThFHi38z6R3+pzljO+j1MnliAkhLJMCVMqSQ4JMNoxLxZrWxwzE0sYJCklCBklGKSVFBUAcQE8PJbuw3Ee71CqT7No2Hpjd1Q/Pl+1OZxGjxKX5rcrxWpXaZTXWO/wBO50yeVPMBAKJ9I/EAWroU80Hev6M3soPlk/ET0XCKOWDsffZHW4VX7zn9Ee76PNDtqe0/7Rtq/qV5BP7xYfszX4xbmUa123K8Xu57lBf0r9WW2cU5YQBGAOAEAIBz/wCkO0m+tfBagfizNn+6J6PhUcUt/M9LwGH8Oc/N4/IqJnUOuyaSGZIHq4etZtQXFlqLDeVGWCeJAkwxzLm6GLVO1VSdKzLG2Ra4Vix+5LGvcdhfAYr4Zx4xPGXy9BpnZ4UfGwpd8eZ5LukRJv6IwGZDVZEwUZGSUYjJIFBURkkM9OjsK4YdVYEe8cwfmBKTSezM9azBp9Oh3Nus8NJbtHj0azj3F00lRsfmeiJ4u/gPd5mbOj0stRZyrp3ZlqqdsuVfU5dpKbdbqOubLXyzeAPif1VA/KernKFFeeyR6JShpaebsunqdd0enWpFrT7qKFX3Dx9/j8Z42612Tc33PNSk5Nyl1e5mmMgIBEHME4JQQEAIBz/6QqsX1t4NVj4qzZ/vCej4U80tfM9LwGadU4eTz+ZVcTpHdwgAghLA4LZEWEYZVySMLtmZEsGtOTkYzLGFkYKkSJJjaFJKjWsmMllXKXQmKPWV5jKtO+7PRptPvK1jq7qo97MB/GVcsbi9qrTya7HWO0PaCnRKTYcuc7Kwfaby9w9TPLabQWaie2y8zyNVTse3TuzlfEuKW663e+Tn2UQZwoJ5Ko8ST8TPUU0Q08OWJ3tLTCEdtkur/c6P2R7P/VK9zj7Zx7XjsXrsHr4k+funnOI63xpckfhX6nK1uqd89vhXT/JYpyjTCAEAgpkssyUgqOAEAr3bThhvoygy9RLAeJTHtqPXof2Z0+GXquzll0f3OhwzVLT3Zl0exzbM9EeyysZDMDIQNmIoJOSrriRNcnmKOpETV6yeYxunPcXc+snmK+B8xd0PExzMjwY92NQB4Q2yVGC6IZaQS5C3ScEZJA9Pfn5R0EkpLDIDRvfbgbrGY4AGWY/585fxIwhnojnXUwqk5TaUUdL7K9ll0uHsw12OXitfovm36Xy9fNa/iTt9yHw/c4uq1srnyx2j9/UsonINMcAIAQDGJYuTlSg4AQBQmDn/AGw7Pd0TdUPs2OXUf7Nj4/qn8vlPSaDWK6KhL4l+p6ThfEU4+FZ17fP/ALKg1s6nKdSV2B99HKT46JC2Ryl1dkReMB2Ed8nBj8QC8YHiIibJZIo7CG+Tgx+Ihd5GCviISvJwQrMssfBOy12qwxHd1f0jDmw/QTqfecD1mjqddVRs95eS/c0dVxSuPu17/Y6HwbglWkXFS8z952wXb3nwHoOU87qtbZqH73TyOHbbO15m8mxmmYwgBACAEAxyxckDKlSUEBACAQdcggjIOQQeYIPgR5S0ZOLyiTn/AGp7FMM2aUbl6tT/ADl8yn4h+j18sz0mh4nGfuW7Pz7M6VOvaXLZ+f8AkorkgkHw5HzBHhidrBv+J3yIWyOUsrsD76Ryk+OHexyjxg72TykeMI2RykO0ibZPKVdxsuCcDv1jYqT2c4axuVa/teJ9BkzDfqKtPHM39O5qW62Mdu50zgHZCjSgFgLbOpdxyB/QTovv5meb1fFbLtoe6v1OfPUWWdXt5FinKbyYQkAIAQAgBACAYhLFyYlSowYA4ICAEAjiTkk1HGezmn1fOxMP/SL7L/E4w3xBm9p+I3UbJ5Xky9dk6/hZUNf9HNg503Iw8rAUPzUEH8p2KuNVP4016bm3HXf3R/I0+o7E6xOlQb9Wys/kWBm5HiWml/X9zItZW/P8jzHsprf/AE1n/D/1mb2zT/3oe21E6+x+uJx9XYerNWo+ZaVlr9NHrNFfba+2fyNppfo61LH7R6qx6E2N8gAPzmrZxnTw+HLMctbnomWbhXYHTVYNm65h+P2Uz+oOvuJM5l/Grp7QXL9zXnfZLvj0LTVUFUKoCqOQVQFAHkAOQnHnOU3zSeWYicqAgBACAEAIAQAgGKWLmRZVlWEEDgBACAEAREEhiAGJOSMgRIAYgDgBACAEAIAQBZgBmCQEEMcAIBiEsXGDAZOVKjggIAQAgBACAEAIAQAgBACAEAIAjADEEi6QAAgMlBAQDEJYyDgg8XHda2n011qhS1dTuobJUsoyAQCDj4ze4XpoanV10z6SeGYL58lbkuxV6u1uroqpv1lFJ01+w97Qz7qhYu5TZW5P8Pfnr6O3gmgvsnRpZtWRz7su+PI0lqbYpSmti4ajX1VFRZbUhb7gexEL/qhiN3wnlY6O6bfLBvHXCZuu2CxuZLtSiZDuikKWIZlUhByLEE8lzyz0lYaa2azGLfbZEuyK6shZra1TvGsrWs4IsaxFrweh7wnbz98tHSXSn4ai+byw8h2RSznY1PaLjvc0LbQ1Vmbqq87u8ULY2CfYbrjpOnwzhfjXuu+LWIyfl0TMN9/LHMGZe1PHF0dNzCykXKhaqqx1DPg45V7gzDGenlKcK4W9VqIxlF8md2v8k33qENnue/huoNlNLtjc9VTtjkNz1qxx6ZJnP1dUa9ROEeibS+jMtTcoJs1DdplHEBo8cu75vzx9a5OKs9M93k48yBOquCyfD3qu/XH+3z/PBgeoXi8nb9ywzgm0aDtX2kHD+4d1zVZYyWEfeUbQQ6jxxz5eM7nB+E+3xtSeJRSa/wAGtqL3U0LV9oPt9CtJrsp1Zty4yxxWgI2EHAOcggg+XKZKuEJaXU2XJqdfLherKy1HvxUejNueIVCwVG2oWnpV3id4fHlXnd059JyVor3X4ihLl88PBseLDOM7kzqkB2l0DblXbvXO9vurjOdx8B1POUWmsa5lF49A7Ip4yQXXVEqBbWWckVqLEJcr94IM5YjxxL+x34zyPC67MeLDOMjp1ldgLJZW4UkMVsVgpHUMVOFI9ZWemti1GUWm+m3UlWRfcx6fiVNgJruqcAEkpbW4AX7xJU8gPE+EvPRX1tKcGvVMhWwfRk01lbMFFlZYruCh0LFPxBQclfXpKS01sY8zi8L5EqyDeEz0Ca7LDgBAMIljISgg1vabTtbpNQiAs70uqqOpZhgCdLg90KddVZN4Se5g1EXKppFPHD9drNLTon0401KLUttz2q7MtQAwtY5jJAPj0HPrPUe1cP0WpnrY2c83nEV038zn8ltkFW44Rl7QcGsF+sJ0j6pdRRXXpXUK/cMleza245rG7Dbh+H1OJ0PEa50VYt8Nwk3Nf3ZefqRZU1J5jnPQ9mm7Ms2o0Q1NYurp0RrtYkMnffzV5/ex4cschNf/AFeuFN0qJcrlaml8u5bwJZjzLOxqNF2f1Fel4d3une1dPdeb9L7BYixvs32k4fHPl6+pm9PiemsvvULFGU4RUZ/PujGqZqMcrZPoZdNwK/6reo07Vl+JJelXsAigEHOAcAAevhylZ8R06vrzanitxb+eME+DPleI9yXaLgtrW8R/8G17anZ9XvXu2CAKMqSzApjA6cztEjQcQp8LT4uUVDPNHpl+YtqlmXu5z0LlpmenSV/ZlrK9PUBUMbjalSjZ+8MH4zyc1Vdr5ZklBye/yyb0XKNK23wUc9l9edJndR33e/XcbXGo+tMNxXfnZu54xjGZ6yPGuHrVcnvcuPDe65eXzxg0vZ7eTP1+eS8cP191jKLNO1YNC2O5Zdq3k4ajZ18yD5Tyur0WnqhKVdqbUsJfLszdrtnJpOJrO2PDbL7eHmtN61axLLemFqDJksD1GM+c3eBayvTV388sNx29dzHqq5SccI1y9jjptfp79OT9WW12ejPKl3rYF0H4DhR5jl1HTeXHY6nh9tN6XiYW/wDck1s/mYnpXC1OPQ1Wp7OagpfR9WLX2azvU126vatZYMGLE7lIAPsgfzjOlXxTTpwu8XFcYOLr83jpgwume8eXfPUsPDuzwPFNVqbqsjdp201hb+cteHYKrdcqOo85yNVxfl4fTTRPHVSWOxmhp34knJehXa+xznTacNpx338oB7jlA40ZJz7e77vPoDnM7EuO1K+xKz3PDSj5c2PuYXp5cqeN8/oeniHZa7bxavT1rWt50xoVSqK617jYigH2ep5HHXE1quMaeT0s7p5lFT5m+zeMMtLTz99RXkTq4TY+o1FlejbTVvwuyhKz3Sk3t0XCt1PTJ8gTjIlrdfTCqqM7lNq2Mm9+ghXLnyo42J8G7LtS/C3FAV61u+tOCu4FqyE3nPtczgYzgcpg1nF4XV6ut2ZTa5F/gvXQ4uDx6l9E8UzpDkAIBgEuZCYkEE5UoLEEjEAMRkDxBAiIAAQBwBYgDgBACAEAIAiIJFiBkMQBgQBwQEAIBhEuZByCDIsqVY4IIvJRKIySxJZDIZKQVCAEAIAQAgBACAKADQSiI6SSe41kMhkoICAEAI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2230" name="Picture 6" descr="http://ecx.images-amazon.com/images/I/71T0PJT2F1L.gif"/>
          <p:cNvPicPr>
            <a:picLocks noChangeAspect="1" noChangeArrowheads="1"/>
          </p:cNvPicPr>
          <p:nvPr/>
        </p:nvPicPr>
        <p:blipFill>
          <a:blip r:embed="rId3" cstate="print"/>
          <a:srcRect/>
          <a:stretch>
            <a:fillRect/>
          </a:stretch>
        </p:blipFill>
        <p:spPr bwMode="auto">
          <a:xfrm>
            <a:off x="5257800" y="1752600"/>
            <a:ext cx="3028950" cy="452437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 Norman’s Door Example</a:t>
            </a:r>
            <a:endParaRPr lang="en-US" dirty="0"/>
          </a:p>
        </p:txBody>
      </p:sp>
      <p:sp>
        <p:nvSpPr>
          <p:cNvPr id="5" name="Slide Number Placeholder 4"/>
          <p:cNvSpPr>
            <a:spLocks noGrp="1"/>
          </p:cNvSpPr>
          <p:nvPr>
            <p:ph type="sldNum" sz="quarter" idx="11"/>
          </p:nvPr>
        </p:nvSpPr>
        <p:spPr/>
        <p:txBody>
          <a:bodyPr>
            <a:normAutofit/>
          </a:bodyPr>
          <a:lstStyle/>
          <a:p>
            <a:pPr algn="ctr"/>
            <a:fld id="{1AD93096-5B34-4342-9326-69289CEAE4C2}" type="slidenum">
              <a:rPr lang="en-US" smtClean="0"/>
              <a:pPr algn="ctr"/>
              <a:t>15</a:t>
            </a:fld>
            <a:endParaRPr lang="en-US"/>
          </a:p>
        </p:txBody>
      </p:sp>
      <p:pic>
        <p:nvPicPr>
          <p:cNvPr id="53252" name="Picture 4" descr="http://blogs.adobe.com/interactiondesign/files/2011/06/330.jpg"/>
          <p:cNvPicPr>
            <a:picLocks noChangeAspect="1" noChangeArrowheads="1"/>
          </p:cNvPicPr>
          <p:nvPr/>
        </p:nvPicPr>
        <p:blipFill>
          <a:blip r:embed="rId2" cstate="print"/>
          <a:srcRect/>
          <a:stretch>
            <a:fillRect/>
          </a:stretch>
        </p:blipFill>
        <p:spPr bwMode="auto">
          <a:xfrm>
            <a:off x="1447800" y="1524000"/>
            <a:ext cx="5715000" cy="3705225"/>
          </a:xfrm>
          <a:prstGeom prst="rect">
            <a:avLst/>
          </a:prstGeom>
          <a:noFill/>
        </p:spPr>
      </p:pic>
      <p:sp>
        <p:nvSpPr>
          <p:cNvPr id="11" name="TextBox 10"/>
          <p:cNvSpPr txBox="1"/>
          <p:nvPr/>
        </p:nvSpPr>
        <p:spPr>
          <a:xfrm>
            <a:off x="685800" y="5791200"/>
            <a:ext cx="8077200" cy="954107"/>
          </a:xfrm>
          <a:prstGeom prst="rect">
            <a:avLst/>
          </a:prstGeom>
          <a:noFill/>
        </p:spPr>
        <p:txBody>
          <a:bodyPr wrap="square" rtlCol="0">
            <a:spAutoFit/>
          </a:bodyPr>
          <a:lstStyle/>
          <a:p>
            <a:r>
              <a:rPr lang="en-US" sz="2800" dirty="0" smtClean="0"/>
              <a:t>A plate naturally says “ push me” and a handle naturally says “pull me “</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Don Norman’s Door Example</a:t>
            </a:r>
            <a:endParaRPr lang="en-US" dirty="0"/>
          </a:p>
        </p:txBody>
      </p:sp>
      <p:sp>
        <p:nvSpPr>
          <p:cNvPr id="5" name="Slide Number Placeholder 4"/>
          <p:cNvSpPr>
            <a:spLocks noGrp="1"/>
          </p:cNvSpPr>
          <p:nvPr>
            <p:ph type="sldNum" sz="quarter" idx="11"/>
          </p:nvPr>
        </p:nvSpPr>
        <p:spPr/>
        <p:txBody>
          <a:bodyPr>
            <a:normAutofit/>
          </a:bodyPr>
          <a:lstStyle/>
          <a:p>
            <a:pPr algn="ctr"/>
            <a:fld id="{1AD93096-5B34-4342-9326-69289CEAE4C2}" type="slidenum">
              <a:rPr lang="en-US" smtClean="0"/>
              <a:pPr algn="ctr"/>
              <a:t>16</a:t>
            </a:fld>
            <a:endParaRPr lang="en-US"/>
          </a:p>
        </p:txBody>
      </p:sp>
      <p:pic>
        <p:nvPicPr>
          <p:cNvPr id="54276" name="Picture 4" descr="https://encrypted-tbn1.gstatic.com/images?q=tbn:ANd9GcTBnIbf5o17qITxZK2EgyQ5t2NLiK1mtpp8t8Vw6WQLniKIaKdg"/>
          <p:cNvPicPr>
            <a:picLocks noChangeAspect="1" noChangeArrowheads="1"/>
          </p:cNvPicPr>
          <p:nvPr/>
        </p:nvPicPr>
        <p:blipFill>
          <a:blip r:embed="rId3" cstate="print"/>
          <a:srcRect/>
          <a:stretch>
            <a:fillRect/>
          </a:stretch>
        </p:blipFill>
        <p:spPr bwMode="auto">
          <a:xfrm>
            <a:off x="228600" y="1600200"/>
            <a:ext cx="3367510" cy="4495800"/>
          </a:xfrm>
          <a:prstGeom prst="rect">
            <a:avLst/>
          </a:prstGeom>
          <a:noFill/>
        </p:spPr>
      </p:pic>
      <p:sp>
        <p:nvSpPr>
          <p:cNvPr id="9" name="TextBox 8"/>
          <p:cNvSpPr txBox="1"/>
          <p:nvPr/>
        </p:nvSpPr>
        <p:spPr>
          <a:xfrm>
            <a:off x="4267200" y="2514600"/>
            <a:ext cx="3962400" cy="1077218"/>
          </a:xfrm>
          <a:prstGeom prst="rect">
            <a:avLst/>
          </a:prstGeom>
          <a:noFill/>
        </p:spPr>
        <p:txBody>
          <a:bodyPr wrap="square" rtlCol="0">
            <a:spAutoFit/>
          </a:bodyPr>
          <a:lstStyle/>
          <a:p>
            <a:r>
              <a:rPr lang="en-US" sz="3200" dirty="0" smtClean="0"/>
              <a:t>When Don Norman’s advice is not followed</a:t>
            </a:r>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066800"/>
          </a:xfrm>
        </p:spPr>
        <p:txBody>
          <a:bodyPr/>
          <a:lstStyle/>
          <a:p>
            <a:pPr algn="ctr"/>
            <a:r>
              <a:rPr lang="en-US" dirty="0" smtClean="0"/>
              <a:t>The HUMAN</a:t>
            </a:r>
            <a:endParaRPr lang="en-US" dirty="0"/>
          </a:p>
        </p:txBody>
      </p:sp>
      <p:sp>
        <p:nvSpPr>
          <p:cNvPr id="3" name="Slide Number Placeholder 2"/>
          <p:cNvSpPr>
            <a:spLocks noGrp="1"/>
          </p:cNvSpPr>
          <p:nvPr>
            <p:ph type="sldNum" sz="quarter" idx="11"/>
          </p:nvPr>
        </p:nvSpPr>
        <p:spPr/>
        <p:txBody>
          <a:bodyPr/>
          <a:lstStyle/>
          <a:p>
            <a:fld id="{1AD93096-5B34-4342-9326-69289CEAE4C2}" type="slidenum">
              <a:rPr lang="en-US" smtClean="0"/>
              <a:pPr/>
              <a:t>17</a:t>
            </a:fld>
            <a:endParaRPr lang="en-US" dirty="0">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GB"/>
              <a:t>Vision</a:t>
            </a:r>
          </a:p>
        </p:txBody>
      </p:sp>
      <p:sp>
        <p:nvSpPr>
          <p:cNvPr id="40963" name="Rectangle 3"/>
          <p:cNvSpPr>
            <a:spLocks noGrp="1" noChangeArrowheads="1"/>
          </p:cNvSpPr>
          <p:nvPr>
            <p:ph type="body" idx="1"/>
          </p:nvPr>
        </p:nvSpPr>
        <p:spPr/>
        <p:txBody>
          <a:bodyPr/>
          <a:lstStyle/>
          <a:p>
            <a:pPr>
              <a:buFontTx/>
              <a:buNone/>
            </a:pPr>
            <a:r>
              <a:rPr lang="en-GB" dirty="0"/>
              <a:t>Two stages in vision</a:t>
            </a:r>
          </a:p>
          <a:p>
            <a:pPr lvl="4"/>
            <a:endParaRPr lang="en-GB" dirty="0"/>
          </a:p>
          <a:p>
            <a:pPr>
              <a:buFontTx/>
              <a:buNone/>
            </a:pPr>
            <a:r>
              <a:rPr lang="en-GB" dirty="0"/>
              <a:t>• physical reception of stimulus</a:t>
            </a:r>
          </a:p>
          <a:p>
            <a:pPr lvl="4">
              <a:buFontTx/>
              <a:buNone/>
            </a:pPr>
            <a:endParaRPr lang="en-GB" dirty="0"/>
          </a:p>
          <a:p>
            <a:pPr>
              <a:buFontTx/>
              <a:buNone/>
            </a:pPr>
            <a:r>
              <a:rPr lang="en-GB" dirty="0"/>
              <a:t>• processing and interpretation of stimulus</a:t>
            </a:r>
          </a:p>
        </p:txBody>
      </p:sp>
      <p:pic>
        <p:nvPicPr>
          <p:cNvPr id="5" name="Picture 4" descr="vision.jpg"/>
          <p:cNvPicPr>
            <a:picLocks noChangeAspect="1"/>
          </p:cNvPicPr>
          <p:nvPr/>
        </p:nvPicPr>
        <p:blipFill>
          <a:blip r:embed="rId3" cstate="print"/>
          <a:stretch>
            <a:fillRect/>
          </a:stretch>
        </p:blipFill>
        <p:spPr>
          <a:xfrm>
            <a:off x="5105400" y="4114800"/>
            <a:ext cx="3897664" cy="25908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dirty="0"/>
              <a:t>The Eye - physical reception</a:t>
            </a:r>
          </a:p>
        </p:txBody>
      </p:sp>
      <p:sp>
        <p:nvSpPr>
          <p:cNvPr id="41987" name="Rectangle 3"/>
          <p:cNvSpPr>
            <a:spLocks noGrp="1" noChangeArrowheads="1"/>
          </p:cNvSpPr>
          <p:nvPr>
            <p:ph type="body" idx="1"/>
          </p:nvPr>
        </p:nvSpPr>
        <p:spPr>
          <a:xfrm>
            <a:off x="452414" y="1371600"/>
            <a:ext cx="8229600" cy="4495800"/>
          </a:xfrm>
        </p:spPr>
        <p:txBody>
          <a:bodyPr/>
          <a:lstStyle/>
          <a:p>
            <a:pPr>
              <a:lnSpc>
                <a:spcPct val="90000"/>
              </a:lnSpc>
            </a:pPr>
            <a:r>
              <a:rPr lang="en-GB" dirty="0"/>
              <a:t>mechanism for receiving light and transforming it into electrical energy</a:t>
            </a:r>
          </a:p>
          <a:p>
            <a:pPr>
              <a:lnSpc>
                <a:spcPct val="90000"/>
              </a:lnSpc>
            </a:pPr>
            <a:r>
              <a:rPr lang="en-GB" dirty="0"/>
              <a:t>light reflects from objects</a:t>
            </a:r>
          </a:p>
          <a:p>
            <a:pPr>
              <a:lnSpc>
                <a:spcPct val="90000"/>
              </a:lnSpc>
            </a:pPr>
            <a:r>
              <a:rPr lang="en-GB" dirty="0"/>
              <a:t>images are focused upside-down on retina</a:t>
            </a:r>
          </a:p>
          <a:p>
            <a:pPr>
              <a:lnSpc>
                <a:spcPct val="90000"/>
              </a:lnSpc>
            </a:pPr>
            <a:r>
              <a:rPr lang="en-GB" dirty="0"/>
              <a:t>retina contains rods for low light vision and cones for colour vision</a:t>
            </a:r>
          </a:p>
          <a:p>
            <a:pPr>
              <a:lnSpc>
                <a:spcPct val="90000"/>
              </a:lnSpc>
            </a:pPr>
            <a:r>
              <a:rPr lang="en-GB" dirty="0"/>
              <a:t>ganglion cells (brain!) detect pattern and movement</a:t>
            </a:r>
          </a:p>
        </p:txBody>
      </p:sp>
      <p:pic>
        <p:nvPicPr>
          <p:cNvPr id="4" name="Picture 3" descr="images.jpg"/>
          <p:cNvPicPr>
            <a:picLocks noChangeAspect="1"/>
          </p:cNvPicPr>
          <p:nvPr/>
        </p:nvPicPr>
        <p:blipFill>
          <a:blip r:embed="rId3" cstate="print"/>
          <a:stretch>
            <a:fillRect/>
          </a:stretch>
        </p:blipFill>
        <p:spPr>
          <a:xfrm>
            <a:off x="6524625" y="5114925"/>
            <a:ext cx="2619375" cy="1743075"/>
          </a:xfrm>
          <a:prstGeom prst="rect">
            <a:avLst/>
          </a:prstGeom>
        </p:spPr>
      </p:pic>
      <p:sp>
        <p:nvSpPr>
          <p:cNvPr id="2" name="AutoShape 2" descr="data:image/jpeg;base64,/9j/4AAQSkZJRgABAQAAAQABAAD/2wCEAAkGBxQSEhMUEhAUFRUXGBkVGBgYFxcgFBkXGB0YGxoYFhoaHykiHyAlHB0bITEhJisrLy4uHiA1ODMsNygtLisBCgoKDg0OGxAQGSwkHiQsLCwsLDQsLC0sLCwsNCwsLCwsLzQsLCwsLCwsLC0sLCwsLCwsLCwsLywsLCwsNCwsLP/AABEIALEBHAMBIgACEQEDEQH/xAAbAAEAAgMBAQAAAAAAAAAAAAAABAUDBgcCAf/EAD4QAAICAQMBBQYDBgMIAwAAAAECAAMRBBIhMQUGE0FRIiMyYXGBFFKRBzNCYnKCFZKhFiRDU3OiscEXNGP/xAAZAQEBAQEBAQAAAAAAAAAAAAAAAQIDBAX/xAAiEQEBAAIBAwQDAAAAAAAAAAAAAQIRAxIhMQRBsfATImH/2gAMAwEAAhEDEQA/AO4xEQEREBERAREQEREBERAREQEREBERAREQEREBERAREQEREBERAREQEREBERARPF9SurIwyrAqQehBGCP0nNNV3ZSvT686fTbLl1CpU2xz7svp3GFHVAfTyBgdOic0v7x9pLZTXtwotuR7fw1jCwV3mtRtQHbuqG4HgHOcgKZsXfztXU0JX+HDDd4mXWh7WDKhNaBE6b2wNx4H1IgbTE0OjtnVXtqENr0t4R8OsaWzp4SN4vit7OS5YBfljqCZE03buvoTT1sLbmevRMhNDZbe1n4lXZRhSq+GMtg8584HRsz7OZ9jdparVX6M3rY2y9LCfw1tSoX02o8RPbHKo+F3Hz8zkTpkBERAREQEREBERAREQEREBERAREQEREBERAREQEREBERAREQE8X2bVZvQE/oJ7nmxAQQehGD9DA0Wv9p1AQFqNTZipLXdKgK8Gmq9mG5+AEsDFckjGOSRm0t786dbLEKXYUPtcINlr12JS9dXO5mFtiJ0AJOATg4yavuZpjXsrqVF2shX2ypVqloIOGBHu0Vc/KVvavdmrFrfhVrts3e8HjW0guyu/u0ZWQsyhsgcNg5zAzp+0Gg2V0+BqPGZ9jVhUL1Hfsy+1yGG7zTdjBz0ONvmn92+5mkWmrJW90Z2NqswDF7GsKthjuUMeFYt0585uEBERARE1vtzvDbTq6dOmlZlsqusNu6vC+HsHwlgSF3jPGeVxnnAbJE5/wBnftJUaSl79Ncb3WgbFFYNrWVGwvXl8BTtcgEgnjA5E2ntjvBXptJ+KtVwuEITAD7rCoVDk4B3MByQB5mBbxNS/wBvKlWs2ae+prVBqR1XfY3ieEUXDHkEq3ptYEZ5k3ux3qTXNaKqbVRPhsYL4dgyRlSpPPHQ4PTjmBsEREBOZ97O82p0erdd7miqynWWtgcaV9tBpXjn3uX8uM88Tpkx20K2dyK2Rg5AOR6HPl8oHOv8f1umtpa0CwNQl16u+3wvG1GAEAXllVwvOOE5MX9/r7qdWdOmnRq6fHTNpaxF3uhFybPZsG0Hb5ZwZ0WyhW+JFPGOQDwDnH68yo7x62rSUva2m8QMQrBVrGd3U2M5ChfVmIEDJ2l2hdTpDd4S2WIqvYiFsFRg2eHkZJC7iBjkgCasn7QrGaorpV2WFGQNYRdZTdcaaXqTbySB4jD+FSPOSNd300941GnerUoi0Ob7U2Yp914joSjEhghwGAIJyATieaO+FHg0Wr2bdw/g1AigbQEUgpYzhACCFADZJyMcQI1X7Qbrmor0unptstStsG7Cq7V3OyEhTyPDAx158psHe7vI+i01VvghrLHrq2liK0ZwSS7AHAGCM+ZI9ZeV6OtTlakBznIUA5ORnOOuCf1MyW1KwKsoYHqCAQfqDA0he/VuaFOkVmvrW6s1Wb6iihjqfeKuMpgY8mLrLDuF3qbtCt3aupMbGUJaGbY67h4i4yhHI564z063g7Lr8cX49ta/BUcbVQnc20eRJC5/pHpJVNCpnairk5OABk+pxAyREQE8u4AJJAAGST0AHmZ41GoStSzuqKPNiAP1Mq+1jTrNPdSltdniIygLYOWxxypz1xAsKdfW7mtXDOESwgfksLBGz0wSrfpJM5ye49yWUWUkoaqtCgUXOBmu97NRv59obGIGcjDMAOZa/s/7C1WlN34tzYz7cubmcOwL5ZayuEyCM8nPTAAEDadFrUtDGtgwV3rbHk9ZKuv2YESROY6juhrt2s8HFRsbWuLBqX96Lw/gp4eAtZVmVy45yv8AMcTe0+5+pS6n8LZY9KNU4FmrtDVutwsuPn4niVgIAx9n2vzGBvtFyuMqwIyRkeqkqR9iCJknOtP3S1gvFzWsSltRQC59nhnWai23cvQn8M6IM/MDoJ0WAlR2j2qdxpoGbAQHcj3dWcHLc5LbeQo9RnAMt5q/Y7hVdD+8V7N/ru3E7j/UCGHyM483L+OS/wBEv/Ca8DFt+7PtP4rh29d2CAM56AADyxiR6rH0tjnw7bNMyg5DF3RwW3MVYlsEbfhzyOg5Jk1vnhc5PH+UZz9POYbO16q0/fVEqOR4iA5646zjx82WXfRtZHQ024tTgsARZWxUsD0yyn2h9cz54F9fwWi0flt4b7Og/wDKn6zH3brcU5dPD3sbFrzk1q/tbTwOcknGOM48paz2CvTtVQQLUakk49sDYT8nBK8+QyD8pYTzZWGBDAEHggjII+Yld/hjV/8A17Ng/wCW2Wq+wzuX+04+UCzkbUaCt3WxkBdFdFPotm3ePvtX9JEXtKxOLtM4/mr94n+gD/8AbI/bHb6LpbraHR2TC4yPZdyFXeDjHJzzjiBD13ZHZoK1WV17lWtVVdxdVqVlTaF9pcKxGfMHHMmq2i1Ff4X3TJgAUnhgFwVwhwwxgEHyxMPdbUVNUUrRkZcM4cDxGZv+IxBIbcQTuz1yOMYnvvPSW09m2oWMBlAQSwI80xg7gMkYIOQOZMcplNxX0d2Klt0rIAten8VkrxnNluB4hY85A3/5vlJnZnYWn07O1NKoz9cZ6ZzgDoBnnAxzKHsftdqtrW6hrqXAzY233Z4AYhQMIfPPQ4JPXG3A56Slmn2IkPVdqVVna1g3Hoi5aw/RFyx/SETIld/ibH93prmz+YBB995BH6GfAmpfq9VQ9FBdv8zYH/aYFiTKHtm6jUoa9rXAHJKOyVrjOS9ykAADOQCT8pNXsas82lrj/wDo2V+yDCD7LIXe3sm26gjT3vUVVhsXbssUjlDlTjjgEdIELR9mdnBzuq0otWrLqpzWKimzdg4Ujw8KWxnaR5GYNP3f0l1YbT6eu3T7j7O61GYr7LAknFi+yAFYAcTQHqRaayibi7jwx03MCFwy+RzgEfL5Cdk7D0H4fT1VZyUUAn1bqx+7ZMzLtrLHT1pO0Uc7OUsxnw3GHx6gdCPmpIkyYdVpUsG11BHUeoPqpHIPzEieFdV8DeMn5XOLAP5X6N9G+7TTKxiRNN2ijts5R+uxxh8eoB+IfNciSiccmB4vuVFLOwVVGSScAD1JmuavvM1mU0tTE4Lb3AXKAgM1KuRvIz0OByOTKq/t1NRY1j13WV1OgrrCYQ7zhbWL4Dbj8PkBz6yJrNe/iLRWllZSyvZZb/whZ4ilSDkupCkDPHIGeBK1Iw/43pRqLXZL7PCq2uba2sc2l9oOCCqYII42jJPkJEoWta1F+nR7lUolZGRWHJKmwjl7T5KDwB1Ay09pqa6wu4EVM/iM7fBtrVvw4sb8zsDbj1I9RmHoFtWptQu3erImGBzvsK+JZnd1BIXB8q8cZhZittFpbdOjONa9FgBK0u5tFjYyN4YnGT5VgYHmZu/dvtpNZQlqEZI9tfNH81I8uZqOk7Vo04LbLHDW7bLztOSB65ywABJCjCgH0xMWgpTT6tbKRtb8X4Fm34bKtQA6g/0s2QfTPrFTLHXh0eIiRkiIgJB1/ZNVx3MgDjG2wAeIpHI2tj/TofMESdEDSO2ex1rvQNZc4srs3BnYKWUpj2FwuPaxjGJfd1K1Ok0x2LkVIucD+EY/9Sv70nOo04H8KWMf89IH/v8ASTe5dmdHWPNS6H6q7CZmpdRrX6yryIiaZIiQNR2moYpWDbYOqr0X/qN0X78+gMCeTNN/aFeuo7P1aUOGICFmH7sKHXdl/h4AOQDkYl+ezmt51DBh/wApc+F/fnl/vgfyybfpUetqyo2MpQgdNpGMCBo/7NtC6IpJ3KlQr384ck7gEyOVQcBuh3cdDNw1dwQFmICrySegA6kyEmqbTjZeCVHC3AEqQOB4uPgbHU/CfUdJV94NT+JVE0wa4hwzKq+5dRn2LLDhQM4OMnpyJnDHpmlVN+qpN9V6ad6lYu9ljpgOrJtVQMknc232cc+mZOo0OpznS136dP4d1qCsj/oOH2/QBT8hLXsHsu1it2rQK6k+HUCGWvy3kjhnPOD5A+pM2KaW32avs1XH4w5p5z4Bff5Y8QIASvX4cfPMvezkpC+4Fe3+Tbj74kuQ9R2XU7b9u1+m9CVfHoWUgkfI8QymRK86e5P3dosH5bRz9FdQMfcNCdqqCBcppbp7eNhP8rj2Tn0JB+UCwiJUdvau1TXXSUQ2bx4jgkLtXOAoIyx5Izx7J6yW670cz7QtWvWupPs1a3xOPJS6O36e0fsZ2MTR/wDZ2grg+IcsXf3je8Y9S/1JOSMHyzJldmqoylNldqKcqtofxAg+JfEDeXllSfIzz4ep47fPmtW7kbZEi9l60X1JYAQGHQ+RBwRnz5HWYdR2sgYpWGtsBwUQZwfR2+FfuZ6WWftCqtkPihdo5yeNvzB6g/MSl7VsLUV0q1n+8MU3P+8WvBJP1IGBnn2snkYllTonch9QwJByta58JD5E+bsPU8dMAdZB74q61JfWoY0P4jKQeUKsr9OeAc8enn0gaxr9SX/EfhqjYhSlQ+cJmo2EoCeWOMAbQeZG7WBNOoLstj3JVqlbkKQr1r4f9IJ4Poxz88nY+uCubqKtleDRVSGBN+oOG9nBKhVwct9T5TN2J2b4yaimw8ivwMEYKNYWtbAPQBmUA+ewYldWDtvQpXXSFUW2Oz+OQMmxABvLAddvG1fL2QOsj6nRD8O9On1SWrjKozbb1ZSH4YcsSfJgDyeZWs6eLpC7LSHqdG25A3I2PhUjJIXjII+R4k+uumlXsuQ3WlSy1OBtqq/gLjG1XbPQAtyABwTBX3S6pbF2hlThq2ByE09TeywIYDNrDgDqfoOfQ8O7w3bxObHfCbhZXsRFrbybcAFOfVj1kSm59PqavGUeKigALliyOGK1knlipyu7ywMnGc2WjStrrTqkqW1wpRW2nbXjqpPG4twxH5R5YMQndYdid9PDc1al99Afw01Teyd2MhL1OMN5buBnqBN8Bz0nEHav4KrKWxcmyh9ppewjFgc9doBY+gOPQTY+53eb8N7q0sNPu8P2zmzS2E8Vuf4qj/C/2kc7HTYiIQiIgc57wd4K11VjFzjApXaMn3W4ucDyLsVHqVPkJO7k9tobrKVO4WZsBHwixAquPoVCsPL4vWbLdp9LTsJrqUqxZAEG/e2QxRQMknJzgTHp6HORRUumRjvY7V8RifMIOATx7TZPGNvnJrvtrq7aWWo1KVjc7qo9WIA/1kRu0Gfimlm/mcFKx8+RuP2B+omXTdnIh3YLv+d+X+x8h8hgSXKyr/8ADS/N9jP/ACrlax/aDk/3E/aTKKFRQqKqqOgUAD9BMkQEREBERAREQEREBPLoCCCAQeCD0P1nqIFS/Yu3nT2vT/LktV9NhPs/2kSF2oLnqaq/Ts2RxZSwJDDkOucEMD5bcfObHEDUOyhqrUB8CtXU7feNao4/i2GvPPoCR8547Uot9kahFRWYEpQ9j3XEHdsUhF2rnkn0z0E3KJyx4OPG7kFJpNBbYirYBRSowtNR9raOgdxjA/lT/Mekt9PQtahEUKo4CqAAPoBMkTqERECk1fdeljur30Pu3hqmIG/BG4p8BOCQTjPzlZb2NrktNldumt90awXDoxOcqX2hg2056bep+s26IGnaXsTW1pWqDSLsUD2mtZmPmSQFAyc+R6yG3d7WlcGvTFmt8Z28R/aOchcFOAvsgcngTdO0dWKkLY3HhVXzZ2OFUfU/p18pnTOBnGcc46Z88S7XdacO6OoYm59YBqNpRdtampVJzgBhnOed0rtT3D1L1WB9UljlgxXaALPUO5BK+zwMDib5oNULa1cDGc5B6qwJDKceYII+0kSG657re4t2rVPFamgICqUhPEUDGNztlct6Y6c9ZQ//ABTq6iWq1lL+yV2urqCp6ofi46TsES7Tah7mdn6mjTivVWK5B9jBJKp+VmON2PI+kvoiQIiIGJNMgYuEUMerYG4/U9ZliICIiAiIgIiICIiAiIgIiICIiAiIgIiICIiAiIgJ8Y45PAn2VGvX8S5oH7pcG4j+I9RT9D1b5ED+LgGjTx7BqGBCJkUKfPdwbiPUjhfRSfzcW8+dJ9gVlHu9SyD4bVNoHkHUqr4+oKnHruPnLOVnbnsiu3/lWBj/AENlHz8grbv7ZZwEREBERAREQEREBERAREQEREBERAREQEREBERAREQEREBERAREj6/WLTWztnA8gMsSeAqjzJJAA+cCN2xe2BVU22yzPtce7QfFbg+nQerEeWZQdl2WeCvgWCmvBZBtDswJzvtJ5ZmPJORyfPrNh7P0rANZaAbbPiA6KB8Nan0GTz5kk+c1fsIY01Q5yo2MPyspIKeo2jieX1XNeLDqgy3Vm4f70EucnCDBFKIMZO0k+0eeTnyxJmnqejH4YKE4DVOzCvJ86zhih9V+H5A8nFpVB3H0yD8gPL9ZItcKAPQZP9Tcf+Mz5vF6rm315X79+NG0+nWJqVtpdSj7Sr1tjdtYY3KRwynPxD74PEy9hagvRWW+MAo/9aEo3+oM1zWOfE0rKMM16Lv9FIYuuPMMo246ZIPlL6r3WpZf4LxvX5WoAGH9y4I/pafX4uTrxmVmhaRETqEREBERAREQEREBERAREQEREBERAREQEREBERAREQEREBKQub9WAADTp8lj+a9hwB67FJJ+bDzEuzMOj0qVIqVrtVeg5PzJJPJJPJJ5JgZpX6zsamxizKQx6lHZC39WwjP3lhPhMWbHNO8lx0Oq8PS2eGrIljKRvXcxcMx3c5IA5zIHbus3rcj3Naibth9lRvCbkOEAyQcYyccjjMw9o6/8TrrrV5XeqVnHBVCBkeoJ3EfWUuvrIDpyGO5vlghun3A/See6mfaPTjxzp3XZae7tKsjDxTsbeoa2xlDYIzhic8E9ZJ7X0xes7P3iEWV/1ryB9Dyp+RMy9naoW1V2Do6K36gGSJ6I8zDo9SLER16MAw+/kfnM0rNA3h3W09Affp6Yc+2B9H5P9YlnAREQEREBERAREQEREBERAREQEREBERAREQEREBERAREQESHre1aaXqrttVHtYrWCeWIBbA+wPX6dSJj7N7Zqvq8VXAXkncQCoBI9rnjoYFhNc7+9o+FpXRWAsuzUnODgg72H0XJ+uJfWahFQuXUIBuLZG3HrnpiVHY3eOjVIloUorAsjWbBlcqAeGO3duGAcH1Agc51XYtmnors4WpskZXFjELuGc/CMbuOvGTjpMfaqKoWy1WS1a+a+CWVxmth5Y5I+oI6zq3aCae5FW01urEOgJBDFOcrzz9pV6/T6XX6RNRZW2woLQQALdnxbCR5H8uf9eZi4R1nLfdB7gdpBV/CsfhBelvJqsjK/JkY7SDzjHoZuUoz2dpfHrtWwJYhxtWwAMcMmHXzOMj14x5S2OrT2/eJ7Hx+0PZ/q9PvNRzt3R9KhdbCo3qCqt5gHqPoeOPkPQTNMK6pCVAsUlhuUbhll9VHmPmJmlQiIgIiICIiAiIgIiICIiAiIgIiICIiAiIgIiICIiAiIgU/bXYS6i/R2sqH8PY1h3KCWBqsQKD5YZlb+31moan9mOa9td1aEhC/uzix67rLc2c5IIfHXgqpHSdHiBTaDsQV6FdKRUQKjXgIRV0OAFYscfUkzXtR3AD06eomoKlNVNqhPYfZbTZYeMfEKyOR5jM3qIHPNP+zuxLkcXafatiuAaSWREttsCUncAoIs546qPtsF3dot2WdB4o3HTmjxNvGSuN23P+mZscQOf6j9nIN5vVqhY1vjGzZ7wMNTXeuDz0rUoT58dBmVms7jW6VC4NdxBpAVNKzm01PY4fUr4g3li+S3HtBT04nU4gc27q/s/sqs0mpsNQZa62et0JepwH3LUVcKOXPUMF5xnOR0mIgIiICIiAiIgIiICIiAiIgIiICIiAiIgIiICIiAiIgIiICIiAiIgIiICIiAiIgIiI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71799" y="4953000"/>
            <a:ext cx="3552825" cy="1905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Course Learning Outcomes</a:t>
            </a:r>
            <a:endParaRPr lang="en-US" dirty="0"/>
          </a:p>
        </p:txBody>
      </p:sp>
      <p:sp>
        <p:nvSpPr>
          <p:cNvPr id="3" name="Slide Number Placeholder 2"/>
          <p:cNvSpPr>
            <a:spLocks noGrp="1"/>
          </p:cNvSpPr>
          <p:nvPr>
            <p:ph type="sldNum" sz="quarter" idx="12"/>
          </p:nvPr>
        </p:nvSpPr>
        <p:spPr/>
        <p:txBody>
          <a:bodyPr>
            <a:normAutofit/>
          </a:bodyPr>
          <a:lstStyle/>
          <a:p>
            <a:fld id="{1AD93096-5B34-4342-9326-69289CEAE4C2}" type="slidenum">
              <a:rPr lang="en-US" smtClean="0"/>
              <a:pPr/>
              <a:t>2</a:t>
            </a:fld>
            <a:endParaRPr lang="en-US" dirty="0">
              <a:solidFill>
                <a:srgbClr val="FFFFFF"/>
              </a:solidFill>
            </a:endParaRPr>
          </a:p>
        </p:txBody>
      </p:sp>
      <p:sp>
        <p:nvSpPr>
          <p:cNvPr id="4" name="Content Placeholder 3"/>
          <p:cNvSpPr>
            <a:spLocks noGrp="1"/>
          </p:cNvSpPr>
          <p:nvPr>
            <p:ph sz="quarter" idx="1"/>
          </p:nvPr>
        </p:nvSpPr>
        <p:spPr/>
        <p:txBody>
          <a:bodyPr>
            <a:normAutofit fontScale="70000" lnSpcReduction="20000"/>
          </a:bodyPr>
          <a:lstStyle/>
          <a:p>
            <a:pPr marL="0" indent="0">
              <a:buNone/>
            </a:pPr>
            <a:r>
              <a:rPr lang="en-US" dirty="0"/>
              <a:t>Upon completion of the course, students will be able to:</a:t>
            </a:r>
          </a:p>
          <a:p>
            <a:r>
              <a:rPr lang="en-US" dirty="0"/>
              <a:t>Explain human factors of HCI including human body physical abilities, ergonomics, accessibility, health issues, cognitive load and psychology</a:t>
            </a:r>
            <a:r>
              <a:rPr lang="en-US" dirty="0" smtClean="0"/>
              <a:t>.</a:t>
            </a:r>
          </a:p>
          <a:p>
            <a:r>
              <a:rPr lang="en-US" dirty="0"/>
              <a:t>Explain hardware factors of HCI including different input and output devices e.g. keyboard, mouse, and touchscreen. </a:t>
            </a:r>
            <a:endParaRPr lang="en-US" dirty="0" smtClean="0"/>
          </a:p>
          <a:p>
            <a:r>
              <a:rPr lang="en-US" dirty="0"/>
              <a:t>Understand different key elements from which user interfaces are constructed. </a:t>
            </a:r>
          </a:p>
          <a:p>
            <a:r>
              <a:rPr lang="en-US" dirty="0" smtClean="0"/>
              <a:t>Implement user-centered approach in software development </a:t>
            </a:r>
            <a:r>
              <a:rPr lang="en-US" dirty="0"/>
              <a:t>process and apply suitable techniques for collecting user requirement and analyzing task. </a:t>
            </a:r>
          </a:p>
          <a:p>
            <a:r>
              <a:rPr lang="en-US" dirty="0" smtClean="0"/>
              <a:t>Evaluate </a:t>
            </a:r>
            <a:r>
              <a:rPr lang="en-US" dirty="0"/>
              <a:t>and compare user interfaces using different techniques such as </a:t>
            </a:r>
            <a:r>
              <a:rPr lang="en-US" dirty="0" smtClean="0"/>
              <a:t>laboratory experiments </a:t>
            </a:r>
            <a:r>
              <a:rPr lang="en-US" dirty="0"/>
              <a:t>and expert reviews. </a:t>
            </a:r>
          </a:p>
        </p:txBody>
      </p:sp>
    </p:spTree>
    <p:extLst>
      <p:ext uri="{BB962C8B-B14F-4D97-AF65-F5344CB8AC3E}">
        <p14:creationId xmlns:p14="http://schemas.microsoft.com/office/powerpoint/2010/main" val="24166940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a:t>Interpreting the signal</a:t>
            </a:r>
          </a:p>
        </p:txBody>
      </p:sp>
      <p:sp>
        <p:nvSpPr>
          <p:cNvPr id="43011" name="Rectangle 3"/>
          <p:cNvSpPr>
            <a:spLocks noGrp="1" noChangeArrowheads="1"/>
          </p:cNvSpPr>
          <p:nvPr>
            <p:ph type="body" idx="1"/>
          </p:nvPr>
        </p:nvSpPr>
        <p:spPr/>
        <p:txBody>
          <a:bodyPr/>
          <a:lstStyle/>
          <a:p>
            <a:pPr>
              <a:lnSpc>
                <a:spcPct val="90000"/>
              </a:lnSpc>
            </a:pPr>
            <a:r>
              <a:rPr lang="en-GB" dirty="0"/>
              <a:t>Size and depth</a:t>
            </a:r>
          </a:p>
          <a:p>
            <a:pPr lvl="1">
              <a:lnSpc>
                <a:spcPct val="90000"/>
              </a:lnSpc>
              <a:spcBef>
                <a:spcPct val="40000"/>
              </a:spcBef>
            </a:pPr>
            <a:r>
              <a:rPr lang="en-GB" dirty="0"/>
              <a:t>visual angle indicates how much of view object occupies</a:t>
            </a:r>
            <a:br>
              <a:rPr lang="en-GB" dirty="0"/>
            </a:br>
            <a:r>
              <a:rPr lang="en-GB" dirty="0"/>
              <a:t>	</a:t>
            </a:r>
            <a:r>
              <a:rPr lang="en-GB" sz="1800" dirty="0"/>
              <a:t>(relates to size and distance from eye)</a:t>
            </a:r>
          </a:p>
          <a:p>
            <a:pPr lvl="1">
              <a:lnSpc>
                <a:spcPct val="90000"/>
              </a:lnSpc>
              <a:spcBef>
                <a:spcPct val="40000"/>
              </a:spcBef>
            </a:pPr>
            <a:r>
              <a:rPr lang="en-GB" dirty="0"/>
              <a:t>visual acuity is ability to perceive detail </a:t>
            </a:r>
            <a:r>
              <a:rPr lang="en-GB" sz="1800" dirty="0"/>
              <a:t>(limited)</a:t>
            </a:r>
            <a:endParaRPr lang="en-GB" dirty="0"/>
          </a:p>
          <a:p>
            <a:pPr lvl="1">
              <a:lnSpc>
                <a:spcPct val="90000"/>
              </a:lnSpc>
              <a:spcBef>
                <a:spcPct val="40000"/>
              </a:spcBef>
            </a:pPr>
            <a:r>
              <a:rPr lang="en-GB" dirty="0"/>
              <a:t>familiar objects perceived as constant size </a:t>
            </a:r>
            <a:br>
              <a:rPr lang="en-GB" dirty="0"/>
            </a:br>
            <a:r>
              <a:rPr lang="en-GB" dirty="0"/>
              <a:t>	</a:t>
            </a:r>
            <a:r>
              <a:rPr lang="en-GB" sz="1800" dirty="0"/>
              <a:t>(in spite of changes in visual angle when far </a:t>
            </a:r>
            <a:r>
              <a:rPr lang="en-GB" sz="1800" dirty="0" smtClean="0"/>
              <a:t>away</a:t>
            </a:r>
            <a:r>
              <a:rPr lang="en-GB" sz="1800" dirty="0"/>
              <a:t>)</a:t>
            </a:r>
            <a:endParaRPr lang="en-GB"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a:t>Interpreting the signal (cont)</a:t>
            </a:r>
          </a:p>
        </p:txBody>
      </p:sp>
      <p:sp>
        <p:nvSpPr>
          <p:cNvPr id="44035" name="Rectangle 3"/>
          <p:cNvSpPr>
            <a:spLocks noGrp="1" noChangeArrowheads="1"/>
          </p:cNvSpPr>
          <p:nvPr>
            <p:ph type="body" idx="1"/>
          </p:nvPr>
        </p:nvSpPr>
        <p:spPr/>
        <p:txBody>
          <a:bodyPr/>
          <a:lstStyle/>
          <a:p>
            <a:pPr>
              <a:lnSpc>
                <a:spcPct val="90000"/>
              </a:lnSpc>
            </a:pPr>
            <a:r>
              <a:rPr lang="en-GB" sz="2400" dirty="0"/>
              <a:t>Brightness</a:t>
            </a:r>
          </a:p>
          <a:p>
            <a:pPr lvl="1">
              <a:lnSpc>
                <a:spcPct val="90000"/>
              </a:lnSpc>
            </a:pPr>
            <a:r>
              <a:rPr lang="en-GB" sz="2000" dirty="0"/>
              <a:t>subjective reaction to levels of light</a:t>
            </a:r>
          </a:p>
          <a:p>
            <a:pPr lvl="1">
              <a:lnSpc>
                <a:spcPct val="90000"/>
              </a:lnSpc>
            </a:pPr>
            <a:r>
              <a:rPr lang="en-GB" sz="2000" dirty="0"/>
              <a:t>affected by luminance of object</a:t>
            </a:r>
          </a:p>
          <a:p>
            <a:pPr lvl="1">
              <a:lnSpc>
                <a:spcPct val="90000"/>
              </a:lnSpc>
            </a:pPr>
            <a:r>
              <a:rPr lang="en-GB" sz="2000" dirty="0"/>
              <a:t>measured by just noticeable </a:t>
            </a:r>
            <a:r>
              <a:rPr lang="en-GB" sz="2000" dirty="0" smtClean="0"/>
              <a:t>difference</a:t>
            </a:r>
          </a:p>
          <a:p>
            <a:pPr lvl="1">
              <a:lnSpc>
                <a:spcPct val="90000"/>
              </a:lnSpc>
            </a:pPr>
            <a:endParaRPr lang="en-GB" sz="2000" dirty="0"/>
          </a:p>
          <a:p>
            <a:pPr lvl="1">
              <a:lnSpc>
                <a:spcPct val="90000"/>
              </a:lnSpc>
            </a:pPr>
            <a:endParaRPr lang="en-GB" sz="1200" dirty="0"/>
          </a:p>
          <a:p>
            <a:pPr>
              <a:lnSpc>
                <a:spcPct val="90000"/>
              </a:lnSpc>
            </a:pPr>
            <a:r>
              <a:rPr lang="en-GB" sz="2400" dirty="0"/>
              <a:t>Colour</a:t>
            </a:r>
          </a:p>
          <a:p>
            <a:pPr lvl="1">
              <a:lnSpc>
                <a:spcPct val="90000"/>
              </a:lnSpc>
            </a:pPr>
            <a:r>
              <a:rPr lang="en-GB" sz="2000" dirty="0"/>
              <a:t>made up of hue, intensity, saturation</a:t>
            </a:r>
          </a:p>
          <a:p>
            <a:pPr lvl="1">
              <a:lnSpc>
                <a:spcPct val="90000"/>
              </a:lnSpc>
            </a:pPr>
            <a:r>
              <a:rPr lang="en-GB" sz="2000" dirty="0"/>
              <a:t>cones sensitive to colour wavelengths</a:t>
            </a:r>
          </a:p>
          <a:p>
            <a:pPr lvl="1">
              <a:lnSpc>
                <a:spcPct val="90000"/>
              </a:lnSpc>
            </a:pPr>
            <a:r>
              <a:rPr lang="en-GB" sz="2000" dirty="0"/>
              <a:t>blue acuity is </a:t>
            </a:r>
            <a:r>
              <a:rPr lang="en-GB" sz="2000" dirty="0" smtClean="0"/>
              <a:t>lowest (visibility)</a:t>
            </a:r>
            <a:endParaRPr lang="en-GB" sz="2000" dirty="0"/>
          </a:p>
          <a:p>
            <a:pPr lvl="1">
              <a:lnSpc>
                <a:spcPct val="90000"/>
              </a:lnSpc>
            </a:pPr>
            <a:r>
              <a:rPr lang="en-GB" sz="2000" dirty="0"/>
              <a:t>8% males and 1% females colour blind</a:t>
            </a:r>
          </a:p>
        </p:txBody>
      </p:sp>
      <p:sp>
        <p:nvSpPr>
          <p:cNvPr id="2" name="TextBox 1"/>
          <p:cNvSpPr txBox="1"/>
          <p:nvPr/>
        </p:nvSpPr>
        <p:spPr>
          <a:xfrm>
            <a:off x="2133600" y="5562600"/>
            <a:ext cx="4198585" cy="369332"/>
          </a:xfrm>
          <a:prstGeom prst="rect">
            <a:avLst/>
          </a:prstGeom>
          <a:noFill/>
        </p:spPr>
        <p:txBody>
          <a:bodyPr wrap="none" rtlCol="0">
            <a:spAutoFit/>
          </a:bodyPr>
          <a:lstStyle/>
          <a:p>
            <a:r>
              <a:rPr lang="en-US" b="1" dirty="0"/>
              <a:t>How to Design for Color </a:t>
            </a:r>
            <a:r>
              <a:rPr lang="en-US" b="1" dirty="0" smtClean="0"/>
              <a:t>Blindness ?</a:t>
            </a:r>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a:t>Interpreting the signal (cont)</a:t>
            </a:r>
          </a:p>
        </p:txBody>
      </p:sp>
      <p:sp>
        <p:nvSpPr>
          <p:cNvPr id="45059" name="Rectangle 3"/>
          <p:cNvSpPr>
            <a:spLocks noGrp="1" noChangeArrowheads="1"/>
          </p:cNvSpPr>
          <p:nvPr>
            <p:ph type="body" idx="1"/>
          </p:nvPr>
        </p:nvSpPr>
        <p:spPr/>
        <p:txBody>
          <a:bodyPr/>
          <a:lstStyle/>
          <a:p>
            <a:r>
              <a:rPr lang="en-GB" dirty="0" smtClean="0"/>
              <a:t>The visual system compensates for</a:t>
            </a:r>
            <a:r>
              <a:rPr lang="en-GB" dirty="0"/>
              <a:t>:</a:t>
            </a:r>
          </a:p>
          <a:p>
            <a:pPr lvl="1"/>
            <a:r>
              <a:rPr lang="en-GB" dirty="0"/>
              <a:t>movement</a:t>
            </a:r>
          </a:p>
          <a:p>
            <a:pPr lvl="1"/>
            <a:r>
              <a:rPr lang="en-GB" dirty="0"/>
              <a:t>changes in luminance.</a:t>
            </a:r>
          </a:p>
          <a:p>
            <a:pPr lvl="4"/>
            <a:endParaRPr lang="en-GB" dirty="0"/>
          </a:p>
          <a:p>
            <a:r>
              <a:rPr lang="en-GB" dirty="0"/>
              <a:t>Context is used to resolve ambiguity</a:t>
            </a:r>
          </a:p>
          <a:p>
            <a:pPr lvl="4"/>
            <a:endParaRPr lang="en-GB" dirty="0"/>
          </a:p>
          <a:p>
            <a:r>
              <a:rPr lang="en-GB" dirty="0"/>
              <a:t>Optical </a:t>
            </a:r>
            <a:r>
              <a:rPr lang="en-GB" dirty="0" smtClean="0"/>
              <a:t>illusions </a:t>
            </a:r>
            <a:r>
              <a:rPr lang="en-GB" dirty="0"/>
              <a:t>sometimes occur due to over </a:t>
            </a:r>
            <a:r>
              <a:rPr lang="en-GB" dirty="0" smtClean="0"/>
              <a:t>compensation</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GB"/>
              <a:t>Optical Illusions</a:t>
            </a:r>
          </a:p>
        </p:txBody>
      </p:sp>
      <p:grpSp>
        <p:nvGrpSpPr>
          <p:cNvPr id="2" name="Group 45"/>
          <p:cNvGrpSpPr>
            <a:grpSpLocks/>
          </p:cNvGrpSpPr>
          <p:nvPr/>
        </p:nvGrpSpPr>
        <p:grpSpPr bwMode="auto">
          <a:xfrm>
            <a:off x="1606550" y="2362200"/>
            <a:ext cx="1447800" cy="2057400"/>
            <a:chOff x="2448" y="1152"/>
            <a:chExt cx="912" cy="1296"/>
          </a:xfrm>
        </p:grpSpPr>
        <p:grpSp>
          <p:nvGrpSpPr>
            <p:cNvPr id="3" name="Group 16"/>
            <p:cNvGrpSpPr>
              <a:grpSpLocks/>
            </p:cNvGrpSpPr>
            <p:nvPr/>
          </p:nvGrpSpPr>
          <p:grpSpPr bwMode="auto">
            <a:xfrm>
              <a:off x="2448" y="1152"/>
              <a:ext cx="912" cy="1296"/>
              <a:chOff x="2448" y="1152"/>
              <a:chExt cx="912" cy="1296"/>
            </a:xfrm>
          </p:grpSpPr>
          <p:sp>
            <p:nvSpPr>
              <p:cNvPr id="46085" name="AutoShape 5"/>
              <p:cNvSpPr>
                <a:spLocks noChangeArrowheads="1"/>
              </p:cNvSpPr>
              <p:nvPr/>
            </p:nvSpPr>
            <p:spPr bwMode="auto">
              <a:xfrm>
                <a:off x="2448" y="1152"/>
                <a:ext cx="384" cy="1296"/>
              </a:xfrm>
              <a:prstGeom prst="parallelogram">
                <a:avLst>
                  <a:gd name="adj" fmla="val 83856"/>
                </a:avLst>
              </a:prstGeom>
              <a:solidFill>
                <a:schemeClr val="folHlink"/>
              </a:solidFill>
              <a:ln w="9525">
                <a:solidFill>
                  <a:schemeClr val="folHlink"/>
                </a:solidFill>
                <a:miter lim="800000"/>
                <a:headEnd/>
                <a:tailEnd/>
              </a:ln>
              <a:effectLst/>
            </p:spPr>
            <p:txBody>
              <a:bodyPr wrap="none" anchor="ctr"/>
              <a:lstStyle/>
              <a:p>
                <a:endParaRPr lang="en-US"/>
              </a:p>
            </p:txBody>
          </p:sp>
          <p:sp>
            <p:nvSpPr>
              <p:cNvPr id="46086" name="AutoShape 6"/>
              <p:cNvSpPr>
                <a:spLocks noChangeArrowheads="1"/>
              </p:cNvSpPr>
              <p:nvPr/>
            </p:nvSpPr>
            <p:spPr bwMode="auto">
              <a:xfrm flipH="1">
                <a:off x="2976" y="1152"/>
                <a:ext cx="384" cy="1296"/>
              </a:xfrm>
              <a:prstGeom prst="parallelogram">
                <a:avLst>
                  <a:gd name="adj" fmla="val 83856"/>
                </a:avLst>
              </a:prstGeom>
              <a:solidFill>
                <a:schemeClr val="folHlink"/>
              </a:solidFill>
              <a:ln w="9525">
                <a:solidFill>
                  <a:schemeClr val="folHlink"/>
                </a:solidFill>
                <a:miter lim="800000"/>
                <a:headEnd/>
                <a:tailEnd/>
              </a:ln>
              <a:effectLst/>
            </p:spPr>
            <p:txBody>
              <a:bodyPr wrap="none" anchor="ctr"/>
              <a:lstStyle/>
              <a:p>
                <a:endParaRPr lang="en-US"/>
              </a:p>
            </p:txBody>
          </p:sp>
          <p:sp>
            <p:nvSpPr>
              <p:cNvPr id="46088" name="Line 8"/>
              <p:cNvSpPr>
                <a:spLocks noChangeShapeType="1"/>
              </p:cNvSpPr>
              <p:nvPr/>
            </p:nvSpPr>
            <p:spPr bwMode="auto">
              <a:xfrm>
                <a:off x="2496" y="2304"/>
                <a:ext cx="768" cy="0"/>
              </a:xfrm>
              <a:prstGeom prst="line">
                <a:avLst/>
              </a:prstGeom>
              <a:noFill/>
              <a:ln w="57150">
                <a:solidFill>
                  <a:schemeClr val="folHlink"/>
                </a:solidFill>
                <a:round/>
                <a:headEnd/>
                <a:tailEnd/>
              </a:ln>
              <a:effectLst/>
            </p:spPr>
            <p:txBody>
              <a:bodyPr wrap="none" anchor="ctr"/>
              <a:lstStyle/>
              <a:p>
                <a:endParaRPr lang="en-US"/>
              </a:p>
            </p:txBody>
          </p:sp>
          <p:sp>
            <p:nvSpPr>
              <p:cNvPr id="46089" name="Line 9"/>
              <p:cNvSpPr>
                <a:spLocks noChangeShapeType="1"/>
              </p:cNvSpPr>
              <p:nvPr/>
            </p:nvSpPr>
            <p:spPr bwMode="auto">
              <a:xfrm>
                <a:off x="2544" y="2160"/>
                <a:ext cx="720" cy="0"/>
              </a:xfrm>
              <a:prstGeom prst="line">
                <a:avLst/>
              </a:prstGeom>
              <a:noFill/>
              <a:ln w="57150">
                <a:solidFill>
                  <a:schemeClr val="folHlink"/>
                </a:solidFill>
                <a:round/>
                <a:headEnd/>
                <a:tailEnd/>
              </a:ln>
              <a:effectLst/>
            </p:spPr>
            <p:txBody>
              <a:bodyPr wrap="none" anchor="ctr"/>
              <a:lstStyle/>
              <a:p>
                <a:endParaRPr lang="en-US"/>
              </a:p>
            </p:txBody>
          </p:sp>
          <p:sp>
            <p:nvSpPr>
              <p:cNvPr id="46090" name="Line 10"/>
              <p:cNvSpPr>
                <a:spLocks noChangeShapeType="1"/>
              </p:cNvSpPr>
              <p:nvPr/>
            </p:nvSpPr>
            <p:spPr bwMode="auto">
              <a:xfrm>
                <a:off x="2592" y="2016"/>
                <a:ext cx="624" cy="0"/>
              </a:xfrm>
              <a:prstGeom prst="line">
                <a:avLst/>
              </a:prstGeom>
              <a:noFill/>
              <a:ln w="57150">
                <a:solidFill>
                  <a:schemeClr val="folHlink"/>
                </a:solidFill>
                <a:round/>
                <a:headEnd/>
                <a:tailEnd/>
              </a:ln>
              <a:effectLst/>
            </p:spPr>
            <p:txBody>
              <a:bodyPr wrap="none" anchor="ctr"/>
              <a:lstStyle/>
              <a:p>
                <a:endParaRPr lang="en-US"/>
              </a:p>
            </p:txBody>
          </p:sp>
          <p:sp>
            <p:nvSpPr>
              <p:cNvPr id="46091" name="Line 11"/>
              <p:cNvSpPr>
                <a:spLocks noChangeShapeType="1"/>
              </p:cNvSpPr>
              <p:nvPr/>
            </p:nvSpPr>
            <p:spPr bwMode="auto">
              <a:xfrm>
                <a:off x="2640" y="1872"/>
                <a:ext cx="528" cy="0"/>
              </a:xfrm>
              <a:prstGeom prst="line">
                <a:avLst/>
              </a:prstGeom>
              <a:noFill/>
              <a:ln w="57150">
                <a:solidFill>
                  <a:schemeClr val="folHlink"/>
                </a:solidFill>
                <a:round/>
                <a:headEnd/>
                <a:tailEnd/>
              </a:ln>
              <a:effectLst/>
            </p:spPr>
            <p:txBody>
              <a:bodyPr wrap="none" anchor="ctr"/>
              <a:lstStyle/>
              <a:p>
                <a:endParaRPr lang="en-US"/>
              </a:p>
            </p:txBody>
          </p:sp>
          <p:sp>
            <p:nvSpPr>
              <p:cNvPr id="46092" name="Line 12"/>
              <p:cNvSpPr>
                <a:spLocks noChangeShapeType="1"/>
              </p:cNvSpPr>
              <p:nvPr/>
            </p:nvSpPr>
            <p:spPr bwMode="auto">
              <a:xfrm>
                <a:off x="2688" y="1728"/>
                <a:ext cx="432" cy="0"/>
              </a:xfrm>
              <a:prstGeom prst="line">
                <a:avLst/>
              </a:prstGeom>
              <a:noFill/>
              <a:ln w="57150">
                <a:solidFill>
                  <a:schemeClr val="folHlink"/>
                </a:solidFill>
                <a:round/>
                <a:headEnd/>
                <a:tailEnd/>
              </a:ln>
              <a:effectLst/>
            </p:spPr>
            <p:txBody>
              <a:bodyPr wrap="none" anchor="ctr"/>
              <a:lstStyle/>
              <a:p>
                <a:endParaRPr lang="en-US"/>
              </a:p>
            </p:txBody>
          </p:sp>
          <p:sp>
            <p:nvSpPr>
              <p:cNvPr id="46093" name="Line 13"/>
              <p:cNvSpPr>
                <a:spLocks noChangeShapeType="1"/>
              </p:cNvSpPr>
              <p:nvPr/>
            </p:nvSpPr>
            <p:spPr bwMode="auto">
              <a:xfrm>
                <a:off x="2688" y="1584"/>
                <a:ext cx="432" cy="0"/>
              </a:xfrm>
              <a:prstGeom prst="line">
                <a:avLst/>
              </a:prstGeom>
              <a:noFill/>
              <a:ln w="57150">
                <a:solidFill>
                  <a:schemeClr val="folHlink"/>
                </a:solidFill>
                <a:round/>
                <a:headEnd/>
                <a:tailEnd/>
              </a:ln>
              <a:effectLst/>
            </p:spPr>
            <p:txBody>
              <a:bodyPr wrap="none" anchor="ctr"/>
              <a:lstStyle/>
              <a:p>
                <a:endParaRPr lang="en-US"/>
              </a:p>
            </p:txBody>
          </p:sp>
          <p:sp>
            <p:nvSpPr>
              <p:cNvPr id="46094" name="Line 14"/>
              <p:cNvSpPr>
                <a:spLocks noChangeShapeType="1"/>
              </p:cNvSpPr>
              <p:nvPr/>
            </p:nvSpPr>
            <p:spPr bwMode="auto">
              <a:xfrm>
                <a:off x="2736" y="1440"/>
                <a:ext cx="336" cy="0"/>
              </a:xfrm>
              <a:prstGeom prst="line">
                <a:avLst/>
              </a:prstGeom>
              <a:noFill/>
              <a:ln w="57150">
                <a:solidFill>
                  <a:schemeClr val="folHlink"/>
                </a:solidFill>
                <a:round/>
                <a:headEnd/>
                <a:tailEnd/>
              </a:ln>
              <a:effectLst/>
            </p:spPr>
            <p:txBody>
              <a:bodyPr wrap="none" anchor="ctr"/>
              <a:lstStyle/>
              <a:p>
                <a:endParaRPr lang="en-US"/>
              </a:p>
            </p:txBody>
          </p:sp>
          <p:sp>
            <p:nvSpPr>
              <p:cNvPr id="46095" name="Line 15"/>
              <p:cNvSpPr>
                <a:spLocks noChangeShapeType="1"/>
              </p:cNvSpPr>
              <p:nvPr/>
            </p:nvSpPr>
            <p:spPr bwMode="auto">
              <a:xfrm>
                <a:off x="2784" y="1296"/>
                <a:ext cx="240" cy="0"/>
              </a:xfrm>
              <a:prstGeom prst="line">
                <a:avLst/>
              </a:prstGeom>
              <a:noFill/>
              <a:ln w="57150">
                <a:solidFill>
                  <a:schemeClr val="folHlink"/>
                </a:solidFill>
                <a:round/>
                <a:headEnd/>
                <a:tailEnd/>
              </a:ln>
              <a:effectLst/>
            </p:spPr>
            <p:txBody>
              <a:bodyPr wrap="none" anchor="ctr"/>
              <a:lstStyle/>
              <a:p>
                <a:endParaRPr lang="en-US"/>
              </a:p>
            </p:txBody>
          </p:sp>
        </p:grpSp>
        <p:sp>
          <p:nvSpPr>
            <p:cNvPr id="46097" name="Rectangle 17"/>
            <p:cNvSpPr>
              <a:spLocks noChangeArrowheads="1"/>
            </p:cNvSpPr>
            <p:nvPr/>
          </p:nvSpPr>
          <p:spPr bwMode="auto">
            <a:xfrm>
              <a:off x="2688" y="2160"/>
              <a:ext cx="432" cy="192"/>
            </a:xfrm>
            <a:prstGeom prst="rect">
              <a:avLst/>
            </a:prstGeom>
            <a:solidFill>
              <a:schemeClr val="accent2"/>
            </a:solidFill>
            <a:ln w="9525">
              <a:solidFill>
                <a:srgbClr val="555A5E"/>
              </a:solidFill>
              <a:miter lim="800000"/>
              <a:headEnd/>
              <a:tailEnd/>
            </a:ln>
            <a:effectLst/>
          </p:spPr>
          <p:txBody>
            <a:bodyPr wrap="none" anchor="ctr"/>
            <a:lstStyle/>
            <a:p>
              <a:endParaRPr lang="en-US"/>
            </a:p>
          </p:txBody>
        </p:sp>
        <p:sp>
          <p:nvSpPr>
            <p:cNvPr id="46098" name="Rectangle 18"/>
            <p:cNvSpPr>
              <a:spLocks noChangeArrowheads="1"/>
            </p:cNvSpPr>
            <p:nvPr/>
          </p:nvSpPr>
          <p:spPr bwMode="auto">
            <a:xfrm>
              <a:off x="2688" y="1296"/>
              <a:ext cx="432" cy="192"/>
            </a:xfrm>
            <a:prstGeom prst="rect">
              <a:avLst/>
            </a:prstGeom>
            <a:solidFill>
              <a:schemeClr val="accent2"/>
            </a:solidFill>
            <a:ln w="9525">
              <a:solidFill>
                <a:srgbClr val="555A5E"/>
              </a:solidFill>
              <a:miter lim="800000"/>
              <a:headEnd/>
              <a:tailEnd/>
            </a:ln>
            <a:effectLst/>
          </p:spPr>
          <p:txBody>
            <a:bodyPr wrap="none" anchor="ctr"/>
            <a:lstStyle/>
            <a:p>
              <a:endParaRPr lang="en-US"/>
            </a:p>
          </p:txBody>
        </p:sp>
      </p:grpSp>
      <p:grpSp>
        <p:nvGrpSpPr>
          <p:cNvPr id="4" name="Group 46"/>
          <p:cNvGrpSpPr>
            <a:grpSpLocks/>
          </p:cNvGrpSpPr>
          <p:nvPr/>
        </p:nvGrpSpPr>
        <p:grpSpPr bwMode="auto">
          <a:xfrm>
            <a:off x="5357813" y="3276600"/>
            <a:ext cx="2133600" cy="1066800"/>
            <a:chOff x="2208" y="2880"/>
            <a:chExt cx="1344" cy="672"/>
          </a:xfrm>
        </p:grpSpPr>
        <p:grpSp>
          <p:nvGrpSpPr>
            <p:cNvPr id="5" name="Group 42"/>
            <p:cNvGrpSpPr>
              <a:grpSpLocks/>
            </p:cNvGrpSpPr>
            <p:nvPr/>
          </p:nvGrpSpPr>
          <p:grpSpPr bwMode="auto">
            <a:xfrm>
              <a:off x="2208" y="2880"/>
              <a:ext cx="1344" cy="288"/>
              <a:chOff x="3696" y="2880"/>
              <a:chExt cx="1344" cy="288"/>
            </a:xfrm>
          </p:grpSpPr>
          <p:grpSp>
            <p:nvGrpSpPr>
              <p:cNvPr id="6" name="Group 28"/>
              <p:cNvGrpSpPr>
                <a:grpSpLocks/>
              </p:cNvGrpSpPr>
              <p:nvPr/>
            </p:nvGrpSpPr>
            <p:grpSpPr bwMode="auto">
              <a:xfrm>
                <a:off x="4800" y="2880"/>
                <a:ext cx="240" cy="288"/>
                <a:chOff x="4272" y="2832"/>
                <a:chExt cx="240" cy="288"/>
              </a:xfrm>
            </p:grpSpPr>
            <p:sp>
              <p:nvSpPr>
                <p:cNvPr id="46106" name="Line 26"/>
                <p:cNvSpPr>
                  <a:spLocks noChangeShapeType="1"/>
                </p:cNvSpPr>
                <p:nvPr/>
              </p:nvSpPr>
              <p:spPr bwMode="auto">
                <a:xfrm flipH="1">
                  <a:off x="4272" y="2832"/>
                  <a:ext cx="240" cy="144"/>
                </a:xfrm>
                <a:prstGeom prst="line">
                  <a:avLst/>
                </a:prstGeom>
                <a:noFill/>
                <a:ln w="38100">
                  <a:solidFill>
                    <a:schemeClr val="accent2"/>
                  </a:solidFill>
                  <a:round/>
                  <a:headEnd/>
                  <a:tailEnd/>
                </a:ln>
                <a:effectLst/>
              </p:spPr>
              <p:txBody>
                <a:bodyPr wrap="none" anchor="ctr"/>
                <a:lstStyle/>
                <a:p>
                  <a:endParaRPr lang="en-US"/>
                </a:p>
              </p:txBody>
            </p:sp>
            <p:sp>
              <p:nvSpPr>
                <p:cNvPr id="46107" name="Line 27"/>
                <p:cNvSpPr>
                  <a:spLocks noChangeShapeType="1"/>
                </p:cNvSpPr>
                <p:nvPr/>
              </p:nvSpPr>
              <p:spPr bwMode="auto">
                <a:xfrm>
                  <a:off x="4272" y="2976"/>
                  <a:ext cx="240" cy="144"/>
                </a:xfrm>
                <a:prstGeom prst="line">
                  <a:avLst/>
                </a:prstGeom>
                <a:noFill/>
                <a:ln w="38100">
                  <a:solidFill>
                    <a:schemeClr val="accent2"/>
                  </a:solidFill>
                  <a:round/>
                  <a:headEnd/>
                  <a:tailEnd/>
                </a:ln>
                <a:effectLst/>
              </p:spPr>
              <p:txBody>
                <a:bodyPr wrap="none" anchor="ctr"/>
                <a:lstStyle/>
                <a:p>
                  <a:endParaRPr lang="en-US"/>
                </a:p>
              </p:txBody>
            </p:sp>
          </p:grpSp>
          <p:grpSp>
            <p:nvGrpSpPr>
              <p:cNvPr id="7" name="Group 29"/>
              <p:cNvGrpSpPr>
                <a:grpSpLocks/>
              </p:cNvGrpSpPr>
              <p:nvPr/>
            </p:nvGrpSpPr>
            <p:grpSpPr bwMode="auto">
              <a:xfrm flipH="1">
                <a:off x="3696" y="2880"/>
                <a:ext cx="240" cy="288"/>
                <a:chOff x="4272" y="2832"/>
                <a:chExt cx="240" cy="288"/>
              </a:xfrm>
            </p:grpSpPr>
            <p:sp>
              <p:nvSpPr>
                <p:cNvPr id="46110" name="Line 30"/>
                <p:cNvSpPr>
                  <a:spLocks noChangeShapeType="1"/>
                </p:cNvSpPr>
                <p:nvPr/>
              </p:nvSpPr>
              <p:spPr bwMode="auto">
                <a:xfrm flipH="1">
                  <a:off x="4272" y="2832"/>
                  <a:ext cx="240" cy="144"/>
                </a:xfrm>
                <a:prstGeom prst="line">
                  <a:avLst/>
                </a:prstGeom>
                <a:noFill/>
                <a:ln w="38100">
                  <a:solidFill>
                    <a:schemeClr val="accent2"/>
                  </a:solidFill>
                  <a:round/>
                  <a:headEnd/>
                  <a:tailEnd/>
                </a:ln>
                <a:effectLst/>
              </p:spPr>
              <p:txBody>
                <a:bodyPr wrap="none" anchor="ctr"/>
                <a:lstStyle/>
                <a:p>
                  <a:endParaRPr lang="en-US"/>
                </a:p>
              </p:txBody>
            </p:sp>
            <p:sp>
              <p:nvSpPr>
                <p:cNvPr id="46111" name="Line 31"/>
                <p:cNvSpPr>
                  <a:spLocks noChangeShapeType="1"/>
                </p:cNvSpPr>
                <p:nvPr/>
              </p:nvSpPr>
              <p:spPr bwMode="auto">
                <a:xfrm>
                  <a:off x="4272" y="2976"/>
                  <a:ext cx="240" cy="144"/>
                </a:xfrm>
                <a:prstGeom prst="line">
                  <a:avLst/>
                </a:prstGeom>
                <a:noFill/>
                <a:ln w="38100">
                  <a:solidFill>
                    <a:schemeClr val="accent2"/>
                  </a:solidFill>
                  <a:round/>
                  <a:headEnd/>
                  <a:tailEnd/>
                </a:ln>
                <a:effectLst/>
              </p:spPr>
              <p:txBody>
                <a:bodyPr wrap="none" anchor="ctr"/>
                <a:lstStyle/>
                <a:p>
                  <a:endParaRPr lang="en-US"/>
                </a:p>
              </p:txBody>
            </p:sp>
          </p:grpSp>
          <p:sp>
            <p:nvSpPr>
              <p:cNvPr id="46112" name="Line 32"/>
              <p:cNvSpPr>
                <a:spLocks noChangeShapeType="1"/>
              </p:cNvSpPr>
              <p:nvPr/>
            </p:nvSpPr>
            <p:spPr bwMode="auto">
              <a:xfrm flipH="1">
                <a:off x="3936" y="3024"/>
                <a:ext cx="864" cy="0"/>
              </a:xfrm>
              <a:prstGeom prst="line">
                <a:avLst/>
              </a:prstGeom>
              <a:noFill/>
              <a:ln w="38100">
                <a:solidFill>
                  <a:schemeClr val="accent2"/>
                </a:solidFill>
                <a:round/>
                <a:headEnd/>
                <a:tailEnd/>
              </a:ln>
              <a:effectLst/>
            </p:spPr>
            <p:txBody>
              <a:bodyPr wrap="none" anchor="ctr"/>
              <a:lstStyle/>
              <a:p>
                <a:endParaRPr lang="en-US"/>
              </a:p>
            </p:txBody>
          </p:sp>
        </p:grpSp>
        <p:grpSp>
          <p:nvGrpSpPr>
            <p:cNvPr id="8" name="Group 40"/>
            <p:cNvGrpSpPr>
              <a:grpSpLocks/>
            </p:cNvGrpSpPr>
            <p:nvPr/>
          </p:nvGrpSpPr>
          <p:grpSpPr bwMode="auto">
            <a:xfrm>
              <a:off x="2400" y="3264"/>
              <a:ext cx="960" cy="288"/>
              <a:chOff x="3888" y="3264"/>
              <a:chExt cx="960" cy="288"/>
            </a:xfrm>
          </p:grpSpPr>
          <p:grpSp>
            <p:nvGrpSpPr>
              <p:cNvPr id="9" name="Group 33"/>
              <p:cNvGrpSpPr>
                <a:grpSpLocks/>
              </p:cNvGrpSpPr>
              <p:nvPr/>
            </p:nvGrpSpPr>
            <p:grpSpPr bwMode="auto">
              <a:xfrm flipH="1">
                <a:off x="4608" y="3264"/>
                <a:ext cx="240" cy="288"/>
                <a:chOff x="4272" y="2832"/>
                <a:chExt cx="240" cy="288"/>
              </a:xfrm>
            </p:grpSpPr>
            <p:sp>
              <p:nvSpPr>
                <p:cNvPr id="46114" name="Line 34"/>
                <p:cNvSpPr>
                  <a:spLocks noChangeShapeType="1"/>
                </p:cNvSpPr>
                <p:nvPr/>
              </p:nvSpPr>
              <p:spPr bwMode="auto">
                <a:xfrm flipH="1">
                  <a:off x="4272" y="2832"/>
                  <a:ext cx="240" cy="144"/>
                </a:xfrm>
                <a:prstGeom prst="line">
                  <a:avLst/>
                </a:prstGeom>
                <a:noFill/>
                <a:ln w="38100">
                  <a:solidFill>
                    <a:schemeClr val="accent2"/>
                  </a:solidFill>
                  <a:round/>
                  <a:headEnd/>
                  <a:tailEnd/>
                </a:ln>
                <a:effectLst/>
              </p:spPr>
              <p:txBody>
                <a:bodyPr wrap="none" anchor="ctr"/>
                <a:lstStyle/>
                <a:p>
                  <a:endParaRPr lang="en-US"/>
                </a:p>
              </p:txBody>
            </p:sp>
            <p:sp>
              <p:nvSpPr>
                <p:cNvPr id="46115" name="Line 35"/>
                <p:cNvSpPr>
                  <a:spLocks noChangeShapeType="1"/>
                </p:cNvSpPr>
                <p:nvPr/>
              </p:nvSpPr>
              <p:spPr bwMode="auto">
                <a:xfrm>
                  <a:off x="4272" y="2976"/>
                  <a:ext cx="240" cy="144"/>
                </a:xfrm>
                <a:prstGeom prst="line">
                  <a:avLst/>
                </a:prstGeom>
                <a:noFill/>
                <a:ln w="38100">
                  <a:solidFill>
                    <a:schemeClr val="accent2"/>
                  </a:solidFill>
                  <a:round/>
                  <a:headEnd/>
                  <a:tailEnd/>
                </a:ln>
                <a:effectLst/>
              </p:spPr>
              <p:txBody>
                <a:bodyPr wrap="none" anchor="ctr"/>
                <a:lstStyle/>
                <a:p>
                  <a:endParaRPr lang="en-US"/>
                </a:p>
              </p:txBody>
            </p:sp>
          </p:grpSp>
          <p:grpSp>
            <p:nvGrpSpPr>
              <p:cNvPr id="10" name="Group 36"/>
              <p:cNvGrpSpPr>
                <a:grpSpLocks/>
              </p:cNvGrpSpPr>
              <p:nvPr/>
            </p:nvGrpSpPr>
            <p:grpSpPr bwMode="auto">
              <a:xfrm>
                <a:off x="3888" y="3264"/>
                <a:ext cx="240" cy="288"/>
                <a:chOff x="4272" y="2832"/>
                <a:chExt cx="240" cy="288"/>
              </a:xfrm>
            </p:grpSpPr>
            <p:sp>
              <p:nvSpPr>
                <p:cNvPr id="46117" name="Line 37"/>
                <p:cNvSpPr>
                  <a:spLocks noChangeShapeType="1"/>
                </p:cNvSpPr>
                <p:nvPr/>
              </p:nvSpPr>
              <p:spPr bwMode="auto">
                <a:xfrm flipH="1">
                  <a:off x="4272" y="2832"/>
                  <a:ext cx="240" cy="144"/>
                </a:xfrm>
                <a:prstGeom prst="line">
                  <a:avLst/>
                </a:prstGeom>
                <a:noFill/>
                <a:ln w="38100">
                  <a:solidFill>
                    <a:schemeClr val="accent2"/>
                  </a:solidFill>
                  <a:round/>
                  <a:headEnd/>
                  <a:tailEnd/>
                </a:ln>
                <a:effectLst/>
              </p:spPr>
              <p:txBody>
                <a:bodyPr wrap="none" anchor="ctr"/>
                <a:lstStyle/>
                <a:p>
                  <a:endParaRPr lang="en-US"/>
                </a:p>
              </p:txBody>
            </p:sp>
            <p:sp>
              <p:nvSpPr>
                <p:cNvPr id="46118" name="Line 38"/>
                <p:cNvSpPr>
                  <a:spLocks noChangeShapeType="1"/>
                </p:cNvSpPr>
                <p:nvPr/>
              </p:nvSpPr>
              <p:spPr bwMode="auto">
                <a:xfrm>
                  <a:off x="4272" y="2976"/>
                  <a:ext cx="240" cy="144"/>
                </a:xfrm>
                <a:prstGeom prst="line">
                  <a:avLst/>
                </a:prstGeom>
                <a:noFill/>
                <a:ln w="38100">
                  <a:solidFill>
                    <a:schemeClr val="accent2"/>
                  </a:solidFill>
                  <a:round/>
                  <a:headEnd/>
                  <a:tailEnd/>
                </a:ln>
                <a:effectLst/>
              </p:spPr>
              <p:txBody>
                <a:bodyPr wrap="none" anchor="ctr"/>
                <a:lstStyle/>
                <a:p>
                  <a:endParaRPr lang="en-US"/>
                </a:p>
              </p:txBody>
            </p:sp>
          </p:grpSp>
          <p:sp>
            <p:nvSpPr>
              <p:cNvPr id="46119" name="Line 39"/>
              <p:cNvSpPr>
                <a:spLocks noChangeShapeType="1"/>
              </p:cNvSpPr>
              <p:nvPr/>
            </p:nvSpPr>
            <p:spPr bwMode="auto">
              <a:xfrm flipH="1">
                <a:off x="3936" y="3408"/>
                <a:ext cx="864" cy="0"/>
              </a:xfrm>
              <a:prstGeom prst="line">
                <a:avLst/>
              </a:prstGeom>
              <a:noFill/>
              <a:ln w="38100">
                <a:solidFill>
                  <a:schemeClr val="accent2"/>
                </a:solidFill>
                <a:round/>
                <a:headEnd/>
                <a:tailEnd/>
              </a:ln>
              <a:effectLst/>
            </p:spPr>
            <p:txBody>
              <a:bodyPr wrap="none" anchor="ctr"/>
              <a:lstStyle/>
              <a:p>
                <a:endParaRPr lang="en-US"/>
              </a:p>
            </p:txBody>
          </p:sp>
        </p:grpSp>
      </p:grpSp>
      <p:sp>
        <p:nvSpPr>
          <p:cNvPr id="46123" name="Text Box 43"/>
          <p:cNvSpPr txBox="1">
            <a:spLocks noChangeArrowheads="1"/>
          </p:cNvSpPr>
          <p:nvPr/>
        </p:nvSpPr>
        <p:spPr bwMode="auto">
          <a:xfrm>
            <a:off x="1231900" y="4495800"/>
            <a:ext cx="2197100" cy="369888"/>
          </a:xfrm>
          <a:prstGeom prst="rect">
            <a:avLst/>
          </a:prstGeom>
          <a:noFill/>
          <a:ln w="9525">
            <a:noFill/>
            <a:miter lim="800000"/>
            <a:headEnd/>
            <a:tailEnd/>
          </a:ln>
          <a:effectLst/>
        </p:spPr>
        <p:txBody>
          <a:bodyPr wrap="none">
            <a:spAutoFit/>
          </a:bodyPr>
          <a:lstStyle/>
          <a:p>
            <a:r>
              <a:rPr lang="en-GB" sz="1800">
                <a:latin typeface="Verdana" pitchFamily="34" charset="0"/>
              </a:rPr>
              <a:t>the Ponzo illusion</a:t>
            </a:r>
          </a:p>
        </p:txBody>
      </p:sp>
      <p:sp>
        <p:nvSpPr>
          <p:cNvPr id="46124" name="Text Box 44"/>
          <p:cNvSpPr txBox="1">
            <a:spLocks noChangeArrowheads="1"/>
          </p:cNvSpPr>
          <p:nvPr/>
        </p:nvSpPr>
        <p:spPr bwMode="auto">
          <a:xfrm>
            <a:off x="5029200" y="4495800"/>
            <a:ext cx="2790825" cy="369888"/>
          </a:xfrm>
          <a:prstGeom prst="rect">
            <a:avLst/>
          </a:prstGeom>
          <a:noFill/>
          <a:ln w="9525">
            <a:noFill/>
            <a:miter lim="800000"/>
            <a:headEnd/>
            <a:tailEnd/>
          </a:ln>
          <a:effectLst/>
        </p:spPr>
        <p:txBody>
          <a:bodyPr wrap="none">
            <a:spAutoFit/>
          </a:bodyPr>
          <a:lstStyle/>
          <a:p>
            <a:r>
              <a:rPr lang="en-GB" sz="1800">
                <a:latin typeface="Verdana" pitchFamily="34" charset="0"/>
              </a:rPr>
              <a:t>the Muller Lyer illusion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GB"/>
              <a:t>Reading</a:t>
            </a:r>
          </a:p>
        </p:txBody>
      </p:sp>
      <p:sp>
        <p:nvSpPr>
          <p:cNvPr id="47107" name="Rectangle 3"/>
          <p:cNvSpPr>
            <a:spLocks noGrp="1" noChangeArrowheads="1"/>
          </p:cNvSpPr>
          <p:nvPr>
            <p:ph type="body" idx="1"/>
          </p:nvPr>
        </p:nvSpPr>
        <p:spPr/>
        <p:txBody>
          <a:bodyPr/>
          <a:lstStyle/>
          <a:p>
            <a:pPr>
              <a:lnSpc>
                <a:spcPct val="90000"/>
              </a:lnSpc>
            </a:pPr>
            <a:r>
              <a:rPr lang="en-GB" sz="2400" dirty="0"/>
              <a:t>Several stages:</a:t>
            </a:r>
          </a:p>
          <a:p>
            <a:pPr lvl="1">
              <a:lnSpc>
                <a:spcPct val="90000"/>
              </a:lnSpc>
            </a:pPr>
            <a:r>
              <a:rPr lang="en-GB" sz="2000" dirty="0"/>
              <a:t>visual pattern perceived</a:t>
            </a:r>
          </a:p>
          <a:p>
            <a:pPr lvl="1">
              <a:lnSpc>
                <a:spcPct val="90000"/>
              </a:lnSpc>
            </a:pPr>
            <a:r>
              <a:rPr lang="en-GB" sz="2000" dirty="0"/>
              <a:t>decoded using internal representation of language</a:t>
            </a:r>
          </a:p>
          <a:p>
            <a:pPr lvl="1">
              <a:lnSpc>
                <a:spcPct val="90000"/>
              </a:lnSpc>
            </a:pPr>
            <a:r>
              <a:rPr lang="en-GB" sz="2000" dirty="0"/>
              <a:t>interpreted using knowledge of syntax, semantics, </a:t>
            </a:r>
            <a:r>
              <a:rPr lang="en-GB" sz="2000" dirty="0" smtClean="0"/>
              <a:t>pragmatics</a:t>
            </a:r>
            <a:endParaRPr lang="en-GB" sz="2000" dirty="0"/>
          </a:p>
          <a:p>
            <a:pPr lvl="4">
              <a:lnSpc>
                <a:spcPct val="90000"/>
              </a:lnSpc>
            </a:pPr>
            <a:endParaRPr lang="en-GB" sz="1600" dirty="0"/>
          </a:p>
          <a:p>
            <a:pPr>
              <a:lnSpc>
                <a:spcPct val="90000"/>
              </a:lnSpc>
            </a:pPr>
            <a:r>
              <a:rPr lang="en-GB" sz="2400" dirty="0"/>
              <a:t>Reading involves saccades and fixations</a:t>
            </a:r>
          </a:p>
          <a:p>
            <a:pPr>
              <a:lnSpc>
                <a:spcPct val="90000"/>
              </a:lnSpc>
            </a:pPr>
            <a:r>
              <a:rPr lang="en-GB" sz="2400" dirty="0"/>
              <a:t>Perception occurs during fixations</a:t>
            </a:r>
          </a:p>
          <a:p>
            <a:pPr>
              <a:lnSpc>
                <a:spcPct val="90000"/>
              </a:lnSpc>
            </a:pPr>
            <a:r>
              <a:rPr lang="en-GB" sz="2400" dirty="0"/>
              <a:t>Word shape is important to recognition</a:t>
            </a:r>
          </a:p>
          <a:p>
            <a:pPr>
              <a:lnSpc>
                <a:spcPct val="90000"/>
              </a:lnSpc>
            </a:pPr>
            <a:r>
              <a:rPr lang="en-GB" sz="2400" dirty="0"/>
              <a:t>Negative contrast improves reading from computer screen</a:t>
            </a:r>
          </a:p>
          <a:p>
            <a:pPr>
              <a:lnSpc>
                <a:spcPct val="90000"/>
              </a:lnSpc>
            </a:pPr>
            <a:endParaRPr lang="en-GB" sz="24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3200" y="2995611"/>
            <a:ext cx="2286000" cy="866775"/>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7364" y="5029200"/>
            <a:ext cx="1371600" cy="12192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GB"/>
              <a:t>Hearing</a:t>
            </a:r>
          </a:p>
        </p:txBody>
      </p:sp>
      <p:sp>
        <p:nvSpPr>
          <p:cNvPr id="48131" name="Rectangle 3"/>
          <p:cNvSpPr>
            <a:spLocks noGrp="1" noChangeArrowheads="1"/>
          </p:cNvSpPr>
          <p:nvPr>
            <p:ph type="body" idx="1"/>
          </p:nvPr>
        </p:nvSpPr>
        <p:spPr/>
        <p:txBody>
          <a:bodyPr/>
          <a:lstStyle/>
          <a:p>
            <a:pPr>
              <a:lnSpc>
                <a:spcPct val="90000"/>
              </a:lnSpc>
              <a:tabLst>
                <a:tab pos="863600" algn="l"/>
                <a:tab pos="2387600" algn="l"/>
                <a:tab pos="2667000" algn="l"/>
              </a:tabLst>
            </a:pPr>
            <a:r>
              <a:rPr lang="en-GB" sz="2400" dirty="0"/>
              <a:t>Provides information about environment:</a:t>
            </a:r>
            <a:br>
              <a:rPr lang="en-GB" sz="2400" dirty="0"/>
            </a:br>
            <a:r>
              <a:rPr lang="en-GB" sz="2400" dirty="0"/>
              <a:t>	</a:t>
            </a:r>
            <a:r>
              <a:rPr lang="en-GB" sz="2000" dirty="0"/>
              <a:t>distances, directions, objects etc.</a:t>
            </a:r>
          </a:p>
          <a:p>
            <a:pPr>
              <a:lnSpc>
                <a:spcPct val="90000"/>
              </a:lnSpc>
              <a:tabLst>
                <a:tab pos="863600" algn="l"/>
                <a:tab pos="2387600" algn="l"/>
                <a:tab pos="2667000" algn="l"/>
              </a:tabLst>
            </a:pPr>
            <a:r>
              <a:rPr lang="en-GB" sz="2400" dirty="0"/>
              <a:t>Physical apparatus:</a:t>
            </a:r>
          </a:p>
          <a:p>
            <a:pPr lvl="1">
              <a:lnSpc>
                <a:spcPct val="90000"/>
              </a:lnSpc>
              <a:tabLst>
                <a:tab pos="863600" algn="l"/>
                <a:tab pos="2387600" algn="l"/>
                <a:tab pos="2667000" algn="l"/>
              </a:tabLst>
            </a:pPr>
            <a:r>
              <a:rPr lang="en-GB" sz="2000" dirty="0"/>
              <a:t>outer ear	–	</a:t>
            </a:r>
            <a:r>
              <a:rPr lang="en-GB" sz="1800" dirty="0"/>
              <a:t>protects inner and amplifies sound</a:t>
            </a:r>
          </a:p>
          <a:p>
            <a:pPr lvl="1">
              <a:lnSpc>
                <a:spcPct val="90000"/>
              </a:lnSpc>
              <a:tabLst>
                <a:tab pos="863600" algn="l"/>
                <a:tab pos="2387600" algn="l"/>
                <a:tab pos="2667000" algn="l"/>
              </a:tabLst>
            </a:pPr>
            <a:r>
              <a:rPr lang="en-GB" sz="2000" dirty="0"/>
              <a:t>middle ear	–	</a:t>
            </a:r>
            <a:r>
              <a:rPr lang="en-GB" sz="1800" dirty="0"/>
              <a:t>transmits sound waves as</a:t>
            </a:r>
            <a:br>
              <a:rPr lang="en-GB" sz="1800" dirty="0"/>
            </a:br>
            <a:r>
              <a:rPr lang="en-GB" sz="1800" dirty="0"/>
              <a:t>			vibrations to inner</a:t>
            </a:r>
            <a:r>
              <a:rPr lang="en-GB" sz="1400" dirty="0"/>
              <a:t> </a:t>
            </a:r>
            <a:r>
              <a:rPr lang="en-GB" sz="1800" dirty="0"/>
              <a:t>ear</a:t>
            </a:r>
            <a:endParaRPr lang="en-GB" sz="2000" dirty="0"/>
          </a:p>
          <a:p>
            <a:pPr lvl="1">
              <a:lnSpc>
                <a:spcPct val="90000"/>
              </a:lnSpc>
              <a:tabLst>
                <a:tab pos="863600" algn="l"/>
                <a:tab pos="2387600" algn="l"/>
                <a:tab pos="2667000" algn="l"/>
              </a:tabLst>
            </a:pPr>
            <a:r>
              <a:rPr lang="en-GB" sz="2000" dirty="0"/>
              <a:t>inner ear	–	</a:t>
            </a:r>
            <a:r>
              <a:rPr lang="en-GB" sz="1800" dirty="0"/>
              <a:t>chemical transmitters are released</a:t>
            </a:r>
            <a:br>
              <a:rPr lang="en-GB" sz="1800" dirty="0"/>
            </a:br>
            <a:r>
              <a:rPr lang="en-GB" sz="1800" dirty="0"/>
              <a:t>			and cause impulses in auditory nerve</a:t>
            </a:r>
            <a:endParaRPr lang="en-GB" sz="2000" dirty="0"/>
          </a:p>
          <a:p>
            <a:pPr>
              <a:lnSpc>
                <a:spcPct val="90000"/>
              </a:lnSpc>
              <a:tabLst>
                <a:tab pos="863600" algn="l"/>
                <a:tab pos="2387600" algn="l"/>
                <a:tab pos="2667000" algn="l"/>
              </a:tabLst>
            </a:pPr>
            <a:r>
              <a:rPr lang="en-GB" sz="2400" dirty="0"/>
              <a:t>Sound</a:t>
            </a:r>
          </a:p>
          <a:p>
            <a:pPr lvl="1">
              <a:lnSpc>
                <a:spcPct val="90000"/>
              </a:lnSpc>
              <a:tabLst>
                <a:tab pos="863600" algn="l"/>
                <a:tab pos="2387600" algn="l"/>
                <a:tab pos="2667000" algn="l"/>
              </a:tabLst>
            </a:pPr>
            <a:r>
              <a:rPr lang="en-GB" sz="2000" dirty="0"/>
              <a:t>pitch	–	</a:t>
            </a:r>
            <a:r>
              <a:rPr lang="en-GB" sz="1800" dirty="0"/>
              <a:t>sound frequency</a:t>
            </a:r>
          </a:p>
          <a:p>
            <a:pPr lvl="1">
              <a:lnSpc>
                <a:spcPct val="90000"/>
              </a:lnSpc>
              <a:tabLst>
                <a:tab pos="863600" algn="l"/>
                <a:tab pos="2387600" algn="l"/>
                <a:tab pos="2667000" algn="l"/>
              </a:tabLst>
            </a:pPr>
            <a:r>
              <a:rPr lang="en-GB" sz="2000" dirty="0"/>
              <a:t>loudness 	–	</a:t>
            </a:r>
            <a:r>
              <a:rPr lang="en-GB" sz="1800" dirty="0"/>
              <a:t>amplitude</a:t>
            </a:r>
            <a:endParaRPr lang="en-GB" sz="2000" dirty="0"/>
          </a:p>
          <a:p>
            <a:pPr lvl="1">
              <a:lnSpc>
                <a:spcPct val="90000"/>
              </a:lnSpc>
              <a:tabLst>
                <a:tab pos="863600" algn="l"/>
                <a:tab pos="2387600" algn="l"/>
                <a:tab pos="2667000" algn="l"/>
              </a:tabLst>
            </a:pPr>
            <a:r>
              <a:rPr lang="en-GB" sz="2000" dirty="0"/>
              <a:t>timbre	–	</a:t>
            </a:r>
            <a:r>
              <a:rPr lang="en-GB" sz="1800" dirty="0"/>
              <a:t>type or quality</a:t>
            </a:r>
            <a:endParaRPr lang="en-GB" sz="2000" dirty="0"/>
          </a:p>
          <a:p>
            <a:pPr>
              <a:lnSpc>
                <a:spcPct val="90000"/>
              </a:lnSpc>
              <a:tabLst>
                <a:tab pos="863600" algn="l"/>
                <a:tab pos="2387600" algn="l"/>
                <a:tab pos="2667000" algn="l"/>
              </a:tabLst>
            </a:pPr>
            <a:endParaRPr lang="en-GB" sz="2400" dirty="0"/>
          </a:p>
        </p:txBody>
      </p:sp>
      <p:pic>
        <p:nvPicPr>
          <p:cNvPr id="4" name="Picture 3" descr="hearing_loss.jpg"/>
          <p:cNvPicPr>
            <a:picLocks noChangeAspect="1"/>
          </p:cNvPicPr>
          <p:nvPr/>
        </p:nvPicPr>
        <p:blipFill>
          <a:blip r:embed="rId3" cstate="print"/>
          <a:stretch>
            <a:fillRect/>
          </a:stretch>
        </p:blipFill>
        <p:spPr>
          <a:xfrm>
            <a:off x="5542845" y="4343400"/>
            <a:ext cx="3601155" cy="25146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GB"/>
              <a:t>Hearing (cont)</a:t>
            </a:r>
          </a:p>
        </p:txBody>
      </p:sp>
      <p:sp>
        <p:nvSpPr>
          <p:cNvPr id="49155" name="Rectangle 3"/>
          <p:cNvSpPr>
            <a:spLocks noGrp="1" noChangeArrowheads="1"/>
          </p:cNvSpPr>
          <p:nvPr>
            <p:ph type="body" idx="1"/>
          </p:nvPr>
        </p:nvSpPr>
        <p:spPr/>
        <p:txBody>
          <a:bodyPr/>
          <a:lstStyle/>
          <a:p>
            <a:r>
              <a:rPr lang="en-GB" sz="2400" dirty="0"/>
              <a:t>Humans can hear frequencies from 20Hz to </a:t>
            </a:r>
            <a:r>
              <a:rPr lang="en-GB" sz="2400" dirty="0" smtClean="0"/>
              <a:t>15kHz</a:t>
            </a:r>
            <a:endParaRPr lang="en-GB" sz="2000" dirty="0"/>
          </a:p>
          <a:p>
            <a:endParaRPr lang="en-GB" sz="2400" dirty="0"/>
          </a:p>
          <a:p>
            <a:r>
              <a:rPr lang="en-GB" sz="2400" dirty="0"/>
              <a:t>Auditory system filters sounds</a:t>
            </a:r>
          </a:p>
          <a:p>
            <a:pPr lvl="1"/>
            <a:r>
              <a:rPr lang="en-GB" sz="2000" dirty="0"/>
              <a:t>can attend to sounds over background noise. </a:t>
            </a:r>
          </a:p>
          <a:p>
            <a:pPr lvl="1"/>
            <a:r>
              <a:rPr lang="en-GB" sz="2000" dirty="0"/>
              <a:t>for example, the </a:t>
            </a:r>
            <a:r>
              <a:rPr lang="en-GB" sz="2000" dirty="0" smtClean="0"/>
              <a:t>party </a:t>
            </a:r>
            <a:r>
              <a:rPr lang="en-GB" sz="2000" dirty="0"/>
              <a:t>phenomenon.</a:t>
            </a:r>
          </a:p>
          <a:p>
            <a:endParaRPr lang="en-GB"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GB" dirty="0" smtClean="0"/>
              <a:t>Touch/Haptic</a:t>
            </a:r>
            <a:endParaRPr lang="en-GB" dirty="0"/>
          </a:p>
        </p:txBody>
      </p:sp>
      <p:sp>
        <p:nvSpPr>
          <p:cNvPr id="50179" name="Rectangle 3"/>
          <p:cNvSpPr>
            <a:spLocks noGrp="1" noChangeArrowheads="1"/>
          </p:cNvSpPr>
          <p:nvPr>
            <p:ph type="body" idx="1"/>
          </p:nvPr>
        </p:nvSpPr>
        <p:spPr/>
        <p:txBody>
          <a:bodyPr/>
          <a:lstStyle/>
          <a:p>
            <a:pPr>
              <a:tabLst>
                <a:tab pos="1435100" algn="l"/>
                <a:tab pos="3238500" algn="l"/>
              </a:tabLst>
            </a:pPr>
            <a:r>
              <a:rPr lang="en-GB" sz="2000" dirty="0"/>
              <a:t>Provides important feedback about environment.</a:t>
            </a:r>
          </a:p>
          <a:p>
            <a:pPr>
              <a:spcBef>
                <a:spcPct val="50000"/>
              </a:spcBef>
              <a:tabLst>
                <a:tab pos="1435100" algn="l"/>
                <a:tab pos="3238500" algn="l"/>
              </a:tabLst>
            </a:pPr>
            <a:r>
              <a:rPr lang="en-GB" sz="2000" dirty="0"/>
              <a:t>May be key sense for someone who is visually impaired.</a:t>
            </a:r>
          </a:p>
          <a:p>
            <a:pPr>
              <a:spcBef>
                <a:spcPct val="50000"/>
              </a:spcBef>
              <a:tabLst>
                <a:tab pos="1435100" algn="l"/>
                <a:tab pos="3238500" algn="l"/>
              </a:tabLst>
            </a:pPr>
            <a:r>
              <a:rPr lang="en-GB" sz="2000" dirty="0"/>
              <a:t>Stimulus received via receptors in the skin:</a:t>
            </a:r>
          </a:p>
          <a:p>
            <a:pPr lvl="1">
              <a:tabLst>
                <a:tab pos="1435100" algn="l"/>
                <a:tab pos="3238500" algn="l"/>
              </a:tabLst>
            </a:pPr>
            <a:r>
              <a:rPr lang="en-GB" sz="1800" dirty="0" smtClean="0"/>
              <a:t>Thermo-receptors</a:t>
            </a:r>
            <a:r>
              <a:rPr lang="en-GB" sz="1800" dirty="0"/>
              <a:t>	– heat and cold</a:t>
            </a:r>
          </a:p>
          <a:p>
            <a:pPr lvl="1">
              <a:tabLst>
                <a:tab pos="1435100" algn="l"/>
                <a:tab pos="3238500" algn="l"/>
              </a:tabLst>
            </a:pPr>
            <a:r>
              <a:rPr lang="en-GB" sz="1800" dirty="0"/>
              <a:t>nociceptors	– pain</a:t>
            </a:r>
          </a:p>
          <a:p>
            <a:pPr lvl="1">
              <a:tabLst>
                <a:tab pos="1435100" algn="l"/>
                <a:tab pos="3238500" algn="l"/>
              </a:tabLst>
            </a:pPr>
            <a:r>
              <a:rPr lang="en-GB" sz="1800" dirty="0"/>
              <a:t>mechanoreceptors	– pressure</a:t>
            </a:r>
            <a:br>
              <a:rPr lang="en-GB" sz="1800" dirty="0"/>
            </a:br>
            <a:r>
              <a:rPr lang="en-GB" sz="1800" dirty="0" smtClean="0"/>
              <a:t>	</a:t>
            </a:r>
            <a:r>
              <a:rPr lang="en-GB" sz="1800" dirty="0"/>
              <a:t>	      </a:t>
            </a:r>
            <a:r>
              <a:rPr lang="en-GB" sz="1600" dirty="0"/>
              <a:t>(some instant, some continuous)</a:t>
            </a:r>
          </a:p>
          <a:p>
            <a:pPr>
              <a:spcBef>
                <a:spcPct val="50000"/>
              </a:spcBef>
              <a:tabLst>
                <a:tab pos="1435100" algn="l"/>
                <a:tab pos="3238500" algn="l"/>
              </a:tabLst>
            </a:pPr>
            <a:r>
              <a:rPr lang="en-GB" sz="2000" dirty="0"/>
              <a:t>Some </a:t>
            </a:r>
            <a:r>
              <a:rPr lang="en-GB" sz="2000" dirty="0" smtClean="0"/>
              <a:t>areas </a:t>
            </a:r>
            <a:r>
              <a:rPr lang="en-GB" sz="2000" dirty="0"/>
              <a:t>more sensitive than others e.g. fingers.</a:t>
            </a:r>
          </a:p>
          <a:p>
            <a:pPr>
              <a:spcBef>
                <a:spcPct val="50000"/>
              </a:spcBef>
              <a:tabLst>
                <a:tab pos="1435100" algn="l"/>
                <a:tab pos="3238500" algn="l"/>
              </a:tabLst>
            </a:pPr>
            <a:r>
              <a:rPr lang="en-GB" sz="2000" dirty="0" smtClean="0"/>
              <a:t>Kinesthesis  </a:t>
            </a:r>
            <a:r>
              <a:rPr lang="en-GB" sz="2000" dirty="0"/>
              <a:t>- awareness of body position </a:t>
            </a:r>
          </a:p>
          <a:p>
            <a:pPr lvl="1">
              <a:tabLst>
                <a:tab pos="1435100" algn="l"/>
                <a:tab pos="3238500" algn="l"/>
              </a:tabLst>
            </a:pPr>
            <a:r>
              <a:rPr lang="en-GB" sz="1800" dirty="0"/>
              <a:t>affects comfort and performance.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GB"/>
              <a:t>Movement</a:t>
            </a:r>
          </a:p>
        </p:txBody>
      </p:sp>
      <p:sp>
        <p:nvSpPr>
          <p:cNvPr id="51203" name="Rectangle 3"/>
          <p:cNvSpPr>
            <a:spLocks noGrp="1" noChangeArrowheads="1"/>
          </p:cNvSpPr>
          <p:nvPr>
            <p:ph type="body" idx="1"/>
          </p:nvPr>
        </p:nvSpPr>
        <p:spPr/>
        <p:txBody>
          <a:bodyPr/>
          <a:lstStyle/>
          <a:p>
            <a:pPr>
              <a:lnSpc>
                <a:spcPct val="90000"/>
              </a:lnSpc>
              <a:tabLst>
                <a:tab pos="2095500" algn="l"/>
              </a:tabLst>
            </a:pPr>
            <a:r>
              <a:rPr lang="en-GB" sz="2400" dirty="0" smtClean="0"/>
              <a:t>Time taken to </a:t>
            </a:r>
            <a:r>
              <a:rPr lang="en-GB" sz="2400" dirty="0"/>
              <a:t>respond to </a:t>
            </a:r>
            <a:r>
              <a:rPr lang="en-GB" sz="2400" dirty="0" smtClean="0"/>
              <a:t>stimulus:</a:t>
            </a:r>
            <a:r>
              <a:rPr lang="en-GB" sz="2400" dirty="0"/>
              <a:t/>
            </a:r>
            <a:br>
              <a:rPr lang="en-GB" sz="2400" dirty="0"/>
            </a:br>
            <a:r>
              <a:rPr lang="en-GB" sz="2400" dirty="0"/>
              <a:t>	reaction time + movement time</a:t>
            </a:r>
          </a:p>
          <a:p>
            <a:pPr>
              <a:lnSpc>
                <a:spcPct val="90000"/>
              </a:lnSpc>
              <a:tabLst>
                <a:tab pos="2095500" algn="l"/>
              </a:tabLst>
            </a:pPr>
            <a:endParaRPr lang="en-GB" sz="800" dirty="0"/>
          </a:p>
          <a:p>
            <a:pPr>
              <a:lnSpc>
                <a:spcPct val="90000"/>
              </a:lnSpc>
              <a:tabLst>
                <a:tab pos="2095500" algn="l"/>
              </a:tabLst>
            </a:pPr>
            <a:r>
              <a:rPr lang="en-GB" sz="2400" dirty="0" smtClean="0"/>
              <a:t>Movement time dependent on </a:t>
            </a:r>
            <a:r>
              <a:rPr lang="en-GB" sz="2400" dirty="0"/>
              <a:t>age, </a:t>
            </a:r>
            <a:r>
              <a:rPr lang="en-GB" sz="2400" dirty="0" smtClean="0"/>
              <a:t>fitness etc</a:t>
            </a:r>
            <a:r>
              <a:rPr lang="en-GB" sz="2400" dirty="0"/>
              <a:t>.</a:t>
            </a:r>
          </a:p>
          <a:p>
            <a:pPr>
              <a:lnSpc>
                <a:spcPct val="90000"/>
              </a:lnSpc>
              <a:tabLst>
                <a:tab pos="2095500" algn="l"/>
              </a:tabLst>
            </a:pPr>
            <a:endParaRPr lang="en-GB" sz="800" dirty="0"/>
          </a:p>
          <a:p>
            <a:pPr>
              <a:lnSpc>
                <a:spcPct val="90000"/>
              </a:lnSpc>
              <a:tabLst>
                <a:tab pos="2095500" algn="l"/>
              </a:tabLst>
            </a:pPr>
            <a:r>
              <a:rPr lang="en-GB" sz="2400" dirty="0"/>
              <a:t>Reaction time - dependent on stimulus type:</a:t>
            </a:r>
          </a:p>
          <a:p>
            <a:pPr lvl="1">
              <a:lnSpc>
                <a:spcPct val="90000"/>
              </a:lnSpc>
              <a:tabLst>
                <a:tab pos="2095500" algn="l"/>
              </a:tabLst>
            </a:pPr>
            <a:r>
              <a:rPr lang="en-GB" sz="2000" dirty="0"/>
              <a:t>visual	~ 200ms</a:t>
            </a:r>
          </a:p>
          <a:p>
            <a:pPr lvl="1">
              <a:lnSpc>
                <a:spcPct val="90000"/>
              </a:lnSpc>
              <a:tabLst>
                <a:tab pos="2095500" algn="l"/>
              </a:tabLst>
            </a:pPr>
            <a:r>
              <a:rPr lang="en-GB" sz="2000" dirty="0"/>
              <a:t>auditory	~ 150 ms</a:t>
            </a:r>
          </a:p>
          <a:p>
            <a:pPr lvl="1">
              <a:lnSpc>
                <a:spcPct val="90000"/>
              </a:lnSpc>
              <a:tabLst>
                <a:tab pos="2095500" algn="l"/>
              </a:tabLst>
            </a:pPr>
            <a:r>
              <a:rPr lang="en-GB" sz="2000" dirty="0"/>
              <a:t>pain	~ 700ms</a:t>
            </a:r>
          </a:p>
          <a:p>
            <a:pPr>
              <a:lnSpc>
                <a:spcPct val="90000"/>
              </a:lnSpc>
              <a:tabLst>
                <a:tab pos="2095500" algn="l"/>
              </a:tabLst>
            </a:pPr>
            <a:endParaRPr lang="en-GB" sz="800" dirty="0"/>
          </a:p>
          <a:p>
            <a:pPr>
              <a:lnSpc>
                <a:spcPct val="90000"/>
              </a:lnSpc>
              <a:tabLst>
                <a:tab pos="2095500" algn="l"/>
              </a:tabLst>
            </a:pPr>
            <a:r>
              <a:rPr lang="en-GB" sz="2400" dirty="0" smtClean="0"/>
              <a:t>Increasing reaction time decreases </a:t>
            </a:r>
            <a:r>
              <a:rPr lang="en-GB" sz="2400" dirty="0"/>
              <a:t>accuracy in the unskilled operator but not in the skilled operator.</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GB"/>
              <a:t>Movement (cont)</a:t>
            </a:r>
          </a:p>
        </p:txBody>
      </p:sp>
      <p:sp>
        <p:nvSpPr>
          <p:cNvPr id="52227" name="Rectangle 3"/>
          <p:cNvSpPr>
            <a:spLocks noGrp="1" noChangeArrowheads="1"/>
          </p:cNvSpPr>
          <p:nvPr>
            <p:ph type="body" idx="1"/>
          </p:nvPr>
        </p:nvSpPr>
        <p:spPr/>
        <p:txBody>
          <a:bodyPr/>
          <a:lstStyle/>
          <a:p>
            <a:pPr>
              <a:lnSpc>
                <a:spcPct val="90000"/>
              </a:lnSpc>
              <a:tabLst>
                <a:tab pos="1625600" algn="l"/>
              </a:tabLst>
            </a:pPr>
            <a:r>
              <a:rPr lang="en-GB" sz="2400" dirty="0" err="1"/>
              <a:t>Fitts</a:t>
            </a:r>
            <a:r>
              <a:rPr lang="en-GB" sz="2400" dirty="0"/>
              <a:t>' Law describes the time taken to hit a screen target:</a:t>
            </a:r>
          </a:p>
          <a:p>
            <a:pPr>
              <a:lnSpc>
                <a:spcPct val="90000"/>
              </a:lnSpc>
              <a:tabLst>
                <a:tab pos="1625600" algn="l"/>
              </a:tabLst>
            </a:pPr>
            <a:endParaRPr lang="en-GB" sz="1200" dirty="0"/>
          </a:p>
          <a:p>
            <a:pPr>
              <a:lnSpc>
                <a:spcPct val="90000"/>
              </a:lnSpc>
              <a:buFontTx/>
              <a:buNone/>
              <a:tabLst>
                <a:tab pos="1625600" algn="l"/>
              </a:tabLst>
            </a:pPr>
            <a:r>
              <a:rPr lang="en-GB" sz="2400" dirty="0"/>
              <a:t>		Mt = a + b log</a:t>
            </a:r>
            <a:r>
              <a:rPr lang="en-GB" sz="2400" baseline="-25000" dirty="0"/>
              <a:t>2</a:t>
            </a:r>
            <a:r>
              <a:rPr lang="en-GB" sz="2400" dirty="0"/>
              <a:t>(D/S + 1)</a:t>
            </a:r>
          </a:p>
          <a:p>
            <a:pPr>
              <a:lnSpc>
                <a:spcPct val="90000"/>
              </a:lnSpc>
              <a:tabLst>
                <a:tab pos="1625600" algn="l"/>
              </a:tabLst>
            </a:pPr>
            <a:endParaRPr lang="en-GB" sz="1200" dirty="0"/>
          </a:p>
          <a:p>
            <a:pPr marL="571500" lvl="1" indent="6350">
              <a:lnSpc>
                <a:spcPct val="90000"/>
              </a:lnSpc>
              <a:buFontTx/>
              <a:buNone/>
              <a:tabLst>
                <a:tab pos="1625600" algn="l"/>
              </a:tabLst>
            </a:pPr>
            <a:r>
              <a:rPr lang="en-GB" sz="2000" dirty="0"/>
              <a:t>where:	a and b are empirically determined constants</a:t>
            </a:r>
          </a:p>
          <a:p>
            <a:pPr marL="571500" lvl="1" indent="6350">
              <a:lnSpc>
                <a:spcPct val="90000"/>
              </a:lnSpc>
              <a:buFontTx/>
              <a:buNone/>
              <a:tabLst>
                <a:tab pos="1625600" algn="l"/>
              </a:tabLst>
            </a:pPr>
            <a:r>
              <a:rPr lang="en-GB" sz="2000" dirty="0"/>
              <a:t>	Mt is movement time</a:t>
            </a:r>
          </a:p>
          <a:p>
            <a:pPr marL="571500" lvl="1" indent="6350">
              <a:lnSpc>
                <a:spcPct val="90000"/>
              </a:lnSpc>
              <a:buFontTx/>
              <a:buNone/>
              <a:tabLst>
                <a:tab pos="1625600" algn="l"/>
              </a:tabLst>
            </a:pPr>
            <a:r>
              <a:rPr lang="en-GB" sz="2000" dirty="0"/>
              <a:t>	D is Distance </a:t>
            </a:r>
          </a:p>
          <a:p>
            <a:pPr marL="571500" lvl="1" indent="6350">
              <a:lnSpc>
                <a:spcPct val="90000"/>
              </a:lnSpc>
              <a:buFontTx/>
              <a:buNone/>
              <a:tabLst>
                <a:tab pos="1625600" algn="l"/>
              </a:tabLst>
            </a:pPr>
            <a:r>
              <a:rPr lang="en-GB" sz="2000" dirty="0"/>
              <a:t>	S is Size of target</a:t>
            </a:r>
          </a:p>
          <a:p>
            <a:pPr>
              <a:lnSpc>
                <a:spcPct val="90000"/>
              </a:lnSpc>
              <a:tabLst>
                <a:tab pos="1625600" algn="l"/>
              </a:tabLst>
            </a:pPr>
            <a:endParaRPr lang="en-GB" sz="1400" dirty="0"/>
          </a:p>
          <a:p>
            <a:pPr>
              <a:lnSpc>
                <a:spcPct val="90000"/>
              </a:lnSpc>
              <a:buFont typeface="Symbol" pitchFamily="18" charset="2"/>
              <a:buChar char="Þ"/>
              <a:tabLst>
                <a:tab pos="1625600" algn="l"/>
              </a:tabLst>
            </a:pPr>
            <a:r>
              <a:rPr lang="en-GB" sz="2400" dirty="0"/>
              <a:t>targets as large as possible</a:t>
            </a:r>
            <a:br>
              <a:rPr lang="en-GB" sz="2400" dirty="0"/>
            </a:br>
            <a:r>
              <a:rPr lang="en-GB" sz="2400" dirty="0"/>
              <a:t>distances as small as possible</a:t>
            </a:r>
          </a:p>
          <a:p>
            <a:pPr>
              <a:lnSpc>
                <a:spcPct val="90000"/>
              </a:lnSpc>
              <a:tabLst>
                <a:tab pos="1625600" algn="l"/>
              </a:tabLst>
            </a:pPr>
            <a:endParaRPr lang="en-GB"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Resources</a:t>
            </a:r>
            <a:endParaRPr lang="en-US" dirty="0"/>
          </a:p>
        </p:txBody>
      </p:sp>
      <p:sp>
        <p:nvSpPr>
          <p:cNvPr id="3" name="Slide Number Placeholder 2"/>
          <p:cNvSpPr>
            <a:spLocks noGrp="1"/>
          </p:cNvSpPr>
          <p:nvPr>
            <p:ph type="sldNum" sz="quarter" idx="12"/>
          </p:nvPr>
        </p:nvSpPr>
        <p:spPr/>
        <p:txBody>
          <a:bodyPr>
            <a:normAutofit/>
          </a:bodyPr>
          <a:lstStyle/>
          <a:p>
            <a:fld id="{1AD93096-5B34-4342-9326-69289CEAE4C2}" type="slidenum">
              <a:rPr lang="en-US" smtClean="0"/>
              <a:pPr/>
              <a:t>3</a:t>
            </a:fld>
            <a:endParaRPr lang="en-US" dirty="0">
              <a:solidFill>
                <a:srgbClr val="FFFFFF"/>
              </a:solidFill>
            </a:endParaRPr>
          </a:p>
        </p:txBody>
      </p:sp>
      <p:sp>
        <p:nvSpPr>
          <p:cNvPr id="4" name="Content Placeholder 3"/>
          <p:cNvSpPr>
            <a:spLocks noGrp="1"/>
          </p:cNvSpPr>
          <p:nvPr>
            <p:ph sz="quarter" idx="1"/>
          </p:nvPr>
        </p:nvSpPr>
        <p:spPr/>
        <p:txBody>
          <a:bodyPr>
            <a:normAutofit fontScale="77500" lnSpcReduction="20000"/>
          </a:bodyPr>
          <a:lstStyle/>
          <a:p>
            <a:r>
              <a:rPr lang="en-US" dirty="0" smtClean="0"/>
              <a:t>Text book</a:t>
            </a:r>
          </a:p>
          <a:p>
            <a:pPr lvl="1"/>
            <a:r>
              <a:rPr lang="en-US" dirty="0" smtClean="0"/>
              <a:t>Human</a:t>
            </a:r>
            <a:r>
              <a:rPr lang="fr-FR" dirty="0" smtClean="0"/>
              <a:t> </a:t>
            </a:r>
            <a:r>
              <a:rPr lang="fr-FR" dirty="0"/>
              <a:t>Computer Interaction, A. Dix et al., 3rd </a:t>
            </a:r>
            <a:r>
              <a:rPr lang="en-US" dirty="0" smtClean="0"/>
              <a:t>edition</a:t>
            </a:r>
            <a:r>
              <a:rPr lang="fr-FR" dirty="0" smtClean="0"/>
              <a:t>, </a:t>
            </a:r>
            <a:r>
              <a:rPr lang="fr-FR" dirty="0"/>
              <a:t>Pearson Education,</a:t>
            </a:r>
            <a:endParaRPr lang="en-US" dirty="0" smtClean="0"/>
          </a:p>
          <a:p>
            <a:r>
              <a:rPr lang="en-US" dirty="0" smtClean="0"/>
              <a:t>Other</a:t>
            </a:r>
          </a:p>
          <a:p>
            <a:pPr lvl="1"/>
            <a:r>
              <a:rPr lang="en-US" dirty="0"/>
              <a:t>Designing Interactive Systems: A comprehensive guide to HCI, UX and interaction design, D. </a:t>
            </a:r>
            <a:r>
              <a:rPr lang="en-US" dirty="0" err="1"/>
              <a:t>Benyon</a:t>
            </a:r>
            <a:r>
              <a:rPr lang="en-US" dirty="0"/>
              <a:t>, 3rd edition, Pearson Education, 2013</a:t>
            </a:r>
            <a:r>
              <a:rPr lang="en-US" dirty="0" smtClean="0"/>
              <a:t>.</a:t>
            </a:r>
            <a:endParaRPr lang="en-US" dirty="0"/>
          </a:p>
          <a:p>
            <a:pPr lvl="1"/>
            <a:r>
              <a:rPr lang="en-US" dirty="0"/>
              <a:t>Designing the User Interface: Strategies for Effective Human-Computer Interaction, B. </a:t>
            </a:r>
            <a:r>
              <a:rPr lang="en-US" dirty="0" err="1"/>
              <a:t>Shneiderman</a:t>
            </a:r>
            <a:r>
              <a:rPr lang="en-US" dirty="0"/>
              <a:t> et al., 5th edition, Pearson Education, 2009.</a:t>
            </a:r>
          </a:p>
          <a:p>
            <a:pPr lvl="1"/>
            <a:r>
              <a:rPr lang="en-US" dirty="0" smtClean="0"/>
              <a:t>The essence of human computer interaction, C. Faulkner, 1</a:t>
            </a:r>
            <a:r>
              <a:rPr lang="en-US" baseline="30000" dirty="0" smtClean="0"/>
              <a:t>st</a:t>
            </a:r>
            <a:r>
              <a:rPr lang="en-US" dirty="0" smtClean="0"/>
              <a:t> Ed.</a:t>
            </a:r>
          </a:p>
          <a:p>
            <a:pPr lvl="1"/>
            <a:r>
              <a:rPr lang="en-US" dirty="0" smtClean="0"/>
              <a:t>The design of everyday things, D. Norman, 2</a:t>
            </a:r>
            <a:r>
              <a:rPr lang="en-US" baseline="30000" dirty="0" smtClean="0"/>
              <a:t>nd</a:t>
            </a:r>
            <a:r>
              <a:rPr lang="en-US" dirty="0" smtClean="0"/>
              <a:t> Ed.</a:t>
            </a:r>
          </a:p>
          <a:p>
            <a:pPr lvl="1"/>
            <a:r>
              <a:rPr lang="en-US" dirty="0"/>
              <a:t>http://hcibib.org/</a:t>
            </a:r>
          </a:p>
        </p:txBody>
      </p:sp>
    </p:spTree>
    <p:extLst>
      <p:ext uri="{BB962C8B-B14F-4D97-AF65-F5344CB8AC3E}">
        <p14:creationId xmlns:p14="http://schemas.microsoft.com/office/powerpoint/2010/main" val="24289402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Fitts law</a:t>
            </a:r>
            <a:endParaRPr lang="en-US" dirty="0"/>
          </a:p>
        </p:txBody>
      </p:sp>
      <p:sp>
        <p:nvSpPr>
          <p:cNvPr id="3" name="Content Placeholder 2"/>
          <p:cNvSpPr>
            <a:spLocks noGrp="1"/>
          </p:cNvSpPr>
          <p:nvPr>
            <p:ph idx="1"/>
          </p:nvPr>
        </p:nvSpPr>
        <p:spPr/>
        <p:txBody>
          <a:bodyPr/>
          <a:lstStyle/>
          <a:p>
            <a:r>
              <a:rPr lang="en-US" dirty="0" smtClean="0"/>
              <a:t>Fitts law is useful for web designers when deciding where to place the next button</a:t>
            </a:r>
          </a:p>
          <a:p>
            <a:pPr lvl="2"/>
            <a:r>
              <a:rPr lang="en-US" dirty="0" smtClean="0"/>
              <a:t>Call to Action Buttons , links and other buttons can be strategically placed on websites/apps to increase the chance </a:t>
            </a:r>
            <a:r>
              <a:rPr lang="en-US" i="1" dirty="0" smtClean="0"/>
              <a:t>of</a:t>
            </a:r>
            <a:r>
              <a:rPr lang="en-US" dirty="0" smtClean="0"/>
              <a:t> clicking. Not only do you want to direct traffic to the right places, but users need to a have a simple and easy experience. Notice how the windows start button almost doubled in size?</a:t>
            </a:r>
            <a:endParaRPr lang="en-US" dirty="0"/>
          </a:p>
        </p:txBody>
      </p:sp>
      <p:sp>
        <p:nvSpPr>
          <p:cNvPr id="4" name="Slide Number Placeholder 3"/>
          <p:cNvSpPr>
            <a:spLocks noGrp="1"/>
          </p:cNvSpPr>
          <p:nvPr>
            <p:ph type="sldNum" sz="quarter" idx="11"/>
          </p:nvPr>
        </p:nvSpPr>
        <p:spPr/>
        <p:txBody>
          <a:bodyPr/>
          <a:lstStyle/>
          <a:p>
            <a:fld id="{1AD93096-5B34-4342-9326-69289CEAE4C2}" type="slidenum">
              <a:rPr lang="en-US" smtClean="0"/>
              <a:pPr/>
              <a:t>30</a:t>
            </a:fld>
            <a:endParaRPr lang="en-US" dirty="0">
              <a:solidFill>
                <a:srgbClr val="FFFFFF"/>
              </a:solidFill>
            </a:endParaRPr>
          </a:p>
        </p:txBody>
      </p:sp>
      <p:pic>
        <p:nvPicPr>
          <p:cNvPr id="88066" name="Picture 2" descr="https://d2ia58550xamqo.cloudfront.net/9c3eb3fbcac04b18a7225998e6db34ff.jpg"/>
          <p:cNvPicPr>
            <a:picLocks noChangeAspect="1" noChangeArrowheads="1"/>
          </p:cNvPicPr>
          <p:nvPr/>
        </p:nvPicPr>
        <p:blipFill>
          <a:blip r:embed="rId3" cstate="print"/>
          <a:srcRect/>
          <a:stretch>
            <a:fillRect/>
          </a:stretch>
        </p:blipFill>
        <p:spPr bwMode="auto">
          <a:xfrm>
            <a:off x="5010150" y="5105400"/>
            <a:ext cx="4057650" cy="1733551"/>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Today we learnt about,</a:t>
            </a:r>
          </a:p>
          <a:p>
            <a:pPr lvl="1"/>
            <a:r>
              <a:rPr lang="en-US" dirty="0" smtClean="0"/>
              <a:t>Basics of Human Computer Interaction</a:t>
            </a:r>
          </a:p>
          <a:p>
            <a:pPr lvl="2"/>
            <a:r>
              <a:rPr lang="en-US" dirty="0" smtClean="0"/>
              <a:t>Alarm Clock Example</a:t>
            </a:r>
          </a:p>
          <a:p>
            <a:pPr lvl="2"/>
            <a:r>
              <a:rPr lang="en-US" dirty="0" smtClean="0"/>
              <a:t>Dos time versus software application</a:t>
            </a:r>
          </a:p>
          <a:p>
            <a:pPr lvl="2"/>
            <a:r>
              <a:rPr lang="en-US" dirty="0" smtClean="0"/>
              <a:t>Don Norman’s Door Example</a:t>
            </a:r>
          </a:p>
          <a:p>
            <a:pPr lvl="1"/>
            <a:r>
              <a:rPr lang="en-US" dirty="0" smtClean="0"/>
              <a:t>The human</a:t>
            </a:r>
          </a:p>
          <a:p>
            <a:pPr lvl="2"/>
            <a:r>
              <a:rPr lang="en-GB" dirty="0" smtClean="0"/>
              <a:t>Information i/o …</a:t>
            </a:r>
          </a:p>
          <a:p>
            <a:pPr lvl="3"/>
            <a:r>
              <a:rPr lang="en-GB" dirty="0" smtClean="0"/>
              <a:t>visual, </a:t>
            </a:r>
          </a:p>
          <a:p>
            <a:pPr lvl="3"/>
            <a:r>
              <a:rPr lang="en-GB" dirty="0" smtClean="0"/>
              <a:t>auditory, </a:t>
            </a:r>
          </a:p>
          <a:p>
            <a:pPr lvl="3"/>
            <a:r>
              <a:rPr lang="en-GB" dirty="0" smtClean="0"/>
              <a:t>haptic, </a:t>
            </a:r>
          </a:p>
          <a:p>
            <a:pPr lvl="3"/>
            <a:r>
              <a:rPr lang="en-GB" dirty="0" smtClean="0"/>
              <a:t>movement</a:t>
            </a:r>
            <a:endParaRPr lang="en-US" dirty="0"/>
          </a:p>
        </p:txBody>
      </p:sp>
      <p:sp>
        <p:nvSpPr>
          <p:cNvPr id="4" name="Slide Number Placeholder 3"/>
          <p:cNvSpPr>
            <a:spLocks noGrp="1"/>
          </p:cNvSpPr>
          <p:nvPr>
            <p:ph type="sldNum" sz="quarter" idx="11"/>
          </p:nvPr>
        </p:nvSpPr>
        <p:spPr/>
        <p:txBody>
          <a:bodyPr/>
          <a:lstStyle/>
          <a:p>
            <a:fld id="{1AD93096-5B34-4342-9326-69289CEAE4C2}" type="slidenum">
              <a:rPr lang="en-US" smtClean="0"/>
              <a:pPr/>
              <a:t>31</a:t>
            </a:fld>
            <a:endParaRPr lang="en-US" dirty="0">
              <a:solidFill>
                <a:srgbClr val="FFFFFF"/>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Link</a:t>
            </a:r>
            <a:endParaRPr lang="en-US" dirty="0"/>
          </a:p>
        </p:txBody>
      </p:sp>
      <p:sp>
        <p:nvSpPr>
          <p:cNvPr id="3" name="Content Placeholder 2"/>
          <p:cNvSpPr>
            <a:spLocks noGrp="1"/>
          </p:cNvSpPr>
          <p:nvPr>
            <p:ph idx="1"/>
          </p:nvPr>
        </p:nvSpPr>
        <p:spPr/>
        <p:txBody>
          <a:bodyPr/>
          <a:lstStyle/>
          <a:p>
            <a:r>
              <a:rPr lang="en-US" dirty="0">
                <a:hlinkClick r:id="rId2"/>
              </a:rPr>
              <a:t>https://www.youtube.com/watch?v=hLGcSLXGyv4&amp;list=PLM8O2eH9K-Mg7UIT1yoHxo6ZNOomyRkO2</a:t>
            </a:r>
            <a:endParaRPr lang="en-US" dirty="0"/>
          </a:p>
        </p:txBody>
      </p:sp>
      <p:sp>
        <p:nvSpPr>
          <p:cNvPr id="4" name="Slide Number Placeholder 3"/>
          <p:cNvSpPr>
            <a:spLocks noGrp="1"/>
          </p:cNvSpPr>
          <p:nvPr>
            <p:ph type="sldNum" sz="quarter" idx="11"/>
          </p:nvPr>
        </p:nvSpPr>
        <p:spPr/>
        <p:txBody>
          <a:bodyPr/>
          <a:lstStyle/>
          <a:p>
            <a:fld id="{1AD93096-5B34-4342-9326-69289CEAE4C2}" type="slidenum">
              <a:rPr lang="en-US" smtClean="0"/>
              <a:pPr/>
              <a:t>32</a:t>
            </a:fld>
            <a:endParaRPr lang="en-US" dirty="0">
              <a:solidFill>
                <a:srgbClr val="FFFFFF"/>
              </a:solidFill>
            </a:endParaRPr>
          </a:p>
        </p:txBody>
      </p:sp>
    </p:spTree>
    <p:extLst>
      <p:ext uri="{BB962C8B-B14F-4D97-AF65-F5344CB8AC3E}">
        <p14:creationId xmlns:p14="http://schemas.microsoft.com/office/powerpoint/2010/main" val="3366794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162"/>
            <a:ext cx="8229600" cy="503238"/>
          </a:xfrm>
        </p:spPr>
        <p:txBody>
          <a:bodyPr>
            <a:normAutofit fontScale="90000"/>
          </a:bodyPr>
          <a:lstStyle/>
          <a:p>
            <a:r>
              <a:rPr lang="en-US" dirty="0" smtClean="0"/>
              <a:t>Course Outline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52948817"/>
              </p:ext>
            </p:extLst>
          </p:nvPr>
        </p:nvGraphicFramePr>
        <p:xfrm>
          <a:off x="228600" y="762000"/>
          <a:ext cx="8686800" cy="5963286"/>
        </p:xfrm>
        <a:graphic>
          <a:graphicData uri="http://schemas.openxmlformats.org/drawingml/2006/table">
            <a:tbl>
              <a:tblPr firstRow="1" firstCol="1" bandRow="1">
                <a:tableStyleId>{5C22544A-7EE6-4342-B048-85BDC9FD1C3A}</a:tableStyleId>
              </a:tblPr>
              <a:tblGrid>
                <a:gridCol w="827314">
                  <a:extLst>
                    <a:ext uri="{9D8B030D-6E8A-4147-A177-3AD203B41FA5}">
                      <a16:colId xmlns:a16="http://schemas.microsoft.com/office/drawing/2014/main" val="20000"/>
                    </a:ext>
                  </a:extLst>
                </a:gridCol>
                <a:gridCol w="7859486">
                  <a:extLst>
                    <a:ext uri="{9D8B030D-6E8A-4147-A177-3AD203B41FA5}">
                      <a16:colId xmlns:a16="http://schemas.microsoft.com/office/drawing/2014/main" val="20001"/>
                    </a:ext>
                  </a:extLst>
                </a:gridCol>
              </a:tblGrid>
              <a:tr h="419949">
                <a:tc>
                  <a:txBody>
                    <a:bodyPr/>
                    <a:lstStyle/>
                    <a:p>
                      <a:pPr marL="0" marR="0" algn="just">
                        <a:lnSpc>
                          <a:spcPct val="115000"/>
                        </a:lnSpc>
                        <a:spcBef>
                          <a:spcPts val="0"/>
                        </a:spcBef>
                        <a:spcAft>
                          <a:spcPts val="0"/>
                        </a:spcAft>
                        <a:tabLst>
                          <a:tab pos="-457200" algn="l"/>
                        </a:tabLst>
                      </a:pPr>
                      <a:r>
                        <a:rPr lang="en-US" sz="1600" dirty="0">
                          <a:effectLst/>
                        </a:rPr>
                        <a:t>Week#</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6764" marR="56764" marT="0" marB="0"/>
                </a:tc>
                <a:tc>
                  <a:txBody>
                    <a:bodyPr/>
                    <a:lstStyle/>
                    <a:p>
                      <a:pPr marL="0" marR="0" algn="just">
                        <a:lnSpc>
                          <a:spcPct val="115000"/>
                        </a:lnSpc>
                        <a:spcBef>
                          <a:spcPts val="0"/>
                        </a:spcBef>
                        <a:spcAft>
                          <a:spcPts val="0"/>
                        </a:spcAft>
                        <a:tabLst>
                          <a:tab pos="-457200" algn="l"/>
                        </a:tabLst>
                      </a:pPr>
                      <a:r>
                        <a:rPr lang="en-US" sz="1600" dirty="0">
                          <a:effectLst/>
                        </a:rPr>
                        <a:t>Content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6764" marR="56764" marT="0" marB="0"/>
                </a:tc>
                <a:extLst>
                  <a:ext uri="{0D108BD9-81ED-4DB2-BD59-A6C34878D82A}">
                    <a16:rowId xmlns:a16="http://schemas.microsoft.com/office/drawing/2014/main" val="10000"/>
                  </a:ext>
                </a:extLst>
              </a:tr>
              <a:tr h="503959">
                <a:tc>
                  <a:txBody>
                    <a:bodyPr/>
                    <a:lstStyle/>
                    <a:p>
                      <a:pPr marL="0" marR="0" algn="just">
                        <a:lnSpc>
                          <a:spcPct val="115000"/>
                        </a:lnSpc>
                        <a:spcBef>
                          <a:spcPts val="0"/>
                        </a:spcBef>
                        <a:spcAft>
                          <a:spcPts val="0"/>
                        </a:spcAft>
                        <a:tabLst>
                          <a:tab pos="-457200" algn="l"/>
                        </a:tabLst>
                      </a:pPr>
                      <a:r>
                        <a:rPr lang="en-US" sz="1600">
                          <a:effectLst/>
                        </a:rPr>
                        <a:t>1</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6764" marR="56764" marT="0" marB="0"/>
                </a:tc>
                <a:tc>
                  <a:txBody>
                    <a:bodyPr/>
                    <a:lstStyle/>
                    <a:p>
                      <a:pPr marL="0" marR="0" algn="just">
                        <a:lnSpc>
                          <a:spcPct val="115000"/>
                        </a:lnSpc>
                        <a:spcBef>
                          <a:spcPts val="0"/>
                        </a:spcBef>
                        <a:spcAft>
                          <a:spcPts val="0"/>
                        </a:spcAft>
                        <a:tabLst>
                          <a:tab pos="-457200" algn="l"/>
                        </a:tabLst>
                      </a:pPr>
                      <a:r>
                        <a:rPr lang="en-US" sz="1600" dirty="0">
                          <a:effectLst/>
                        </a:rPr>
                        <a:t>Introduction to class, HCI. Why HCI? its components: Human, Memory, storage and Information processing</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6764" marR="56764" marT="0" marB="0"/>
                </a:tc>
                <a:extLst>
                  <a:ext uri="{0D108BD9-81ED-4DB2-BD59-A6C34878D82A}">
                    <a16:rowId xmlns:a16="http://schemas.microsoft.com/office/drawing/2014/main" val="10001"/>
                  </a:ext>
                </a:extLst>
              </a:tr>
              <a:tr h="928039">
                <a:tc>
                  <a:txBody>
                    <a:bodyPr/>
                    <a:lstStyle/>
                    <a:p>
                      <a:pPr marL="0" marR="0" algn="just">
                        <a:lnSpc>
                          <a:spcPct val="115000"/>
                        </a:lnSpc>
                        <a:spcBef>
                          <a:spcPts val="0"/>
                        </a:spcBef>
                        <a:spcAft>
                          <a:spcPts val="0"/>
                        </a:spcAft>
                        <a:tabLst>
                          <a:tab pos="-457200" algn="l"/>
                        </a:tabLst>
                      </a:pPr>
                      <a:r>
                        <a:rPr lang="en-US" sz="1600">
                          <a:effectLst/>
                        </a:rPr>
                        <a:t>2</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6764" marR="56764" marT="0" marB="0"/>
                </a:tc>
                <a:tc>
                  <a:txBody>
                    <a:bodyPr/>
                    <a:lstStyle/>
                    <a:p>
                      <a:pPr marL="0" marR="0" algn="just">
                        <a:lnSpc>
                          <a:spcPct val="115000"/>
                        </a:lnSpc>
                        <a:spcBef>
                          <a:spcPts val="0"/>
                        </a:spcBef>
                        <a:spcAft>
                          <a:spcPts val="0"/>
                        </a:spcAft>
                        <a:tabLst>
                          <a:tab pos="-457200" algn="l"/>
                        </a:tabLst>
                      </a:pPr>
                      <a:r>
                        <a:rPr lang="en-US" sz="1600" dirty="0">
                          <a:effectLst/>
                        </a:rPr>
                        <a:t>Perception, Step for perception, factors, different types of perception, Organization of perception, Discussion on computer part, input, output devices, recognition, drawings, VR, 3D Interaction, physical controls, paper printing and scanning, processing and networks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6764" marR="56764" marT="0" marB="0"/>
                </a:tc>
                <a:extLst>
                  <a:ext uri="{0D108BD9-81ED-4DB2-BD59-A6C34878D82A}">
                    <a16:rowId xmlns:a16="http://schemas.microsoft.com/office/drawing/2014/main" val="10002"/>
                  </a:ext>
                </a:extLst>
              </a:tr>
              <a:tr h="928039">
                <a:tc>
                  <a:txBody>
                    <a:bodyPr/>
                    <a:lstStyle/>
                    <a:p>
                      <a:pPr marL="0" marR="0" algn="just">
                        <a:lnSpc>
                          <a:spcPct val="115000"/>
                        </a:lnSpc>
                        <a:spcBef>
                          <a:spcPts val="0"/>
                        </a:spcBef>
                        <a:spcAft>
                          <a:spcPts val="0"/>
                        </a:spcAft>
                        <a:tabLst>
                          <a:tab pos="-457200" algn="l"/>
                        </a:tabLst>
                      </a:pPr>
                      <a:r>
                        <a:rPr lang="en-US" sz="1600">
                          <a:effectLst/>
                        </a:rPr>
                        <a:t>3</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6764" marR="56764" marT="0" marB="0"/>
                </a:tc>
                <a:tc>
                  <a:txBody>
                    <a:bodyPr/>
                    <a:lstStyle/>
                    <a:p>
                      <a:pPr marL="0" marR="0" algn="just">
                        <a:lnSpc>
                          <a:spcPct val="115000"/>
                        </a:lnSpc>
                        <a:spcBef>
                          <a:spcPts val="0"/>
                        </a:spcBef>
                        <a:spcAft>
                          <a:spcPts val="0"/>
                        </a:spcAft>
                        <a:tabLst>
                          <a:tab pos="-457200" algn="l"/>
                        </a:tabLst>
                      </a:pPr>
                      <a:r>
                        <a:rPr lang="en-GB" sz="1600" dirty="0">
                          <a:effectLst/>
                        </a:rPr>
                        <a:t>Interaction models</a:t>
                      </a:r>
                      <a:r>
                        <a:rPr lang="en-US" sz="1600" dirty="0">
                          <a:effectLst/>
                        </a:rPr>
                        <a:t>, </a:t>
                      </a:r>
                      <a:r>
                        <a:rPr lang="en-GB" sz="1600" dirty="0">
                          <a:effectLst/>
                        </a:rPr>
                        <a:t>translations between user and system</a:t>
                      </a:r>
                      <a:r>
                        <a:rPr lang="en-US" sz="1600" dirty="0">
                          <a:effectLst/>
                        </a:rPr>
                        <a:t>, </a:t>
                      </a:r>
                      <a:r>
                        <a:rPr lang="en-GB" sz="1600" dirty="0">
                          <a:effectLst/>
                        </a:rPr>
                        <a:t>ergonomics, Context</a:t>
                      </a:r>
                      <a:r>
                        <a:rPr lang="en-US" sz="1600" dirty="0">
                          <a:effectLst/>
                        </a:rPr>
                        <a:t>,</a:t>
                      </a:r>
                      <a:r>
                        <a:rPr lang="en-GB" sz="1600" dirty="0">
                          <a:effectLst/>
                        </a:rPr>
                        <a:t>social, organizational, Motivational, How to design a good a and value able system Impacts of context, Discussion of different case studies for better </a:t>
                      </a:r>
                      <a:r>
                        <a:rPr lang="en-GB" sz="1600" dirty="0" err="1">
                          <a:effectLst/>
                        </a:rPr>
                        <a:t>understandibility</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6764" marR="56764" marT="0" marB="0"/>
                </a:tc>
                <a:extLst>
                  <a:ext uri="{0D108BD9-81ED-4DB2-BD59-A6C34878D82A}">
                    <a16:rowId xmlns:a16="http://schemas.microsoft.com/office/drawing/2014/main" val="10003"/>
                  </a:ext>
                </a:extLst>
              </a:tr>
              <a:tr h="763581">
                <a:tc>
                  <a:txBody>
                    <a:bodyPr/>
                    <a:lstStyle/>
                    <a:p>
                      <a:pPr marL="0" marR="0" algn="just">
                        <a:lnSpc>
                          <a:spcPct val="115000"/>
                        </a:lnSpc>
                        <a:spcBef>
                          <a:spcPts val="0"/>
                        </a:spcBef>
                        <a:spcAft>
                          <a:spcPts val="0"/>
                        </a:spcAft>
                        <a:tabLst>
                          <a:tab pos="-457200" algn="l"/>
                        </a:tabLst>
                      </a:pPr>
                      <a:r>
                        <a:rPr lang="en-US" sz="1600">
                          <a:effectLst/>
                        </a:rPr>
                        <a:t>4</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6764" marR="56764" marT="0" marB="0"/>
                </a:tc>
                <a:tc>
                  <a:txBody>
                    <a:bodyPr/>
                    <a:lstStyle/>
                    <a:p>
                      <a:pPr marL="0" marR="0" algn="just">
                        <a:lnSpc>
                          <a:spcPct val="115000"/>
                        </a:lnSpc>
                        <a:spcBef>
                          <a:spcPts val="0"/>
                        </a:spcBef>
                        <a:spcAft>
                          <a:spcPts val="0"/>
                        </a:spcAft>
                        <a:tabLst>
                          <a:tab pos="-457200" algn="l"/>
                        </a:tabLst>
                      </a:pPr>
                      <a:r>
                        <a:rPr lang="en-US" sz="1600" dirty="0">
                          <a:effectLst/>
                        </a:rPr>
                        <a:t>Paradigms, interaction and Example, Time Sharing, Video Display Units, Programming Toolkits, </a:t>
                      </a:r>
                      <a:r>
                        <a:rPr lang="en-GB" sz="1600" dirty="0">
                          <a:effectLst/>
                        </a:rPr>
                        <a:t>Window systems and the WIMP interface, Metaphor, Direct manipulation, Language versus Action, Modern evolving paradigms of computing</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6764" marR="56764" marT="0" marB="0"/>
                </a:tc>
                <a:extLst>
                  <a:ext uri="{0D108BD9-81ED-4DB2-BD59-A6C34878D82A}">
                    <a16:rowId xmlns:a16="http://schemas.microsoft.com/office/drawing/2014/main" val="10004"/>
                  </a:ext>
                </a:extLst>
              </a:tr>
              <a:tr h="763581">
                <a:tc>
                  <a:txBody>
                    <a:bodyPr/>
                    <a:lstStyle/>
                    <a:p>
                      <a:pPr marL="0" marR="0" algn="just">
                        <a:lnSpc>
                          <a:spcPct val="115000"/>
                        </a:lnSpc>
                        <a:spcBef>
                          <a:spcPts val="0"/>
                        </a:spcBef>
                        <a:spcAft>
                          <a:spcPts val="0"/>
                        </a:spcAft>
                        <a:tabLst>
                          <a:tab pos="-457200" algn="l"/>
                        </a:tabLst>
                      </a:pPr>
                      <a:r>
                        <a:rPr lang="en-US" sz="1600" dirty="0">
                          <a:effectLst/>
                        </a:rPr>
                        <a:t>5</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6764" marR="56764" marT="0" marB="0"/>
                </a:tc>
                <a:tc>
                  <a:txBody>
                    <a:bodyPr/>
                    <a:lstStyle/>
                    <a:p>
                      <a:pPr marL="0" marR="0">
                        <a:lnSpc>
                          <a:spcPct val="115000"/>
                        </a:lnSpc>
                        <a:spcBef>
                          <a:spcPts val="0"/>
                        </a:spcBef>
                        <a:spcAft>
                          <a:spcPts val="0"/>
                        </a:spcAft>
                        <a:tabLst>
                          <a:tab pos="-457200" algn="l"/>
                        </a:tabLst>
                      </a:pPr>
                      <a:r>
                        <a:rPr lang="en-GB" sz="1600" dirty="0">
                          <a:effectLst/>
                        </a:rPr>
                        <a:t>Interaction Design Basics, Interactions And Intervention, what is design, Persona, Central message, The process of design, </a:t>
                      </a:r>
                      <a:r>
                        <a:rPr lang="en-US" sz="1600" dirty="0">
                          <a:effectLst/>
                        </a:rPr>
                        <a:t>Basic </a:t>
                      </a:r>
                      <a:r>
                        <a:rPr lang="en-US" sz="1600" dirty="0" smtClean="0">
                          <a:effectLst/>
                        </a:rPr>
                        <a:t>principles, Grouping</a:t>
                      </a:r>
                      <a:r>
                        <a:rPr lang="en-US" sz="1600" dirty="0">
                          <a:effectLst/>
                        </a:rPr>
                        <a:t>, structure, order, Alignment, Use of white space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6764" marR="56764" marT="0" marB="0"/>
                </a:tc>
                <a:extLst>
                  <a:ext uri="{0D108BD9-81ED-4DB2-BD59-A6C34878D82A}">
                    <a16:rowId xmlns:a16="http://schemas.microsoft.com/office/drawing/2014/main" val="10005"/>
                  </a:ext>
                </a:extLst>
              </a:tr>
              <a:tr h="244337">
                <a:tc>
                  <a:txBody>
                    <a:bodyPr/>
                    <a:lstStyle/>
                    <a:p>
                      <a:pPr marL="0" marR="0" algn="just">
                        <a:lnSpc>
                          <a:spcPct val="115000"/>
                        </a:lnSpc>
                        <a:spcBef>
                          <a:spcPts val="0"/>
                        </a:spcBef>
                        <a:spcAft>
                          <a:spcPts val="0"/>
                        </a:spcAft>
                        <a:tabLst>
                          <a:tab pos="-457200" algn="l"/>
                        </a:tabLst>
                      </a:pPr>
                      <a:r>
                        <a:rPr lang="en-US" sz="1600">
                          <a:effectLst/>
                        </a:rPr>
                        <a:t>6</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56764" marR="56764" marT="0" marB="0"/>
                </a:tc>
                <a:tc>
                  <a:txBody>
                    <a:bodyPr/>
                    <a:lstStyle/>
                    <a:p>
                      <a:pPr marL="0" marR="0">
                        <a:lnSpc>
                          <a:spcPct val="115000"/>
                        </a:lnSpc>
                        <a:spcBef>
                          <a:spcPts val="0"/>
                        </a:spcBef>
                        <a:spcAft>
                          <a:spcPts val="0"/>
                        </a:spcAft>
                        <a:tabLst>
                          <a:tab pos="-457200" algn="l"/>
                        </a:tabLst>
                      </a:pPr>
                      <a:r>
                        <a:rPr lang="en-US" sz="1600" dirty="0">
                          <a:effectLst/>
                        </a:rPr>
                        <a:t>Design rules, types of design rules, guidelines and standard of design rules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6764" marR="56764" marT="0" marB="0"/>
                </a:tc>
                <a:extLst>
                  <a:ext uri="{0D108BD9-81ED-4DB2-BD59-A6C34878D82A}">
                    <a16:rowId xmlns:a16="http://schemas.microsoft.com/office/drawing/2014/main" val="10006"/>
                  </a:ext>
                </a:extLst>
              </a:tr>
              <a:tr h="1163515">
                <a:tc>
                  <a:txBody>
                    <a:bodyPr/>
                    <a:lstStyle/>
                    <a:p>
                      <a:pPr marL="0" marR="0" algn="just">
                        <a:lnSpc>
                          <a:spcPct val="115000"/>
                        </a:lnSpc>
                        <a:spcBef>
                          <a:spcPts val="0"/>
                        </a:spcBef>
                        <a:spcAft>
                          <a:spcPts val="0"/>
                        </a:spcAft>
                        <a:tabLst>
                          <a:tab pos="-457200" algn="l"/>
                        </a:tabLst>
                      </a:pPr>
                      <a:r>
                        <a:rPr lang="en-US" sz="1600" dirty="0">
                          <a:effectLst/>
                        </a:rPr>
                        <a:t>7</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6764" marR="56764" marT="0" marB="0"/>
                </a:tc>
                <a:tc>
                  <a:txBody>
                    <a:bodyPr/>
                    <a:lstStyle/>
                    <a:p>
                      <a:pPr marL="0" marR="0" algn="just">
                        <a:lnSpc>
                          <a:spcPct val="115000"/>
                        </a:lnSpc>
                        <a:spcBef>
                          <a:spcPts val="0"/>
                        </a:spcBef>
                        <a:spcAft>
                          <a:spcPts val="0"/>
                        </a:spcAft>
                        <a:tabLst>
                          <a:tab pos="-457200" algn="l"/>
                        </a:tabLst>
                      </a:pPr>
                      <a:r>
                        <a:rPr lang="en-US" sz="1600" dirty="0">
                          <a:effectLst/>
                        </a:rPr>
                        <a:t>Introduction to Evaluation, Definition, concepts, needs, Goals of evaluation, Evaluation Designs</a:t>
                      </a:r>
                      <a:r>
                        <a:rPr lang="en-GB" sz="1600" dirty="0">
                          <a:effectLst/>
                        </a:rPr>
                        <a:t>, Cognitive Walkthrough</a:t>
                      </a:r>
                      <a:r>
                        <a:rPr lang="en-US" sz="1600" dirty="0">
                          <a:effectLst/>
                        </a:rPr>
                        <a:t>, </a:t>
                      </a:r>
                      <a:r>
                        <a:rPr lang="en-GB" sz="1600" dirty="0">
                          <a:effectLst/>
                        </a:rPr>
                        <a:t>Heuristic Evaluation</a:t>
                      </a:r>
                      <a:r>
                        <a:rPr lang="en-US" sz="1600" dirty="0">
                          <a:effectLst/>
                        </a:rPr>
                        <a:t>, </a:t>
                      </a:r>
                      <a:r>
                        <a:rPr lang="en-GB" sz="1600" dirty="0">
                          <a:effectLst/>
                        </a:rPr>
                        <a:t>Model based Evaluation, Review-based evaluation, </a:t>
                      </a:r>
                      <a:r>
                        <a:rPr lang="en-US" sz="1600" dirty="0">
                          <a:effectLst/>
                        </a:rPr>
                        <a:t>Evaluation through user participation, Styles of evaluation,  experimental evaluation, Experimental Design, </a:t>
                      </a:r>
                      <a:r>
                        <a:rPr lang="en-GB" sz="1600" dirty="0">
                          <a:effectLst/>
                        </a:rPr>
                        <a:t>Analysis of data, </a:t>
                      </a:r>
                      <a:r>
                        <a:rPr lang="en-US" sz="1600" dirty="0">
                          <a:effectLst/>
                        </a:rPr>
                        <a:t>Experimental studies on </a:t>
                      </a:r>
                      <a:r>
                        <a:rPr lang="en-US" sz="1600" dirty="0" smtClean="0">
                          <a:effectLst/>
                        </a:rPr>
                        <a:t>groups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56764" marR="56764"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636454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162"/>
            <a:ext cx="8229600" cy="503238"/>
          </a:xfrm>
        </p:spPr>
        <p:txBody>
          <a:bodyPr>
            <a:normAutofit fontScale="90000"/>
          </a:bodyPr>
          <a:lstStyle/>
          <a:p>
            <a:r>
              <a:rPr lang="en-US" dirty="0"/>
              <a:t>Course Outline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78214972"/>
              </p:ext>
            </p:extLst>
          </p:nvPr>
        </p:nvGraphicFramePr>
        <p:xfrm>
          <a:off x="304800" y="659388"/>
          <a:ext cx="8610600" cy="6083296"/>
        </p:xfrm>
        <a:graphic>
          <a:graphicData uri="http://schemas.openxmlformats.org/drawingml/2006/table">
            <a:tbl>
              <a:tblPr firstRow="1" firstCol="1" bandRow="1">
                <a:tableStyleId>{5C22544A-7EE6-4342-B048-85BDC9FD1C3A}</a:tableStyleId>
              </a:tblPr>
              <a:tblGrid>
                <a:gridCol w="901643">
                  <a:extLst>
                    <a:ext uri="{9D8B030D-6E8A-4147-A177-3AD203B41FA5}">
                      <a16:colId xmlns:a16="http://schemas.microsoft.com/office/drawing/2014/main" val="20000"/>
                    </a:ext>
                  </a:extLst>
                </a:gridCol>
                <a:gridCol w="7708957">
                  <a:extLst>
                    <a:ext uri="{9D8B030D-6E8A-4147-A177-3AD203B41FA5}">
                      <a16:colId xmlns:a16="http://schemas.microsoft.com/office/drawing/2014/main" val="20001"/>
                    </a:ext>
                  </a:extLst>
                </a:gridCol>
              </a:tblGrid>
              <a:tr h="343094">
                <a:tc>
                  <a:txBody>
                    <a:bodyPr/>
                    <a:lstStyle/>
                    <a:p>
                      <a:pPr marL="0" marR="0" algn="just">
                        <a:lnSpc>
                          <a:spcPct val="115000"/>
                        </a:lnSpc>
                        <a:spcBef>
                          <a:spcPts val="0"/>
                        </a:spcBef>
                        <a:spcAft>
                          <a:spcPts val="0"/>
                        </a:spcAft>
                        <a:tabLst>
                          <a:tab pos="-457200" algn="l"/>
                        </a:tabLst>
                      </a:pPr>
                      <a:r>
                        <a:rPr lang="en-US" sz="1800" dirty="0">
                          <a:effectLst/>
                        </a:rPr>
                        <a:t>8</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800">
                          <a:effectLst/>
                        </a:rPr>
                        <a:t>Revision and discussion about midterm exam.</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707623">
                <a:tc>
                  <a:txBody>
                    <a:bodyPr/>
                    <a:lstStyle/>
                    <a:p>
                      <a:pPr marL="0" marR="0" algn="just">
                        <a:lnSpc>
                          <a:spcPct val="115000"/>
                        </a:lnSpc>
                        <a:spcBef>
                          <a:spcPts val="0"/>
                        </a:spcBef>
                        <a:spcAft>
                          <a:spcPts val="0"/>
                        </a:spcAft>
                        <a:tabLst>
                          <a:tab pos="-457200" algn="l"/>
                        </a:tabLst>
                      </a:pPr>
                      <a:r>
                        <a:rPr lang="en-US" sz="1800">
                          <a:effectLst/>
                        </a:rPr>
                        <a:t>9</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800" dirty="0">
                          <a:effectLst/>
                        </a:rPr>
                        <a:t>Discussion on mid paper solution, What is Universal Design? Why Universal Design? Assistive technologies, non-speech audio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1232451">
                <a:tc>
                  <a:txBody>
                    <a:bodyPr/>
                    <a:lstStyle/>
                    <a:p>
                      <a:pPr marL="0" marR="0" algn="just">
                        <a:lnSpc>
                          <a:spcPct val="115000"/>
                        </a:lnSpc>
                        <a:spcBef>
                          <a:spcPts val="0"/>
                        </a:spcBef>
                        <a:spcAft>
                          <a:spcPts val="0"/>
                        </a:spcAft>
                        <a:tabLst>
                          <a:tab pos="-457200" algn="l"/>
                        </a:tabLst>
                      </a:pPr>
                      <a:r>
                        <a:rPr lang="en-US" sz="1800">
                          <a:effectLst/>
                        </a:rPr>
                        <a:t>10</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800" dirty="0">
                          <a:effectLst/>
                        </a:rPr>
                        <a:t>Users have different requirements for support at different times. User support should be: available but unobtrusive, accurate and robust, consistent and flexible. Cognitive model, goal and task hierarchies, Linguistic, physical and device, architectural</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r h="1436681">
                <a:tc>
                  <a:txBody>
                    <a:bodyPr/>
                    <a:lstStyle/>
                    <a:p>
                      <a:pPr marL="0" marR="0" algn="just">
                        <a:lnSpc>
                          <a:spcPct val="115000"/>
                        </a:lnSpc>
                        <a:spcBef>
                          <a:spcPts val="0"/>
                        </a:spcBef>
                        <a:spcAft>
                          <a:spcPts val="0"/>
                        </a:spcAft>
                        <a:tabLst>
                          <a:tab pos="-457200" algn="l"/>
                        </a:tabLst>
                      </a:pPr>
                      <a:r>
                        <a:rPr lang="en-US" sz="1800">
                          <a:effectLst/>
                        </a:rPr>
                        <a:t>11</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800" dirty="0">
                          <a:effectLst/>
                        </a:rPr>
                        <a:t>Communication and collaboration models, </a:t>
                      </a:r>
                      <a:r>
                        <a:rPr lang="en-CA" sz="1800" dirty="0">
                          <a:effectLst/>
                        </a:rPr>
                        <a:t>Introduction</a:t>
                      </a:r>
                      <a:r>
                        <a:rPr lang="en-US" sz="1800" dirty="0">
                          <a:effectLst/>
                        </a:rPr>
                        <a:t>, </a:t>
                      </a:r>
                      <a:r>
                        <a:rPr lang="en-CA" sz="1800" dirty="0">
                          <a:effectLst/>
                        </a:rPr>
                        <a:t>Face-to-face communication, Conversation, Text-based communication</a:t>
                      </a:r>
                      <a:r>
                        <a:rPr lang="en-US" sz="1800" dirty="0">
                          <a:effectLst/>
                        </a:rPr>
                        <a:t>, </a:t>
                      </a:r>
                      <a:r>
                        <a:rPr lang="en-CA" sz="1800" dirty="0">
                          <a:effectLst/>
                        </a:rPr>
                        <a:t>Group working, Computer supportive collaborative communication Introduction</a:t>
                      </a:r>
                      <a:r>
                        <a:rPr lang="en-US" sz="1800" dirty="0">
                          <a:effectLst/>
                        </a:rPr>
                        <a:t>, </a:t>
                      </a:r>
                      <a:r>
                        <a:rPr lang="en-CA" sz="1800" dirty="0">
                          <a:effectLst/>
                        </a:rPr>
                        <a:t>Historical Evolution</a:t>
                      </a:r>
                      <a:r>
                        <a:rPr lang="en-US" sz="1800" dirty="0">
                          <a:effectLst/>
                        </a:rPr>
                        <a:t>, </a:t>
                      </a:r>
                      <a:r>
                        <a:rPr lang="en-CA" sz="1800" dirty="0">
                          <a:effectLst/>
                        </a:rPr>
                        <a:t>Dimensions, Research Perspectives and Trends, Case Studies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3"/>
                  </a:ext>
                </a:extLst>
              </a:tr>
              <a:tr h="1232451">
                <a:tc>
                  <a:txBody>
                    <a:bodyPr/>
                    <a:lstStyle/>
                    <a:p>
                      <a:pPr marL="0" marR="0" algn="just">
                        <a:lnSpc>
                          <a:spcPct val="115000"/>
                        </a:lnSpc>
                        <a:spcBef>
                          <a:spcPts val="0"/>
                        </a:spcBef>
                        <a:spcAft>
                          <a:spcPts val="0"/>
                        </a:spcAft>
                        <a:tabLst>
                          <a:tab pos="-457200" algn="l"/>
                        </a:tabLst>
                      </a:pPr>
                      <a:r>
                        <a:rPr lang="en-US" sz="1800">
                          <a:effectLst/>
                        </a:rPr>
                        <a:t>12</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800" dirty="0">
                          <a:effectLst/>
                        </a:rPr>
                        <a:t>Introduction to Task, Task Analysis, Types of Task Analysis, Documentation and User Manuals, A dialogue, Dialog notations, Single-threaded dialog, Multiple-threaded dialog, Concurrent dialog, Formal Models, definitions notations and classes, Issues of notations, Naïve Psychology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4"/>
                  </a:ext>
                </a:extLst>
              </a:tr>
              <a:tr h="1072154">
                <a:tc>
                  <a:txBody>
                    <a:bodyPr/>
                    <a:lstStyle/>
                    <a:p>
                      <a:pPr marL="0" marR="0" algn="just">
                        <a:lnSpc>
                          <a:spcPct val="115000"/>
                        </a:lnSpc>
                        <a:spcBef>
                          <a:spcPts val="0"/>
                        </a:spcBef>
                        <a:spcAft>
                          <a:spcPts val="0"/>
                        </a:spcAft>
                        <a:tabLst>
                          <a:tab pos="-457200" algn="l"/>
                        </a:tabLst>
                      </a:pPr>
                      <a:r>
                        <a:rPr lang="en-US" sz="1800">
                          <a:effectLst/>
                        </a:rPr>
                        <a:t>13</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800" dirty="0">
                          <a:effectLst/>
                        </a:rPr>
                        <a:t>Modeling design, definitions notations and classes, Issues of notations, Naïve Psychology, Status–event analysis, Aspects of rich environments, Rich Context, Sensor based interactions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64733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08038"/>
          </a:xfrm>
        </p:spPr>
        <p:txBody>
          <a:bodyPr/>
          <a:lstStyle/>
          <a:p>
            <a:r>
              <a:rPr lang="en-US" dirty="0"/>
              <a:t>Course Outline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2960071"/>
              </p:ext>
            </p:extLst>
          </p:nvPr>
        </p:nvGraphicFramePr>
        <p:xfrm>
          <a:off x="228600" y="1524000"/>
          <a:ext cx="8686800" cy="3266954"/>
        </p:xfrm>
        <a:graphic>
          <a:graphicData uri="http://schemas.openxmlformats.org/drawingml/2006/table">
            <a:tbl>
              <a:tblPr firstRow="1" firstCol="1" bandRow="1">
                <a:tableStyleId>{5C22544A-7EE6-4342-B048-85BDC9FD1C3A}</a:tableStyleId>
              </a:tblPr>
              <a:tblGrid>
                <a:gridCol w="909622">
                  <a:extLst>
                    <a:ext uri="{9D8B030D-6E8A-4147-A177-3AD203B41FA5}">
                      <a16:colId xmlns:a16="http://schemas.microsoft.com/office/drawing/2014/main" val="20000"/>
                    </a:ext>
                  </a:extLst>
                </a:gridCol>
                <a:gridCol w="7777178">
                  <a:extLst>
                    <a:ext uri="{9D8B030D-6E8A-4147-A177-3AD203B41FA5}">
                      <a16:colId xmlns:a16="http://schemas.microsoft.com/office/drawing/2014/main" val="20001"/>
                    </a:ext>
                  </a:extLst>
                </a:gridCol>
              </a:tblGrid>
              <a:tr h="1358677">
                <a:tc>
                  <a:txBody>
                    <a:bodyPr/>
                    <a:lstStyle/>
                    <a:p>
                      <a:pPr marL="0" marR="0" algn="just">
                        <a:lnSpc>
                          <a:spcPct val="115000"/>
                        </a:lnSpc>
                        <a:spcBef>
                          <a:spcPts val="0"/>
                        </a:spcBef>
                        <a:spcAft>
                          <a:spcPts val="0"/>
                        </a:spcAft>
                        <a:tabLst>
                          <a:tab pos="-457200" algn="l"/>
                        </a:tabLst>
                      </a:pPr>
                      <a:r>
                        <a:rPr lang="en-US" sz="1600" dirty="0">
                          <a:effectLst/>
                        </a:rPr>
                        <a:t>14</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nSpc>
                          <a:spcPct val="115000"/>
                        </a:lnSpc>
                        <a:spcBef>
                          <a:spcPts val="0"/>
                        </a:spcBef>
                        <a:spcAft>
                          <a:spcPts val="0"/>
                        </a:spcAft>
                        <a:tabLst>
                          <a:tab pos="-457200" algn="l"/>
                        </a:tabLst>
                      </a:pPr>
                      <a:r>
                        <a:rPr lang="en-GB" sz="1600" b="0" dirty="0">
                          <a:effectLst/>
                        </a:rPr>
                        <a:t>What is Groupware</a:t>
                      </a:r>
                      <a:r>
                        <a:rPr lang="en-US" sz="1600" b="0" dirty="0">
                          <a:effectLst/>
                        </a:rPr>
                        <a:t>, </a:t>
                      </a:r>
                      <a:r>
                        <a:rPr lang="en-GB" sz="1600" b="0" dirty="0">
                          <a:effectLst/>
                        </a:rPr>
                        <a:t>Classification of Groupware, Need of Groupware's</a:t>
                      </a:r>
                      <a:r>
                        <a:rPr lang="en-US" sz="1600" b="0" dirty="0">
                          <a:effectLst/>
                        </a:rPr>
                        <a:t>, </a:t>
                      </a:r>
                      <a:r>
                        <a:rPr lang="en-GB" sz="1600" b="0" dirty="0">
                          <a:effectLst/>
                        </a:rPr>
                        <a:t>Time Space Matrix, Examples, </a:t>
                      </a:r>
                      <a:r>
                        <a:rPr lang="en-US" sz="1600" b="0" dirty="0">
                          <a:effectLst/>
                        </a:rPr>
                        <a:t>Introduction to Ubiquitous Computing, History, Definition, Need and Phases. Challenges and Researches in Ubiquitous Computing.</a:t>
                      </a:r>
                      <a:endParaRPr lang="en-US" sz="16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0"/>
                  </a:ext>
                </a:extLst>
              </a:tr>
              <a:tr h="1358677">
                <a:tc>
                  <a:txBody>
                    <a:bodyPr/>
                    <a:lstStyle/>
                    <a:p>
                      <a:pPr marL="0" marR="0" algn="just">
                        <a:lnSpc>
                          <a:spcPct val="115000"/>
                        </a:lnSpc>
                        <a:spcBef>
                          <a:spcPts val="0"/>
                        </a:spcBef>
                        <a:spcAft>
                          <a:spcPts val="0"/>
                        </a:spcAft>
                        <a:tabLst>
                          <a:tab pos="-457200" algn="l"/>
                        </a:tabLst>
                      </a:pPr>
                      <a:r>
                        <a:rPr lang="en-US" sz="1600">
                          <a:effectLst/>
                        </a:rPr>
                        <a:t>15</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dirty="0">
                          <a:effectLst/>
                        </a:rPr>
                        <a:t>Augmented Reality and data visualization, History, Applications, Limitations, Future, Visualization, Definitions, History, Types, Domains of Applications	, Definition, History of Multimedia, Elements of Multimedia, Multimedia Software Tools, Importance of Multimedia, Multimedia Products,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1"/>
                  </a:ext>
                </a:extLst>
              </a:tr>
              <a:tr h="549600">
                <a:tc>
                  <a:txBody>
                    <a:bodyPr/>
                    <a:lstStyle/>
                    <a:p>
                      <a:pPr marL="0" marR="0" algn="just">
                        <a:lnSpc>
                          <a:spcPct val="115000"/>
                        </a:lnSpc>
                        <a:spcBef>
                          <a:spcPts val="0"/>
                        </a:spcBef>
                        <a:spcAft>
                          <a:spcPts val="0"/>
                        </a:spcAft>
                        <a:tabLst>
                          <a:tab pos="-457200" algn="l"/>
                        </a:tabLst>
                      </a:pPr>
                      <a:r>
                        <a:rPr lang="en-US" sz="1600" dirty="0">
                          <a:effectLst/>
                        </a:rPr>
                        <a:t>16</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just">
                        <a:lnSpc>
                          <a:spcPct val="115000"/>
                        </a:lnSpc>
                        <a:spcBef>
                          <a:spcPts val="0"/>
                        </a:spcBef>
                        <a:spcAft>
                          <a:spcPts val="0"/>
                        </a:spcAft>
                        <a:tabLst>
                          <a:tab pos="-457200" algn="l"/>
                        </a:tabLst>
                      </a:pPr>
                      <a:r>
                        <a:rPr lang="en-US" sz="1600" dirty="0">
                          <a:effectLst/>
                        </a:rPr>
                        <a:t>Revision and final paper pattern discussion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29916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77200" cy="869950"/>
          </a:xfrm>
        </p:spPr>
        <p:txBody>
          <a:bodyPr/>
          <a:lstStyle/>
          <a:p>
            <a:r>
              <a:rPr lang="en-US" dirty="0" smtClean="0"/>
              <a:t>Today’s Outline</a:t>
            </a:r>
            <a:endParaRPr lang="en-US" dirty="0"/>
          </a:p>
        </p:txBody>
      </p:sp>
      <p:sp>
        <p:nvSpPr>
          <p:cNvPr id="3" name="Slide Number Placeholder 2"/>
          <p:cNvSpPr>
            <a:spLocks noGrp="1"/>
          </p:cNvSpPr>
          <p:nvPr>
            <p:ph type="sldNum" sz="quarter" idx="12"/>
          </p:nvPr>
        </p:nvSpPr>
        <p:spPr/>
        <p:txBody>
          <a:bodyPr>
            <a:normAutofit/>
          </a:bodyPr>
          <a:lstStyle/>
          <a:p>
            <a:fld id="{1AD93096-5B34-4342-9326-69289CEAE4C2}" type="slidenum">
              <a:rPr lang="en-US" smtClean="0"/>
              <a:pPr/>
              <a:t>7</a:t>
            </a:fld>
            <a:endParaRPr lang="en-US" dirty="0">
              <a:solidFill>
                <a:srgbClr val="FFFFFF"/>
              </a:solidFill>
            </a:endParaRPr>
          </a:p>
        </p:txBody>
      </p:sp>
      <p:sp>
        <p:nvSpPr>
          <p:cNvPr id="4" name="Content Placeholder 3"/>
          <p:cNvSpPr>
            <a:spLocks noGrp="1"/>
          </p:cNvSpPr>
          <p:nvPr>
            <p:ph sz="quarter" idx="1"/>
          </p:nvPr>
        </p:nvSpPr>
        <p:spPr>
          <a:xfrm>
            <a:off x="533400" y="1371600"/>
            <a:ext cx="8153400" cy="5105400"/>
          </a:xfrm>
        </p:spPr>
        <p:txBody>
          <a:bodyPr/>
          <a:lstStyle/>
          <a:p>
            <a:r>
              <a:rPr lang="en-US" dirty="0" smtClean="0"/>
              <a:t>Introduction to HCI</a:t>
            </a:r>
          </a:p>
          <a:p>
            <a:pPr lvl="1"/>
            <a:r>
              <a:rPr lang="en-US" dirty="0" smtClean="0"/>
              <a:t>Alarm Clock Example</a:t>
            </a:r>
          </a:p>
          <a:p>
            <a:pPr lvl="1"/>
            <a:r>
              <a:rPr lang="en-US" dirty="0" smtClean="0"/>
              <a:t>Dos time versus software application</a:t>
            </a:r>
          </a:p>
          <a:p>
            <a:pPr lvl="1"/>
            <a:r>
              <a:rPr lang="en-US" dirty="0" smtClean="0"/>
              <a:t>Don Norman’s Door Example</a:t>
            </a:r>
          </a:p>
          <a:p>
            <a:r>
              <a:rPr lang="en-US" dirty="0" smtClean="0"/>
              <a:t>The human</a:t>
            </a:r>
          </a:p>
          <a:p>
            <a:pPr lvl="1"/>
            <a:r>
              <a:rPr lang="en-GB" dirty="0" smtClean="0"/>
              <a:t>Information i/o …</a:t>
            </a:r>
          </a:p>
          <a:p>
            <a:pPr lvl="2"/>
            <a:r>
              <a:rPr lang="en-GB" dirty="0" smtClean="0"/>
              <a:t>visual, </a:t>
            </a:r>
          </a:p>
          <a:p>
            <a:pPr lvl="2"/>
            <a:r>
              <a:rPr lang="en-GB" dirty="0" smtClean="0"/>
              <a:t>auditory, </a:t>
            </a:r>
          </a:p>
          <a:p>
            <a:pPr lvl="2"/>
            <a:r>
              <a:rPr lang="en-GB" dirty="0" smtClean="0"/>
              <a:t>haptic, </a:t>
            </a:r>
          </a:p>
          <a:p>
            <a:pPr lvl="2"/>
            <a:r>
              <a:rPr lang="en-GB" dirty="0" smtClean="0"/>
              <a:t>movement</a:t>
            </a:r>
          </a:p>
          <a:p>
            <a:endParaRPr lang="en-US" dirty="0"/>
          </a:p>
          <a:p>
            <a:endParaRPr lang="en-US" dirty="0"/>
          </a:p>
        </p:txBody>
      </p:sp>
    </p:spTree>
    <p:extLst>
      <p:ext uri="{BB962C8B-B14F-4D97-AF65-F5344CB8AC3E}">
        <p14:creationId xmlns:p14="http://schemas.microsoft.com/office/powerpoint/2010/main" val="123358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HCI Formal Definition</a:t>
            </a:r>
          </a:p>
        </p:txBody>
      </p:sp>
      <p:sp>
        <p:nvSpPr>
          <p:cNvPr id="3" name="Slide Number Placeholder 2"/>
          <p:cNvSpPr>
            <a:spLocks noGrp="1"/>
          </p:cNvSpPr>
          <p:nvPr>
            <p:ph type="sldNum" sz="quarter" idx="12"/>
          </p:nvPr>
        </p:nvSpPr>
        <p:spPr/>
        <p:txBody>
          <a:bodyPr/>
          <a:lstStyle/>
          <a:p>
            <a:fld id="{1AD93096-5B34-4342-9326-69289CEAE4C2}" type="slidenum">
              <a:rPr lang="en-US" smtClean="0"/>
              <a:pPr/>
              <a:t>8</a:t>
            </a:fld>
            <a:endParaRPr lang="en-US" dirty="0">
              <a:solidFill>
                <a:srgbClr val="FFFFFF"/>
              </a:solidFill>
            </a:endParaRPr>
          </a:p>
        </p:txBody>
      </p:sp>
      <p:sp>
        <p:nvSpPr>
          <p:cNvPr id="4" name="Content Placeholder 3"/>
          <p:cNvSpPr>
            <a:spLocks noGrp="1"/>
          </p:cNvSpPr>
          <p:nvPr>
            <p:ph sz="quarter" idx="1"/>
          </p:nvPr>
        </p:nvSpPr>
        <p:spPr>
          <a:xfrm>
            <a:off x="381000" y="1524000"/>
            <a:ext cx="8153400" cy="4419600"/>
          </a:xfrm>
        </p:spPr>
        <p:txBody>
          <a:bodyPr/>
          <a:lstStyle/>
          <a:p>
            <a:pPr algn="just">
              <a:lnSpc>
                <a:spcPct val="150000"/>
              </a:lnSpc>
              <a:buNone/>
            </a:pPr>
            <a:r>
              <a:rPr lang="en-US" dirty="0"/>
              <a:t>	“Human-Computer Interaction is a discipline concerned with the design, </a:t>
            </a:r>
            <a:r>
              <a:rPr lang="en-US" dirty="0" smtClean="0"/>
              <a:t>implementation and evaluation of </a:t>
            </a:r>
            <a:r>
              <a:rPr lang="en-US" dirty="0"/>
              <a:t>interactive computing systems for human use and with the study of major phenomena surrounding them”</a:t>
            </a:r>
          </a:p>
          <a:p>
            <a:pPr algn="just">
              <a:lnSpc>
                <a:spcPct val="150000"/>
              </a:lnSpc>
              <a:buNone/>
            </a:pPr>
            <a:r>
              <a:rPr lang="en-US" sz="1800" dirty="0"/>
              <a:t>								</a:t>
            </a:r>
            <a:r>
              <a:rPr lang="en-US" sz="1800" b="1" dirty="0"/>
              <a:t>-</a:t>
            </a:r>
            <a:r>
              <a:rPr lang="en-US" sz="1800" b="1" dirty="0" smtClean="0"/>
              <a:t>ACM/IEEE</a:t>
            </a:r>
            <a:endParaRPr lang="en-US" sz="1800" b="1" dirty="0"/>
          </a:p>
        </p:txBody>
      </p:sp>
    </p:spTree>
    <p:extLst>
      <p:ext uri="{BB962C8B-B14F-4D97-AF65-F5344CB8AC3E}">
        <p14:creationId xmlns:p14="http://schemas.microsoft.com/office/powerpoint/2010/main" val="938761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77200" cy="869950"/>
          </a:xfrm>
        </p:spPr>
        <p:txBody>
          <a:bodyPr>
            <a:normAutofit/>
          </a:bodyPr>
          <a:lstStyle/>
          <a:p>
            <a:r>
              <a:rPr lang="en-US" dirty="0" smtClean="0"/>
              <a:t>Goals of HCI</a:t>
            </a:r>
            <a:endParaRPr lang="en-US" dirty="0"/>
          </a:p>
        </p:txBody>
      </p:sp>
      <p:sp>
        <p:nvSpPr>
          <p:cNvPr id="3" name="Slide Number Placeholder 2"/>
          <p:cNvSpPr>
            <a:spLocks noGrp="1"/>
          </p:cNvSpPr>
          <p:nvPr>
            <p:ph type="sldNum" sz="quarter" idx="12"/>
          </p:nvPr>
        </p:nvSpPr>
        <p:spPr/>
        <p:txBody>
          <a:bodyPr>
            <a:normAutofit/>
          </a:bodyPr>
          <a:lstStyle/>
          <a:p>
            <a:fld id="{1AD93096-5B34-4342-9326-69289CEAE4C2}" type="slidenum">
              <a:rPr lang="en-US" smtClean="0"/>
              <a:pPr/>
              <a:t>9</a:t>
            </a:fld>
            <a:endParaRPr lang="en-US" dirty="0">
              <a:solidFill>
                <a:srgbClr val="FFFFFF"/>
              </a:solidFill>
            </a:endParaRPr>
          </a:p>
        </p:txBody>
      </p:sp>
      <p:sp>
        <p:nvSpPr>
          <p:cNvPr id="4" name="Content Placeholder 3"/>
          <p:cNvSpPr>
            <a:spLocks noGrp="1"/>
          </p:cNvSpPr>
          <p:nvPr>
            <p:ph sz="quarter" idx="1"/>
          </p:nvPr>
        </p:nvSpPr>
        <p:spPr/>
        <p:txBody>
          <a:bodyPr>
            <a:normAutofit lnSpcReduction="10000"/>
          </a:bodyPr>
          <a:lstStyle/>
          <a:p>
            <a:r>
              <a:rPr lang="en-US" dirty="0" smtClean="0"/>
              <a:t>Useful</a:t>
            </a:r>
          </a:p>
          <a:p>
            <a:pPr lvl="1"/>
            <a:r>
              <a:rPr lang="en-US" dirty="0" smtClean="0"/>
              <a:t>Accomplish what is required</a:t>
            </a:r>
          </a:p>
          <a:p>
            <a:pPr lvl="1"/>
            <a:r>
              <a:rPr lang="en-US" dirty="0" smtClean="0"/>
              <a:t>Play music, cook dinner, format a document</a:t>
            </a:r>
          </a:p>
          <a:p>
            <a:r>
              <a:rPr lang="en-US" dirty="0" smtClean="0"/>
              <a:t>Usable</a:t>
            </a:r>
          </a:p>
          <a:p>
            <a:pPr lvl="1"/>
            <a:r>
              <a:rPr lang="en-US" dirty="0" smtClean="0"/>
              <a:t>Do it easily and naturally</a:t>
            </a:r>
          </a:p>
          <a:p>
            <a:pPr lvl="1"/>
            <a:r>
              <a:rPr lang="en-US" dirty="0" smtClean="0"/>
              <a:t>Without danger of error</a:t>
            </a:r>
          </a:p>
          <a:p>
            <a:r>
              <a:rPr lang="en-US" dirty="0" smtClean="0"/>
              <a:t>Used</a:t>
            </a:r>
          </a:p>
          <a:p>
            <a:pPr lvl="1"/>
            <a:r>
              <a:rPr lang="en-US" dirty="0" smtClean="0"/>
              <a:t>Make people want to use it</a:t>
            </a:r>
          </a:p>
          <a:p>
            <a:pPr lvl="1"/>
            <a:r>
              <a:rPr lang="en-US" dirty="0" smtClean="0"/>
              <a:t>Be attractive, engaging, fun</a:t>
            </a:r>
            <a:endParaRPr lang="en-US" dirty="0"/>
          </a:p>
        </p:txBody>
      </p:sp>
    </p:spTree>
    <p:extLst>
      <p:ext uri="{BB962C8B-B14F-4D97-AF65-F5344CB8AC3E}">
        <p14:creationId xmlns:p14="http://schemas.microsoft.com/office/powerpoint/2010/main" val="31739750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DDB1280-0676-4822-8A4D-E954834AE2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Lecture 1</Template>
  <TotalTime>0</TotalTime>
  <Words>1556</Words>
  <Application>Microsoft Office PowerPoint</Application>
  <PresentationFormat>On-screen Show (4:3)</PresentationFormat>
  <Paragraphs>298</Paragraphs>
  <Slides>32</Slides>
  <Notes>20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32</vt:i4>
      </vt:variant>
    </vt:vector>
  </HeadingPairs>
  <TitlesOfParts>
    <vt:vector size="41" baseType="lpstr">
      <vt:lpstr>Arial</vt:lpstr>
      <vt:lpstr>Arial Black</vt:lpstr>
      <vt:lpstr>Calibri</vt:lpstr>
      <vt:lpstr>Symbol</vt:lpstr>
      <vt:lpstr>Times New Roman</vt:lpstr>
      <vt:lpstr>Verdana</vt:lpstr>
      <vt:lpstr>Wingdings</vt:lpstr>
      <vt:lpstr>Pixel</vt:lpstr>
      <vt:lpstr>Office Theme</vt:lpstr>
      <vt:lpstr>HUMAN COMPUTER INTERACTION</vt:lpstr>
      <vt:lpstr>Course Learning Outcomes</vt:lpstr>
      <vt:lpstr>Recommended Resources</vt:lpstr>
      <vt:lpstr>Course Outline</vt:lpstr>
      <vt:lpstr>Course Outline</vt:lpstr>
      <vt:lpstr>Course Outline</vt:lpstr>
      <vt:lpstr>Today’s Outline</vt:lpstr>
      <vt:lpstr>HCI Formal Definition</vt:lpstr>
      <vt:lpstr>Goals of HCI</vt:lpstr>
      <vt:lpstr>Alarm Clock </vt:lpstr>
      <vt:lpstr>DOS TIME</vt:lpstr>
      <vt:lpstr>Why Study HCI – Software Perspective</vt:lpstr>
      <vt:lpstr>Smart Phone Clock</vt:lpstr>
      <vt:lpstr>Don Norman’s Door Example</vt:lpstr>
      <vt:lpstr>Don Norman’s Door Example</vt:lpstr>
      <vt:lpstr>Don Norman’s Door Example</vt:lpstr>
      <vt:lpstr>The HUMAN</vt:lpstr>
      <vt:lpstr>Vision</vt:lpstr>
      <vt:lpstr>The Eye - physical reception</vt:lpstr>
      <vt:lpstr>Interpreting the signal</vt:lpstr>
      <vt:lpstr>Interpreting the signal (cont)</vt:lpstr>
      <vt:lpstr>Interpreting the signal (cont)</vt:lpstr>
      <vt:lpstr>Optical Illusions</vt:lpstr>
      <vt:lpstr>Reading</vt:lpstr>
      <vt:lpstr>Hearing</vt:lpstr>
      <vt:lpstr>Hearing (cont)</vt:lpstr>
      <vt:lpstr>Touch/Haptic</vt:lpstr>
      <vt:lpstr>Movement</vt:lpstr>
      <vt:lpstr>Movement (cont)</vt:lpstr>
      <vt:lpstr>Fitts law</vt:lpstr>
      <vt:lpstr>Summary</vt:lpstr>
      <vt:lpstr>Video Link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2013-02-03T16:38:09Z</dcterms:created>
  <dcterms:modified xsi:type="dcterms:W3CDTF">2020-08-05T04:53:24Z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