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313" r:id="rId2"/>
    <p:sldId id="258" r:id="rId3"/>
    <p:sldId id="259" r:id="rId4"/>
    <p:sldId id="298" r:id="rId5"/>
    <p:sldId id="260" r:id="rId6"/>
    <p:sldId id="299" r:id="rId7"/>
    <p:sldId id="261" r:id="rId8"/>
    <p:sldId id="316" r:id="rId9"/>
    <p:sldId id="262" r:id="rId10"/>
    <p:sldId id="300" r:id="rId11"/>
    <p:sldId id="301" r:id="rId12"/>
    <p:sldId id="263" r:id="rId13"/>
    <p:sldId id="264" r:id="rId14"/>
    <p:sldId id="265" r:id="rId15"/>
    <p:sldId id="266" r:id="rId16"/>
    <p:sldId id="267" r:id="rId17"/>
    <p:sldId id="268" r:id="rId18"/>
    <p:sldId id="269" r:id="rId19"/>
    <p:sldId id="270" r:id="rId20"/>
    <p:sldId id="272" r:id="rId21"/>
    <p:sldId id="302" r:id="rId22"/>
    <p:sldId id="273" r:id="rId23"/>
    <p:sldId id="274" r:id="rId24"/>
    <p:sldId id="275" r:id="rId25"/>
    <p:sldId id="276" r:id="rId26"/>
    <p:sldId id="315" r:id="rId27"/>
    <p:sldId id="277" r:id="rId28"/>
    <p:sldId id="278" r:id="rId29"/>
    <p:sldId id="279" r:id="rId30"/>
    <p:sldId id="280" r:id="rId31"/>
    <p:sldId id="281" r:id="rId32"/>
    <p:sldId id="282" r:id="rId33"/>
    <p:sldId id="305" r:id="rId34"/>
    <p:sldId id="283" r:id="rId35"/>
    <p:sldId id="306" r:id="rId36"/>
    <p:sldId id="317" r:id="rId37"/>
    <p:sldId id="307" r:id="rId38"/>
    <p:sldId id="285" r:id="rId39"/>
    <p:sldId id="286" r:id="rId40"/>
    <p:sldId id="287" r:id="rId41"/>
    <p:sldId id="289" r:id="rId42"/>
    <p:sldId id="290" r:id="rId43"/>
    <p:sldId id="314" r:id="rId44"/>
    <p:sldId id="291" r:id="rId45"/>
    <p:sldId id="292" r:id="rId46"/>
    <p:sldId id="308" r:id="rId47"/>
    <p:sldId id="309" r:id="rId48"/>
    <p:sldId id="293" r:id="rId49"/>
    <p:sldId id="294" r:id="rId50"/>
    <p:sldId id="310" r:id="rId51"/>
    <p:sldId id="31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52" autoAdjust="0"/>
  </p:normalViewPr>
  <p:slideViewPr>
    <p:cSldViewPr>
      <p:cViewPr varScale="1">
        <p:scale>
          <a:sx n="59" d="100"/>
          <a:sy n="59" d="100"/>
        </p:scale>
        <p:origin x="17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20T04:06:33.622"/>
    </inkml:context>
    <inkml:brush xml:id="br0">
      <inkml:brushProperty name="width" value="0.05292" units="cm"/>
      <inkml:brushProperty name="height" value="0.05292" units="cm"/>
      <inkml:brushProperty name="color" value="#C00000"/>
    </inkml:brush>
  </inkml:definitions>
  <inkml:trace contextRef="#ctx0" brushRef="#br0">11994 5056 0,'0'0'15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E981F-7753-48C1-9278-A8E0EA2C4FAC}" type="datetimeFigureOut">
              <a:rPr lang="en-US" smtClean="0"/>
              <a:pPr/>
              <a:t>5/6/2019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046F9-FFD8-4EA5-B066-52DBF1FAC188}" type="slidenum">
              <a:rPr lang="en-US" smtClean="0"/>
              <a:pPr/>
              <a:t>‹#›</a:t>
            </a:fld>
            <a:endParaRPr lang="en-US"/>
          </a:p>
        </p:txBody>
      </p:sp>
    </p:spTree>
    <p:extLst>
      <p:ext uri="{BB962C8B-B14F-4D97-AF65-F5344CB8AC3E}">
        <p14:creationId xmlns:p14="http://schemas.microsoft.com/office/powerpoint/2010/main" val="93370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Evaluation" TargetMode="External"/><Relationship Id="rId3" Type="http://schemas.openxmlformats.org/officeDocument/2006/relationships/hyperlink" Target="http://en.wikipedia.org/wiki/Semantics" TargetMode="External"/><Relationship Id="rId7" Type="http://schemas.openxmlformats.org/officeDocument/2006/relationships/hyperlink" Target="http://en.wikipedia.org/wiki/Formal_specification"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en.wikipedia.org/wiki/Software_prototyping" TargetMode="External"/><Relationship Id="rId5" Type="http://schemas.openxmlformats.org/officeDocument/2006/relationships/hyperlink" Target="http://en.wikipedia.org/wiki/Electronics" TargetMode="External"/><Relationship Id="rId4" Type="http://schemas.openxmlformats.org/officeDocument/2006/relationships/hyperlink" Target="http://en.wikipedia.org/wiki/Desig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page hyper</a:t>
            </a:r>
            <a:r>
              <a:rPr lang="en-US" baseline="0" dirty="0" smtClean="0"/>
              <a:t> text calling </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a:t>
            </a:fld>
            <a:endParaRPr lang="en-US"/>
          </a:p>
        </p:txBody>
      </p:sp>
    </p:spTree>
    <p:extLst>
      <p:ext uri="{BB962C8B-B14F-4D97-AF65-F5344CB8AC3E}">
        <p14:creationId xmlns:p14="http://schemas.microsoft.com/office/powerpoint/2010/main" val="65298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t>
            </a:r>
            <a:r>
              <a:rPr lang="en-US" dirty="0" err="1" smtClean="0"/>
              <a:t>differerntiate</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24</a:t>
            </a:fld>
            <a:endParaRPr lang="en-US"/>
          </a:p>
        </p:txBody>
      </p:sp>
    </p:spTree>
    <p:extLst>
      <p:ext uri="{BB962C8B-B14F-4D97-AF65-F5344CB8AC3E}">
        <p14:creationId xmlns:p14="http://schemas.microsoft.com/office/powerpoint/2010/main" val="1410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space between different groups to aid </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31</a:t>
            </a:fld>
            <a:endParaRPr lang="en-US"/>
          </a:p>
        </p:txBody>
      </p:sp>
    </p:spTree>
    <p:extLst>
      <p:ext uri="{BB962C8B-B14F-4D97-AF65-F5344CB8AC3E}">
        <p14:creationId xmlns:p14="http://schemas.microsoft.com/office/powerpoint/2010/main" val="379230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analysis confirm</a:t>
            </a:r>
            <a:r>
              <a:rPr lang="en-US" baseline="0" dirty="0" smtClean="0"/>
              <a:t> at down</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34</a:t>
            </a:fld>
            <a:endParaRPr lang="en-US"/>
          </a:p>
        </p:txBody>
      </p:sp>
    </p:spTree>
    <p:extLst>
      <p:ext uri="{BB962C8B-B14F-4D97-AF65-F5344CB8AC3E}">
        <p14:creationId xmlns:p14="http://schemas.microsoft.com/office/powerpoint/2010/main" val="407413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 dirty="0" smtClean="0"/>
              <a:t>ACTIVE OR PASSIVE</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35</a:t>
            </a:fld>
            <a:endParaRPr lang="en-US"/>
          </a:p>
        </p:txBody>
      </p:sp>
    </p:spTree>
    <p:extLst>
      <p:ext uri="{BB962C8B-B14F-4D97-AF65-F5344CB8AC3E}">
        <p14:creationId xmlns:p14="http://schemas.microsoft.com/office/powerpoint/2010/main" val="1681294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Shape or attitude</a:t>
            </a:r>
            <a:r>
              <a:rPr lang="en-US" baseline="0" dirty="0" smtClean="0"/>
              <a:t> may </a:t>
            </a:r>
            <a:r>
              <a:rPr lang="en-US" baseline="0" dirty="0" smtClean="0"/>
              <a:t>suggest </a:t>
            </a:r>
            <a:r>
              <a:rPr lang="en-US" baseline="0" dirty="0" smtClean="0"/>
              <a:t>action</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37</a:t>
            </a:fld>
            <a:endParaRPr lang="en-US"/>
          </a:p>
        </p:txBody>
      </p:sp>
    </p:spTree>
    <p:extLst>
      <p:ext uri="{BB962C8B-B14F-4D97-AF65-F5344CB8AC3E}">
        <p14:creationId xmlns:p14="http://schemas.microsoft.com/office/powerpoint/2010/main" val="4270775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Buttons</a:t>
            </a:r>
            <a:r>
              <a:rPr lang="en-US" baseline="0" dirty="0" smtClean="0"/>
              <a:t> or knob\</a:t>
            </a:r>
          </a:p>
          <a:p>
            <a:r>
              <a:rPr lang="en-US" baseline="0" dirty="0" smtClean="0"/>
              <a:t>Culture: every body know click or double clicking</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38</a:t>
            </a:fld>
            <a:endParaRPr lang="en-US"/>
          </a:p>
        </p:txBody>
      </p:sp>
    </p:spTree>
    <p:extLst>
      <p:ext uri="{BB962C8B-B14F-4D97-AF65-F5344CB8AC3E}">
        <p14:creationId xmlns:p14="http://schemas.microsoft.com/office/powerpoint/2010/main" val="197545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this presenting</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41</a:t>
            </a:fld>
            <a:endParaRPr lang="en-US"/>
          </a:p>
        </p:txBody>
      </p:sp>
    </p:spTree>
    <p:extLst>
      <p:ext uri="{BB962C8B-B14F-4D97-AF65-F5344CB8AC3E}">
        <p14:creationId xmlns:p14="http://schemas.microsoft.com/office/powerpoint/2010/main" val="789136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530FBA0-4F76-4912-B648-4A7FB915EFAF}" type="slidenum">
              <a:rPr lang="en-GB" smtClean="0"/>
              <a:pPr/>
              <a:t>42</a:t>
            </a:fld>
            <a:endParaRPr lang="en-GB" smtClean="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238571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 o good</a:t>
            </a:r>
          </a:p>
          <a:p>
            <a:r>
              <a:rPr lang="en-US" dirty="0" smtClean="0"/>
              <a:t>Left</a:t>
            </a:r>
            <a:r>
              <a:rPr lang="en-US" baseline="0" dirty="0" smtClean="0"/>
              <a:t> right order</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44</a:t>
            </a:fld>
            <a:endParaRPr lang="en-US"/>
          </a:p>
        </p:txBody>
      </p:sp>
    </p:spTree>
    <p:extLst>
      <p:ext uri="{BB962C8B-B14F-4D97-AF65-F5344CB8AC3E}">
        <p14:creationId xmlns:p14="http://schemas.microsoft.com/office/powerpoint/2010/main" val="3960915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Times" charset="0"/>
                <a:ea typeface="+mn-ea"/>
                <a:cs typeface="+mn-cs"/>
              </a:rPr>
              <a:t>A </a:t>
            </a:r>
            <a:r>
              <a:rPr lang="en-US" sz="1200" b="1" i="0" kern="1200" dirty="0" smtClean="0">
                <a:solidFill>
                  <a:schemeClr val="tx1"/>
                </a:solidFill>
                <a:latin typeface="Times" charset="0"/>
                <a:ea typeface="+mn-ea"/>
                <a:cs typeface="+mn-cs"/>
              </a:rPr>
              <a:t>prototype</a:t>
            </a:r>
            <a:r>
              <a:rPr lang="en-US" sz="1200" b="0" i="0" kern="1200" dirty="0" smtClean="0">
                <a:solidFill>
                  <a:schemeClr val="tx1"/>
                </a:solidFill>
                <a:latin typeface="Times" charset="0"/>
                <a:ea typeface="+mn-ea"/>
                <a:cs typeface="+mn-cs"/>
              </a:rPr>
              <a:t> is an early sample, model, or release of a product built to test a concept or process or to act as a thing to be replicated or learned from. It is a term used in a variety of contexts, including </a:t>
            </a:r>
            <a:r>
              <a:rPr lang="en-US" sz="1200" b="0" i="0" u="none" strike="noStrike" kern="1200" dirty="0" smtClean="0">
                <a:solidFill>
                  <a:schemeClr val="tx1"/>
                </a:solidFill>
                <a:latin typeface="Times" charset="0"/>
                <a:ea typeface="+mn-ea"/>
                <a:cs typeface="+mn-cs"/>
                <a:hlinkClick r:id="rId3" tooltip="Semantics"/>
              </a:rPr>
              <a:t>semantics</a:t>
            </a:r>
            <a:r>
              <a:rPr lang="en-US" sz="1200" b="0" i="0" kern="1200" dirty="0" smtClean="0">
                <a:solidFill>
                  <a:schemeClr val="tx1"/>
                </a:solidFill>
                <a:latin typeface="Times" charset="0"/>
                <a:ea typeface="+mn-ea"/>
                <a:cs typeface="+mn-cs"/>
              </a:rPr>
              <a:t>, </a:t>
            </a:r>
            <a:r>
              <a:rPr lang="en-US" sz="1200" b="0" i="0" u="none" strike="noStrike" kern="1200" dirty="0" smtClean="0">
                <a:solidFill>
                  <a:schemeClr val="tx1"/>
                </a:solidFill>
                <a:latin typeface="Times" charset="0"/>
                <a:ea typeface="+mn-ea"/>
                <a:cs typeface="+mn-cs"/>
                <a:hlinkClick r:id="rId4" tooltip="Design"/>
              </a:rPr>
              <a:t>design</a:t>
            </a:r>
            <a:r>
              <a:rPr lang="en-US" sz="1200" b="0" i="0" kern="1200" dirty="0" smtClean="0">
                <a:solidFill>
                  <a:schemeClr val="tx1"/>
                </a:solidFill>
                <a:latin typeface="Times" charset="0"/>
                <a:ea typeface="+mn-ea"/>
                <a:cs typeface="+mn-cs"/>
              </a:rPr>
              <a:t>, </a:t>
            </a:r>
            <a:r>
              <a:rPr lang="en-US" sz="1200" b="0" i="0" u="none" strike="noStrike" kern="1200" dirty="0" smtClean="0">
                <a:solidFill>
                  <a:schemeClr val="tx1"/>
                </a:solidFill>
                <a:latin typeface="Times" charset="0"/>
                <a:ea typeface="+mn-ea"/>
                <a:cs typeface="+mn-cs"/>
                <a:hlinkClick r:id="rId5" tooltip="Electronics"/>
              </a:rPr>
              <a:t>electronics</a:t>
            </a:r>
            <a:r>
              <a:rPr lang="en-US" sz="1200" b="0" i="0" kern="1200" dirty="0" smtClean="0">
                <a:solidFill>
                  <a:schemeClr val="tx1"/>
                </a:solidFill>
                <a:latin typeface="Times" charset="0"/>
                <a:ea typeface="+mn-ea"/>
                <a:cs typeface="+mn-cs"/>
              </a:rPr>
              <a:t>, and </a:t>
            </a:r>
            <a:r>
              <a:rPr lang="en-US" sz="1200" b="0" i="0" u="none" strike="noStrike" kern="1200" dirty="0" smtClean="0">
                <a:solidFill>
                  <a:schemeClr val="tx1"/>
                </a:solidFill>
                <a:latin typeface="Times" charset="0"/>
                <a:ea typeface="+mn-ea"/>
                <a:cs typeface="+mn-cs"/>
                <a:hlinkClick r:id="rId6" tooltip="Software prototyping"/>
              </a:rPr>
              <a:t>software programming</a:t>
            </a:r>
            <a:r>
              <a:rPr lang="en-US" sz="1200" b="0" i="0" kern="1200" dirty="0" smtClean="0">
                <a:solidFill>
                  <a:schemeClr val="tx1"/>
                </a:solidFill>
                <a:latin typeface="Times" charset="0"/>
                <a:ea typeface="+mn-ea"/>
                <a:cs typeface="+mn-cs"/>
              </a:rPr>
              <a:t>. A prototype is designed to test and trial a new design to enhance precision by system analysts and users. Prototyping serves to provide specifications for a real, working system rather than a theoretical </a:t>
            </a:r>
            <a:r>
              <a:rPr lang="en-US" sz="1200" b="0" i="0" kern="1200" dirty="0" err="1" smtClean="0">
                <a:solidFill>
                  <a:schemeClr val="tx1"/>
                </a:solidFill>
                <a:latin typeface="Times" charset="0"/>
                <a:ea typeface="+mn-ea"/>
                <a:cs typeface="+mn-cs"/>
              </a:rPr>
              <a:t>one.In</a:t>
            </a:r>
            <a:r>
              <a:rPr lang="en-US" sz="1200" b="0" i="0" kern="1200" dirty="0" smtClean="0">
                <a:solidFill>
                  <a:schemeClr val="tx1"/>
                </a:solidFill>
                <a:latin typeface="Times" charset="0"/>
                <a:ea typeface="+mn-ea"/>
                <a:cs typeface="+mn-cs"/>
              </a:rPr>
              <a:t> some workflow models, creating a prototype (a process sometimes called </a:t>
            </a:r>
            <a:r>
              <a:rPr lang="en-US" sz="1200" b="1" i="0" kern="1200" dirty="0" smtClean="0">
                <a:solidFill>
                  <a:schemeClr val="tx1"/>
                </a:solidFill>
                <a:latin typeface="Times" charset="0"/>
                <a:ea typeface="+mn-ea"/>
                <a:cs typeface="+mn-cs"/>
              </a:rPr>
              <a:t>materialization</a:t>
            </a:r>
            <a:r>
              <a:rPr lang="en-US" sz="1200" b="0" i="0" kern="1200" dirty="0" smtClean="0">
                <a:solidFill>
                  <a:schemeClr val="tx1"/>
                </a:solidFill>
                <a:latin typeface="Times" charset="0"/>
                <a:ea typeface="+mn-ea"/>
                <a:cs typeface="+mn-cs"/>
              </a:rPr>
              <a:t>) is the step between the </a:t>
            </a:r>
            <a:r>
              <a:rPr lang="en-US" sz="1200" b="0" i="0" u="none" strike="noStrike" kern="1200" dirty="0" smtClean="0">
                <a:solidFill>
                  <a:schemeClr val="tx1"/>
                </a:solidFill>
                <a:latin typeface="Times" charset="0"/>
                <a:ea typeface="+mn-ea"/>
                <a:cs typeface="+mn-cs"/>
                <a:hlinkClick r:id="rId7" tooltip="Formal specification"/>
              </a:rPr>
              <a:t>formalization</a:t>
            </a:r>
            <a:r>
              <a:rPr lang="en-US" sz="1200" b="0" i="0" kern="1200" dirty="0" smtClean="0">
                <a:solidFill>
                  <a:schemeClr val="tx1"/>
                </a:solidFill>
                <a:latin typeface="Times" charset="0"/>
                <a:ea typeface="+mn-ea"/>
                <a:cs typeface="+mn-cs"/>
              </a:rPr>
              <a:t> and the </a:t>
            </a:r>
            <a:r>
              <a:rPr lang="en-US" sz="1200" b="0" i="0" u="none" strike="noStrike" kern="1200" dirty="0" smtClean="0">
                <a:solidFill>
                  <a:schemeClr val="tx1"/>
                </a:solidFill>
                <a:latin typeface="Times" charset="0"/>
                <a:ea typeface="+mn-ea"/>
                <a:cs typeface="+mn-cs"/>
                <a:hlinkClick r:id="rId8" tooltip="Evaluation"/>
              </a:rPr>
              <a:t>evaluation</a:t>
            </a:r>
            <a:r>
              <a:rPr lang="en-US" sz="1200" b="0" i="0" kern="1200" dirty="0" smtClean="0">
                <a:solidFill>
                  <a:schemeClr val="tx1"/>
                </a:solidFill>
                <a:latin typeface="Times" charset="0"/>
                <a:ea typeface="+mn-ea"/>
                <a:cs typeface="+mn-cs"/>
              </a:rPr>
              <a:t> of an idea.</a:t>
            </a:r>
            <a:endParaRPr lang="en-US" dirty="0"/>
          </a:p>
        </p:txBody>
      </p:sp>
      <p:sp>
        <p:nvSpPr>
          <p:cNvPr id="4" name="Slide Number Placeholder 3"/>
          <p:cNvSpPr>
            <a:spLocks noGrp="1"/>
          </p:cNvSpPr>
          <p:nvPr>
            <p:ph type="sldNum" sz="quarter" idx="10"/>
          </p:nvPr>
        </p:nvSpPr>
        <p:spPr/>
        <p:txBody>
          <a:bodyPr/>
          <a:lstStyle/>
          <a:p>
            <a:pPr>
              <a:defRPr/>
            </a:pPr>
            <a:fld id="{302BFABB-74EF-4D67-B0FA-D157142BE223}" type="slidenum">
              <a:rPr lang="en-GB" smtClean="0"/>
              <a:pPr>
                <a:defRPr/>
              </a:pPr>
              <a:t>45</a:t>
            </a:fld>
            <a:endParaRPr lang="en-GB"/>
          </a:p>
        </p:txBody>
      </p:sp>
    </p:spTree>
    <p:extLst>
      <p:ext uri="{BB962C8B-B14F-4D97-AF65-F5344CB8AC3E}">
        <p14:creationId xmlns:p14="http://schemas.microsoft.com/office/powerpoint/2010/main" val="241336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logically</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6</a:t>
            </a:fld>
            <a:endParaRPr lang="en-US"/>
          </a:p>
        </p:txBody>
      </p:sp>
    </p:spTree>
    <p:extLst>
      <p:ext uri="{BB962C8B-B14F-4D97-AF65-F5344CB8AC3E}">
        <p14:creationId xmlns:p14="http://schemas.microsoft.com/office/powerpoint/2010/main" val="226729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top, variable down side</a:t>
            </a:r>
            <a:br>
              <a:rPr lang="en-US" dirty="0" smtClean="0"/>
            </a:br>
            <a:r>
              <a:rPr lang="en-US" dirty="0" smtClean="0"/>
              <a:t>tabbing:</a:t>
            </a:r>
            <a:r>
              <a:rPr lang="en-US" baseline="0" dirty="0" smtClean="0"/>
              <a:t> tab</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9</a:t>
            </a:fld>
            <a:endParaRPr lang="en-US"/>
          </a:p>
        </p:txBody>
      </p:sp>
    </p:spTree>
    <p:extLst>
      <p:ext uri="{BB962C8B-B14F-4D97-AF65-F5344CB8AC3E}">
        <p14:creationId xmlns:p14="http://schemas.microsoft.com/office/powerpoint/2010/main" val="211109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most bold</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12</a:t>
            </a:fld>
            <a:endParaRPr lang="en-US"/>
          </a:p>
        </p:txBody>
      </p:sp>
    </p:spTree>
    <p:extLst>
      <p:ext uri="{BB962C8B-B14F-4D97-AF65-F5344CB8AC3E}">
        <p14:creationId xmlns:p14="http://schemas.microsoft.com/office/powerpoint/2010/main" val="15863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signature</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13</a:t>
            </a:fld>
            <a:endParaRPr lang="en-US"/>
          </a:p>
        </p:txBody>
      </p:sp>
    </p:spTree>
    <p:extLst>
      <p:ext uri="{BB962C8B-B14F-4D97-AF65-F5344CB8AC3E}">
        <p14:creationId xmlns:p14="http://schemas.microsoft.com/office/powerpoint/2010/main" val="323228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the purpose first</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15</a:t>
            </a:fld>
            <a:endParaRPr lang="en-US"/>
          </a:p>
        </p:txBody>
      </p:sp>
    </p:spTree>
    <p:extLst>
      <p:ext uri="{BB962C8B-B14F-4D97-AF65-F5344CB8AC3E}">
        <p14:creationId xmlns:p14="http://schemas.microsoft.com/office/powerpoint/2010/main" val="45788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 vs words alignment is different</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16</a:t>
            </a:fld>
            <a:endParaRPr lang="en-US"/>
          </a:p>
        </p:txBody>
      </p:sp>
    </p:spTree>
    <p:extLst>
      <p:ext uri="{BB962C8B-B14F-4D97-AF65-F5344CB8AC3E}">
        <p14:creationId xmlns:p14="http://schemas.microsoft.com/office/powerpoint/2010/main" val="85214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Space between</a:t>
            </a:r>
            <a:r>
              <a:rPr lang="en-US" baseline="0" dirty="0" smtClean="0"/>
              <a:t> alphabet, word or lines</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21</a:t>
            </a:fld>
            <a:endParaRPr lang="en-US"/>
          </a:p>
        </p:txBody>
      </p:sp>
    </p:spTree>
    <p:extLst>
      <p:ext uri="{BB962C8B-B14F-4D97-AF65-F5344CB8AC3E}">
        <p14:creationId xmlns:p14="http://schemas.microsoft.com/office/powerpoint/2010/main" val="421912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element</a:t>
            </a:r>
            <a:r>
              <a:rPr lang="en-US" baseline="0" dirty="0" smtClean="0"/>
              <a:t> </a:t>
            </a:r>
            <a:r>
              <a:rPr lang="en-US" baseline="0" dirty="0" err="1" smtClean="0"/>
              <a:t>seperated</a:t>
            </a:r>
            <a:endParaRPr lang="en-US" dirty="0"/>
          </a:p>
        </p:txBody>
      </p:sp>
      <p:sp>
        <p:nvSpPr>
          <p:cNvPr id="4" name="Slide Number Placeholder 3"/>
          <p:cNvSpPr>
            <a:spLocks noGrp="1"/>
          </p:cNvSpPr>
          <p:nvPr>
            <p:ph type="sldNum" sz="quarter" idx="10"/>
          </p:nvPr>
        </p:nvSpPr>
        <p:spPr/>
        <p:txBody>
          <a:bodyPr/>
          <a:lstStyle/>
          <a:p>
            <a:fld id="{6DF046F9-FFD8-4EA5-B066-52DBF1FAC188}" type="slidenum">
              <a:rPr lang="en-US" smtClean="0"/>
              <a:pPr/>
              <a:t>23</a:t>
            </a:fld>
            <a:endParaRPr lang="en-US"/>
          </a:p>
        </p:txBody>
      </p:sp>
    </p:spTree>
    <p:extLst>
      <p:ext uri="{BB962C8B-B14F-4D97-AF65-F5344CB8AC3E}">
        <p14:creationId xmlns:p14="http://schemas.microsoft.com/office/powerpoint/2010/main" val="263121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grpSp>
      </p:grpSp>
      <p:sp>
        <p:nvSpPr>
          <p:cNvPr id="12187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18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fld id="{014D1426-D4A4-4BBE-935D-693A2DD0441C}" type="datetimeFigureOut">
              <a:rPr lang="en-US" smtClean="0"/>
              <a:pPr/>
              <a:t>5/6/2019</a:t>
            </a:fld>
            <a:endParaRPr lang="en-US"/>
          </a:p>
        </p:txBody>
      </p:sp>
      <p:sp>
        <p:nvSpPr>
          <p:cNvPr id="19" name="Rectangle 17"/>
          <p:cNvSpPr>
            <a:spLocks noGrp="1" noChangeArrowheads="1"/>
          </p:cNvSpPr>
          <p:nvPr>
            <p:ph type="ftr" sz="quarter" idx="11"/>
          </p:nvPr>
        </p:nvSpPr>
        <p:spPr/>
        <p:txBody>
          <a:bodyPr/>
          <a:lstStyle>
            <a:lvl1pPr>
              <a:defRPr smtClean="0"/>
            </a:lvl1pPr>
          </a:lstStyle>
          <a:p>
            <a:endParaRPr lang="en-US"/>
          </a:p>
        </p:txBody>
      </p:sp>
      <p:sp>
        <p:nvSpPr>
          <p:cNvPr id="20" name="Rectangle 18"/>
          <p:cNvSpPr>
            <a:spLocks noGrp="1" noChangeArrowheads="1"/>
          </p:cNvSpPr>
          <p:nvPr>
            <p:ph type="sldNum" sz="quarter" idx="12"/>
          </p:nvPr>
        </p:nvSpPr>
        <p:spPr/>
        <p:txBody>
          <a:bodyPr/>
          <a:lstStyle>
            <a:lvl1pPr>
              <a:defRPr smtClean="0"/>
            </a:lvl1pPr>
          </a:lstStyle>
          <a:p>
            <a:fld id="{8EC56E45-87CB-4A93-9D34-B3672F8102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9"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5"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4"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8EC56E45-87CB-4A93-9D34-B3672F8102DD}"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14D1426-D4A4-4BBE-935D-693A2DD0441C}" type="datetimeFigureOut">
              <a:rPr lang="en-US" smtClean="0"/>
              <a:pPr/>
              <a:t>5/6/2019</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defRPr>
            </a:lvl1pPr>
          </a:lstStyle>
          <a:p>
            <a:endParaRPr lang="en-US"/>
          </a:p>
        </p:txBody>
      </p:sp>
      <p:sp>
        <p:nvSpPr>
          <p:cNvPr id="1208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latin typeface="Arial Black" pitchFamily="34" charset="0"/>
              </a:defRPr>
            </a:lvl1pPr>
          </a:lstStyle>
          <a:p>
            <a:fld id="{8EC56E45-87CB-4A93-9D34-B3672F8102DD}" type="slidenum">
              <a:rPr lang="en-US" smtClean="0"/>
              <a:pPr/>
              <a:t>‹#›</a:t>
            </a:fld>
            <a:endParaRPr lang="en-US"/>
          </a:p>
        </p:txBody>
      </p:sp>
      <p:grpSp>
        <p:nvGrpSpPr>
          <p:cNvPr id="2" name="Group 4"/>
          <p:cNvGrpSpPr>
            <a:grpSpLocks/>
          </p:cNvGrpSpPr>
          <p:nvPr/>
        </p:nvGrpSpPr>
        <p:grpSpPr bwMode="auto">
          <a:xfrm>
            <a:off x="0" y="0"/>
            <a:ext cx="9144000" cy="546100"/>
            <a:chOff x="0" y="0"/>
            <a:chExt cx="5760" cy="344"/>
          </a:xfrm>
        </p:grpSpPr>
        <p:sp>
          <p:nvSpPr>
            <p:cNvPr id="1208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1208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effectLst/>
                <a:latin typeface="Times New Roman" pitchFamily="18" charset="0"/>
              </a:endParaRPr>
            </a:p>
          </p:txBody>
        </p:sp>
        <p:sp>
          <p:nvSpPr>
            <p:cNvPr id="1208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08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grpSp>
      <p:sp>
        <p:nvSpPr>
          <p:cNvPr id="2053"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defRPr>
            </a:lvl1pPr>
          </a:lstStyle>
          <a:p>
            <a:fld id="{014D1426-D4A4-4BBE-935D-693A2DD0441C}" type="datetimeFigureOut">
              <a:rPr lang="en-US" smtClean="0"/>
              <a:pPr/>
              <a:t>5/6/2019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209800"/>
            <a:ext cx="6629400" cy="1219200"/>
          </a:xfrm>
        </p:spPr>
        <p:txBody>
          <a:bodyPr/>
          <a:lstStyle/>
          <a:p>
            <a:pPr eaLnBrk="1" hangingPunct="1">
              <a:spcAft>
                <a:spcPct val="30000"/>
              </a:spcAft>
            </a:pPr>
            <a:r>
              <a:rPr lang="en-GB" sz="4000" dirty="0" smtClean="0">
                <a:solidFill>
                  <a:schemeClr val="bg1"/>
                </a:solidFill>
              </a:rPr>
              <a:t>Lecture</a:t>
            </a:r>
          </a:p>
        </p:txBody>
      </p:sp>
      <p:sp>
        <p:nvSpPr>
          <p:cNvPr id="3075" name="Rectangle 3"/>
          <p:cNvSpPr>
            <a:spLocks noGrp="1" noChangeArrowheads="1"/>
          </p:cNvSpPr>
          <p:nvPr>
            <p:ph type="subTitle" idx="1"/>
          </p:nvPr>
        </p:nvSpPr>
        <p:spPr>
          <a:xfrm>
            <a:off x="914400" y="4343400"/>
            <a:ext cx="7848600" cy="2286000"/>
          </a:xfrm>
        </p:spPr>
        <p:txBody>
          <a:bodyPr/>
          <a:lstStyle/>
          <a:p>
            <a:pPr algn="r" eaLnBrk="1" hangingPunct="1">
              <a:buFont typeface="Wingdings" charset="2"/>
              <a:buNone/>
            </a:pPr>
            <a:r>
              <a:rPr lang="en-GB" sz="4800" b="1" dirty="0" smtClean="0">
                <a:latin typeface="Lao UI" pitchFamily="34" charset="0"/>
                <a:ea typeface="Arial Unicode MS" pitchFamily="34" charset="-128"/>
                <a:cs typeface="Lao UI" pitchFamily="34" charset="0"/>
              </a:rPr>
              <a:t>Interaction Design </a:t>
            </a:r>
          </a:p>
          <a:p>
            <a:pPr algn="r" eaLnBrk="1" hangingPunct="1">
              <a:buFont typeface="Wingdings" charset="2"/>
              <a:buNone/>
            </a:pPr>
            <a:r>
              <a:rPr lang="en-GB" sz="4800" b="1" dirty="0" smtClean="0">
                <a:latin typeface="Lao UI" pitchFamily="34" charset="0"/>
                <a:ea typeface="Arial Unicode MS" pitchFamily="34" charset="-128"/>
                <a:cs typeface="Lao UI" pitchFamily="34" charset="0"/>
              </a:rPr>
              <a:t>          Basics– Part 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Decoration</a:t>
            </a:r>
            <a:endParaRPr lang="en-US" dirty="0"/>
          </a:p>
        </p:txBody>
      </p:sp>
      <p:sp>
        <p:nvSpPr>
          <p:cNvPr id="3" name="Content Placeholder 2"/>
          <p:cNvSpPr>
            <a:spLocks noGrp="1"/>
          </p:cNvSpPr>
          <p:nvPr>
            <p:ph idx="1"/>
          </p:nvPr>
        </p:nvSpPr>
        <p:spPr/>
        <p:txBody>
          <a:bodyPr/>
          <a:lstStyle/>
          <a:p>
            <a:pPr algn="just"/>
            <a:r>
              <a:rPr lang="en-US" dirty="0" smtClean="0"/>
              <a:t>We can see how the design uses boxes and a separating line to make the grouping clear. Other decorative features like font style, and text or background colors can be used to emphasize groupings.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aseline="-25000" dirty="0" smtClean="0"/>
              <a:t>Example – A microwave control panel</a:t>
            </a:r>
            <a:endParaRPr lang="en-US" sz="5400" baseline="-25000" dirty="0"/>
          </a:p>
        </p:txBody>
      </p:sp>
      <p:pic>
        <p:nvPicPr>
          <p:cNvPr id="4" name="Content Placeholder 3" descr="6a0120a85dcdae970b0120a86dacdf970b-pi.jpg"/>
          <p:cNvPicPr>
            <a:picLocks noGrp="1" noChangeAspect="1"/>
          </p:cNvPicPr>
          <p:nvPr>
            <p:ph idx="1"/>
          </p:nvPr>
        </p:nvPicPr>
        <p:blipFill>
          <a:blip r:embed="rId2" cstate="print"/>
          <a:stretch>
            <a:fillRect/>
          </a:stretch>
        </p:blipFill>
        <p:spPr>
          <a:xfrm>
            <a:off x="3048000" y="1752600"/>
            <a:ext cx="3009213" cy="4495800"/>
          </a:xfrm>
        </p:spPr>
      </p:pic>
      <p:sp>
        <p:nvSpPr>
          <p:cNvPr id="5" name="TextBox 4"/>
          <p:cNvSpPr txBox="1"/>
          <p:nvPr/>
        </p:nvSpPr>
        <p:spPr>
          <a:xfrm>
            <a:off x="2286000" y="6488668"/>
            <a:ext cx="4861267" cy="369332"/>
          </a:xfrm>
          <a:prstGeom prst="rect">
            <a:avLst/>
          </a:prstGeom>
          <a:noFill/>
        </p:spPr>
        <p:txBody>
          <a:bodyPr wrap="none" rtlCol="0">
            <a:spAutoFit/>
          </a:bodyPr>
          <a:lstStyle/>
          <a:p>
            <a:r>
              <a:rPr lang="en-US" dirty="0" smtClean="0"/>
              <a:t>Decoration of different buttons in single layout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Decoration</a:t>
            </a:r>
          </a:p>
        </p:txBody>
      </p:sp>
      <p:sp>
        <p:nvSpPr>
          <p:cNvPr id="61443" name="Rectangle 3"/>
          <p:cNvSpPr>
            <a:spLocks noGrp="1" noChangeArrowheads="1"/>
          </p:cNvSpPr>
          <p:nvPr>
            <p:ph idx="1"/>
          </p:nvPr>
        </p:nvSpPr>
        <p:spPr/>
        <p:txBody>
          <a:bodyPr/>
          <a:lstStyle/>
          <a:p>
            <a:pPr eaLnBrk="1" hangingPunct="1"/>
            <a:r>
              <a:rPr lang="en-US" smtClean="0"/>
              <a:t>use boxes to group logical items</a:t>
            </a:r>
          </a:p>
          <a:p>
            <a:pPr eaLnBrk="1" hangingPunct="1"/>
            <a:r>
              <a:rPr lang="en-US" smtClean="0"/>
              <a:t>use fonts for emphasis, headings</a:t>
            </a:r>
          </a:p>
          <a:p>
            <a:pPr eaLnBrk="1" hangingPunct="1"/>
            <a:r>
              <a:rPr lang="en-US" smtClean="0"/>
              <a:t>but not too many!!</a:t>
            </a:r>
          </a:p>
        </p:txBody>
      </p:sp>
      <p:grpSp>
        <p:nvGrpSpPr>
          <p:cNvPr id="2" name="Group 4"/>
          <p:cNvGrpSpPr>
            <a:grpSpLocks/>
          </p:cNvGrpSpPr>
          <p:nvPr/>
        </p:nvGrpSpPr>
        <p:grpSpPr bwMode="auto">
          <a:xfrm>
            <a:off x="2514600" y="3886200"/>
            <a:ext cx="5410200" cy="2590800"/>
            <a:chOff x="1584" y="2448"/>
            <a:chExt cx="3408" cy="1632"/>
          </a:xfrm>
        </p:grpSpPr>
        <p:sp>
          <p:nvSpPr>
            <p:cNvPr id="61445" name="Rectangle 5"/>
            <p:cNvSpPr>
              <a:spLocks noChangeArrowheads="1"/>
            </p:cNvSpPr>
            <p:nvPr/>
          </p:nvSpPr>
          <p:spPr bwMode="auto">
            <a:xfrm>
              <a:off x="1584" y="2448"/>
              <a:ext cx="3408" cy="1632"/>
            </a:xfrm>
            <a:prstGeom prst="rect">
              <a:avLst/>
            </a:prstGeom>
            <a:solidFill>
              <a:schemeClr val="bg1"/>
            </a:solidFill>
            <a:ln w="28575">
              <a:solidFill>
                <a:schemeClr val="accent2"/>
              </a:solidFill>
              <a:miter lim="800000"/>
              <a:headEnd/>
              <a:tailEnd/>
            </a:ln>
          </p:spPr>
          <p:txBody>
            <a:bodyPr wrap="none" anchor="ctr"/>
            <a:lstStyle/>
            <a:p>
              <a:pPr algn="ctr"/>
              <a:endParaRPr lang="en-US">
                <a:latin typeface="Times New Roman" charset="0"/>
              </a:endParaRPr>
            </a:p>
          </p:txBody>
        </p:sp>
        <p:sp>
          <p:nvSpPr>
            <p:cNvPr id="61446" name="Rectangle 6"/>
            <p:cNvSpPr>
              <a:spLocks noChangeArrowheads="1"/>
            </p:cNvSpPr>
            <p:nvPr/>
          </p:nvSpPr>
          <p:spPr bwMode="auto">
            <a:xfrm>
              <a:off x="1680" y="2544"/>
              <a:ext cx="1536" cy="720"/>
            </a:xfrm>
            <a:prstGeom prst="rect">
              <a:avLst/>
            </a:prstGeom>
            <a:solidFill>
              <a:schemeClr val="bg1"/>
            </a:solidFill>
            <a:ln w="57150" cmpd="thinThick">
              <a:solidFill>
                <a:schemeClr val="accent2"/>
              </a:solidFill>
              <a:miter lim="800000"/>
              <a:headEnd/>
              <a:tailEnd/>
            </a:ln>
          </p:spPr>
          <p:txBody>
            <a:bodyPr wrap="none" anchor="ctr"/>
            <a:lstStyle/>
            <a:p>
              <a:endParaRPr lang="en-US"/>
            </a:p>
          </p:txBody>
        </p:sp>
        <p:sp>
          <p:nvSpPr>
            <p:cNvPr id="61447" name="Rectangle 7"/>
            <p:cNvSpPr>
              <a:spLocks noChangeArrowheads="1"/>
            </p:cNvSpPr>
            <p:nvPr/>
          </p:nvSpPr>
          <p:spPr bwMode="auto">
            <a:xfrm>
              <a:off x="1680" y="3360"/>
              <a:ext cx="3216" cy="624"/>
            </a:xfrm>
            <a:prstGeom prst="rect">
              <a:avLst/>
            </a:prstGeom>
            <a:solidFill>
              <a:schemeClr val="bg1"/>
            </a:solidFill>
            <a:ln w="57150" cmpd="thinThick">
              <a:solidFill>
                <a:schemeClr val="accent2"/>
              </a:solidFill>
              <a:miter lim="800000"/>
              <a:headEnd/>
              <a:tailEnd/>
            </a:ln>
          </p:spPr>
          <p:txBody>
            <a:bodyPr wrap="none" anchor="ctr"/>
            <a:lstStyle/>
            <a:p>
              <a:pPr algn="ctr"/>
              <a:r>
                <a:rPr lang="en-US">
                  <a:latin typeface="Abadi MT Condensed" pitchFamily="34" charset="0"/>
                </a:rPr>
                <a:t>A</a:t>
              </a:r>
              <a:r>
                <a:rPr lang="en-US">
                  <a:latin typeface="Arial" charset="0"/>
                </a:rPr>
                <a:t>B</a:t>
              </a:r>
              <a:r>
                <a:rPr lang="en-US">
                  <a:latin typeface="Arial Black" charset="0"/>
                </a:rPr>
                <a:t>C</a:t>
              </a:r>
              <a:r>
                <a:rPr lang="en-US">
                  <a:latin typeface="Arial Narrow" charset="0"/>
                </a:rPr>
                <a:t>D</a:t>
              </a:r>
              <a:r>
                <a:rPr lang="en-US">
                  <a:latin typeface="Book Antiqua" charset="0"/>
                </a:rPr>
                <a:t>E</a:t>
              </a:r>
              <a:r>
                <a:rPr lang="en-US">
                  <a:latin typeface="Bookman Old Style" charset="0"/>
                </a:rPr>
                <a:t>F</a:t>
              </a:r>
              <a:r>
                <a:rPr lang="en-US">
                  <a:latin typeface="Bookshelf Symbol 1" pitchFamily="34" charset="2"/>
                </a:rPr>
                <a:t>G</a:t>
              </a:r>
              <a:r>
                <a:rPr lang="en-US">
                  <a:latin typeface="Century Gothic" charset="0"/>
                </a:rPr>
                <a:t>H</a:t>
              </a:r>
              <a:r>
                <a:rPr lang="en-US">
                  <a:latin typeface="Comic Sans MS" pitchFamily="66" charset="0"/>
                </a:rPr>
                <a:t>I</a:t>
              </a:r>
              <a:r>
                <a:rPr lang="en-US">
                  <a:latin typeface="Century Schoolbook" charset="0"/>
                </a:rPr>
                <a:t>J</a:t>
              </a:r>
              <a:r>
                <a:rPr lang="en-US">
                  <a:latin typeface="Courier New" charset="0"/>
                </a:rPr>
                <a:t>K</a:t>
              </a:r>
              <a:r>
                <a:rPr lang="en-US">
                  <a:latin typeface="Garamond" charset="0"/>
                </a:rPr>
                <a:t>L</a:t>
              </a:r>
              <a:r>
                <a:rPr lang="en-US">
                  <a:latin typeface="Georgia" charset="0"/>
                </a:rPr>
                <a:t>M</a:t>
              </a:r>
              <a:endParaRPr lang="en-US">
                <a:latin typeface="Times New Roman" charset="0"/>
              </a:endParaRPr>
            </a:p>
            <a:p>
              <a:pPr algn="ctr"/>
              <a:r>
                <a:rPr lang="en-US">
                  <a:latin typeface="Haettenschweiler" pitchFamily="34" charset="0"/>
                </a:rPr>
                <a:t>N</a:t>
              </a:r>
              <a:r>
                <a:rPr lang="en-US">
                  <a:latin typeface="Impact" charset="0"/>
                </a:rPr>
                <a:t>O</a:t>
              </a:r>
              <a:r>
                <a:rPr lang="en-US">
                  <a:latin typeface="Letter Gothic MT" charset="0"/>
                </a:rPr>
                <a:t>P</a:t>
              </a:r>
              <a:r>
                <a:rPr lang="en-US">
                  <a:latin typeface="Lucida Console" pitchFamily="49" charset="0"/>
                </a:rPr>
                <a:t>Q</a:t>
              </a:r>
              <a:r>
                <a:rPr lang="en-US">
                  <a:latin typeface="Lucida Sans Unicode" pitchFamily="34" charset="0"/>
                </a:rPr>
                <a:t>R</a:t>
              </a:r>
              <a:r>
                <a:rPr lang="en-US">
                  <a:latin typeface="Modern" pitchFamily="50"/>
                </a:rPr>
                <a:t>S</a:t>
              </a:r>
              <a:r>
                <a:rPr lang="en-US">
                  <a:latin typeface="Roman" pitchFamily="18"/>
                </a:rPr>
                <a:t>T</a:t>
              </a:r>
              <a:r>
                <a:rPr lang="en-US">
                  <a:latin typeface="Script" pitchFamily="66"/>
                </a:rPr>
                <a:t>U</a:t>
              </a:r>
              <a:r>
                <a:rPr lang="en-US">
                  <a:latin typeface="Tahoma" charset="0"/>
                </a:rPr>
                <a:t>V</a:t>
              </a:r>
              <a:r>
                <a:rPr lang="en-US">
                  <a:latin typeface="Times New Roman MT Extra Bold" charset="0"/>
                </a:rPr>
                <a:t>W</a:t>
              </a:r>
              <a:r>
                <a:rPr lang="en-US">
                  <a:latin typeface="Trebuchet MS" charset="0"/>
                </a:rPr>
                <a:t>X</a:t>
              </a:r>
              <a:r>
                <a:rPr lang="en-US">
                  <a:latin typeface="Verdana" charset="0"/>
                </a:rPr>
                <a:t>Y</a:t>
              </a:r>
              <a:r>
                <a:rPr lang="en-US">
                  <a:latin typeface="Times New Roman" charset="0"/>
                </a:rPr>
                <a:t>Z</a:t>
              </a:r>
            </a:p>
          </p:txBody>
        </p:sp>
        <p:sp>
          <p:nvSpPr>
            <p:cNvPr id="61448" name="Rectangle 8"/>
            <p:cNvSpPr>
              <a:spLocks noChangeArrowheads="1"/>
            </p:cNvSpPr>
            <p:nvPr/>
          </p:nvSpPr>
          <p:spPr bwMode="auto">
            <a:xfrm>
              <a:off x="3360" y="2544"/>
              <a:ext cx="480" cy="672"/>
            </a:xfrm>
            <a:prstGeom prst="rect">
              <a:avLst/>
            </a:prstGeom>
            <a:solidFill>
              <a:schemeClr val="bg1"/>
            </a:solidFill>
            <a:ln w="38100" cmpd="dbl">
              <a:solidFill>
                <a:schemeClr val="accent2"/>
              </a:solidFill>
              <a:miter lim="800000"/>
              <a:headEnd/>
              <a:tailEnd/>
            </a:ln>
          </p:spPr>
          <p:txBody>
            <a:bodyPr wrap="none" anchor="ctr"/>
            <a:lstStyle/>
            <a:p>
              <a:endParaRPr lang="en-US"/>
            </a:p>
          </p:txBody>
        </p:sp>
        <p:sp>
          <p:nvSpPr>
            <p:cNvPr id="61449" name="Rectangle 9"/>
            <p:cNvSpPr>
              <a:spLocks noChangeArrowheads="1"/>
            </p:cNvSpPr>
            <p:nvPr/>
          </p:nvSpPr>
          <p:spPr bwMode="auto">
            <a:xfrm>
              <a:off x="3888" y="2544"/>
              <a:ext cx="480" cy="672"/>
            </a:xfrm>
            <a:prstGeom prst="rect">
              <a:avLst/>
            </a:prstGeom>
            <a:solidFill>
              <a:schemeClr val="bg1"/>
            </a:solidFill>
            <a:ln w="38100" cmpd="dbl">
              <a:solidFill>
                <a:schemeClr val="accent2"/>
              </a:solidFill>
              <a:miter lim="800000"/>
              <a:headEnd/>
              <a:tailEnd/>
            </a:ln>
          </p:spPr>
          <p:txBody>
            <a:bodyPr wrap="none" anchor="ctr"/>
            <a:lstStyle/>
            <a:p>
              <a:endParaRPr lang="en-US"/>
            </a:p>
          </p:txBody>
        </p:sp>
        <p:sp>
          <p:nvSpPr>
            <p:cNvPr id="61450" name="Rectangle 10"/>
            <p:cNvSpPr>
              <a:spLocks noChangeArrowheads="1"/>
            </p:cNvSpPr>
            <p:nvPr/>
          </p:nvSpPr>
          <p:spPr bwMode="auto">
            <a:xfrm>
              <a:off x="4416" y="2544"/>
              <a:ext cx="480" cy="672"/>
            </a:xfrm>
            <a:prstGeom prst="rect">
              <a:avLst/>
            </a:prstGeom>
            <a:solidFill>
              <a:schemeClr val="bg1"/>
            </a:solidFill>
            <a:ln w="38100" cmpd="dbl">
              <a:solidFill>
                <a:schemeClr val="accent2"/>
              </a:solidFill>
              <a:miter lim="800000"/>
              <a:headEnd/>
              <a:tailEnd/>
            </a:ln>
          </p:spPr>
          <p:txBody>
            <a:bodyPr wrap="none" anchor="ctr"/>
            <a:lstStyle/>
            <a:p>
              <a:endParaRPr lang="en-US"/>
            </a:p>
          </p:txBody>
        </p:sp>
        <p:sp>
          <p:nvSpPr>
            <p:cNvPr id="61451" name="Rectangle 11"/>
            <p:cNvSpPr>
              <a:spLocks noChangeArrowheads="1"/>
            </p:cNvSpPr>
            <p:nvPr/>
          </p:nvSpPr>
          <p:spPr bwMode="auto">
            <a:xfrm>
              <a:off x="1776" y="2640"/>
              <a:ext cx="432" cy="288"/>
            </a:xfrm>
            <a:prstGeom prst="rect">
              <a:avLst/>
            </a:prstGeom>
            <a:solidFill>
              <a:schemeClr val="bg1"/>
            </a:solidFill>
            <a:ln w="19050">
              <a:solidFill>
                <a:schemeClr val="accent2"/>
              </a:solidFill>
              <a:miter lim="800000"/>
              <a:headEnd/>
              <a:tailEnd/>
            </a:ln>
          </p:spPr>
          <p:txBody>
            <a:bodyPr wrap="none" anchor="ctr"/>
            <a:lstStyle/>
            <a:p>
              <a:endParaRPr lang="en-US"/>
            </a:p>
          </p:txBody>
        </p:sp>
        <p:sp>
          <p:nvSpPr>
            <p:cNvPr id="61452" name="Rectangle 12"/>
            <p:cNvSpPr>
              <a:spLocks noChangeArrowheads="1"/>
            </p:cNvSpPr>
            <p:nvPr/>
          </p:nvSpPr>
          <p:spPr bwMode="auto">
            <a:xfrm>
              <a:off x="2304" y="2640"/>
              <a:ext cx="432" cy="288"/>
            </a:xfrm>
            <a:prstGeom prst="rect">
              <a:avLst/>
            </a:prstGeom>
            <a:solidFill>
              <a:schemeClr val="bg1"/>
            </a:solidFill>
            <a:ln w="19050">
              <a:solidFill>
                <a:schemeClr val="accent2"/>
              </a:solidFill>
              <a:miter lim="800000"/>
              <a:headEnd/>
              <a:tailEnd/>
            </a:ln>
          </p:spPr>
          <p:txBody>
            <a:bodyPr wrap="none" anchor="ctr"/>
            <a:lstStyle/>
            <a:p>
              <a:endParaRPr lang="en-US"/>
            </a:p>
          </p:txBody>
        </p:sp>
        <p:sp>
          <p:nvSpPr>
            <p:cNvPr id="61453" name="Rectangle 13"/>
            <p:cNvSpPr>
              <a:spLocks noChangeArrowheads="1"/>
            </p:cNvSpPr>
            <p:nvPr/>
          </p:nvSpPr>
          <p:spPr bwMode="auto">
            <a:xfrm>
              <a:off x="1776" y="3024"/>
              <a:ext cx="1344" cy="144"/>
            </a:xfrm>
            <a:prstGeom prst="rect">
              <a:avLst/>
            </a:prstGeom>
            <a:solidFill>
              <a:schemeClr val="bg1"/>
            </a:solidFill>
            <a:ln w="19050">
              <a:solidFill>
                <a:schemeClr val="accent2"/>
              </a:solidFill>
              <a:miter lim="800000"/>
              <a:headEnd/>
              <a:tailEnd/>
            </a:ln>
          </p:spPr>
          <p:txBody>
            <a:bodyPr wrap="none" anchor="ctr"/>
            <a:lstStyle/>
            <a:p>
              <a:endParaRPr lang="en-US"/>
            </a:p>
          </p:txBody>
        </p:sp>
        <p:sp>
          <p:nvSpPr>
            <p:cNvPr id="61454" name="Rectangle 14"/>
            <p:cNvSpPr>
              <a:spLocks noChangeArrowheads="1"/>
            </p:cNvSpPr>
            <p:nvPr/>
          </p:nvSpPr>
          <p:spPr bwMode="auto">
            <a:xfrm>
              <a:off x="2832" y="2640"/>
              <a:ext cx="240" cy="288"/>
            </a:xfrm>
            <a:prstGeom prst="rect">
              <a:avLst/>
            </a:prstGeom>
            <a:solidFill>
              <a:schemeClr val="bg1"/>
            </a:solidFill>
            <a:ln w="19050">
              <a:solidFill>
                <a:schemeClr val="accent2"/>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t>Alignment - text</a:t>
            </a:r>
          </a:p>
        </p:txBody>
      </p:sp>
      <p:sp>
        <p:nvSpPr>
          <p:cNvPr id="62467" name="Rectangle 3"/>
          <p:cNvSpPr>
            <a:spLocks noGrp="1" noChangeArrowheads="1"/>
          </p:cNvSpPr>
          <p:nvPr>
            <p:ph idx="1"/>
          </p:nvPr>
        </p:nvSpPr>
        <p:spPr>
          <a:xfrm>
            <a:off x="457200" y="1828800"/>
            <a:ext cx="8229600" cy="4495800"/>
          </a:xfrm>
        </p:spPr>
        <p:txBody>
          <a:bodyPr/>
          <a:lstStyle/>
          <a:p>
            <a:pPr eaLnBrk="1" hangingPunct="1"/>
            <a:r>
              <a:rPr lang="en-US" dirty="0" smtClean="0"/>
              <a:t>you read from left to right   </a:t>
            </a:r>
            <a:r>
              <a:rPr lang="en-US" sz="1800" dirty="0" smtClean="0"/>
              <a:t>(English and European)</a:t>
            </a:r>
            <a:r>
              <a:rPr lang="en-US" dirty="0" smtClean="0"/>
              <a:t>                        </a:t>
            </a:r>
          </a:p>
          <a:p>
            <a:pPr eaLnBrk="1" hangingPunct="1">
              <a:buFontTx/>
              <a:buNone/>
            </a:pPr>
            <a:r>
              <a:rPr lang="en-US" dirty="0" smtClean="0">
                <a:sym typeface="Symbol" charset="2"/>
              </a:rPr>
              <a:t>			</a:t>
            </a:r>
            <a:r>
              <a:rPr lang="en-US" dirty="0" smtClean="0"/>
              <a:t>  align left hand side</a:t>
            </a:r>
          </a:p>
          <a:p>
            <a:pPr eaLnBrk="1" hangingPunct="1"/>
            <a:endParaRPr lang="en-US" dirty="0" smtClean="0"/>
          </a:p>
        </p:txBody>
      </p:sp>
      <p:sp>
        <p:nvSpPr>
          <p:cNvPr id="62468" name="Text Box 4"/>
          <p:cNvSpPr txBox="1">
            <a:spLocks noChangeArrowheads="1"/>
          </p:cNvSpPr>
          <p:nvPr/>
        </p:nvSpPr>
        <p:spPr bwMode="auto">
          <a:xfrm>
            <a:off x="914400" y="3505200"/>
            <a:ext cx="3886200" cy="1190625"/>
          </a:xfrm>
          <a:prstGeom prst="rect">
            <a:avLst/>
          </a:prstGeom>
          <a:noFill/>
          <a:ln w="9525">
            <a:noFill/>
            <a:miter lim="800000"/>
            <a:headEnd/>
            <a:tailEnd/>
          </a:ln>
        </p:spPr>
        <p:txBody>
          <a:bodyPr wrap="none">
            <a:spAutoFit/>
          </a:bodyPr>
          <a:lstStyle/>
          <a:p>
            <a:r>
              <a:rPr lang="en-US" sz="1800">
                <a:latin typeface="Times New Roman" charset="0"/>
              </a:rPr>
              <a:t>Willy Wonka and the Chocolate Factory</a:t>
            </a:r>
          </a:p>
          <a:p>
            <a:r>
              <a:rPr lang="en-US" sz="1800">
                <a:latin typeface="Times New Roman" charset="0"/>
              </a:rPr>
              <a:t>Winston Churchill - A Biography</a:t>
            </a:r>
          </a:p>
          <a:p>
            <a:r>
              <a:rPr lang="en-US" sz="1800">
                <a:latin typeface="Times New Roman" charset="0"/>
              </a:rPr>
              <a:t>Wizard of Oz</a:t>
            </a:r>
          </a:p>
          <a:p>
            <a:r>
              <a:rPr lang="en-US" sz="1800">
                <a:latin typeface="Times New Roman" charset="0"/>
              </a:rPr>
              <a:t>Xena - Warrior Princess</a:t>
            </a:r>
            <a:endParaRPr lang="en-US">
              <a:latin typeface="Times New Roman" charset="0"/>
            </a:endParaRPr>
          </a:p>
        </p:txBody>
      </p:sp>
      <p:sp>
        <p:nvSpPr>
          <p:cNvPr id="62469" name="Text Box 5"/>
          <p:cNvSpPr txBox="1">
            <a:spLocks noChangeArrowheads="1"/>
          </p:cNvSpPr>
          <p:nvPr/>
        </p:nvSpPr>
        <p:spPr bwMode="auto">
          <a:xfrm>
            <a:off x="4648200" y="4953000"/>
            <a:ext cx="3886200" cy="1190625"/>
          </a:xfrm>
          <a:prstGeom prst="rect">
            <a:avLst/>
          </a:prstGeom>
          <a:noFill/>
          <a:ln w="9525">
            <a:noFill/>
            <a:miter lim="800000"/>
            <a:headEnd/>
            <a:tailEnd/>
          </a:ln>
        </p:spPr>
        <p:txBody>
          <a:bodyPr wrap="none">
            <a:spAutoFit/>
          </a:bodyPr>
          <a:lstStyle/>
          <a:p>
            <a:pPr algn="r"/>
            <a:r>
              <a:rPr lang="en-US" sz="1800">
                <a:latin typeface="Times New Roman" charset="0"/>
              </a:rPr>
              <a:t>Willy Wonka and the Chocolate Factory</a:t>
            </a:r>
          </a:p>
          <a:p>
            <a:pPr algn="r"/>
            <a:r>
              <a:rPr lang="en-US" sz="1800">
                <a:latin typeface="Times New Roman" charset="0"/>
              </a:rPr>
              <a:t>Winston Churchill - A Biography</a:t>
            </a:r>
          </a:p>
          <a:p>
            <a:pPr algn="r"/>
            <a:r>
              <a:rPr lang="en-US" sz="1800">
                <a:latin typeface="Times New Roman" charset="0"/>
              </a:rPr>
              <a:t>Wizard of Oz</a:t>
            </a:r>
          </a:p>
          <a:p>
            <a:pPr algn="r"/>
            <a:r>
              <a:rPr lang="en-US" sz="1800">
                <a:latin typeface="Times New Roman" charset="0"/>
              </a:rPr>
              <a:t>Xena - Warrior Princess</a:t>
            </a:r>
            <a:endParaRPr lang="en-US">
              <a:latin typeface="Times New Roman" charset="0"/>
            </a:endParaRPr>
          </a:p>
        </p:txBody>
      </p:sp>
      <p:sp>
        <p:nvSpPr>
          <p:cNvPr id="62470" name="Text Box 6"/>
          <p:cNvSpPr txBox="1">
            <a:spLocks noChangeArrowheads="1"/>
          </p:cNvSpPr>
          <p:nvPr/>
        </p:nvSpPr>
        <p:spPr bwMode="auto">
          <a:xfrm>
            <a:off x="838200" y="5562600"/>
            <a:ext cx="3048000" cy="822325"/>
          </a:xfrm>
          <a:prstGeom prst="rect">
            <a:avLst/>
          </a:prstGeom>
          <a:noFill/>
          <a:ln w="9525">
            <a:noFill/>
            <a:miter lim="800000"/>
            <a:headEnd/>
            <a:tailEnd/>
          </a:ln>
        </p:spPr>
        <p:txBody>
          <a:bodyPr>
            <a:spAutoFit/>
          </a:bodyPr>
          <a:lstStyle/>
          <a:p>
            <a:r>
              <a:rPr lang="en-US">
                <a:latin typeface="Times New Roman" charset="0"/>
              </a:rPr>
              <a:t>fine for special effects but hard to scan</a:t>
            </a:r>
          </a:p>
        </p:txBody>
      </p:sp>
      <p:sp>
        <p:nvSpPr>
          <p:cNvPr id="62471" name="AutoShape 7"/>
          <p:cNvSpPr>
            <a:spLocks noChangeArrowheads="1"/>
          </p:cNvSpPr>
          <p:nvPr/>
        </p:nvSpPr>
        <p:spPr bwMode="auto">
          <a:xfrm rot="-838425">
            <a:off x="3810000" y="5638800"/>
            <a:ext cx="1143000" cy="304800"/>
          </a:xfrm>
          <a:prstGeom prst="rightArrow">
            <a:avLst>
              <a:gd name="adj1" fmla="val 50000"/>
              <a:gd name="adj2" fmla="val 93750"/>
            </a:avLst>
          </a:prstGeom>
          <a:solidFill>
            <a:schemeClr val="accent1"/>
          </a:solidFill>
          <a:ln w="9525">
            <a:solidFill>
              <a:schemeClr val="tx1"/>
            </a:solidFill>
            <a:miter lim="800000"/>
            <a:headEnd/>
            <a:tailEnd/>
          </a:ln>
        </p:spPr>
        <p:txBody>
          <a:bodyPr wrap="none" anchor="ctr"/>
          <a:lstStyle/>
          <a:p>
            <a:endParaRPr lang="en-US"/>
          </a:p>
        </p:txBody>
      </p:sp>
      <p:sp>
        <p:nvSpPr>
          <p:cNvPr id="62472" name="Text Box 8"/>
          <p:cNvSpPr txBox="1">
            <a:spLocks noChangeArrowheads="1"/>
          </p:cNvSpPr>
          <p:nvPr/>
        </p:nvSpPr>
        <p:spPr bwMode="auto">
          <a:xfrm>
            <a:off x="6096000" y="3276600"/>
            <a:ext cx="1447800" cy="822325"/>
          </a:xfrm>
          <a:prstGeom prst="rect">
            <a:avLst/>
          </a:prstGeom>
          <a:noFill/>
          <a:ln w="9525">
            <a:noFill/>
            <a:miter lim="800000"/>
            <a:headEnd/>
            <a:tailEnd/>
          </a:ln>
        </p:spPr>
        <p:txBody>
          <a:bodyPr>
            <a:spAutoFit/>
          </a:bodyPr>
          <a:lstStyle/>
          <a:p>
            <a:r>
              <a:rPr lang="en-US">
                <a:latin typeface="Times New Roman" charset="0"/>
              </a:rPr>
              <a:t>boring but</a:t>
            </a:r>
          </a:p>
          <a:p>
            <a:r>
              <a:rPr lang="en-US">
                <a:latin typeface="Times New Roman" charset="0"/>
              </a:rPr>
              <a:t>readable!</a:t>
            </a:r>
          </a:p>
        </p:txBody>
      </p:sp>
      <p:sp>
        <p:nvSpPr>
          <p:cNvPr id="62473" name="AutoShape 9"/>
          <p:cNvSpPr>
            <a:spLocks noChangeArrowheads="1"/>
          </p:cNvSpPr>
          <p:nvPr/>
        </p:nvSpPr>
        <p:spPr bwMode="auto">
          <a:xfrm rot="-838425" flipH="1" flipV="1">
            <a:off x="4800600" y="3657600"/>
            <a:ext cx="1143000" cy="304800"/>
          </a:xfrm>
          <a:prstGeom prst="rightArrow">
            <a:avLst>
              <a:gd name="adj1" fmla="val 50000"/>
              <a:gd name="adj2" fmla="val 93750"/>
            </a:avLst>
          </a:prstGeom>
          <a:solidFill>
            <a:schemeClr val="accent1"/>
          </a:solidFill>
          <a:ln w="9525">
            <a:solidFill>
              <a:schemeClr val="tx1"/>
            </a:solidFill>
            <a:miter lim="800000"/>
            <a:headEnd/>
            <a:tailEnd/>
          </a:ln>
        </p:spPr>
        <p:txBody>
          <a:bodyPr wrap="none" anchor="ct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454855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Alignment - names</a:t>
            </a:r>
          </a:p>
        </p:txBody>
      </p:sp>
      <p:sp>
        <p:nvSpPr>
          <p:cNvPr id="63491" name="Rectangle 3"/>
          <p:cNvSpPr>
            <a:spLocks noGrp="1" noChangeArrowheads="1"/>
          </p:cNvSpPr>
          <p:nvPr>
            <p:ph idx="1"/>
          </p:nvPr>
        </p:nvSpPr>
        <p:spPr/>
        <p:txBody>
          <a:bodyPr/>
          <a:lstStyle/>
          <a:p>
            <a:pPr eaLnBrk="1" hangingPunct="1"/>
            <a:r>
              <a:rPr lang="en-US" smtClean="0"/>
              <a:t>Usually scanning for surnames   </a:t>
            </a:r>
            <a:r>
              <a:rPr lang="en-US" smtClean="0">
                <a:sym typeface="Symbol" charset="2"/>
              </a:rPr>
              <a:t>			</a:t>
            </a:r>
            <a:r>
              <a:rPr lang="en-US" smtClean="0"/>
              <a:t>  make it easy!</a:t>
            </a:r>
          </a:p>
          <a:p>
            <a:pPr eaLnBrk="1" hangingPunct="1"/>
            <a:endParaRPr lang="en-US" smtClean="0"/>
          </a:p>
        </p:txBody>
      </p:sp>
      <p:sp>
        <p:nvSpPr>
          <p:cNvPr id="63492" name="Text Box 4"/>
          <p:cNvSpPr txBox="1">
            <a:spLocks noChangeArrowheads="1"/>
          </p:cNvSpPr>
          <p:nvPr/>
        </p:nvSpPr>
        <p:spPr bwMode="auto">
          <a:xfrm>
            <a:off x="1066800" y="3429000"/>
            <a:ext cx="1704975" cy="1219200"/>
          </a:xfrm>
          <a:prstGeom prst="rect">
            <a:avLst/>
          </a:prstGeom>
          <a:noFill/>
          <a:ln w="28575">
            <a:solidFill>
              <a:schemeClr val="accent2"/>
            </a:solidFill>
            <a:miter lim="800000"/>
            <a:headEnd/>
            <a:tailEnd/>
          </a:ln>
        </p:spPr>
        <p:txBody>
          <a:bodyPr wrap="none">
            <a:spAutoFit/>
          </a:bodyPr>
          <a:lstStyle/>
          <a:p>
            <a:r>
              <a:rPr lang="en-US" sz="1800">
                <a:latin typeface="Times New Roman" charset="0"/>
              </a:rPr>
              <a:t>Alan Dix</a:t>
            </a:r>
          </a:p>
          <a:p>
            <a:r>
              <a:rPr lang="en-US" sz="1800">
                <a:latin typeface="Times New Roman" charset="0"/>
              </a:rPr>
              <a:t>Janet Finlay</a:t>
            </a:r>
          </a:p>
          <a:p>
            <a:r>
              <a:rPr lang="en-US" sz="1800">
                <a:latin typeface="Times New Roman" charset="0"/>
              </a:rPr>
              <a:t>Gregory Abowd</a:t>
            </a:r>
          </a:p>
          <a:p>
            <a:r>
              <a:rPr lang="en-US" sz="1800">
                <a:latin typeface="Times New Roman" charset="0"/>
              </a:rPr>
              <a:t>Russell Beale</a:t>
            </a:r>
            <a:endParaRPr lang="en-US">
              <a:latin typeface="Times New Roman" charset="0"/>
            </a:endParaRPr>
          </a:p>
        </p:txBody>
      </p:sp>
      <p:sp>
        <p:nvSpPr>
          <p:cNvPr id="63493" name="Text Box 5"/>
          <p:cNvSpPr txBox="1">
            <a:spLocks noChangeArrowheads="1"/>
          </p:cNvSpPr>
          <p:nvPr/>
        </p:nvSpPr>
        <p:spPr bwMode="auto">
          <a:xfrm>
            <a:off x="3733800" y="4953000"/>
            <a:ext cx="1762125" cy="1219200"/>
          </a:xfrm>
          <a:prstGeom prst="rect">
            <a:avLst/>
          </a:prstGeom>
          <a:noFill/>
          <a:ln w="28575">
            <a:solidFill>
              <a:schemeClr val="accent2"/>
            </a:solidFill>
            <a:miter lim="800000"/>
            <a:headEnd/>
            <a:tailEnd/>
          </a:ln>
        </p:spPr>
        <p:txBody>
          <a:bodyPr wrap="none">
            <a:spAutoFit/>
          </a:bodyPr>
          <a:lstStyle/>
          <a:p>
            <a:r>
              <a:rPr lang="en-US" sz="1800">
                <a:latin typeface="Times New Roman" charset="0"/>
              </a:rPr>
              <a:t>Alan        Dix</a:t>
            </a:r>
          </a:p>
          <a:p>
            <a:r>
              <a:rPr lang="en-US" sz="1800">
                <a:latin typeface="Times New Roman" charset="0"/>
              </a:rPr>
              <a:t>Janet        Finlay</a:t>
            </a:r>
          </a:p>
          <a:p>
            <a:r>
              <a:rPr lang="en-US" sz="1800">
                <a:latin typeface="Times New Roman" charset="0"/>
              </a:rPr>
              <a:t>Gregory  Abowd</a:t>
            </a:r>
          </a:p>
          <a:p>
            <a:r>
              <a:rPr lang="en-US" sz="1800">
                <a:latin typeface="Times New Roman" charset="0"/>
              </a:rPr>
              <a:t>Russell    Beale</a:t>
            </a:r>
            <a:endParaRPr lang="en-US">
              <a:latin typeface="Times New Roman" charset="0"/>
            </a:endParaRPr>
          </a:p>
        </p:txBody>
      </p:sp>
      <p:sp>
        <p:nvSpPr>
          <p:cNvPr id="63494" name="Text Box 6"/>
          <p:cNvSpPr txBox="1">
            <a:spLocks noChangeArrowheads="1"/>
          </p:cNvSpPr>
          <p:nvPr/>
        </p:nvSpPr>
        <p:spPr bwMode="auto">
          <a:xfrm>
            <a:off x="6400800" y="3810000"/>
            <a:ext cx="1762125" cy="1219200"/>
          </a:xfrm>
          <a:prstGeom prst="rect">
            <a:avLst/>
          </a:prstGeom>
          <a:noFill/>
          <a:ln w="28575">
            <a:solidFill>
              <a:schemeClr val="accent2"/>
            </a:solidFill>
            <a:miter lim="800000"/>
            <a:headEnd/>
            <a:tailEnd/>
          </a:ln>
        </p:spPr>
        <p:txBody>
          <a:bodyPr wrap="none">
            <a:spAutoFit/>
          </a:bodyPr>
          <a:lstStyle/>
          <a:p>
            <a:r>
              <a:rPr lang="en-US" sz="1800">
                <a:latin typeface="Times New Roman" charset="0"/>
              </a:rPr>
              <a:t>Dix , Alan</a:t>
            </a:r>
          </a:p>
          <a:p>
            <a:r>
              <a:rPr lang="en-US" sz="1800">
                <a:latin typeface="Times New Roman" charset="0"/>
              </a:rPr>
              <a:t>Finlay, Janet</a:t>
            </a:r>
          </a:p>
          <a:p>
            <a:r>
              <a:rPr lang="en-US" sz="1800">
                <a:latin typeface="Times New Roman" charset="0"/>
              </a:rPr>
              <a:t>Abowd, Gregory</a:t>
            </a:r>
          </a:p>
          <a:p>
            <a:r>
              <a:rPr lang="en-US" sz="1800">
                <a:latin typeface="Times New Roman" charset="0"/>
              </a:rPr>
              <a:t>Beale, Russell</a:t>
            </a:r>
          </a:p>
        </p:txBody>
      </p:sp>
      <p:sp>
        <p:nvSpPr>
          <p:cNvPr id="63495" name="Text Box 7"/>
          <p:cNvSpPr txBox="1">
            <a:spLocks noChangeArrowheads="1"/>
          </p:cNvSpPr>
          <p:nvPr/>
        </p:nvSpPr>
        <p:spPr bwMode="auto">
          <a:xfrm>
            <a:off x="2286000" y="2743200"/>
            <a:ext cx="958850" cy="1555750"/>
          </a:xfrm>
          <a:prstGeom prst="rect">
            <a:avLst/>
          </a:prstGeom>
          <a:noFill/>
          <a:ln w="9525">
            <a:noFill/>
            <a:miter lim="800000"/>
            <a:headEnd/>
            <a:tailEnd/>
          </a:ln>
        </p:spPr>
        <p:txBody>
          <a:bodyPr wrap="none">
            <a:spAutoFit/>
          </a:bodyPr>
          <a:lstStyle/>
          <a:p>
            <a:r>
              <a:rPr lang="en-US" sz="9600">
                <a:solidFill>
                  <a:srgbClr val="FF0000"/>
                </a:solidFill>
                <a:latin typeface="Times New Roman" charset="0"/>
                <a:sym typeface="Wingdings" charset="2"/>
              </a:rPr>
              <a:t></a:t>
            </a:r>
            <a:endParaRPr lang="en-US">
              <a:latin typeface="Times New Roman" charset="0"/>
            </a:endParaRPr>
          </a:p>
        </p:txBody>
      </p:sp>
      <p:sp>
        <p:nvSpPr>
          <p:cNvPr id="63496" name="Text Box 8"/>
          <p:cNvSpPr txBox="1">
            <a:spLocks noChangeArrowheads="1"/>
          </p:cNvSpPr>
          <p:nvPr/>
        </p:nvSpPr>
        <p:spPr bwMode="auto">
          <a:xfrm>
            <a:off x="7543800" y="3157538"/>
            <a:ext cx="1141413" cy="1555750"/>
          </a:xfrm>
          <a:prstGeom prst="rect">
            <a:avLst/>
          </a:prstGeom>
          <a:noFill/>
          <a:ln w="9525">
            <a:noFill/>
            <a:miter lim="800000"/>
            <a:headEnd/>
            <a:tailEnd/>
          </a:ln>
        </p:spPr>
        <p:txBody>
          <a:bodyPr wrap="none">
            <a:spAutoFit/>
          </a:bodyPr>
          <a:lstStyle/>
          <a:p>
            <a:r>
              <a:rPr lang="en-US" sz="9600">
                <a:solidFill>
                  <a:srgbClr val="66FF33"/>
                </a:solidFill>
                <a:latin typeface="Times New Roman" charset="0"/>
                <a:sym typeface="Wingdings" charset="2"/>
              </a:rPr>
              <a:t></a:t>
            </a:r>
            <a:endParaRPr lang="en-US" sz="9600">
              <a:solidFill>
                <a:srgbClr val="66FF33"/>
              </a:solidFill>
              <a:latin typeface="Times New Roman" charset="0"/>
              <a:sym typeface="Wingdings 2" charset="2"/>
            </a:endParaRPr>
          </a:p>
        </p:txBody>
      </p:sp>
      <p:sp>
        <p:nvSpPr>
          <p:cNvPr id="63497" name="Text Box 9"/>
          <p:cNvSpPr txBox="1">
            <a:spLocks noChangeArrowheads="1"/>
          </p:cNvSpPr>
          <p:nvPr/>
        </p:nvSpPr>
        <p:spPr bwMode="auto">
          <a:xfrm>
            <a:off x="4876800" y="4148138"/>
            <a:ext cx="1141413" cy="1555750"/>
          </a:xfrm>
          <a:prstGeom prst="rect">
            <a:avLst/>
          </a:prstGeom>
          <a:noFill/>
          <a:ln w="9525">
            <a:noFill/>
            <a:miter lim="800000"/>
            <a:headEnd/>
            <a:tailEnd/>
          </a:ln>
        </p:spPr>
        <p:txBody>
          <a:bodyPr wrap="none">
            <a:spAutoFit/>
          </a:bodyPr>
          <a:lstStyle/>
          <a:p>
            <a:r>
              <a:rPr lang="en-US" sz="9600">
                <a:solidFill>
                  <a:srgbClr val="66FF33"/>
                </a:solidFill>
                <a:latin typeface="Times New Roman" charset="0"/>
                <a:sym typeface="Wingdings" charset="2"/>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Alignment - numbers</a:t>
            </a:r>
          </a:p>
        </p:txBody>
      </p:sp>
      <p:sp>
        <p:nvSpPr>
          <p:cNvPr id="64515" name="Rectangle 3"/>
          <p:cNvSpPr>
            <a:spLocks noGrp="1" noChangeArrowheads="1"/>
          </p:cNvSpPr>
          <p:nvPr>
            <p:ph idx="1"/>
          </p:nvPr>
        </p:nvSpPr>
        <p:spPr/>
        <p:txBody>
          <a:bodyPr/>
          <a:lstStyle/>
          <a:p>
            <a:pPr eaLnBrk="1" hangingPunct="1">
              <a:buFontTx/>
              <a:buNone/>
            </a:pPr>
            <a:endParaRPr lang="en-US" smtClean="0"/>
          </a:p>
          <a:p>
            <a:pPr eaLnBrk="1" hangingPunct="1">
              <a:buFontTx/>
              <a:buNone/>
            </a:pPr>
            <a:r>
              <a:rPr lang="en-US" smtClean="0"/>
              <a:t>think purpose!</a:t>
            </a:r>
          </a:p>
          <a:p>
            <a:pPr eaLnBrk="1" hangingPunct="1">
              <a:buFontTx/>
              <a:buNone/>
            </a:pPr>
            <a:endParaRPr lang="en-US" smtClean="0"/>
          </a:p>
          <a:p>
            <a:pPr eaLnBrk="1" hangingPunct="1">
              <a:buFontTx/>
              <a:buNone/>
            </a:pPr>
            <a:r>
              <a:rPr lang="en-US" smtClean="0"/>
              <a:t>which is biggest?</a:t>
            </a:r>
          </a:p>
          <a:p>
            <a:pPr eaLnBrk="1" hangingPunct="1"/>
            <a:endParaRPr lang="en-US" smtClean="0"/>
          </a:p>
        </p:txBody>
      </p:sp>
      <p:sp>
        <p:nvSpPr>
          <p:cNvPr id="64516" name="Text Box 4"/>
          <p:cNvSpPr txBox="1">
            <a:spLocks noChangeArrowheads="1"/>
          </p:cNvSpPr>
          <p:nvPr/>
        </p:nvSpPr>
        <p:spPr bwMode="auto">
          <a:xfrm>
            <a:off x="4800600" y="2133600"/>
            <a:ext cx="1828800" cy="4019550"/>
          </a:xfrm>
          <a:prstGeom prst="rect">
            <a:avLst/>
          </a:prstGeom>
          <a:noFill/>
          <a:ln w="28575">
            <a:solidFill>
              <a:schemeClr val="accent2"/>
            </a:solidFill>
            <a:miter lim="800000"/>
            <a:headEnd/>
            <a:tailEnd/>
          </a:ln>
        </p:spPr>
        <p:txBody>
          <a:bodyPr>
            <a:spAutoFit/>
          </a:bodyPr>
          <a:lstStyle/>
          <a:p>
            <a:pPr algn="r" defTabSz="1050925">
              <a:spcBef>
                <a:spcPct val="50000"/>
              </a:spcBef>
            </a:pPr>
            <a:r>
              <a:rPr lang="en-US" sz="3200">
                <a:latin typeface="Times New Roman" charset="0"/>
              </a:rPr>
              <a:t>532.56</a:t>
            </a:r>
            <a:br>
              <a:rPr lang="en-US" sz="3200">
                <a:latin typeface="Times New Roman" charset="0"/>
              </a:rPr>
            </a:br>
            <a:r>
              <a:rPr lang="en-US" sz="3200">
                <a:latin typeface="Times New Roman" charset="0"/>
              </a:rPr>
              <a:t>179.3</a:t>
            </a:r>
            <a:br>
              <a:rPr lang="en-US" sz="3200">
                <a:latin typeface="Times New Roman" charset="0"/>
              </a:rPr>
            </a:br>
            <a:r>
              <a:rPr lang="en-US" sz="3200">
                <a:latin typeface="Times New Roman" charset="0"/>
              </a:rPr>
              <a:t>256.317</a:t>
            </a:r>
            <a:br>
              <a:rPr lang="en-US" sz="3200">
                <a:latin typeface="Times New Roman" charset="0"/>
              </a:rPr>
            </a:br>
            <a:r>
              <a:rPr lang="en-US" sz="3200">
                <a:latin typeface="Times New Roman" charset="0"/>
              </a:rPr>
              <a:t>15</a:t>
            </a:r>
            <a:br>
              <a:rPr lang="en-US" sz="3200">
                <a:latin typeface="Times New Roman" charset="0"/>
              </a:rPr>
            </a:br>
            <a:r>
              <a:rPr lang="en-US" sz="3200">
                <a:latin typeface="Times New Roman" charset="0"/>
              </a:rPr>
              <a:t>73.948</a:t>
            </a:r>
            <a:br>
              <a:rPr lang="en-US" sz="3200">
                <a:latin typeface="Times New Roman" charset="0"/>
              </a:rPr>
            </a:br>
            <a:r>
              <a:rPr lang="en-US" sz="3200">
                <a:latin typeface="Times New Roman" charset="0"/>
              </a:rPr>
              <a:t>1035</a:t>
            </a:r>
            <a:br>
              <a:rPr lang="en-US" sz="3200">
                <a:latin typeface="Times New Roman" charset="0"/>
              </a:rPr>
            </a:br>
            <a:r>
              <a:rPr lang="en-US" sz="3200">
                <a:latin typeface="Times New Roman" charset="0"/>
              </a:rPr>
              <a:t>3.142</a:t>
            </a:r>
            <a:br>
              <a:rPr lang="en-US" sz="3200">
                <a:latin typeface="Times New Roman" charset="0"/>
              </a:rPr>
            </a:br>
            <a:r>
              <a:rPr lang="en-US" sz="3200">
                <a:latin typeface="Times New Roman" charset="0"/>
              </a:rPr>
              <a:t>497.6256</a:t>
            </a:r>
            <a:endParaRPr lang="en-US">
              <a:latin typeface="Times New Roman"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Alignment - numbers</a:t>
            </a:r>
          </a:p>
        </p:txBody>
      </p:sp>
      <p:sp>
        <p:nvSpPr>
          <p:cNvPr id="65539" name="Rectangle 3"/>
          <p:cNvSpPr>
            <a:spLocks noGrp="1" noChangeArrowheads="1"/>
          </p:cNvSpPr>
          <p:nvPr>
            <p:ph idx="1"/>
          </p:nvPr>
        </p:nvSpPr>
        <p:spPr/>
        <p:txBody>
          <a:bodyPr/>
          <a:lstStyle/>
          <a:p>
            <a:pPr eaLnBrk="1" hangingPunct="1">
              <a:buFontTx/>
              <a:buNone/>
            </a:pPr>
            <a:endParaRPr lang="en-US" smtClean="0"/>
          </a:p>
          <a:p>
            <a:pPr eaLnBrk="1" hangingPunct="1">
              <a:buFontTx/>
              <a:buNone/>
            </a:pPr>
            <a:r>
              <a:rPr lang="en-US" sz="2400" smtClean="0"/>
              <a:t>visually:</a:t>
            </a:r>
          </a:p>
          <a:p>
            <a:pPr eaLnBrk="1" hangingPunct="1">
              <a:buFontTx/>
              <a:buNone/>
            </a:pPr>
            <a:r>
              <a:rPr lang="en-US" sz="2400" smtClean="0"/>
              <a:t> long number = big number</a:t>
            </a:r>
          </a:p>
          <a:p>
            <a:pPr eaLnBrk="1" hangingPunct="1">
              <a:buFontTx/>
              <a:buNone/>
            </a:pPr>
            <a:endParaRPr lang="en-US" sz="2400" smtClean="0"/>
          </a:p>
          <a:p>
            <a:pPr eaLnBrk="1" hangingPunct="1">
              <a:buFontTx/>
              <a:buNone/>
            </a:pPr>
            <a:r>
              <a:rPr lang="en-US" sz="2400" smtClean="0"/>
              <a:t>align decimal points</a:t>
            </a:r>
          </a:p>
          <a:p>
            <a:pPr eaLnBrk="1" hangingPunct="1">
              <a:buFontTx/>
              <a:buNone/>
            </a:pPr>
            <a:r>
              <a:rPr lang="en-US" sz="2400" smtClean="0"/>
              <a:t>or right align integers</a:t>
            </a:r>
          </a:p>
          <a:p>
            <a:pPr eaLnBrk="1" hangingPunct="1"/>
            <a:endParaRPr lang="en-US" sz="2400" smtClean="0"/>
          </a:p>
        </p:txBody>
      </p:sp>
      <p:sp>
        <p:nvSpPr>
          <p:cNvPr id="65540" name="Text Box 4"/>
          <p:cNvSpPr txBox="1">
            <a:spLocks noChangeArrowheads="1"/>
          </p:cNvSpPr>
          <p:nvPr/>
        </p:nvSpPr>
        <p:spPr bwMode="auto">
          <a:xfrm>
            <a:off x="5867400" y="2209800"/>
            <a:ext cx="2895600" cy="4019550"/>
          </a:xfrm>
          <a:prstGeom prst="rect">
            <a:avLst/>
          </a:prstGeom>
          <a:noFill/>
          <a:ln w="28575">
            <a:solidFill>
              <a:schemeClr val="accent2"/>
            </a:solidFill>
            <a:miter lim="800000"/>
            <a:headEnd/>
            <a:tailEnd/>
          </a:ln>
        </p:spPr>
        <p:txBody>
          <a:bodyPr>
            <a:spAutoFit/>
          </a:bodyPr>
          <a:lstStyle/>
          <a:p>
            <a:pPr defTabSz="854075">
              <a:spcBef>
                <a:spcPct val="50000"/>
              </a:spcBef>
              <a:tabLst>
                <a:tab pos="1236663" algn="dec"/>
              </a:tabLst>
            </a:pPr>
            <a:r>
              <a:rPr lang="en-US" sz="3200">
                <a:latin typeface="Times New Roman" charset="0"/>
              </a:rPr>
              <a:t>	627.865</a:t>
            </a:r>
            <a:br>
              <a:rPr lang="en-US" sz="3200">
                <a:latin typeface="Times New Roman" charset="0"/>
              </a:rPr>
            </a:br>
            <a:r>
              <a:rPr lang="en-US" sz="3200">
                <a:latin typeface="Times New Roman" charset="0"/>
              </a:rPr>
              <a:t>	1.005763</a:t>
            </a:r>
            <a:br>
              <a:rPr lang="en-US" sz="3200">
                <a:latin typeface="Times New Roman" charset="0"/>
              </a:rPr>
            </a:br>
            <a:r>
              <a:rPr lang="en-US" sz="3200">
                <a:latin typeface="Times New Roman" charset="0"/>
              </a:rPr>
              <a:t>	382.583</a:t>
            </a:r>
            <a:br>
              <a:rPr lang="en-US" sz="3200">
                <a:latin typeface="Times New Roman" charset="0"/>
              </a:rPr>
            </a:br>
            <a:r>
              <a:rPr lang="en-US" sz="3200">
                <a:latin typeface="Times New Roman" charset="0"/>
              </a:rPr>
              <a:t>	2502.56</a:t>
            </a:r>
            <a:br>
              <a:rPr lang="en-US" sz="3200">
                <a:latin typeface="Times New Roman" charset="0"/>
              </a:rPr>
            </a:br>
            <a:r>
              <a:rPr lang="en-US" sz="3200">
                <a:latin typeface="Times New Roman" charset="0"/>
              </a:rPr>
              <a:t>	432.935</a:t>
            </a:r>
            <a:br>
              <a:rPr lang="en-US" sz="3200">
                <a:latin typeface="Times New Roman" charset="0"/>
              </a:rPr>
            </a:br>
            <a:r>
              <a:rPr lang="en-US" sz="3200">
                <a:latin typeface="Times New Roman" charset="0"/>
              </a:rPr>
              <a:t>	2.0175</a:t>
            </a:r>
            <a:br>
              <a:rPr lang="en-US" sz="3200">
                <a:latin typeface="Times New Roman" charset="0"/>
              </a:rPr>
            </a:br>
            <a:r>
              <a:rPr lang="en-US" sz="3200">
                <a:latin typeface="Times New Roman" charset="0"/>
              </a:rPr>
              <a:t>	652.87</a:t>
            </a:r>
            <a:br>
              <a:rPr lang="en-US" sz="3200">
                <a:latin typeface="Times New Roman" charset="0"/>
              </a:rPr>
            </a:br>
            <a:r>
              <a:rPr lang="en-US" sz="3200">
                <a:latin typeface="Times New Roman" charset="0"/>
              </a:rPr>
              <a:t>	56.34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Multiple  columns</a:t>
            </a:r>
          </a:p>
        </p:txBody>
      </p:sp>
      <p:sp>
        <p:nvSpPr>
          <p:cNvPr id="66563" name="Rectangle 3"/>
          <p:cNvSpPr>
            <a:spLocks noGrp="1" noChangeArrowheads="1"/>
          </p:cNvSpPr>
          <p:nvPr>
            <p:ph idx="1"/>
          </p:nvPr>
        </p:nvSpPr>
        <p:spPr/>
        <p:txBody>
          <a:bodyPr/>
          <a:lstStyle/>
          <a:p>
            <a:pPr eaLnBrk="1" hangingPunct="1"/>
            <a:r>
              <a:rPr lang="en-US" smtClean="0"/>
              <a:t>scanning across gaps hard:</a:t>
            </a:r>
            <a:br>
              <a:rPr lang="en-US" smtClean="0"/>
            </a:br>
            <a:r>
              <a:rPr lang="en-US" smtClean="0"/>
              <a:t>		</a:t>
            </a:r>
            <a:r>
              <a:rPr lang="en-US" sz="1800" smtClean="0"/>
              <a:t>(often hard to avoid with large data base fields)</a:t>
            </a:r>
            <a:endParaRPr lang="en-US" smtClean="0"/>
          </a:p>
          <a:p>
            <a:pPr eaLnBrk="1" hangingPunct="1"/>
            <a:endParaRPr lang="en-US" smtClean="0"/>
          </a:p>
        </p:txBody>
      </p:sp>
      <p:sp>
        <p:nvSpPr>
          <p:cNvPr id="66564" name="Text Box 4"/>
          <p:cNvSpPr txBox="1">
            <a:spLocks noChangeArrowheads="1"/>
          </p:cNvSpPr>
          <p:nvPr/>
        </p:nvSpPr>
        <p:spPr bwMode="auto">
          <a:xfrm>
            <a:off x="1295400" y="3505200"/>
            <a:ext cx="6324600" cy="1974850"/>
          </a:xfrm>
          <a:prstGeom prst="rect">
            <a:avLst/>
          </a:prstGeom>
          <a:noFill/>
          <a:ln w="57150">
            <a:solidFill>
              <a:schemeClr val="accent1"/>
            </a:solidFill>
            <a:miter lim="800000"/>
            <a:headEnd/>
            <a:tailEnd/>
          </a:ln>
        </p:spPr>
        <p:txBody>
          <a:bodyPr>
            <a:spAutoFit/>
          </a:bodyPr>
          <a:lstStyle/>
          <a:p>
            <a:pPr defTabSz="1527175">
              <a:spcBef>
                <a:spcPct val="50000"/>
              </a:spcBef>
              <a:tabLst>
                <a:tab pos="5900738" algn="r"/>
              </a:tabLst>
            </a:pPr>
            <a:r>
              <a:rPr lang="en-US">
                <a:latin typeface="Arial" charset="0"/>
              </a:rPr>
              <a:t>sherbert	75</a:t>
            </a:r>
            <a:br>
              <a:rPr lang="en-US">
                <a:latin typeface="Arial" charset="0"/>
              </a:rPr>
            </a:br>
            <a:r>
              <a:rPr lang="en-US">
                <a:latin typeface="Arial" charset="0"/>
              </a:rPr>
              <a:t>toffee	120</a:t>
            </a:r>
            <a:br>
              <a:rPr lang="en-US">
                <a:latin typeface="Arial" charset="0"/>
              </a:rPr>
            </a:br>
            <a:r>
              <a:rPr lang="en-US">
                <a:latin typeface="Arial" charset="0"/>
              </a:rPr>
              <a:t>chocolate	35</a:t>
            </a:r>
            <a:br>
              <a:rPr lang="en-US">
                <a:latin typeface="Arial" charset="0"/>
              </a:rPr>
            </a:br>
            <a:r>
              <a:rPr lang="en-US">
                <a:latin typeface="Arial" charset="0"/>
              </a:rPr>
              <a:t>fruit gums	27</a:t>
            </a:r>
            <a:br>
              <a:rPr lang="en-US">
                <a:latin typeface="Arial" charset="0"/>
              </a:rPr>
            </a:br>
            <a:r>
              <a:rPr lang="en-US">
                <a:latin typeface="Arial" charset="0"/>
              </a:rPr>
              <a:t>coconut dreams	85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Multiple  columns - </a:t>
            </a:r>
            <a:r>
              <a:rPr lang="en-US" sz="2800" smtClean="0"/>
              <a:t>2</a:t>
            </a:r>
            <a:endParaRPr lang="en-US" smtClean="0"/>
          </a:p>
        </p:txBody>
      </p:sp>
      <p:sp>
        <p:nvSpPr>
          <p:cNvPr id="67587" name="Rectangle 3"/>
          <p:cNvSpPr>
            <a:spLocks noGrp="1" noChangeArrowheads="1"/>
          </p:cNvSpPr>
          <p:nvPr>
            <p:ph idx="1"/>
          </p:nvPr>
        </p:nvSpPr>
        <p:spPr/>
        <p:txBody>
          <a:bodyPr/>
          <a:lstStyle/>
          <a:p>
            <a:pPr eaLnBrk="1" hangingPunct="1"/>
            <a:r>
              <a:rPr lang="en-US" smtClean="0"/>
              <a:t>use leaders </a:t>
            </a:r>
          </a:p>
          <a:p>
            <a:pPr lvl="1" eaLnBrk="1" hangingPunct="1">
              <a:buFontTx/>
              <a:buNone/>
            </a:pPr>
            <a:endParaRPr lang="en-US" smtClean="0"/>
          </a:p>
          <a:p>
            <a:pPr eaLnBrk="1" hangingPunct="1"/>
            <a:endParaRPr lang="en-US" smtClean="0"/>
          </a:p>
        </p:txBody>
      </p:sp>
      <p:grpSp>
        <p:nvGrpSpPr>
          <p:cNvPr id="2" name="Group 12"/>
          <p:cNvGrpSpPr>
            <a:grpSpLocks/>
          </p:cNvGrpSpPr>
          <p:nvPr/>
        </p:nvGrpSpPr>
        <p:grpSpPr bwMode="auto">
          <a:xfrm>
            <a:off x="1295400" y="3505200"/>
            <a:ext cx="6324600" cy="1974850"/>
            <a:chOff x="816" y="2208"/>
            <a:chExt cx="3984" cy="1244"/>
          </a:xfrm>
        </p:grpSpPr>
        <p:sp>
          <p:nvSpPr>
            <p:cNvPr id="67589" name="Text Box 5"/>
            <p:cNvSpPr txBox="1">
              <a:spLocks noChangeArrowheads="1"/>
            </p:cNvSpPr>
            <p:nvPr/>
          </p:nvSpPr>
          <p:spPr bwMode="auto">
            <a:xfrm>
              <a:off x="816" y="2208"/>
              <a:ext cx="3984" cy="1244"/>
            </a:xfrm>
            <a:prstGeom prst="rect">
              <a:avLst/>
            </a:prstGeom>
            <a:noFill/>
            <a:ln w="57150">
              <a:solidFill>
                <a:schemeClr val="accent1"/>
              </a:solidFill>
              <a:miter lim="800000"/>
              <a:headEnd/>
              <a:tailEnd/>
            </a:ln>
          </p:spPr>
          <p:txBody>
            <a:bodyPr>
              <a:spAutoFit/>
            </a:bodyPr>
            <a:lstStyle/>
            <a:p>
              <a:pPr defTabSz="1527175">
                <a:spcBef>
                  <a:spcPct val="50000"/>
                </a:spcBef>
                <a:tabLst>
                  <a:tab pos="5813425" algn="r"/>
                </a:tabLst>
              </a:pPr>
              <a:r>
                <a:rPr lang="en-US">
                  <a:latin typeface="Arial" charset="0"/>
                </a:rPr>
                <a:t>sherbert	75</a:t>
              </a:r>
              <a:br>
                <a:rPr lang="en-US">
                  <a:latin typeface="Arial" charset="0"/>
                </a:rPr>
              </a:br>
              <a:r>
                <a:rPr lang="en-US">
                  <a:latin typeface="Arial" charset="0"/>
                </a:rPr>
                <a:t>toffee	120</a:t>
              </a:r>
              <a:br>
                <a:rPr lang="en-US">
                  <a:latin typeface="Arial" charset="0"/>
                </a:rPr>
              </a:br>
              <a:r>
                <a:rPr lang="en-US">
                  <a:latin typeface="Arial" charset="0"/>
                </a:rPr>
                <a:t>chocolate	35</a:t>
              </a:r>
              <a:br>
                <a:rPr lang="en-US">
                  <a:latin typeface="Arial" charset="0"/>
                </a:rPr>
              </a:br>
              <a:r>
                <a:rPr lang="en-US">
                  <a:latin typeface="Arial" charset="0"/>
                </a:rPr>
                <a:t>fruit gums	27</a:t>
              </a:r>
              <a:br>
                <a:rPr lang="en-US">
                  <a:latin typeface="Arial" charset="0"/>
                </a:rPr>
              </a:br>
              <a:r>
                <a:rPr lang="en-US">
                  <a:latin typeface="Arial" charset="0"/>
                </a:rPr>
                <a:t>coconut dreams	85</a:t>
              </a:r>
            </a:p>
          </p:txBody>
        </p:sp>
        <p:sp>
          <p:nvSpPr>
            <p:cNvPr id="67590" name="Line 6"/>
            <p:cNvSpPr>
              <a:spLocks noChangeShapeType="1"/>
            </p:cNvSpPr>
            <p:nvPr/>
          </p:nvSpPr>
          <p:spPr bwMode="auto">
            <a:xfrm>
              <a:off x="1680" y="2408"/>
              <a:ext cx="2592" cy="0"/>
            </a:xfrm>
            <a:prstGeom prst="line">
              <a:avLst/>
            </a:prstGeom>
            <a:noFill/>
            <a:ln w="9525" cap="rnd">
              <a:solidFill>
                <a:schemeClr val="tx1"/>
              </a:solidFill>
              <a:prstDash val="sysDot"/>
              <a:round/>
              <a:headEnd/>
              <a:tailEnd/>
            </a:ln>
          </p:spPr>
          <p:txBody>
            <a:bodyPr wrap="none" anchor="ctr"/>
            <a:lstStyle/>
            <a:p>
              <a:endParaRPr lang="en-US"/>
            </a:p>
          </p:txBody>
        </p:sp>
        <p:sp>
          <p:nvSpPr>
            <p:cNvPr id="67591" name="Line 7"/>
            <p:cNvSpPr>
              <a:spLocks noChangeShapeType="1"/>
            </p:cNvSpPr>
            <p:nvPr/>
          </p:nvSpPr>
          <p:spPr bwMode="auto">
            <a:xfrm>
              <a:off x="1440" y="2648"/>
              <a:ext cx="2736" cy="0"/>
            </a:xfrm>
            <a:prstGeom prst="line">
              <a:avLst/>
            </a:prstGeom>
            <a:noFill/>
            <a:ln w="9525" cap="rnd">
              <a:solidFill>
                <a:schemeClr val="tx1"/>
              </a:solidFill>
              <a:prstDash val="sysDot"/>
              <a:round/>
              <a:headEnd/>
              <a:tailEnd/>
            </a:ln>
          </p:spPr>
          <p:txBody>
            <a:bodyPr wrap="none" anchor="ctr"/>
            <a:lstStyle/>
            <a:p>
              <a:endParaRPr lang="en-US"/>
            </a:p>
          </p:txBody>
        </p:sp>
        <p:sp>
          <p:nvSpPr>
            <p:cNvPr id="67592" name="Line 8"/>
            <p:cNvSpPr>
              <a:spLocks noChangeShapeType="1"/>
            </p:cNvSpPr>
            <p:nvPr/>
          </p:nvSpPr>
          <p:spPr bwMode="auto">
            <a:xfrm>
              <a:off x="1776" y="2888"/>
              <a:ext cx="2496" cy="0"/>
            </a:xfrm>
            <a:prstGeom prst="line">
              <a:avLst/>
            </a:prstGeom>
            <a:noFill/>
            <a:ln w="9525" cap="rnd">
              <a:solidFill>
                <a:schemeClr val="tx1"/>
              </a:solidFill>
              <a:prstDash val="sysDot"/>
              <a:round/>
              <a:headEnd/>
              <a:tailEnd/>
            </a:ln>
          </p:spPr>
          <p:txBody>
            <a:bodyPr wrap="none" anchor="ctr"/>
            <a:lstStyle/>
            <a:p>
              <a:endParaRPr lang="en-US"/>
            </a:p>
          </p:txBody>
        </p:sp>
        <p:sp>
          <p:nvSpPr>
            <p:cNvPr id="67593" name="Line 9"/>
            <p:cNvSpPr>
              <a:spLocks noChangeShapeType="1"/>
            </p:cNvSpPr>
            <p:nvPr/>
          </p:nvSpPr>
          <p:spPr bwMode="auto">
            <a:xfrm>
              <a:off x="1776" y="3128"/>
              <a:ext cx="2496" cy="0"/>
            </a:xfrm>
            <a:prstGeom prst="line">
              <a:avLst/>
            </a:prstGeom>
            <a:noFill/>
            <a:ln w="9525" cap="rnd">
              <a:solidFill>
                <a:schemeClr val="tx1"/>
              </a:solidFill>
              <a:prstDash val="sysDot"/>
              <a:round/>
              <a:headEnd/>
              <a:tailEnd/>
            </a:ln>
          </p:spPr>
          <p:txBody>
            <a:bodyPr wrap="none" anchor="ctr"/>
            <a:lstStyle/>
            <a:p>
              <a:endParaRPr lang="en-US"/>
            </a:p>
          </p:txBody>
        </p:sp>
        <p:sp>
          <p:nvSpPr>
            <p:cNvPr id="67594" name="Line 10"/>
            <p:cNvSpPr>
              <a:spLocks noChangeShapeType="1"/>
            </p:cNvSpPr>
            <p:nvPr/>
          </p:nvSpPr>
          <p:spPr bwMode="auto">
            <a:xfrm>
              <a:off x="2304" y="3320"/>
              <a:ext cx="1968" cy="0"/>
            </a:xfrm>
            <a:prstGeom prst="line">
              <a:avLst/>
            </a:prstGeom>
            <a:noFill/>
            <a:ln w="9525" cap="rnd">
              <a:solidFill>
                <a:schemeClr val="tx1"/>
              </a:solidFill>
              <a:prstDash val="sysDot"/>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371600" y="4724400"/>
            <a:ext cx="6172200" cy="304800"/>
          </a:xfrm>
          <a:prstGeom prst="rect">
            <a:avLst/>
          </a:prstGeom>
          <a:solidFill>
            <a:schemeClr val="hlink"/>
          </a:solidFill>
          <a:ln w="9525">
            <a:noFill/>
            <a:miter lim="800000"/>
            <a:headEnd/>
            <a:tailEnd/>
          </a:ln>
        </p:spPr>
        <p:txBody>
          <a:bodyPr wrap="none" anchor="ctr"/>
          <a:lstStyle/>
          <a:p>
            <a:pPr algn="ctr"/>
            <a:endParaRPr lang="en-US" sz="1800">
              <a:latin typeface="Times New Roman" charset="0"/>
            </a:endParaRPr>
          </a:p>
        </p:txBody>
      </p:sp>
      <p:sp>
        <p:nvSpPr>
          <p:cNvPr id="68611" name="Rectangle 3"/>
          <p:cNvSpPr>
            <a:spLocks noChangeArrowheads="1"/>
          </p:cNvSpPr>
          <p:nvPr/>
        </p:nvSpPr>
        <p:spPr bwMode="auto">
          <a:xfrm>
            <a:off x="1371600" y="3962400"/>
            <a:ext cx="6172200" cy="304800"/>
          </a:xfrm>
          <a:prstGeom prst="rect">
            <a:avLst/>
          </a:prstGeom>
          <a:solidFill>
            <a:schemeClr val="hlink"/>
          </a:solidFill>
          <a:ln w="9525">
            <a:noFill/>
            <a:miter lim="800000"/>
            <a:headEnd/>
            <a:tailEnd/>
          </a:ln>
        </p:spPr>
        <p:txBody>
          <a:bodyPr wrap="none" anchor="ctr"/>
          <a:lstStyle/>
          <a:p>
            <a:pPr algn="ctr"/>
            <a:endParaRPr lang="en-US" sz="1800">
              <a:latin typeface="Times New Roman" charset="0"/>
            </a:endParaRPr>
          </a:p>
        </p:txBody>
      </p:sp>
      <p:sp>
        <p:nvSpPr>
          <p:cNvPr id="68612" name="Rectangle 4"/>
          <p:cNvSpPr>
            <a:spLocks noGrp="1" noChangeArrowheads="1"/>
          </p:cNvSpPr>
          <p:nvPr>
            <p:ph type="title"/>
          </p:nvPr>
        </p:nvSpPr>
        <p:spPr/>
        <p:txBody>
          <a:bodyPr/>
          <a:lstStyle/>
          <a:p>
            <a:pPr eaLnBrk="1" hangingPunct="1"/>
            <a:r>
              <a:rPr lang="en-US" smtClean="0"/>
              <a:t>Multiple  columns - </a:t>
            </a:r>
            <a:r>
              <a:rPr lang="en-US" sz="2800" smtClean="0"/>
              <a:t>3</a:t>
            </a:r>
          </a:p>
        </p:txBody>
      </p:sp>
      <p:sp>
        <p:nvSpPr>
          <p:cNvPr id="68613" name="Rectangle 5"/>
          <p:cNvSpPr>
            <a:spLocks noGrp="1" noChangeArrowheads="1"/>
          </p:cNvSpPr>
          <p:nvPr>
            <p:ph idx="1"/>
          </p:nvPr>
        </p:nvSpPr>
        <p:spPr/>
        <p:txBody>
          <a:bodyPr/>
          <a:lstStyle/>
          <a:p>
            <a:pPr eaLnBrk="1" hangingPunct="1"/>
            <a:r>
              <a:rPr lang="en-US" smtClean="0"/>
              <a:t>or greying    (vertical too)</a:t>
            </a:r>
          </a:p>
          <a:p>
            <a:pPr eaLnBrk="1" hangingPunct="1"/>
            <a:endParaRPr lang="en-US" smtClean="0"/>
          </a:p>
        </p:txBody>
      </p:sp>
      <p:sp>
        <p:nvSpPr>
          <p:cNvPr id="68614" name="Text Box 6"/>
          <p:cNvSpPr txBox="1">
            <a:spLocks noChangeArrowheads="1"/>
          </p:cNvSpPr>
          <p:nvPr/>
        </p:nvSpPr>
        <p:spPr bwMode="auto">
          <a:xfrm>
            <a:off x="1295400" y="3581400"/>
            <a:ext cx="6324600" cy="1974850"/>
          </a:xfrm>
          <a:prstGeom prst="rect">
            <a:avLst/>
          </a:prstGeom>
          <a:noFill/>
          <a:ln w="57150">
            <a:solidFill>
              <a:schemeClr val="accent1"/>
            </a:solidFill>
            <a:miter lim="800000"/>
            <a:headEnd/>
            <a:tailEnd/>
          </a:ln>
        </p:spPr>
        <p:txBody>
          <a:bodyPr>
            <a:spAutoFit/>
          </a:bodyPr>
          <a:lstStyle/>
          <a:p>
            <a:pPr defTabSz="1527175">
              <a:spcBef>
                <a:spcPct val="50000"/>
              </a:spcBef>
              <a:tabLst>
                <a:tab pos="5900738" algn="r"/>
              </a:tabLst>
            </a:pPr>
            <a:r>
              <a:rPr lang="en-US" dirty="0" err="1">
                <a:latin typeface="Arial" charset="0"/>
              </a:rPr>
              <a:t>sherbert</a:t>
            </a:r>
            <a:r>
              <a:rPr lang="en-US" dirty="0">
                <a:latin typeface="Arial" charset="0"/>
              </a:rPr>
              <a:t>	75</a:t>
            </a:r>
            <a:br>
              <a:rPr lang="en-US" dirty="0">
                <a:latin typeface="Arial" charset="0"/>
              </a:rPr>
            </a:br>
            <a:r>
              <a:rPr lang="en-US" dirty="0">
                <a:latin typeface="Arial" charset="0"/>
              </a:rPr>
              <a:t>toffee	120</a:t>
            </a:r>
            <a:br>
              <a:rPr lang="en-US" dirty="0">
                <a:latin typeface="Arial" charset="0"/>
              </a:rPr>
            </a:br>
            <a:r>
              <a:rPr lang="en-US" dirty="0">
                <a:latin typeface="Arial" charset="0"/>
              </a:rPr>
              <a:t>chocolate	35</a:t>
            </a:r>
            <a:br>
              <a:rPr lang="en-US" dirty="0">
                <a:latin typeface="Arial" charset="0"/>
              </a:rPr>
            </a:br>
            <a:r>
              <a:rPr lang="en-US" dirty="0">
                <a:latin typeface="Arial" charset="0"/>
              </a:rPr>
              <a:t>fruit gums	27</a:t>
            </a:r>
            <a:br>
              <a:rPr lang="en-US" dirty="0">
                <a:latin typeface="Arial" charset="0"/>
              </a:rPr>
            </a:br>
            <a:r>
              <a:rPr lang="en-US" dirty="0">
                <a:latin typeface="Arial" charset="0"/>
              </a:rPr>
              <a:t>coconut dreams	85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t>Today’s Outline</a:t>
            </a:r>
          </a:p>
        </p:txBody>
      </p:sp>
      <p:sp>
        <p:nvSpPr>
          <p:cNvPr id="56323" name="Content Placeholder 2"/>
          <p:cNvSpPr>
            <a:spLocks noGrp="1"/>
          </p:cNvSpPr>
          <p:nvPr>
            <p:ph idx="1"/>
          </p:nvPr>
        </p:nvSpPr>
        <p:spPr/>
        <p:txBody>
          <a:bodyPr/>
          <a:lstStyle/>
          <a:p>
            <a:pPr eaLnBrk="1" hangingPunct="1"/>
            <a:r>
              <a:rPr lang="en-US" smtClean="0"/>
              <a:t>Basic principles</a:t>
            </a:r>
          </a:p>
          <a:p>
            <a:pPr eaLnBrk="1" hangingPunct="1"/>
            <a:r>
              <a:rPr lang="en-US" smtClean="0"/>
              <a:t>Grouping, structure, order</a:t>
            </a:r>
          </a:p>
          <a:p>
            <a:pPr eaLnBrk="1" hangingPunct="1"/>
            <a:r>
              <a:rPr lang="en-US" smtClean="0"/>
              <a:t>Alignment</a:t>
            </a:r>
          </a:p>
          <a:p>
            <a:pPr eaLnBrk="1" hangingPunct="1"/>
            <a:r>
              <a:rPr lang="en-US" smtClean="0"/>
              <a:t>Use of white space</a:t>
            </a:r>
            <a:endParaRPr lang="en-GB" smtClean="0"/>
          </a:p>
          <a:p>
            <a:pPr>
              <a:buFont typeface="Wingdings" charset="2"/>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1066800"/>
          </a:xfrm>
        </p:spPr>
        <p:txBody>
          <a:bodyPr/>
          <a:lstStyle/>
          <a:p>
            <a:pPr eaLnBrk="1" hangingPunct="1"/>
            <a:r>
              <a:rPr lang="en-US" dirty="0" smtClean="0"/>
              <a:t>White space - the counter</a:t>
            </a:r>
          </a:p>
        </p:txBody>
      </p:sp>
      <p:sp>
        <p:nvSpPr>
          <p:cNvPr id="70659" name="Rectangle 3"/>
          <p:cNvSpPr>
            <a:spLocks noGrp="1" noChangeArrowheads="1"/>
          </p:cNvSpPr>
          <p:nvPr>
            <p:ph idx="1"/>
          </p:nvPr>
        </p:nvSpPr>
        <p:spPr/>
        <p:txBody>
          <a:bodyPr/>
          <a:lstStyle/>
          <a:p>
            <a:pPr eaLnBrk="1" hangingPunct="1"/>
            <a:endParaRPr lang="en-US" smtClean="0"/>
          </a:p>
          <a:p>
            <a:pPr eaLnBrk="1" hangingPunct="1"/>
            <a:endParaRPr lang="en-US" smtClean="0"/>
          </a:p>
          <a:p>
            <a:pPr eaLnBrk="1" hangingPunct="1"/>
            <a:endParaRPr lang="en-US" sz="1600" smtClean="0"/>
          </a:p>
        </p:txBody>
      </p:sp>
      <p:sp>
        <p:nvSpPr>
          <p:cNvPr id="70660" name="Text Box 4"/>
          <p:cNvSpPr txBox="1">
            <a:spLocks noChangeArrowheads="1"/>
          </p:cNvSpPr>
          <p:nvPr/>
        </p:nvSpPr>
        <p:spPr bwMode="auto">
          <a:xfrm>
            <a:off x="1600200" y="4343400"/>
            <a:ext cx="5432425" cy="952500"/>
          </a:xfrm>
          <a:prstGeom prst="rect">
            <a:avLst/>
          </a:prstGeom>
          <a:noFill/>
          <a:ln w="9525">
            <a:noFill/>
            <a:miter lim="800000"/>
            <a:headEnd/>
            <a:tailEnd/>
          </a:ln>
        </p:spPr>
        <p:txBody>
          <a:bodyPr wrap="none">
            <a:spAutoFit/>
          </a:bodyPr>
          <a:lstStyle/>
          <a:p>
            <a:r>
              <a:rPr lang="en-US" sz="4800" dirty="0">
                <a:latin typeface="Arial Black" charset="0"/>
              </a:rPr>
              <a:t>WHAT YOU SEE</a:t>
            </a:r>
            <a:endParaRPr lang="en-US" dirty="0">
              <a:latin typeface="Times New Roman" charset="0"/>
            </a:endParaRPr>
          </a:p>
        </p:txBody>
      </p:sp>
      <p:pic>
        <p:nvPicPr>
          <p:cNvPr id="5" name="Picture 4" descr="see.jpg"/>
          <p:cNvPicPr>
            <a:picLocks noChangeAspect="1"/>
          </p:cNvPicPr>
          <p:nvPr/>
        </p:nvPicPr>
        <p:blipFill>
          <a:blip r:embed="rId2" cstate="print"/>
          <a:stretch>
            <a:fillRect/>
          </a:stretch>
        </p:blipFill>
        <p:spPr>
          <a:xfrm>
            <a:off x="1143000" y="1219200"/>
            <a:ext cx="5715000" cy="33337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Space</a:t>
            </a:r>
            <a:endParaRPr lang="en-US" dirty="0"/>
          </a:p>
        </p:txBody>
      </p:sp>
      <p:sp>
        <p:nvSpPr>
          <p:cNvPr id="3" name="Content Placeholder 2"/>
          <p:cNvSpPr>
            <a:spLocks noGrp="1"/>
          </p:cNvSpPr>
          <p:nvPr>
            <p:ph idx="1"/>
          </p:nvPr>
        </p:nvSpPr>
        <p:spPr/>
        <p:txBody>
          <a:bodyPr/>
          <a:lstStyle/>
          <a:p>
            <a:pPr algn="just"/>
            <a:r>
              <a:rPr lang="en-US" dirty="0" smtClean="0"/>
              <a:t>In typography the space between the letters is called the counter. </a:t>
            </a:r>
          </a:p>
          <a:p>
            <a:pPr algn="just"/>
            <a:r>
              <a:rPr lang="en-US" dirty="0" smtClean="0"/>
              <a:t>In painting this is also important and artists may focus as much on the space between the foreground elements such as figures and buildings as on the elements themselves.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White space - the counter</a:t>
            </a:r>
          </a:p>
        </p:txBody>
      </p:sp>
      <p:sp>
        <p:nvSpPr>
          <p:cNvPr id="71683" name="Rectangle 3"/>
          <p:cNvSpPr>
            <a:spLocks noGrp="1" noChangeArrowheads="1"/>
          </p:cNvSpPr>
          <p:nvPr>
            <p:ph idx="1"/>
          </p:nvPr>
        </p:nvSpPr>
        <p:spPr>
          <a:xfrm>
            <a:off x="457200" y="1524000"/>
            <a:ext cx="8229600" cy="4495800"/>
          </a:xfrm>
        </p:spPr>
        <p:txBody>
          <a:bodyPr/>
          <a:lstStyle/>
          <a:p>
            <a:pPr eaLnBrk="1" hangingPunct="1"/>
            <a:endParaRPr lang="en-US" smtClean="0"/>
          </a:p>
          <a:p>
            <a:pPr eaLnBrk="1" hangingPunct="1"/>
            <a:endParaRPr lang="en-US" smtClean="0"/>
          </a:p>
          <a:p>
            <a:pPr eaLnBrk="1" hangingPunct="1"/>
            <a:endParaRPr lang="en-US" sz="1600" smtClean="0"/>
          </a:p>
        </p:txBody>
      </p:sp>
      <p:sp>
        <p:nvSpPr>
          <p:cNvPr id="71684" name="Text Box 4"/>
          <p:cNvSpPr txBox="1">
            <a:spLocks noChangeArrowheads="1"/>
          </p:cNvSpPr>
          <p:nvPr/>
        </p:nvSpPr>
        <p:spPr bwMode="auto">
          <a:xfrm>
            <a:off x="1828800" y="2605088"/>
            <a:ext cx="5432425" cy="952500"/>
          </a:xfrm>
          <a:prstGeom prst="rect">
            <a:avLst/>
          </a:prstGeom>
          <a:noFill/>
          <a:ln w="9525">
            <a:noFill/>
            <a:miter lim="800000"/>
            <a:headEnd/>
            <a:tailEnd/>
          </a:ln>
        </p:spPr>
        <p:txBody>
          <a:bodyPr wrap="none">
            <a:spAutoFit/>
          </a:bodyPr>
          <a:lstStyle/>
          <a:p>
            <a:r>
              <a:rPr lang="en-US" sz="4800">
                <a:latin typeface="Arial Black" charset="0"/>
              </a:rPr>
              <a:t>WHAT YOU SEE</a:t>
            </a:r>
            <a:endParaRPr lang="en-US">
              <a:latin typeface="Times New Roman" charset="0"/>
            </a:endParaRPr>
          </a:p>
        </p:txBody>
      </p:sp>
      <p:grpSp>
        <p:nvGrpSpPr>
          <p:cNvPr id="2" name="Group 5"/>
          <p:cNvGrpSpPr>
            <a:grpSpLocks/>
          </p:cNvGrpSpPr>
          <p:nvPr/>
        </p:nvGrpSpPr>
        <p:grpSpPr bwMode="auto">
          <a:xfrm>
            <a:off x="533400" y="4038600"/>
            <a:ext cx="8610600" cy="1333500"/>
            <a:chOff x="254" y="2496"/>
            <a:chExt cx="5362" cy="600"/>
          </a:xfrm>
        </p:grpSpPr>
        <p:sp>
          <p:nvSpPr>
            <p:cNvPr id="71686" name="Rectangle 6"/>
            <p:cNvSpPr>
              <a:spLocks noChangeArrowheads="1"/>
            </p:cNvSpPr>
            <p:nvPr/>
          </p:nvSpPr>
          <p:spPr bwMode="auto">
            <a:xfrm>
              <a:off x="254" y="2530"/>
              <a:ext cx="5218" cy="398"/>
            </a:xfrm>
            <a:prstGeom prst="rect">
              <a:avLst/>
            </a:prstGeom>
            <a:solidFill>
              <a:schemeClr val="bg2"/>
            </a:solidFill>
            <a:ln w="9525">
              <a:noFill/>
              <a:miter lim="800000"/>
              <a:headEnd/>
              <a:tailEnd/>
            </a:ln>
          </p:spPr>
          <p:txBody>
            <a:bodyPr wrap="none" anchor="ctr"/>
            <a:lstStyle/>
            <a:p>
              <a:endParaRPr lang="en-US"/>
            </a:p>
          </p:txBody>
        </p:sp>
        <p:sp>
          <p:nvSpPr>
            <p:cNvPr id="71687" name="Text Box 7"/>
            <p:cNvSpPr txBox="1">
              <a:spLocks noChangeArrowheads="1"/>
            </p:cNvSpPr>
            <p:nvPr/>
          </p:nvSpPr>
          <p:spPr bwMode="auto">
            <a:xfrm>
              <a:off x="254" y="2496"/>
              <a:ext cx="5362" cy="600"/>
            </a:xfrm>
            <a:prstGeom prst="rect">
              <a:avLst/>
            </a:prstGeom>
            <a:noFill/>
            <a:ln w="9525">
              <a:noFill/>
              <a:miter lim="800000"/>
              <a:headEnd/>
              <a:tailEnd/>
            </a:ln>
          </p:spPr>
          <p:txBody>
            <a:bodyPr wrap="none">
              <a:spAutoFit/>
            </a:bodyPr>
            <a:lstStyle/>
            <a:p>
              <a:r>
                <a:rPr lang="en-US" sz="4800" b="1">
                  <a:solidFill>
                    <a:schemeClr val="bg1"/>
                  </a:solidFill>
                  <a:latin typeface="Arial Black" charset="0"/>
                </a:rPr>
                <a:t>THE  GAPS  BETWEEN</a:t>
              </a:r>
              <a:endParaRPr lang="en-US" sz="4800">
                <a:solidFill>
                  <a:schemeClr val="bg1"/>
                </a:solidFill>
                <a:latin typeface="Times New Roman"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Space to separate</a:t>
            </a:r>
          </a:p>
        </p:txBody>
      </p:sp>
      <p:sp>
        <p:nvSpPr>
          <p:cNvPr id="72707" name="Rectangle 3"/>
          <p:cNvSpPr>
            <a:spLocks noGrp="1" noChangeArrowheads="1"/>
          </p:cNvSpPr>
          <p:nvPr>
            <p:ph idx="1"/>
          </p:nvPr>
        </p:nvSpPr>
        <p:spPr/>
        <p:txBody>
          <a:bodyPr/>
          <a:lstStyle/>
          <a:p>
            <a:pPr marL="1517650" eaLnBrk="1" hangingPunct="1"/>
            <a:endParaRPr lang="en-US" sz="900" smtClean="0"/>
          </a:p>
        </p:txBody>
      </p:sp>
      <p:grpSp>
        <p:nvGrpSpPr>
          <p:cNvPr id="2" name="Group 4"/>
          <p:cNvGrpSpPr>
            <a:grpSpLocks/>
          </p:cNvGrpSpPr>
          <p:nvPr/>
        </p:nvGrpSpPr>
        <p:grpSpPr bwMode="auto">
          <a:xfrm>
            <a:off x="2819400" y="2438400"/>
            <a:ext cx="3200400" cy="3352800"/>
            <a:chOff x="1776" y="1536"/>
            <a:chExt cx="2016" cy="2112"/>
          </a:xfrm>
        </p:grpSpPr>
        <p:sp>
          <p:nvSpPr>
            <p:cNvPr id="72709" name="Rectangle 5"/>
            <p:cNvSpPr>
              <a:spLocks noChangeArrowheads="1"/>
            </p:cNvSpPr>
            <p:nvPr/>
          </p:nvSpPr>
          <p:spPr bwMode="auto">
            <a:xfrm>
              <a:off x="1776" y="1536"/>
              <a:ext cx="2016" cy="576"/>
            </a:xfrm>
            <a:prstGeom prst="rect">
              <a:avLst/>
            </a:prstGeom>
            <a:solidFill>
              <a:schemeClr val="bg2"/>
            </a:solidFill>
            <a:ln w="9525">
              <a:noFill/>
              <a:miter lim="800000"/>
              <a:headEnd/>
              <a:tailEnd/>
            </a:ln>
          </p:spPr>
          <p:txBody>
            <a:bodyPr wrap="none" anchor="ctr"/>
            <a:lstStyle/>
            <a:p>
              <a:endParaRPr lang="en-US"/>
            </a:p>
          </p:txBody>
        </p:sp>
        <p:sp>
          <p:nvSpPr>
            <p:cNvPr id="72710" name="Rectangle 6"/>
            <p:cNvSpPr>
              <a:spLocks noChangeArrowheads="1"/>
            </p:cNvSpPr>
            <p:nvPr/>
          </p:nvSpPr>
          <p:spPr bwMode="auto">
            <a:xfrm>
              <a:off x="1776" y="2304"/>
              <a:ext cx="2016" cy="576"/>
            </a:xfrm>
            <a:prstGeom prst="rect">
              <a:avLst/>
            </a:prstGeom>
            <a:solidFill>
              <a:schemeClr val="bg2"/>
            </a:solidFill>
            <a:ln w="9525">
              <a:noFill/>
              <a:miter lim="800000"/>
              <a:headEnd/>
              <a:tailEnd/>
            </a:ln>
          </p:spPr>
          <p:txBody>
            <a:bodyPr wrap="none" anchor="ctr"/>
            <a:lstStyle/>
            <a:p>
              <a:endParaRPr lang="en-US"/>
            </a:p>
          </p:txBody>
        </p:sp>
        <p:sp>
          <p:nvSpPr>
            <p:cNvPr id="72711" name="Rectangle 7"/>
            <p:cNvSpPr>
              <a:spLocks noChangeArrowheads="1"/>
            </p:cNvSpPr>
            <p:nvPr/>
          </p:nvSpPr>
          <p:spPr bwMode="auto">
            <a:xfrm>
              <a:off x="1776" y="3072"/>
              <a:ext cx="2016" cy="576"/>
            </a:xfrm>
            <a:prstGeom prst="rect">
              <a:avLst/>
            </a:prstGeom>
            <a:solidFill>
              <a:schemeClr val="bg2"/>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space to structure</a:t>
            </a:r>
          </a:p>
        </p:txBody>
      </p:sp>
      <p:grpSp>
        <p:nvGrpSpPr>
          <p:cNvPr id="2" name="Group 4"/>
          <p:cNvGrpSpPr>
            <a:grpSpLocks/>
          </p:cNvGrpSpPr>
          <p:nvPr/>
        </p:nvGrpSpPr>
        <p:grpSpPr bwMode="auto">
          <a:xfrm>
            <a:off x="1828800" y="2438400"/>
            <a:ext cx="5486400" cy="3276600"/>
            <a:chOff x="1152" y="1536"/>
            <a:chExt cx="3456" cy="2064"/>
          </a:xfrm>
        </p:grpSpPr>
        <p:sp>
          <p:nvSpPr>
            <p:cNvPr id="73732" name="Rectangle 5"/>
            <p:cNvSpPr>
              <a:spLocks noChangeArrowheads="1"/>
            </p:cNvSpPr>
            <p:nvPr/>
          </p:nvSpPr>
          <p:spPr bwMode="auto">
            <a:xfrm>
              <a:off x="1152" y="2688"/>
              <a:ext cx="1584" cy="912"/>
            </a:xfrm>
            <a:prstGeom prst="rect">
              <a:avLst/>
            </a:prstGeom>
            <a:solidFill>
              <a:schemeClr val="bg2"/>
            </a:solidFill>
            <a:ln w="9525">
              <a:noFill/>
              <a:miter lim="800000"/>
              <a:headEnd/>
              <a:tailEnd/>
            </a:ln>
          </p:spPr>
          <p:txBody>
            <a:bodyPr wrap="none" anchor="ctr"/>
            <a:lstStyle/>
            <a:p>
              <a:endParaRPr lang="en-US"/>
            </a:p>
          </p:txBody>
        </p:sp>
        <p:sp>
          <p:nvSpPr>
            <p:cNvPr id="73733" name="Rectangle 6"/>
            <p:cNvSpPr>
              <a:spLocks noChangeArrowheads="1"/>
            </p:cNvSpPr>
            <p:nvPr/>
          </p:nvSpPr>
          <p:spPr bwMode="auto">
            <a:xfrm>
              <a:off x="3024" y="2688"/>
              <a:ext cx="1584" cy="912"/>
            </a:xfrm>
            <a:prstGeom prst="rect">
              <a:avLst/>
            </a:prstGeom>
            <a:solidFill>
              <a:schemeClr val="bg2"/>
            </a:solidFill>
            <a:ln w="9525">
              <a:noFill/>
              <a:miter lim="800000"/>
              <a:headEnd/>
              <a:tailEnd/>
            </a:ln>
          </p:spPr>
          <p:txBody>
            <a:bodyPr wrap="none" anchor="ctr"/>
            <a:lstStyle/>
            <a:p>
              <a:endParaRPr lang="en-US"/>
            </a:p>
          </p:txBody>
        </p:sp>
        <p:sp>
          <p:nvSpPr>
            <p:cNvPr id="73734" name="Rectangle 7"/>
            <p:cNvSpPr>
              <a:spLocks noChangeArrowheads="1"/>
            </p:cNvSpPr>
            <p:nvPr/>
          </p:nvSpPr>
          <p:spPr bwMode="auto">
            <a:xfrm>
              <a:off x="3024" y="1536"/>
              <a:ext cx="1584" cy="912"/>
            </a:xfrm>
            <a:prstGeom prst="rect">
              <a:avLst/>
            </a:prstGeom>
            <a:solidFill>
              <a:schemeClr val="bg2"/>
            </a:solidFill>
            <a:ln w="9525">
              <a:noFill/>
              <a:miter lim="800000"/>
              <a:headEnd/>
              <a:tailEnd/>
            </a:ln>
          </p:spPr>
          <p:txBody>
            <a:bodyPr wrap="none" anchor="ctr"/>
            <a:lstStyle/>
            <a:p>
              <a:endParaRPr lang="en-US"/>
            </a:p>
          </p:txBody>
        </p:sp>
        <p:grpSp>
          <p:nvGrpSpPr>
            <p:cNvPr id="3" name="Group 8"/>
            <p:cNvGrpSpPr>
              <a:grpSpLocks/>
            </p:cNvGrpSpPr>
            <p:nvPr/>
          </p:nvGrpSpPr>
          <p:grpSpPr bwMode="auto">
            <a:xfrm>
              <a:off x="1152" y="1536"/>
              <a:ext cx="1584" cy="912"/>
              <a:chOff x="1056" y="1440"/>
              <a:chExt cx="1584" cy="912"/>
            </a:xfrm>
          </p:grpSpPr>
          <p:sp>
            <p:nvSpPr>
              <p:cNvPr id="73736" name="Rectangle 9"/>
              <p:cNvSpPr>
                <a:spLocks noChangeArrowheads="1"/>
              </p:cNvSpPr>
              <p:nvPr/>
            </p:nvSpPr>
            <p:spPr bwMode="auto">
              <a:xfrm>
                <a:off x="1056" y="1872"/>
                <a:ext cx="912" cy="480"/>
              </a:xfrm>
              <a:prstGeom prst="rect">
                <a:avLst/>
              </a:prstGeom>
              <a:solidFill>
                <a:schemeClr val="bg2"/>
              </a:solidFill>
              <a:ln w="9525">
                <a:noFill/>
                <a:miter lim="800000"/>
                <a:headEnd/>
                <a:tailEnd/>
              </a:ln>
            </p:spPr>
            <p:txBody>
              <a:bodyPr wrap="none" anchor="ctr"/>
              <a:lstStyle/>
              <a:p>
                <a:endParaRPr lang="en-US"/>
              </a:p>
            </p:txBody>
          </p:sp>
          <p:sp>
            <p:nvSpPr>
              <p:cNvPr id="73737" name="Rectangle 10"/>
              <p:cNvSpPr>
                <a:spLocks noChangeArrowheads="1"/>
              </p:cNvSpPr>
              <p:nvPr/>
            </p:nvSpPr>
            <p:spPr bwMode="auto">
              <a:xfrm>
                <a:off x="2064" y="1872"/>
                <a:ext cx="576" cy="480"/>
              </a:xfrm>
              <a:prstGeom prst="rect">
                <a:avLst/>
              </a:prstGeom>
              <a:solidFill>
                <a:schemeClr val="bg2"/>
              </a:solidFill>
              <a:ln w="9525">
                <a:noFill/>
                <a:miter lim="800000"/>
                <a:headEnd/>
                <a:tailEnd/>
              </a:ln>
            </p:spPr>
            <p:txBody>
              <a:bodyPr wrap="none" anchor="ctr"/>
              <a:lstStyle/>
              <a:p>
                <a:endParaRPr lang="en-US"/>
              </a:p>
            </p:txBody>
          </p:sp>
          <p:sp>
            <p:nvSpPr>
              <p:cNvPr id="73738" name="Rectangle 11"/>
              <p:cNvSpPr>
                <a:spLocks noChangeArrowheads="1"/>
              </p:cNvSpPr>
              <p:nvPr/>
            </p:nvSpPr>
            <p:spPr bwMode="auto">
              <a:xfrm>
                <a:off x="1056" y="1440"/>
                <a:ext cx="1584" cy="336"/>
              </a:xfrm>
              <a:prstGeom prst="rect">
                <a:avLst/>
              </a:prstGeom>
              <a:solidFill>
                <a:schemeClr val="bg2"/>
              </a:solidFill>
              <a:ln w="9525">
                <a:noFill/>
                <a:miter lim="800000"/>
                <a:headEnd/>
                <a:tailEnd/>
              </a:ln>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Space to highlight</a:t>
            </a:r>
          </a:p>
        </p:txBody>
      </p:sp>
      <p:grpSp>
        <p:nvGrpSpPr>
          <p:cNvPr id="2" name="Group 4"/>
          <p:cNvGrpSpPr>
            <a:grpSpLocks/>
          </p:cNvGrpSpPr>
          <p:nvPr/>
        </p:nvGrpSpPr>
        <p:grpSpPr bwMode="auto">
          <a:xfrm>
            <a:off x="1828800" y="2438400"/>
            <a:ext cx="5486400" cy="3276600"/>
            <a:chOff x="1152" y="1536"/>
            <a:chExt cx="3456" cy="2064"/>
          </a:xfrm>
        </p:grpSpPr>
        <p:grpSp>
          <p:nvGrpSpPr>
            <p:cNvPr id="3" name="Group 5"/>
            <p:cNvGrpSpPr>
              <a:grpSpLocks/>
            </p:cNvGrpSpPr>
            <p:nvPr/>
          </p:nvGrpSpPr>
          <p:grpSpPr bwMode="auto">
            <a:xfrm>
              <a:off x="1152" y="1536"/>
              <a:ext cx="1584" cy="2064"/>
              <a:chOff x="1152" y="1536"/>
              <a:chExt cx="1584" cy="2064"/>
            </a:xfrm>
          </p:grpSpPr>
          <p:sp>
            <p:nvSpPr>
              <p:cNvPr id="74762" name="Rectangle 6"/>
              <p:cNvSpPr>
                <a:spLocks noChangeArrowheads="1"/>
              </p:cNvSpPr>
              <p:nvPr/>
            </p:nvSpPr>
            <p:spPr bwMode="auto">
              <a:xfrm>
                <a:off x="1152" y="2880"/>
                <a:ext cx="1584" cy="720"/>
              </a:xfrm>
              <a:prstGeom prst="rect">
                <a:avLst/>
              </a:prstGeom>
              <a:solidFill>
                <a:schemeClr val="bg2"/>
              </a:solidFill>
              <a:ln w="9525">
                <a:noFill/>
                <a:miter lim="800000"/>
                <a:headEnd/>
                <a:tailEnd/>
              </a:ln>
            </p:spPr>
            <p:txBody>
              <a:bodyPr wrap="none" anchor="ctr"/>
              <a:lstStyle/>
              <a:p>
                <a:endParaRPr lang="en-US"/>
              </a:p>
            </p:txBody>
          </p:sp>
          <p:sp>
            <p:nvSpPr>
              <p:cNvPr id="74763" name="Rectangle 7"/>
              <p:cNvSpPr>
                <a:spLocks noChangeArrowheads="1"/>
              </p:cNvSpPr>
              <p:nvPr/>
            </p:nvSpPr>
            <p:spPr bwMode="auto">
              <a:xfrm>
                <a:off x="1152" y="1536"/>
                <a:ext cx="1584" cy="624"/>
              </a:xfrm>
              <a:prstGeom prst="rect">
                <a:avLst/>
              </a:prstGeom>
              <a:solidFill>
                <a:schemeClr val="bg2"/>
              </a:solidFill>
              <a:ln w="9525">
                <a:noFill/>
                <a:miter lim="800000"/>
                <a:headEnd/>
                <a:tailEnd/>
              </a:ln>
            </p:spPr>
            <p:txBody>
              <a:bodyPr wrap="none" anchor="ctr"/>
              <a:lstStyle/>
              <a:p>
                <a:endParaRPr lang="en-US"/>
              </a:p>
            </p:txBody>
          </p:sp>
          <p:sp>
            <p:nvSpPr>
              <p:cNvPr id="74764" name="Rectangle 8"/>
              <p:cNvSpPr>
                <a:spLocks noChangeArrowheads="1"/>
              </p:cNvSpPr>
              <p:nvPr/>
            </p:nvSpPr>
            <p:spPr bwMode="auto">
              <a:xfrm>
                <a:off x="1152" y="2160"/>
                <a:ext cx="1008" cy="720"/>
              </a:xfrm>
              <a:prstGeom prst="rect">
                <a:avLst/>
              </a:prstGeom>
              <a:solidFill>
                <a:schemeClr val="bg2"/>
              </a:solidFill>
              <a:ln w="9525">
                <a:noFill/>
                <a:miter lim="800000"/>
                <a:headEnd/>
                <a:tailEnd/>
              </a:ln>
            </p:spPr>
            <p:txBody>
              <a:bodyPr wrap="none" anchor="ctr"/>
              <a:lstStyle/>
              <a:p>
                <a:endParaRPr lang="en-US"/>
              </a:p>
            </p:txBody>
          </p:sp>
        </p:grpSp>
        <p:grpSp>
          <p:nvGrpSpPr>
            <p:cNvPr id="4" name="Group 9"/>
            <p:cNvGrpSpPr>
              <a:grpSpLocks/>
            </p:cNvGrpSpPr>
            <p:nvPr/>
          </p:nvGrpSpPr>
          <p:grpSpPr bwMode="auto">
            <a:xfrm flipH="1">
              <a:off x="3024" y="1536"/>
              <a:ext cx="1584" cy="2064"/>
              <a:chOff x="1152" y="1536"/>
              <a:chExt cx="1584" cy="2064"/>
            </a:xfrm>
          </p:grpSpPr>
          <p:sp>
            <p:nvSpPr>
              <p:cNvPr id="74759" name="Rectangle 10"/>
              <p:cNvSpPr>
                <a:spLocks noChangeArrowheads="1"/>
              </p:cNvSpPr>
              <p:nvPr/>
            </p:nvSpPr>
            <p:spPr bwMode="auto">
              <a:xfrm>
                <a:off x="1152" y="2880"/>
                <a:ext cx="1584" cy="720"/>
              </a:xfrm>
              <a:prstGeom prst="rect">
                <a:avLst/>
              </a:prstGeom>
              <a:solidFill>
                <a:schemeClr val="bg2"/>
              </a:solidFill>
              <a:ln w="9525">
                <a:noFill/>
                <a:miter lim="800000"/>
                <a:headEnd/>
                <a:tailEnd/>
              </a:ln>
            </p:spPr>
            <p:txBody>
              <a:bodyPr wrap="none" anchor="ctr"/>
              <a:lstStyle/>
              <a:p>
                <a:endParaRPr lang="en-US"/>
              </a:p>
            </p:txBody>
          </p:sp>
          <p:sp>
            <p:nvSpPr>
              <p:cNvPr id="74760" name="Rectangle 11"/>
              <p:cNvSpPr>
                <a:spLocks noChangeArrowheads="1"/>
              </p:cNvSpPr>
              <p:nvPr/>
            </p:nvSpPr>
            <p:spPr bwMode="auto">
              <a:xfrm>
                <a:off x="1152" y="1536"/>
                <a:ext cx="1584" cy="624"/>
              </a:xfrm>
              <a:prstGeom prst="rect">
                <a:avLst/>
              </a:prstGeom>
              <a:solidFill>
                <a:schemeClr val="bg2"/>
              </a:solidFill>
              <a:ln w="9525">
                <a:noFill/>
                <a:miter lim="800000"/>
                <a:headEnd/>
                <a:tailEnd/>
              </a:ln>
            </p:spPr>
            <p:txBody>
              <a:bodyPr wrap="none" anchor="ctr"/>
              <a:lstStyle/>
              <a:p>
                <a:endParaRPr lang="en-US"/>
              </a:p>
            </p:txBody>
          </p:sp>
          <p:sp>
            <p:nvSpPr>
              <p:cNvPr id="74761" name="Rectangle 12"/>
              <p:cNvSpPr>
                <a:spLocks noChangeArrowheads="1"/>
              </p:cNvSpPr>
              <p:nvPr/>
            </p:nvSpPr>
            <p:spPr bwMode="auto">
              <a:xfrm>
                <a:off x="1152" y="2160"/>
                <a:ext cx="1008" cy="720"/>
              </a:xfrm>
              <a:prstGeom prst="rect">
                <a:avLst/>
              </a:prstGeom>
              <a:solidFill>
                <a:schemeClr val="bg2"/>
              </a:solidFill>
              <a:ln w="9525">
                <a:noFill/>
                <a:miter lim="800000"/>
                <a:headEnd/>
                <a:tailEnd/>
              </a:ln>
            </p:spPr>
            <p:txBody>
              <a:bodyPr wrap="none" anchor="ctr"/>
              <a:lstStyle/>
              <a:p>
                <a:endParaRPr lang="en-US"/>
              </a:p>
            </p:txBody>
          </p:sp>
        </p:grpSp>
        <p:sp>
          <p:nvSpPr>
            <p:cNvPr id="74758" name="Rectangle 13"/>
            <p:cNvSpPr>
              <a:spLocks noChangeArrowheads="1"/>
            </p:cNvSpPr>
            <p:nvPr/>
          </p:nvSpPr>
          <p:spPr bwMode="auto">
            <a:xfrm>
              <a:off x="2448" y="2400"/>
              <a:ext cx="864" cy="240"/>
            </a:xfrm>
            <a:prstGeom prst="rect">
              <a:avLst/>
            </a:prstGeom>
            <a:solidFill>
              <a:schemeClr val="bg2"/>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Space Animation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76400"/>
            <a:ext cx="8216584" cy="4617721"/>
          </a:xfrm>
        </p:spPr>
      </p:pic>
    </p:spTree>
    <p:extLst>
      <p:ext uri="{BB962C8B-B14F-4D97-AF65-F5344CB8AC3E}">
        <p14:creationId xmlns:p14="http://schemas.microsoft.com/office/powerpoint/2010/main" val="202020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sz="3600" dirty="0" smtClean="0"/>
              <a:t>We covered so far: Physical controls</a:t>
            </a:r>
          </a:p>
        </p:txBody>
      </p:sp>
      <p:sp>
        <p:nvSpPr>
          <p:cNvPr id="75779" name="Rectangle 3"/>
          <p:cNvSpPr>
            <a:spLocks noGrp="1" noChangeArrowheads="1"/>
          </p:cNvSpPr>
          <p:nvPr>
            <p:ph idx="1"/>
          </p:nvPr>
        </p:nvSpPr>
        <p:spPr/>
        <p:txBody>
          <a:bodyPr/>
          <a:lstStyle/>
          <a:p>
            <a:pPr marL="381000" indent="-381000" eaLnBrk="1" hangingPunct="1">
              <a:lnSpc>
                <a:spcPct val="120000"/>
              </a:lnSpc>
            </a:pPr>
            <a:r>
              <a:rPr lang="en-US" dirty="0" smtClean="0"/>
              <a:t>grouping of items</a:t>
            </a:r>
          </a:p>
          <a:p>
            <a:pPr marL="857250" lvl="1" eaLnBrk="1" hangingPunct="1">
              <a:lnSpc>
                <a:spcPct val="120000"/>
              </a:lnSpc>
            </a:pPr>
            <a:r>
              <a:rPr lang="en-US" dirty="0" smtClean="0"/>
              <a:t>defrost settings</a:t>
            </a:r>
          </a:p>
          <a:p>
            <a:pPr marL="857250" lvl="1" eaLnBrk="1" hangingPunct="1">
              <a:lnSpc>
                <a:spcPct val="120000"/>
              </a:lnSpc>
            </a:pPr>
            <a:r>
              <a:rPr lang="en-US" dirty="0" smtClean="0"/>
              <a:t>type of food</a:t>
            </a:r>
          </a:p>
          <a:p>
            <a:pPr marL="857250" lvl="1" eaLnBrk="1" hangingPunct="1">
              <a:lnSpc>
                <a:spcPct val="120000"/>
              </a:lnSpc>
            </a:pPr>
            <a:r>
              <a:rPr lang="en-US" dirty="0" smtClean="0"/>
              <a:t>time to cook</a:t>
            </a:r>
          </a:p>
        </p:txBody>
      </p:sp>
      <p:pic>
        <p:nvPicPr>
          <p:cNvPr id="75780" name="Picture 4" descr="&#10;microwave.jpg                                                  0007898DMacintosh HD                   ABA78158:"/>
          <p:cNvPicPr>
            <a:picLocks noChangeAspect="1" noChangeArrowheads="1"/>
          </p:cNvPicPr>
          <p:nvPr/>
        </p:nvPicPr>
        <p:blipFill>
          <a:blip r:embed="rId2" cstate="print"/>
          <a:srcRect/>
          <a:stretch>
            <a:fillRect/>
          </a:stretch>
        </p:blipFill>
        <p:spPr bwMode="auto">
          <a:xfrm>
            <a:off x="6226175" y="1600200"/>
            <a:ext cx="2384425" cy="4992688"/>
          </a:xfrm>
          <a:prstGeom prst="rect">
            <a:avLst/>
          </a:prstGeom>
          <a:noFill/>
          <a:ln w="9525">
            <a:noFill/>
            <a:miter lim="800000"/>
            <a:headEnd/>
            <a:tailEnd/>
          </a:ln>
        </p:spPr>
      </p:pic>
      <p:sp>
        <p:nvSpPr>
          <p:cNvPr id="75781" name="Rectangle 14"/>
          <p:cNvSpPr>
            <a:spLocks noChangeArrowheads="1"/>
          </p:cNvSpPr>
          <p:nvPr/>
        </p:nvSpPr>
        <p:spPr bwMode="auto">
          <a:xfrm>
            <a:off x="990600" y="2743200"/>
            <a:ext cx="3429000" cy="18288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2" name="Group 17"/>
          <p:cNvGrpSpPr>
            <a:grpSpLocks/>
          </p:cNvGrpSpPr>
          <p:nvPr/>
        </p:nvGrpSpPr>
        <p:grpSpPr bwMode="auto">
          <a:xfrm>
            <a:off x="1374775" y="3429000"/>
            <a:ext cx="7007225" cy="1828800"/>
            <a:chOff x="866" y="2160"/>
            <a:chExt cx="4414" cy="1152"/>
          </a:xfrm>
        </p:grpSpPr>
        <p:sp>
          <p:nvSpPr>
            <p:cNvPr id="75791" name="Oval 6"/>
            <p:cNvSpPr>
              <a:spLocks noChangeArrowheads="1"/>
            </p:cNvSpPr>
            <p:nvPr/>
          </p:nvSpPr>
          <p:spPr bwMode="auto">
            <a:xfrm>
              <a:off x="4656" y="2400"/>
              <a:ext cx="624" cy="912"/>
            </a:xfrm>
            <a:prstGeom prst="ellipse">
              <a:avLst/>
            </a:prstGeom>
            <a:noFill/>
            <a:ln w="57150">
              <a:solidFill>
                <a:srgbClr val="FF0000"/>
              </a:solidFill>
              <a:round/>
              <a:headEnd/>
              <a:tailEnd/>
            </a:ln>
          </p:spPr>
          <p:txBody>
            <a:bodyPr wrap="none" anchor="ctr"/>
            <a:lstStyle/>
            <a:p>
              <a:endParaRPr lang="en-US"/>
            </a:p>
          </p:txBody>
        </p:sp>
        <p:sp>
          <p:nvSpPr>
            <p:cNvPr id="75792" name="Line 9"/>
            <p:cNvSpPr>
              <a:spLocks noChangeShapeType="1"/>
            </p:cNvSpPr>
            <p:nvPr/>
          </p:nvSpPr>
          <p:spPr bwMode="auto">
            <a:xfrm>
              <a:off x="2400" y="2400"/>
              <a:ext cx="2256" cy="336"/>
            </a:xfrm>
            <a:prstGeom prst="line">
              <a:avLst/>
            </a:prstGeom>
            <a:noFill/>
            <a:ln w="57150">
              <a:solidFill>
                <a:srgbClr val="FF0000"/>
              </a:solidFill>
              <a:round/>
              <a:headEnd/>
              <a:tailEnd/>
            </a:ln>
          </p:spPr>
          <p:txBody>
            <a:bodyPr wrap="none" anchor="ctr"/>
            <a:lstStyle/>
            <a:p>
              <a:endParaRPr lang="en-US"/>
            </a:p>
          </p:txBody>
        </p:sp>
        <p:sp>
          <p:nvSpPr>
            <p:cNvPr id="75793" name="Rectangle 11"/>
            <p:cNvSpPr>
              <a:spLocks noChangeArrowheads="1"/>
            </p:cNvSpPr>
            <p:nvPr/>
          </p:nvSpPr>
          <p:spPr bwMode="auto">
            <a:xfrm>
              <a:off x="866" y="2160"/>
              <a:ext cx="1474" cy="384"/>
            </a:xfrm>
            <a:prstGeom prst="rect">
              <a:avLst/>
            </a:prstGeom>
            <a:noFill/>
            <a:ln w="9525">
              <a:noFill/>
              <a:miter lim="800000"/>
              <a:headEnd/>
              <a:tailEnd/>
            </a:ln>
          </p:spPr>
          <p:txBody>
            <a:bodyPr wrap="none">
              <a:spAutoFit/>
            </a:bodyPr>
            <a:lstStyle/>
            <a:p>
              <a:pPr eaLnBrk="1" hangingPunct="1">
                <a:lnSpc>
                  <a:spcPct val="120000"/>
                </a:lnSpc>
                <a:spcBef>
                  <a:spcPct val="20000"/>
                </a:spcBef>
              </a:pPr>
              <a:r>
                <a:rPr lang="en-US" sz="2800">
                  <a:latin typeface="Verdana" charset="0"/>
                </a:rPr>
                <a:t>type of food</a:t>
              </a:r>
              <a:endParaRPr lang="en-GB" sz="2800">
                <a:latin typeface="Verdana" charset="0"/>
              </a:endParaRPr>
            </a:p>
          </p:txBody>
        </p:sp>
      </p:grpSp>
      <p:grpSp>
        <p:nvGrpSpPr>
          <p:cNvPr id="3" name="Group 18"/>
          <p:cNvGrpSpPr>
            <a:grpSpLocks/>
          </p:cNvGrpSpPr>
          <p:nvPr/>
        </p:nvGrpSpPr>
        <p:grpSpPr bwMode="auto">
          <a:xfrm>
            <a:off x="1374775" y="4114800"/>
            <a:ext cx="6931025" cy="2209800"/>
            <a:chOff x="866" y="2592"/>
            <a:chExt cx="4366" cy="1392"/>
          </a:xfrm>
        </p:grpSpPr>
        <p:sp>
          <p:nvSpPr>
            <p:cNvPr id="75788" name="Oval 7"/>
            <p:cNvSpPr>
              <a:spLocks noChangeArrowheads="1"/>
            </p:cNvSpPr>
            <p:nvPr/>
          </p:nvSpPr>
          <p:spPr bwMode="auto">
            <a:xfrm rot="510320">
              <a:off x="4176" y="3456"/>
              <a:ext cx="1056" cy="528"/>
            </a:xfrm>
            <a:prstGeom prst="ellipse">
              <a:avLst/>
            </a:prstGeom>
            <a:noFill/>
            <a:ln w="57150">
              <a:solidFill>
                <a:srgbClr val="FF0000"/>
              </a:solidFill>
              <a:round/>
              <a:headEnd/>
              <a:tailEnd/>
            </a:ln>
          </p:spPr>
          <p:txBody>
            <a:bodyPr wrap="none" anchor="ctr"/>
            <a:lstStyle/>
            <a:p>
              <a:endParaRPr lang="en-US"/>
            </a:p>
          </p:txBody>
        </p:sp>
        <p:sp>
          <p:nvSpPr>
            <p:cNvPr id="75789" name="Line 10"/>
            <p:cNvSpPr>
              <a:spLocks noChangeShapeType="1"/>
            </p:cNvSpPr>
            <p:nvPr/>
          </p:nvSpPr>
          <p:spPr bwMode="auto">
            <a:xfrm>
              <a:off x="2448" y="2880"/>
              <a:ext cx="1776" cy="720"/>
            </a:xfrm>
            <a:prstGeom prst="line">
              <a:avLst/>
            </a:prstGeom>
            <a:noFill/>
            <a:ln w="57150">
              <a:solidFill>
                <a:srgbClr val="FF0000"/>
              </a:solidFill>
              <a:round/>
              <a:headEnd/>
              <a:tailEnd/>
            </a:ln>
          </p:spPr>
          <p:txBody>
            <a:bodyPr wrap="none" anchor="ctr"/>
            <a:lstStyle/>
            <a:p>
              <a:endParaRPr lang="en-US"/>
            </a:p>
          </p:txBody>
        </p:sp>
        <p:sp>
          <p:nvSpPr>
            <p:cNvPr id="75790" name="Rectangle 13"/>
            <p:cNvSpPr>
              <a:spLocks noChangeArrowheads="1"/>
            </p:cNvSpPr>
            <p:nvPr/>
          </p:nvSpPr>
          <p:spPr bwMode="auto">
            <a:xfrm>
              <a:off x="866" y="2592"/>
              <a:ext cx="1520" cy="384"/>
            </a:xfrm>
            <a:prstGeom prst="rect">
              <a:avLst/>
            </a:prstGeom>
            <a:noFill/>
            <a:ln w="9525">
              <a:noFill/>
              <a:miter lim="800000"/>
              <a:headEnd/>
              <a:tailEnd/>
            </a:ln>
          </p:spPr>
          <p:txBody>
            <a:bodyPr wrap="none">
              <a:spAutoFit/>
            </a:bodyPr>
            <a:lstStyle/>
            <a:p>
              <a:pPr eaLnBrk="1" hangingPunct="1">
                <a:lnSpc>
                  <a:spcPct val="120000"/>
                </a:lnSpc>
                <a:spcBef>
                  <a:spcPct val="20000"/>
                </a:spcBef>
              </a:pPr>
              <a:r>
                <a:rPr lang="en-US" sz="2800">
                  <a:latin typeface="Verdana" charset="0"/>
                </a:rPr>
                <a:t>time to cook</a:t>
              </a:r>
              <a:endParaRPr lang="en-GB" sz="2800">
                <a:latin typeface="Verdana" charset="0"/>
              </a:endParaRPr>
            </a:p>
          </p:txBody>
        </p:sp>
      </p:grpSp>
      <p:grpSp>
        <p:nvGrpSpPr>
          <p:cNvPr id="4" name="Group 16"/>
          <p:cNvGrpSpPr>
            <a:grpSpLocks/>
          </p:cNvGrpSpPr>
          <p:nvPr/>
        </p:nvGrpSpPr>
        <p:grpSpPr bwMode="auto">
          <a:xfrm>
            <a:off x="1374775" y="2743200"/>
            <a:ext cx="6245225" cy="1066800"/>
            <a:chOff x="866" y="1728"/>
            <a:chExt cx="3934" cy="672"/>
          </a:xfrm>
        </p:grpSpPr>
        <p:sp>
          <p:nvSpPr>
            <p:cNvPr id="75785" name="Oval 5"/>
            <p:cNvSpPr>
              <a:spLocks noChangeArrowheads="1"/>
            </p:cNvSpPr>
            <p:nvPr/>
          </p:nvSpPr>
          <p:spPr bwMode="auto">
            <a:xfrm>
              <a:off x="4032" y="1824"/>
              <a:ext cx="768" cy="576"/>
            </a:xfrm>
            <a:prstGeom prst="ellipse">
              <a:avLst/>
            </a:prstGeom>
            <a:noFill/>
            <a:ln w="57150">
              <a:solidFill>
                <a:srgbClr val="FF0000"/>
              </a:solidFill>
              <a:round/>
              <a:headEnd/>
              <a:tailEnd/>
            </a:ln>
          </p:spPr>
          <p:txBody>
            <a:bodyPr wrap="none" anchor="ctr"/>
            <a:lstStyle/>
            <a:p>
              <a:endParaRPr lang="en-US"/>
            </a:p>
          </p:txBody>
        </p:sp>
        <p:sp>
          <p:nvSpPr>
            <p:cNvPr id="75786" name="Line 8"/>
            <p:cNvSpPr>
              <a:spLocks noChangeShapeType="1"/>
            </p:cNvSpPr>
            <p:nvPr/>
          </p:nvSpPr>
          <p:spPr bwMode="auto">
            <a:xfrm>
              <a:off x="2832" y="1920"/>
              <a:ext cx="1200" cy="144"/>
            </a:xfrm>
            <a:prstGeom prst="line">
              <a:avLst/>
            </a:prstGeom>
            <a:noFill/>
            <a:ln w="57150">
              <a:solidFill>
                <a:srgbClr val="FF0000"/>
              </a:solidFill>
              <a:round/>
              <a:headEnd/>
              <a:tailEnd/>
            </a:ln>
          </p:spPr>
          <p:txBody>
            <a:bodyPr wrap="none" anchor="ctr"/>
            <a:lstStyle/>
            <a:p>
              <a:endParaRPr lang="en-US"/>
            </a:p>
          </p:txBody>
        </p:sp>
        <p:sp>
          <p:nvSpPr>
            <p:cNvPr id="75787" name="Rectangle 12"/>
            <p:cNvSpPr>
              <a:spLocks noChangeArrowheads="1"/>
            </p:cNvSpPr>
            <p:nvPr/>
          </p:nvSpPr>
          <p:spPr bwMode="auto">
            <a:xfrm>
              <a:off x="866" y="1728"/>
              <a:ext cx="1870" cy="384"/>
            </a:xfrm>
            <a:prstGeom prst="rect">
              <a:avLst/>
            </a:prstGeom>
            <a:noFill/>
            <a:ln w="9525">
              <a:noFill/>
              <a:miter lim="800000"/>
              <a:headEnd/>
              <a:tailEnd/>
            </a:ln>
          </p:spPr>
          <p:txBody>
            <a:bodyPr wrap="none">
              <a:spAutoFit/>
            </a:bodyPr>
            <a:lstStyle/>
            <a:p>
              <a:pPr eaLnBrk="1" hangingPunct="1">
                <a:lnSpc>
                  <a:spcPct val="120000"/>
                </a:lnSpc>
                <a:spcBef>
                  <a:spcPct val="20000"/>
                </a:spcBef>
              </a:pPr>
              <a:r>
                <a:rPr lang="en-US" sz="2800">
                  <a:latin typeface="Verdana" charset="0"/>
                </a:rPr>
                <a:t>defrost settings</a:t>
              </a:r>
              <a:endParaRPr lang="en-GB" sz="2800">
                <a:latin typeface="Verdana"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smtClean="0"/>
              <a:t>Physical controls</a:t>
            </a:r>
          </a:p>
        </p:txBody>
      </p:sp>
      <p:sp>
        <p:nvSpPr>
          <p:cNvPr id="76803" name="Rectangle 3"/>
          <p:cNvSpPr>
            <a:spLocks noGrp="1" noChangeArrowheads="1"/>
          </p:cNvSpPr>
          <p:nvPr>
            <p:ph idx="1"/>
          </p:nvPr>
        </p:nvSpPr>
        <p:spPr/>
        <p:txBody>
          <a:bodyPr/>
          <a:lstStyle/>
          <a:p>
            <a:pPr marL="381000" indent="-381000" eaLnBrk="1" hangingPunct="1">
              <a:lnSpc>
                <a:spcPct val="120000"/>
              </a:lnSpc>
            </a:pPr>
            <a:r>
              <a:rPr lang="en-US" smtClean="0">
                <a:solidFill>
                  <a:schemeClr val="bg2"/>
                </a:solidFill>
              </a:rPr>
              <a:t>grouping of items</a:t>
            </a:r>
          </a:p>
          <a:p>
            <a:pPr marL="381000" indent="-381000" eaLnBrk="1" hangingPunct="1">
              <a:lnSpc>
                <a:spcPct val="120000"/>
              </a:lnSpc>
            </a:pPr>
            <a:r>
              <a:rPr lang="en-US" smtClean="0"/>
              <a:t>order of items</a:t>
            </a:r>
          </a:p>
        </p:txBody>
      </p:sp>
      <p:pic>
        <p:nvPicPr>
          <p:cNvPr id="76804" name="Picture 4" descr="&#10;microwave.jpg                                                  0007898DMacintosh HD                   ABA78158:"/>
          <p:cNvPicPr>
            <a:picLocks noChangeAspect="1" noChangeArrowheads="1"/>
          </p:cNvPicPr>
          <p:nvPr/>
        </p:nvPicPr>
        <p:blipFill>
          <a:blip r:embed="rId2" cstate="print"/>
          <a:srcRect/>
          <a:stretch>
            <a:fillRect/>
          </a:stretch>
        </p:blipFill>
        <p:spPr bwMode="auto">
          <a:xfrm>
            <a:off x="6226175" y="1600200"/>
            <a:ext cx="2384425" cy="4992688"/>
          </a:xfrm>
          <a:prstGeom prst="rect">
            <a:avLst/>
          </a:prstGeom>
          <a:noFill/>
          <a:ln w="9525">
            <a:noFill/>
            <a:miter lim="800000"/>
            <a:headEnd/>
            <a:tailEnd/>
          </a:ln>
        </p:spPr>
      </p:pic>
      <p:sp>
        <p:nvSpPr>
          <p:cNvPr id="76805" name="Rectangle 16"/>
          <p:cNvSpPr>
            <a:spLocks noChangeArrowheads="1"/>
          </p:cNvSpPr>
          <p:nvPr/>
        </p:nvSpPr>
        <p:spPr bwMode="auto">
          <a:xfrm>
            <a:off x="762000" y="3505200"/>
            <a:ext cx="3429000" cy="22860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2" name="Group 20"/>
          <p:cNvGrpSpPr>
            <a:grpSpLocks/>
          </p:cNvGrpSpPr>
          <p:nvPr/>
        </p:nvGrpSpPr>
        <p:grpSpPr bwMode="auto">
          <a:xfrm>
            <a:off x="1295400" y="5253038"/>
            <a:ext cx="6019800" cy="1300162"/>
            <a:chOff x="816" y="3309"/>
            <a:chExt cx="3792" cy="819"/>
          </a:xfrm>
        </p:grpSpPr>
        <p:sp>
          <p:nvSpPr>
            <p:cNvPr id="76816" name="Oval 8"/>
            <p:cNvSpPr>
              <a:spLocks noChangeArrowheads="1"/>
            </p:cNvSpPr>
            <p:nvPr/>
          </p:nvSpPr>
          <p:spPr bwMode="auto">
            <a:xfrm>
              <a:off x="4368" y="3888"/>
              <a:ext cx="240" cy="240"/>
            </a:xfrm>
            <a:prstGeom prst="ellipse">
              <a:avLst/>
            </a:prstGeom>
            <a:solidFill>
              <a:schemeClr val="bg1"/>
            </a:solidFill>
            <a:ln w="38100">
              <a:solidFill>
                <a:srgbClr val="FF0000"/>
              </a:solidFill>
              <a:round/>
              <a:headEnd/>
              <a:tailEnd/>
            </a:ln>
          </p:spPr>
          <p:txBody>
            <a:bodyPr wrap="none" anchor="ctr"/>
            <a:lstStyle/>
            <a:p>
              <a:pPr algn="ctr"/>
              <a:r>
                <a:rPr lang="en-GB" b="1">
                  <a:latin typeface="Arial" charset="0"/>
                </a:rPr>
                <a:t>4</a:t>
              </a:r>
            </a:p>
          </p:txBody>
        </p:sp>
        <p:sp>
          <p:nvSpPr>
            <p:cNvPr id="76817" name="Text Box 13"/>
            <p:cNvSpPr txBox="1">
              <a:spLocks noChangeArrowheads="1"/>
            </p:cNvSpPr>
            <p:nvPr/>
          </p:nvSpPr>
          <p:spPr bwMode="auto">
            <a:xfrm>
              <a:off x="816" y="3309"/>
              <a:ext cx="869" cy="291"/>
            </a:xfrm>
            <a:prstGeom prst="rect">
              <a:avLst/>
            </a:prstGeom>
            <a:noFill/>
            <a:ln w="9525">
              <a:noFill/>
              <a:miter lim="800000"/>
              <a:headEnd/>
              <a:tailEnd/>
            </a:ln>
          </p:spPr>
          <p:txBody>
            <a:bodyPr wrap="none">
              <a:spAutoFit/>
            </a:bodyPr>
            <a:lstStyle/>
            <a:p>
              <a:pPr marL="482600" indent="-482600"/>
              <a:r>
                <a:rPr lang="en-GB">
                  <a:latin typeface="Verdana" charset="0"/>
                </a:rPr>
                <a:t>4)	start</a:t>
              </a:r>
            </a:p>
          </p:txBody>
        </p:sp>
      </p:grpSp>
      <p:grpSp>
        <p:nvGrpSpPr>
          <p:cNvPr id="3" name="Group 18"/>
          <p:cNvGrpSpPr>
            <a:grpSpLocks/>
          </p:cNvGrpSpPr>
          <p:nvPr/>
        </p:nvGrpSpPr>
        <p:grpSpPr bwMode="auto">
          <a:xfrm>
            <a:off x="1295400" y="4033838"/>
            <a:ext cx="5410200" cy="1376362"/>
            <a:chOff x="816" y="2541"/>
            <a:chExt cx="3408" cy="867"/>
          </a:xfrm>
        </p:grpSpPr>
        <p:sp>
          <p:nvSpPr>
            <p:cNvPr id="76814" name="Oval 6"/>
            <p:cNvSpPr>
              <a:spLocks noChangeArrowheads="1"/>
            </p:cNvSpPr>
            <p:nvPr/>
          </p:nvSpPr>
          <p:spPr bwMode="auto">
            <a:xfrm>
              <a:off x="3984" y="3168"/>
              <a:ext cx="240" cy="240"/>
            </a:xfrm>
            <a:prstGeom prst="ellipse">
              <a:avLst/>
            </a:prstGeom>
            <a:solidFill>
              <a:schemeClr val="bg1"/>
            </a:solidFill>
            <a:ln w="38100">
              <a:solidFill>
                <a:srgbClr val="FF0000"/>
              </a:solidFill>
              <a:round/>
              <a:headEnd/>
              <a:tailEnd/>
            </a:ln>
          </p:spPr>
          <p:txBody>
            <a:bodyPr wrap="none" anchor="ctr"/>
            <a:lstStyle/>
            <a:p>
              <a:pPr algn="ctr"/>
              <a:r>
                <a:rPr lang="en-GB" b="1">
                  <a:latin typeface="Arial" charset="0"/>
                </a:rPr>
                <a:t>2</a:t>
              </a:r>
            </a:p>
          </p:txBody>
        </p:sp>
        <p:sp>
          <p:nvSpPr>
            <p:cNvPr id="76815" name="Text Box 14"/>
            <p:cNvSpPr txBox="1">
              <a:spLocks noChangeArrowheads="1"/>
            </p:cNvSpPr>
            <p:nvPr/>
          </p:nvSpPr>
          <p:spPr bwMode="auto">
            <a:xfrm>
              <a:off x="816" y="2541"/>
              <a:ext cx="1622" cy="291"/>
            </a:xfrm>
            <a:prstGeom prst="rect">
              <a:avLst/>
            </a:prstGeom>
            <a:noFill/>
            <a:ln w="9525">
              <a:noFill/>
              <a:miter lim="800000"/>
              <a:headEnd/>
              <a:tailEnd/>
            </a:ln>
          </p:spPr>
          <p:txBody>
            <a:bodyPr wrap="none">
              <a:spAutoFit/>
            </a:bodyPr>
            <a:lstStyle/>
            <a:p>
              <a:pPr marL="482600" indent="-482600"/>
              <a:r>
                <a:rPr lang="en-GB">
                  <a:latin typeface="Verdana" charset="0"/>
                </a:rPr>
                <a:t>2)	temperature</a:t>
              </a:r>
            </a:p>
          </p:txBody>
        </p:sp>
      </p:grpSp>
      <p:grpSp>
        <p:nvGrpSpPr>
          <p:cNvPr id="4" name="Group 19"/>
          <p:cNvGrpSpPr>
            <a:grpSpLocks/>
          </p:cNvGrpSpPr>
          <p:nvPr/>
        </p:nvGrpSpPr>
        <p:grpSpPr bwMode="auto">
          <a:xfrm>
            <a:off x="1295400" y="4643438"/>
            <a:ext cx="5562600" cy="1376362"/>
            <a:chOff x="816" y="2925"/>
            <a:chExt cx="3504" cy="867"/>
          </a:xfrm>
        </p:grpSpPr>
        <p:sp>
          <p:nvSpPr>
            <p:cNvPr id="76812" name="Oval 7"/>
            <p:cNvSpPr>
              <a:spLocks noChangeArrowheads="1"/>
            </p:cNvSpPr>
            <p:nvPr/>
          </p:nvSpPr>
          <p:spPr bwMode="auto">
            <a:xfrm>
              <a:off x="4080" y="3552"/>
              <a:ext cx="240" cy="240"/>
            </a:xfrm>
            <a:prstGeom prst="ellipse">
              <a:avLst/>
            </a:prstGeom>
            <a:solidFill>
              <a:schemeClr val="bg1"/>
            </a:solidFill>
            <a:ln w="38100">
              <a:solidFill>
                <a:srgbClr val="FF0000"/>
              </a:solidFill>
              <a:round/>
              <a:headEnd/>
              <a:tailEnd/>
            </a:ln>
          </p:spPr>
          <p:txBody>
            <a:bodyPr wrap="none" anchor="ctr"/>
            <a:lstStyle/>
            <a:p>
              <a:pPr algn="ctr"/>
              <a:r>
                <a:rPr lang="en-GB" b="1">
                  <a:latin typeface="Arial" charset="0"/>
                </a:rPr>
                <a:t>3</a:t>
              </a:r>
            </a:p>
          </p:txBody>
        </p:sp>
        <p:sp>
          <p:nvSpPr>
            <p:cNvPr id="76813" name="Text Box 15"/>
            <p:cNvSpPr txBox="1">
              <a:spLocks noChangeArrowheads="1"/>
            </p:cNvSpPr>
            <p:nvPr/>
          </p:nvSpPr>
          <p:spPr bwMode="auto">
            <a:xfrm>
              <a:off x="816" y="2925"/>
              <a:ext cx="1627" cy="291"/>
            </a:xfrm>
            <a:prstGeom prst="rect">
              <a:avLst/>
            </a:prstGeom>
            <a:noFill/>
            <a:ln w="9525">
              <a:noFill/>
              <a:miter lim="800000"/>
              <a:headEnd/>
              <a:tailEnd/>
            </a:ln>
          </p:spPr>
          <p:txBody>
            <a:bodyPr wrap="none">
              <a:spAutoFit/>
            </a:bodyPr>
            <a:lstStyle/>
            <a:p>
              <a:pPr marL="482600" indent="-482600"/>
              <a:r>
                <a:rPr lang="en-GB">
                  <a:latin typeface="Verdana" charset="0"/>
                </a:rPr>
                <a:t>3)	time to cook</a:t>
              </a:r>
            </a:p>
          </p:txBody>
        </p:sp>
      </p:grpSp>
      <p:grpSp>
        <p:nvGrpSpPr>
          <p:cNvPr id="5" name="Group 17"/>
          <p:cNvGrpSpPr>
            <a:grpSpLocks/>
          </p:cNvGrpSpPr>
          <p:nvPr/>
        </p:nvGrpSpPr>
        <p:grpSpPr bwMode="auto">
          <a:xfrm>
            <a:off x="1295400" y="3429000"/>
            <a:ext cx="5486400" cy="685800"/>
            <a:chOff x="816" y="2160"/>
            <a:chExt cx="3456" cy="432"/>
          </a:xfrm>
        </p:grpSpPr>
        <p:sp>
          <p:nvSpPr>
            <p:cNvPr id="76810" name="Oval 5"/>
            <p:cNvSpPr>
              <a:spLocks noChangeArrowheads="1"/>
            </p:cNvSpPr>
            <p:nvPr/>
          </p:nvSpPr>
          <p:spPr bwMode="auto">
            <a:xfrm>
              <a:off x="4032" y="2352"/>
              <a:ext cx="240" cy="240"/>
            </a:xfrm>
            <a:prstGeom prst="ellipse">
              <a:avLst/>
            </a:prstGeom>
            <a:solidFill>
              <a:schemeClr val="bg1"/>
            </a:solidFill>
            <a:ln w="38100">
              <a:solidFill>
                <a:srgbClr val="FF0000"/>
              </a:solidFill>
              <a:round/>
              <a:headEnd/>
              <a:tailEnd/>
            </a:ln>
          </p:spPr>
          <p:txBody>
            <a:bodyPr wrap="none" anchor="ctr"/>
            <a:lstStyle/>
            <a:p>
              <a:pPr algn="ctr"/>
              <a:r>
                <a:rPr lang="en-GB" b="1">
                  <a:latin typeface="Arial" charset="0"/>
                </a:rPr>
                <a:t>1</a:t>
              </a:r>
            </a:p>
          </p:txBody>
        </p:sp>
        <p:sp>
          <p:nvSpPr>
            <p:cNvPr id="76811" name="Text Box 10"/>
            <p:cNvSpPr txBox="1">
              <a:spLocks noChangeArrowheads="1"/>
            </p:cNvSpPr>
            <p:nvPr/>
          </p:nvSpPr>
          <p:spPr bwMode="auto">
            <a:xfrm>
              <a:off x="816" y="2160"/>
              <a:ext cx="1887" cy="291"/>
            </a:xfrm>
            <a:prstGeom prst="rect">
              <a:avLst/>
            </a:prstGeom>
            <a:noFill/>
            <a:ln w="9525">
              <a:noFill/>
              <a:miter lim="800000"/>
              <a:headEnd/>
              <a:tailEnd/>
            </a:ln>
          </p:spPr>
          <p:txBody>
            <a:bodyPr wrap="none">
              <a:spAutoFit/>
            </a:bodyPr>
            <a:lstStyle/>
            <a:p>
              <a:pPr marL="482600" indent="-482600"/>
              <a:r>
                <a:rPr lang="en-GB">
                  <a:latin typeface="Verdana" charset="0"/>
                </a:rPr>
                <a:t>1)	type of heating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mtClean="0"/>
              <a:t>Physical controls</a:t>
            </a:r>
          </a:p>
        </p:txBody>
      </p:sp>
      <p:sp>
        <p:nvSpPr>
          <p:cNvPr id="77827" name="Rectangle 3"/>
          <p:cNvSpPr>
            <a:spLocks noGrp="1" noChangeArrowheads="1"/>
          </p:cNvSpPr>
          <p:nvPr>
            <p:ph idx="1"/>
          </p:nvPr>
        </p:nvSpPr>
        <p:spPr/>
        <p:txBody>
          <a:bodyPr/>
          <a:lstStyle/>
          <a:p>
            <a:pPr marL="381000" indent="-381000" eaLnBrk="1" hangingPunct="1">
              <a:lnSpc>
                <a:spcPct val="120000"/>
              </a:lnSpc>
              <a:defRPr/>
            </a:pPr>
            <a:r>
              <a:rPr lang="en-US" sz="2800" dirty="0" smtClean="0">
                <a:solidFill>
                  <a:schemeClr val="bg2">
                    <a:lumMod val="75000"/>
                  </a:schemeClr>
                </a:solidFill>
              </a:rPr>
              <a:t>grouping of items</a:t>
            </a:r>
          </a:p>
          <a:p>
            <a:pPr marL="381000" indent="-381000" eaLnBrk="1" hangingPunct="1">
              <a:lnSpc>
                <a:spcPct val="120000"/>
              </a:lnSpc>
              <a:defRPr/>
            </a:pPr>
            <a:r>
              <a:rPr lang="en-US" sz="2800" dirty="0" smtClean="0">
                <a:solidFill>
                  <a:schemeClr val="bg2">
                    <a:lumMod val="75000"/>
                  </a:schemeClr>
                </a:solidFill>
              </a:rPr>
              <a:t>order of items </a:t>
            </a:r>
          </a:p>
          <a:p>
            <a:pPr marL="381000" indent="-381000" eaLnBrk="1" hangingPunct="1">
              <a:lnSpc>
                <a:spcPct val="120000"/>
              </a:lnSpc>
              <a:defRPr/>
            </a:pPr>
            <a:r>
              <a:rPr lang="en-US" sz="2800" dirty="0" smtClean="0">
                <a:solidFill>
                  <a:schemeClr val="bg2">
                    <a:lumMod val="75000"/>
                  </a:schemeClr>
                </a:solidFill>
              </a:rPr>
              <a:t>decoration</a:t>
            </a:r>
          </a:p>
          <a:p>
            <a:pPr marL="457200" eaLnBrk="1" hangingPunct="1">
              <a:lnSpc>
                <a:spcPct val="120000"/>
              </a:lnSpc>
              <a:buFont typeface="Wingdings" charset="2"/>
              <a:buNone/>
              <a:defRPr/>
            </a:pPr>
            <a:r>
              <a:rPr lang="en-US" sz="2800" dirty="0" smtClean="0">
                <a:solidFill>
                  <a:schemeClr val="bg2">
                    <a:lumMod val="75000"/>
                  </a:schemeClr>
                </a:solidFill>
              </a:rPr>
              <a:t> </a:t>
            </a:r>
            <a:br>
              <a:rPr lang="en-US" sz="2800" dirty="0" smtClean="0">
                <a:solidFill>
                  <a:schemeClr val="bg2">
                    <a:lumMod val="75000"/>
                  </a:schemeClr>
                </a:solidFill>
              </a:rPr>
            </a:br>
            <a:r>
              <a:rPr lang="en-US" dirty="0" smtClean="0"/>
              <a:t/>
            </a:r>
            <a:br>
              <a:rPr lang="en-US" dirty="0" smtClean="0"/>
            </a:br>
            <a:endParaRPr lang="en-US" dirty="0" smtClean="0"/>
          </a:p>
        </p:txBody>
      </p:sp>
      <p:pic>
        <p:nvPicPr>
          <p:cNvPr id="77828" name="Picture 4" descr="&#10;microwave.jpg                                                  0007898DMacintosh HD                   ABA78158:"/>
          <p:cNvPicPr>
            <a:picLocks noChangeAspect="1" noChangeArrowheads="1"/>
          </p:cNvPicPr>
          <p:nvPr/>
        </p:nvPicPr>
        <p:blipFill>
          <a:blip r:embed="rId2" cstate="print"/>
          <a:srcRect/>
          <a:stretch>
            <a:fillRect/>
          </a:stretch>
        </p:blipFill>
        <p:spPr bwMode="auto">
          <a:xfrm>
            <a:off x="6553200" y="2133600"/>
            <a:ext cx="1752600" cy="3670300"/>
          </a:xfrm>
          <a:prstGeom prst="rect">
            <a:avLst/>
          </a:prstGeom>
          <a:noFill/>
          <a:ln w="9525">
            <a:noFill/>
            <a:miter lim="800000"/>
            <a:headEnd/>
            <a:tailEnd/>
          </a:ln>
        </p:spPr>
      </p:pic>
      <p:grpSp>
        <p:nvGrpSpPr>
          <p:cNvPr id="2" name="Group 11"/>
          <p:cNvGrpSpPr>
            <a:grpSpLocks/>
          </p:cNvGrpSpPr>
          <p:nvPr/>
        </p:nvGrpSpPr>
        <p:grpSpPr bwMode="auto">
          <a:xfrm>
            <a:off x="2819400" y="3505200"/>
            <a:ext cx="4267200" cy="831850"/>
            <a:chOff x="1776" y="2208"/>
            <a:chExt cx="2688" cy="524"/>
          </a:xfrm>
        </p:grpSpPr>
        <p:sp>
          <p:nvSpPr>
            <p:cNvPr id="77833" name="Text Box 5"/>
            <p:cNvSpPr txBox="1">
              <a:spLocks noChangeArrowheads="1"/>
            </p:cNvSpPr>
            <p:nvPr/>
          </p:nvSpPr>
          <p:spPr bwMode="auto">
            <a:xfrm>
              <a:off x="1776" y="2208"/>
              <a:ext cx="2688" cy="524"/>
            </a:xfrm>
            <a:prstGeom prst="rect">
              <a:avLst/>
            </a:prstGeom>
            <a:noFill/>
            <a:ln w="9525">
              <a:noFill/>
              <a:miter lim="800000"/>
              <a:headEnd/>
              <a:tailEnd/>
            </a:ln>
          </p:spPr>
          <p:txBody>
            <a:bodyPr>
              <a:spAutoFit/>
            </a:bodyPr>
            <a:lstStyle/>
            <a:p>
              <a:r>
                <a:rPr lang="en-GB">
                  <a:latin typeface="Verdana" charset="0"/>
                </a:rPr>
                <a:t>different colours for different functions</a:t>
              </a:r>
            </a:p>
          </p:txBody>
        </p:sp>
        <p:sp>
          <p:nvSpPr>
            <p:cNvPr id="77834" name="Line 8"/>
            <p:cNvSpPr>
              <a:spLocks noChangeShapeType="1"/>
            </p:cNvSpPr>
            <p:nvPr/>
          </p:nvSpPr>
          <p:spPr bwMode="auto">
            <a:xfrm flipV="1">
              <a:off x="3744" y="2256"/>
              <a:ext cx="528" cy="144"/>
            </a:xfrm>
            <a:prstGeom prst="line">
              <a:avLst/>
            </a:prstGeom>
            <a:noFill/>
            <a:ln w="57150">
              <a:solidFill>
                <a:srgbClr val="FF0000"/>
              </a:solidFill>
              <a:round/>
              <a:headEnd/>
              <a:tailEnd type="triangle" w="med" len="med"/>
            </a:ln>
          </p:spPr>
          <p:txBody>
            <a:bodyPr wrap="none" anchor="ctr"/>
            <a:lstStyle/>
            <a:p>
              <a:endParaRPr lang="en-US"/>
            </a:p>
          </p:txBody>
        </p:sp>
        <p:sp>
          <p:nvSpPr>
            <p:cNvPr id="77835" name="Line 9"/>
            <p:cNvSpPr>
              <a:spLocks noChangeShapeType="1"/>
            </p:cNvSpPr>
            <p:nvPr/>
          </p:nvSpPr>
          <p:spPr bwMode="auto">
            <a:xfrm flipV="1">
              <a:off x="3648" y="2592"/>
              <a:ext cx="768" cy="48"/>
            </a:xfrm>
            <a:prstGeom prst="line">
              <a:avLst/>
            </a:prstGeom>
            <a:noFill/>
            <a:ln w="57150">
              <a:solidFill>
                <a:srgbClr val="FF0000"/>
              </a:solidFill>
              <a:round/>
              <a:headEnd/>
              <a:tailEnd type="triangle" w="med" len="med"/>
            </a:ln>
          </p:spPr>
          <p:txBody>
            <a:bodyPr wrap="none" anchor="ctr"/>
            <a:lstStyle/>
            <a:p>
              <a:endParaRPr lang="en-US"/>
            </a:p>
          </p:txBody>
        </p:sp>
      </p:grpSp>
      <p:grpSp>
        <p:nvGrpSpPr>
          <p:cNvPr id="3" name="Group 12"/>
          <p:cNvGrpSpPr>
            <a:grpSpLocks/>
          </p:cNvGrpSpPr>
          <p:nvPr/>
        </p:nvGrpSpPr>
        <p:grpSpPr bwMode="auto">
          <a:xfrm>
            <a:off x="2743200" y="4495800"/>
            <a:ext cx="4038600" cy="831850"/>
            <a:chOff x="192" y="3268"/>
            <a:chExt cx="2544" cy="524"/>
          </a:xfrm>
        </p:grpSpPr>
        <p:sp>
          <p:nvSpPr>
            <p:cNvPr id="77831" name="Text Box 7"/>
            <p:cNvSpPr txBox="1">
              <a:spLocks noChangeArrowheads="1"/>
            </p:cNvSpPr>
            <p:nvPr/>
          </p:nvSpPr>
          <p:spPr bwMode="auto">
            <a:xfrm>
              <a:off x="192" y="3268"/>
              <a:ext cx="2236" cy="524"/>
            </a:xfrm>
            <a:prstGeom prst="rect">
              <a:avLst/>
            </a:prstGeom>
            <a:noFill/>
            <a:ln w="9525">
              <a:noFill/>
              <a:miter lim="800000"/>
              <a:headEnd/>
              <a:tailEnd/>
            </a:ln>
          </p:spPr>
          <p:txBody>
            <a:bodyPr wrap="none">
              <a:spAutoFit/>
            </a:bodyPr>
            <a:lstStyle/>
            <a:p>
              <a:r>
                <a:rPr lang="en-GB">
                  <a:latin typeface="Verdana" charset="0"/>
                </a:rPr>
                <a:t>lines around related </a:t>
              </a:r>
              <a:br>
                <a:rPr lang="en-GB">
                  <a:latin typeface="Verdana" charset="0"/>
                </a:rPr>
              </a:br>
              <a:r>
                <a:rPr lang="en-GB">
                  <a:latin typeface="Verdana" charset="0"/>
                </a:rPr>
                <a:t>buttons </a:t>
              </a:r>
              <a:r>
                <a:rPr lang="en-GB" sz="2000">
                  <a:latin typeface="Verdana" charset="0"/>
                </a:rPr>
                <a:t>(temp up/down)</a:t>
              </a:r>
            </a:p>
          </p:txBody>
        </p:sp>
        <p:sp>
          <p:nvSpPr>
            <p:cNvPr id="77832" name="Line 10"/>
            <p:cNvSpPr>
              <a:spLocks noChangeShapeType="1"/>
            </p:cNvSpPr>
            <p:nvPr/>
          </p:nvSpPr>
          <p:spPr bwMode="auto">
            <a:xfrm flipV="1">
              <a:off x="2256" y="3460"/>
              <a:ext cx="480" cy="48"/>
            </a:xfrm>
            <a:prstGeom prst="line">
              <a:avLst/>
            </a:prstGeom>
            <a:noFill/>
            <a:ln w="57150">
              <a:solidFill>
                <a:srgbClr val="FF0000"/>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Basic principles of design</a:t>
            </a:r>
          </a:p>
        </p:txBody>
      </p:sp>
      <p:sp>
        <p:nvSpPr>
          <p:cNvPr id="57347" name="Rectangle 3"/>
          <p:cNvSpPr>
            <a:spLocks noGrp="1" noChangeArrowheads="1"/>
          </p:cNvSpPr>
          <p:nvPr>
            <p:ph idx="1"/>
          </p:nvPr>
        </p:nvSpPr>
        <p:spPr/>
        <p:txBody>
          <a:bodyPr/>
          <a:lstStyle/>
          <a:p>
            <a:pPr eaLnBrk="1" hangingPunct="1"/>
            <a:r>
              <a:rPr lang="en-US" sz="3600" dirty="0" smtClean="0"/>
              <a:t>ask</a:t>
            </a:r>
          </a:p>
          <a:p>
            <a:pPr marL="1438275" lvl="1" eaLnBrk="1" hangingPunct="1"/>
            <a:r>
              <a:rPr lang="en-US" dirty="0" smtClean="0"/>
              <a:t>what is the user doing?</a:t>
            </a:r>
          </a:p>
          <a:p>
            <a:pPr eaLnBrk="1" hangingPunct="1"/>
            <a:r>
              <a:rPr lang="en-US" sz="3600" dirty="0" smtClean="0"/>
              <a:t>think</a:t>
            </a:r>
          </a:p>
          <a:p>
            <a:pPr marL="1438275" lvl="1" eaLnBrk="1" hangingPunct="1"/>
            <a:r>
              <a:rPr lang="en-US" dirty="0" smtClean="0"/>
              <a:t>what information, comparisons, order</a:t>
            </a:r>
            <a:endParaRPr lang="en-US" sz="3200" dirty="0" smtClean="0"/>
          </a:p>
          <a:p>
            <a:pPr eaLnBrk="1" hangingPunct="1"/>
            <a:r>
              <a:rPr lang="en-US" sz="3600" dirty="0" smtClean="0"/>
              <a:t>design</a:t>
            </a:r>
          </a:p>
          <a:p>
            <a:pPr marL="1438275" lvl="1" eaLnBrk="1" hangingPunct="1"/>
            <a:r>
              <a:rPr lang="en-US" dirty="0" smtClean="0"/>
              <a:t>form follows function</a:t>
            </a:r>
            <a:endParaRPr lang="en-US"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GB" smtClean="0"/>
              <a:t>Physical controls</a:t>
            </a:r>
          </a:p>
        </p:txBody>
      </p:sp>
      <p:sp>
        <p:nvSpPr>
          <p:cNvPr id="78851" name="Rectangle 3"/>
          <p:cNvSpPr>
            <a:spLocks noGrp="1" noChangeArrowheads="1"/>
          </p:cNvSpPr>
          <p:nvPr>
            <p:ph idx="1"/>
          </p:nvPr>
        </p:nvSpPr>
        <p:spPr/>
        <p:txBody>
          <a:bodyPr/>
          <a:lstStyle/>
          <a:p>
            <a:pPr marL="381000" indent="-381000" eaLnBrk="1" hangingPunct="1">
              <a:lnSpc>
                <a:spcPct val="120000"/>
              </a:lnSpc>
              <a:defRPr/>
            </a:pPr>
            <a:r>
              <a:rPr lang="en-US" dirty="0" smtClean="0">
                <a:solidFill>
                  <a:schemeClr val="bg2">
                    <a:lumMod val="75000"/>
                  </a:schemeClr>
                </a:solidFill>
              </a:rPr>
              <a:t>grouping of items</a:t>
            </a:r>
          </a:p>
          <a:p>
            <a:pPr marL="381000" indent="-381000" eaLnBrk="1" hangingPunct="1">
              <a:lnSpc>
                <a:spcPct val="120000"/>
              </a:lnSpc>
              <a:defRPr/>
            </a:pPr>
            <a:r>
              <a:rPr lang="en-US" dirty="0" smtClean="0">
                <a:solidFill>
                  <a:schemeClr val="bg2">
                    <a:lumMod val="75000"/>
                  </a:schemeClr>
                </a:solidFill>
              </a:rPr>
              <a:t>order of items </a:t>
            </a:r>
          </a:p>
          <a:p>
            <a:pPr marL="381000" indent="-381000" eaLnBrk="1" hangingPunct="1">
              <a:lnSpc>
                <a:spcPct val="120000"/>
              </a:lnSpc>
              <a:defRPr/>
            </a:pPr>
            <a:r>
              <a:rPr lang="en-US" dirty="0" smtClean="0">
                <a:solidFill>
                  <a:schemeClr val="bg2">
                    <a:lumMod val="75000"/>
                  </a:schemeClr>
                </a:solidFill>
              </a:rPr>
              <a:t>decoration</a:t>
            </a:r>
          </a:p>
          <a:p>
            <a:pPr marL="381000" indent="-381000" eaLnBrk="1" hangingPunct="1">
              <a:lnSpc>
                <a:spcPct val="120000"/>
              </a:lnSpc>
              <a:defRPr/>
            </a:pPr>
            <a:r>
              <a:rPr lang="en-US" dirty="0" smtClean="0">
                <a:solidFill>
                  <a:schemeClr val="bg2">
                    <a:lumMod val="75000"/>
                  </a:schemeClr>
                </a:solidFill>
              </a:rPr>
              <a:t>alignment</a:t>
            </a:r>
          </a:p>
          <a:p>
            <a:pPr marL="857250" lvl="1" eaLnBrk="1" hangingPunct="1">
              <a:lnSpc>
                <a:spcPct val="120000"/>
              </a:lnSpc>
              <a:defRPr/>
            </a:pPr>
            <a:r>
              <a:rPr lang="en-US" dirty="0" smtClean="0"/>
              <a:t>centered text in buttons</a:t>
            </a:r>
            <a:br>
              <a:rPr lang="en-US" dirty="0" smtClean="0"/>
            </a:br>
            <a:r>
              <a:rPr lang="en-US" dirty="0" smtClean="0"/>
              <a:t> easy to scan ?</a:t>
            </a:r>
          </a:p>
        </p:txBody>
      </p:sp>
      <p:pic>
        <p:nvPicPr>
          <p:cNvPr id="78852" name="Picture 4" descr="&#10;microwave.jpg                                                  0007898DMacintosh HD                   ABA78158:"/>
          <p:cNvPicPr>
            <a:picLocks noChangeAspect="1" noChangeArrowheads="1"/>
          </p:cNvPicPr>
          <p:nvPr/>
        </p:nvPicPr>
        <p:blipFill>
          <a:blip r:embed="rId2" cstate="print"/>
          <a:srcRect/>
          <a:stretch>
            <a:fillRect/>
          </a:stretch>
        </p:blipFill>
        <p:spPr bwMode="auto">
          <a:xfrm>
            <a:off x="6226175" y="1600200"/>
            <a:ext cx="2384425" cy="4992688"/>
          </a:xfrm>
          <a:prstGeom prst="rect">
            <a:avLst/>
          </a:prstGeom>
          <a:noFill/>
          <a:ln w="9525">
            <a:noFill/>
            <a:miter lim="800000"/>
            <a:headEnd/>
            <a:tailEnd/>
          </a:ln>
        </p:spPr>
      </p:pic>
      <p:sp>
        <p:nvSpPr>
          <p:cNvPr id="78853" name="Rectangle 7"/>
          <p:cNvSpPr>
            <a:spLocks noChangeArrowheads="1"/>
          </p:cNvSpPr>
          <p:nvPr/>
        </p:nvSpPr>
        <p:spPr bwMode="auto">
          <a:xfrm>
            <a:off x="3124200" y="1295400"/>
            <a:ext cx="4267200" cy="10668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2" name="Group 10"/>
          <p:cNvGrpSpPr>
            <a:grpSpLocks/>
          </p:cNvGrpSpPr>
          <p:nvPr/>
        </p:nvGrpSpPr>
        <p:grpSpPr bwMode="auto">
          <a:xfrm>
            <a:off x="4114800" y="3886200"/>
            <a:ext cx="3505200" cy="1143000"/>
            <a:chOff x="2592" y="2448"/>
            <a:chExt cx="2208" cy="1113"/>
          </a:xfrm>
        </p:grpSpPr>
        <p:sp>
          <p:nvSpPr>
            <p:cNvPr id="78855" name="AutoShape 8"/>
            <p:cNvSpPr>
              <a:spLocks/>
            </p:cNvSpPr>
            <p:nvPr/>
          </p:nvSpPr>
          <p:spPr bwMode="auto">
            <a:xfrm>
              <a:off x="4608" y="2448"/>
              <a:ext cx="192" cy="816"/>
            </a:xfrm>
            <a:prstGeom prst="leftBrace">
              <a:avLst>
                <a:gd name="adj1" fmla="val 35417"/>
                <a:gd name="adj2" fmla="val 50000"/>
              </a:avLst>
            </a:prstGeom>
            <a:noFill/>
            <a:ln w="57150">
              <a:solidFill>
                <a:srgbClr val="FF0000"/>
              </a:solidFill>
              <a:round/>
              <a:headEnd/>
              <a:tailEnd/>
            </a:ln>
          </p:spPr>
          <p:txBody>
            <a:bodyPr wrap="none" anchor="ctr"/>
            <a:lstStyle/>
            <a:p>
              <a:endParaRPr lang="en-US"/>
            </a:p>
          </p:txBody>
        </p:sp>
        <p:sp>
          <p:nvSpPr>
            <p:cNvPr id="78856" name="Line 9"/>
            <p:cNvSpPr>
              <a:spLocks noChangeShapeType="1"/>
            </p:cNvSpPr>
            <p:nvPr/>
          </p:nvSpPr>
          <p:spPr bwMode="auto">
            <a:xfrm flipV="1">
              <a:off x="2592" y="2928"/>
              <a:ext cx="1920" cy="633"/>
            </a:xfrm>
            <a:prstGeom prst="line">
              <a:avLst/>
            </a:prstGeom>
            <a:noFill/>
            <a:ln w="57150">
              <a:solidFill>
                <a:srgbClr val="FF0000"/>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smtClean="0"/>
              <a:t>physical controls</a:t>
            </a:r>
          </a:p>
        </p:txBody>
      </p:sp>
      <p:sp>
        <p:nvSpPr>
          <p:cNvPr id="79875" name="Rectangle 3"/>
          <p:cNvSpPr>
            <a:spLocks noGrp="1" noChangeArrowheads="1"/>
          </p:cNvSpPr>
          <p:nvPr>
            <p:ph idx="1"/>
          </p:nvPr>
        </p:nvSpPr>
        <p:spPr/>
        <p:txBody>
          <a:bodyPr/>
          <a:lstStyle/>
          <a:p>
            <a:pPr marL="381000" indent="-381000" eaLnBrk="1" hangingPunct="1">
              <a:lnSpc>
                <a:spcPct val="120000"/>
              </a:lnSpc>
              <a:defRPr/>
            </a:pPr>
            <a:r>
              <a:rPr lang="en-US" dirty="0" smtClean="0">
                <a:solidFill>
                  <a:schemeClr val="bg2">
                    <a:lumMod val="75000"/>
                  </a:schemeClr>
                </a:solidFill>
              </a:rPr>
              <a:t>grouping of items</a:t>
            </a:r>
          </a:p>
          <a:p>
            <a:pPr marL="381000" indent="-381000" eaLnBrk="1" hangingPunct="1">
              <a:lnSpc>
                <a:spcPct val="120000"/>
              </a:lnSpc>
              <a:defRPr/>
            </a:pPr>
            <a:r>
              <a:rPr lang="en-US" dirty="0" smtClean="0">
                <a:solidFill>
                  <a:schemeClr val="bg2">
                    <a:lumMod val="75000"/>
                  </a:schemeClr>
                </a:solidFill>
              </a:rPr>
              <a:t>order of items </a:t>
            </a:r>
          </a:p>
          <a:p>
            <a:pPr marL="381000" indent="-381000" eaLnBrk="1" hangingPunct="1">
              <a:lnSpc>
                <a:spcPct val="120000"/>
              </a:lnSpc>
              <a:defRPr/>
            </a:pPr>
            <a:r>
              <a:rPr lang="en-US" dirty="0" smtClean="0">
                <a:solidFill>
                  <a:schemeClr val="bg2">
                    <a:lumMod val="75000"/>
                  </a:schemeClr>
                </a:solidFill>
              </a:rPr>
              <a:t>decoration</a:t>
            </a:r>
          </a:p>
          <a:p>
            <a:pPr marL="381000" indent="-381000" eaLnBrk="1" hangingPunct="1">
              <a:lnSpc>
                <a:spcPct val="120000"/>
              </a:lnSpc>
              <a:defRPr/>
            </a:pPr>
            <a:r>
              <a:rPr lang="en-US" dirty="0" smtClean="0">
                <a:solidFill>
                  <a:schemeClr val="bg2">
                    <a:lumMod val="75000"/>
                  </a:schemeClr>
                </a:solidFill>
              </a:rPr>
              <a:t>alignment</a:t>
            </a:r>
          </a:p>
          <a:p>
            <a:pPr marL="381000" indent="-381000" eaLnBrk="1" hangingPunct="1">
              <a:lnSpc>
                <a:spcPct val="120000"/>
              </a:lnSpc>
              <a:defRPr/>
            </a:pPr>
            <a:r>
              <a:rPr lang="en-US" dirty="0" smtClean="0">
                <a:solidFill>
                  <a:schemeClr val="bg2">
                    <a:lumMod val="75000"/>
                  </a:schemeClr>
                </a:solidFill>
              </a:rPr>
              <a:t>white space</a:t>
            </a:r>
          </a:p>
          <a:p>
            <a:pPr marL="857250" lvl="1" eaLnBrk="1" hangingPunct="1">
              <a:lnSpc>
                <a:spcPct val="120000"/>
              </a:lnSpc>
              <a:buFont typeface="Wingdings" charset="2"/>
              <a:buNone/>
              <a:defRPr/>
            </a:pPr>
            <a:endParaRPr lang="en-US" dirty="0" smtClean="0"/>
          </a:p>
          <a:p>
            <a:pPr marL="857250" lvl="1" eaLnBrk="1" hangingPunct="1">
              <a:lnSpc>
                <a:spcPct val="120000"/>
              </a:lnSpc>
              <a:buFont typeface="Wingdings" charset="2"/>
              <a:buNone/>
              <a:defRPr/>
            </a:pPr>
            <a:r>
              <a:rPr lang="en-US" dirty="0" smtClean="0"/>
              <a:t>(gaps to aid grouping)</a:t>
            </a:r>
          </a:p>
        </p:txBody>
      </p:sp>
      <p:pic>
        <p:nvPicPr>
          <p:cNvPr id="79876" name="Picture 4" descr="&#10;microwave.jpg                                                  0007898DMacintosh HD                   ABA78158:"/>
          <p:cNvPicPr>
            <a:picLocks noChangeAspect="1" noChangeArrowheads="1"/>
          </p:cNvPicPr>
          <p:nvPr/>
        </p:nvPicPr>
        <p:blipFill>
          <a:blip r:embed="rId3" cstate="print"/>
          <a:srcRect/>
          <a:stretch>
            <a:fillRect/>
          </a:stretch>
        </p:blipFill>
        <p:spPr bwMode="auto">
          <a:xfrm>
            <a:off x="6226175" y="1600200"/>
            <a:ext cx="2384425" cy="4992688"/>
          </a:xfrm>
          <a:prstGeom prst="rect">
            <a:avLst/>
          </a:prstGeom>
          <a:noFill/>
          <a:ln w="9525">
            <a:noFill/>
            <a:miter lim="800000"/>
            <a:headEnd/>
            <a:tailEnd/>
          </a:ln>
        </p:spPr>
      </p:pic>
      <p:grpSp>
        <p:nvGrpSpPr>
          <p:cNvPr id="2" name="Group 11"/>
          <p:cNvGrpSpPr>
            <a:grpSpLocks/>
          </p:cNvGrpSpPr>
          <p:nvPr/>
        </p:nvGrpSpPr>
        <p:grpSpPr bwMode="auto">
          <a:xfrm>
            <a:off x="4876800" y="3810000"/>
            <a:ext cx="2514600" cy="2286000"/>
            <a:chOff x="3072" y="2400"/>
            <a:chExt cx="1584" cy="1440"/>
          </a:xfrm>
        </p:grpSpPr>
        <p:sp>
          <p:nvSpPr>
            <p:cNvPr id="79878" name="Line 7"/>
            <p:cNvSpPr>
              <a:spLocks noChangeShapeType="1"/>
            </p:cNvSpPr>
            <p:nvPr/>
          </p:nvSpPr>
          <p:spPr bwMode="auto">
            <a:xfrm flipV="1">
              <a:off x="3072" y="2400"/>
              <a:ext cx="1152" cy="1200"/>
            </a:xfrm>
            <a:prstGeom prst="line">
              <a:avLst/>
            </a:prstGeom>
            <a:noFill/>
            <a:ln w="57150">
              <a:solidFill>
                <a:srgbClr val="FF0000"/>
              </a:solidFill>
              <a:round/>
              <a:headEnd/>
              <a:tailEnd type="triangle" w="med" len="med"/>
            </a:ln>
          </p:spPr>
          <p:txBody>
            <a:bodyPr wrap="none" anchor="ctr"/>
            <a:lstStyle/>
            <a:p>
              <a:endParaRPr lang="en-US"/>
            </a:p>
          </p:txBody>
        </p:sp>
        <p:sp>
          <p:nvSpPr>
            <p:cNvPr id="79879" name="Line 8"/>
            <p:cNvSpPr>
              <a:spLocks noChangeShapeType="1"/>
            </p:cNvSpPr>
            <p:nvPr/>
          </p:nvSpPr>
          <p:spPr bwMode="auto">
            <a:xfrm flipV="1">
              <a:off x="3120" y="2832"/>
              <a:ext cx="1536" cy="816"/>
            </a:xfrm>
            <a:prstGeom prst="line">
              <a:avLst/>
            </a:prstGeom>
            <a:noFill/>
            <a:ln w="57150">
              <a:solidFill>
                <a:srgbClr val="FF0000"/>
              </a:solidFill>
              <a:round/>
              <a:headEnd/>
              <a:tailEnd type="triangle" w="med" len="med"/>
            </a:ln>
          </p:spPr>
          <p:txBody>
            <a:bodyPr wrap="none" anchor="ctr"/>
            <a:lstStyle/>
            <a:p>
              <a:endParaRPr lang="en-US"/>
            </a:p>
          </p:txBody>
        </p:sp>
        <p:sp>
          <p:nvSpPr>
            <p:cNvPr id="79880" name="Line 9"/>
            <p:cNvSpPr>
              <a:spLocks noChangeShapeType="1"/>
            </p:cNvSpPr>
            <p:nvPr/>
          </p:nvSpPr>
          <p:spPr bwMode="auto">
            <a:xfrm flipV="1">
              <a:off x="3120" y="3552"/>
              <a:ext cx="1488" cy="192"/>
            </a:xfrm>
            <a:prstGeom prst="line">
              <a:avLst/>
            </a:prstGeom>
            <a:noFill/>
            <a:ln w="57150">
              <a:solidFill>
                <a:srgbClr val="FF0000"/>
              </a:solidFill>
              <a:round/>
              <a:headEnd/>
              <a:tailEnd type="triangle" w="med" len="med"/>
            </a:ln>
          </p:spPr>
          <p:txBody>
            <a:bodyPr wrap="none" anchor="ctr"/>
            <a:lstStyle/>
            <a:p>
              <a:endParaRPr lang="en-US"/>
            </a:p>
          </p:txBody>
        </p:sp>
        <p:sp>
          <p:nvSpPr>
            <p:cNvPr id="79881" name="Line 10"/>
            <p:cNvSpPr>
              <a:spLocks noChangeShapeType="1"/>
            </p:cNvSpPr>
            <p:nvPr/>
          </p:nvSpPr>
          <p:spPr bwMode="auto">
            <a:xfrm flipV="1">
              <a:off x="3072" y="3840"/>
              <a:ext cx="1584" cy="0"/>
            </a:xfrm>
            <a:prstGeom prst="line">
              <a:avLst/>
            </a:prstGeom>
            <a:noFill/>
            <a:ln w="57150">
              <a:solidFill>
                <a:srgbClr val="FF0000"/>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GB" dirty="0" smtClean="0"/>
              <a:t>User action and control</a:t>
            </a:r>
          </a:p>
        </p:txBody>
      </p:sp>
      <p:sp>
        <p:nvSpPr>
          <p:cNvPr id="81923" name="Rectangle 3"/>
          <p:cNvSpPr>
            <a:spLocks noGrp="1" noChangeArrowheads="1"/>
          </p:cNvSpPr>
          <p:nvPr>
            <p:ph idx="1"/>
          </p:nvPr>
        </p:nvSpPr>
        <p:spPr/>
        <p:txBody>
          <a:bodyPr/>
          <a:lstStyle/>
          <a:p>
            <a:pPr eaLnBrk="1" hangingPunct="1">
              <a:buFont typeface="Wingdings" charset="2"/>
              <a:buChar char="q"/>
            </a:pPr>
            <a:r>
              <a:rPr lang="en-GB" smtClean="0"/>
              <a:t>entering information</a:t>
            </a:r>
          </a:p>
          <a:p>
            <a:pPr eaLnBrk="1" hangingPunct="1">
              <a:buFont typeface="Wingdings" charset="2"/>
              <a:buChar char="q"/>
            </a:pPr>
            <a:r>
              <a:rPr lang="en-GB" smtClean="0"/>
              <a:t>knowing what to do</a:t>
            </a:r>
          </a:p>
          <a:p>
            <a:pPr eaLnBrk="1" hangingPunct="1">
              <a:buFont typeface="Wingdings" charset="2"/>
              <a:buChar char="q"/>
            </a:pPr>
            <a:r>
              <a:rPr lang="en-GB" smtClean="0"/>
              <a:t>affordances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Information</a:t>
            </a:r>
            <a:endParaRPr lang="en-US" dirty="0"/>
          </a:p>
        </p:txBody>
      </p:sp>
      <p:sp>
        <p:nvSpPr>
          <p:cNvPr id="3" name="Content Placeholder 2"/>
          <p:cNvSpPr>
            <a:spLocks noGrp="1"/>
          </p:cNvSpPr>
          <p:nvPr>
            <p:ph idx="1"/>
          </p:nvPr>
        </p:nvSpPr>
        <p:spPr/>
        <p:txBody>
          <a:bodyPr/>
          <a:lstStyle/>
          <a:p>
            <a:pPr algn="just"/>
            <a:r>
              <a:rPr lang="en-US" dirty="0" smtClean="0"/>
              <a:t>Some of the most complicated and difficult screen layouts are found in forms-based interfaces and dialog boxes is to design for entering information. </a:t>
            </a:r>
          </a:p>
          <a:p>
            <a:pPr algn="just"/>
            <a:r>
              <a:rPr lang="en-US" dirty="0" smtClean="0"/>
              <a:t>In each case the screen consists not only of information presented to the user, but also of places for the user to enter information or select options.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GB" smtClean="0"/>
              <a:t>Entering information</a:t>
            </a:r>
          </a:p>
        </p:txBody>
      </p:sp>
      <p:sp>
        <p:nvSpPr>
          <p:cNvPr id="82947" name="Rectangle 3"/>
          <p:cNvSpPr>
            <a:spLocks noGrp="1" noChangeArrowheads="1"/>
          </p:cNvSpPr>
          <p:nvPr>
            <p:ph idx="1"/>
          </p:nvPr>
        </p:nvSpPr>
        <p:spPr/>
        <p:txBody>
          <a:bodyPr/>
          <a:lstStyle/>
          <a:p>
            <a:pPr eaLnBrk="1" hangingPunct="1">
              <a:lnSpc>
                <a:spcPct val="90000"/>
              </a:lnSpc>
            </a:pPr>
            <a:r>
              <a:rPr lang="en-GB" sz="2400" dirty="0" smtClean="0"/>
              <a:t>forms, dialogue boxes</a:t>
            </a:r>
          </a:p>
          <a:p>
            <a:pPr lvl="1" eaLnBrk="1" hangingPunct="1">
              <a:lnSpc>
                <a:spcPct val="90000"/>
              </a:lnSpc>
            </a:pPr>
            <a:r>
              <a:rPr lang="en-GB" sz="2000" dirty="0" smtClean="0"/>
              <a:t>presentation + data input</a:t>
            </a:r>
          </a:p>
          <a:p>
            <a:pPr lvl="1" eaLnBrk="1" hangingPunct="1">
              <a:lnSpc>
                <a:spcPct val="90000"/>
              </a:lnSpc>
            </a:pPr>
            <a:r>
              <a:rPr lang="en-GB" sz="2000" dirty="0" smtClean="0"/>
              <a:t>similar layout issues</a:t>
            </a:r>
          </a:p>
          <a:p>
            <a:pPr lvl="1" eaLnBrk="1" hangingPunct="1">
              <a:lnSpc>
                <a:spcPct val="90000"/>
              </a:lnSpc>
            </a:pPr>
            <a:r>
              <a:rPr lang="en-GB" sz="2000" dirty="0" smtClean="0"/>
              <a:t>alignment - </a:t>
            </a:r>
            <a:r>
              <a:rPr lang="en-GB" sz="1600" dirty="0" smtClean="0"/>
              <a:t>N.B. different label lengths</a:t>
            </a:r>
            <a:endParaRPr lang="en-GB" sz="2000" dirty="0" smtClean="0"/>
          </a:p>
          <a:p>
            <a:pPr lvl="1" eaLnBrk="1" hangingPunct="1">
              <a:lnSpc>
                <a:spcPct val="90000"/>
              </a:lnSpc>
            </a:pPr>
            <a:endParaRPr lang="en-GB" sz="2000" dirty="0" smtClean="0"/>
          </a:p>
          <a:p>
            <a:pPr eaLnBrk="1" hangingPunct="1">
              <a:lnSpc>
                <a:spcPct val="90000"/>
              </a:lnSpc>
            </a:pPr>
            <a:r>
              <a:rPr lang="en-GB" sz="2400" dirty="0" smtClean="0"/>
              <a:t>logical layout</a:t>
            </a:r>
          </a:p>
          <a:p>
            <a:pPr lvl="1" eaLnBrk="1" hangingPunct="1">
              <a:lnSpc>
                <a:spcPct val="90000"/>
              </a:lnSpc>
            </a:pPr>
            <a:r>
              <a:rPr lang="en-GB" sz="2000" dirty="0" smtClean="0"/>
              <a:t>use task analysis</a:t>
            </a:r>
          </a:p>
          <a:p>
            <a:pPr lvl="1" eaLnBrk="1" hangingPunct="1">
              <a:lnSpc>
                <a:spcPct val="90000"/>
              </a:lnSpc>
            </a:pPr>
            <a:r>
              <a:rPr lang="en-GB" sz="2000" dirty="0" smtClean="0"/>
              <a:t>groupings</a:t>
            </a:r>
          </a:p>
          <a:p>
            <a:pPr lvl="1" eaLnBrk="1" hangingPunct="1">
              <a:lnSpc>
                <a:spcPct val="90000"/>
              </a:lnSpc>
            </a:pPr>
            <a:r>
              <a:rPr lang="en-GB" sz="2000" dirty="0" smtClean="0"/>
              <a:t>natural order for entering information</a:t>
            </a:r>
          </a:p>
          <a:p>
            <a:pPr marL="1162050" lvl="2" eaLnBrk="1" hangingPunct="1">
              <a:lnSpc>
                <a:spcPct val="90000"/>
              </a:lnSpc>
            </a:pPr>
            <a:r>
              <a:rPr lang="en-GB" sz="1800" dirty="0" smtClean="0"/>
              <a:t>top-bottom, left-right (depending on culture)</a:t>
            </a:r>
          </a:p>
          <a:p>
            <a:pPr marL="1162050" lvl="2" eaLnBrk="1" hangingPunct="1">
              <a:lnSpc>
                <a:spcPct val="90000"/>
              </a:lnSpc>
            </a:pPr>
            <a:r>
              <a:rPr lang="en-GB" sz="1800" dirty="0" smtClean="0"/>
              <a:t>set tab order for keyboard entry</a:t>
            </a:r>
          </a:p>
        </p:txBody>
      </p:sp>
      <p:grpSp>
        <p:nvGrpSpPr>
          <p:cNvPr id="2" name="Group 15"/>
          <p:cNvGrpSpPr>
            <a:grpSpLocks/>
          </p:cNvGrpSpPr>
          <p:nvPr/>
        </p:nvGrpSpPr>
        <p:grpSpPr bwMode="auto">
          <a:xfrm>
            <a:off x="6096000" y="1295400"/>
            <a:ext cx="2895600" cy="990600"/>
            <a:chOff x="3840" y="1296"/>
            <a:chExt cx="1824" cy="624"/>
          </a:xfrm>
        </p:grpSpPr>
        <p:sp>
          <p:nvSpPr>
            <p:cNvPr id="82966" name="Rectangle 9"/>
            <p:cNvSpPr>
              <a:spLocks noChangeArrowheads="1"/>
            </p:cNvSpPr>
            <p:nvPr/>
          </p:nvSpPr>
          <p:spPr bwMode="auto">
            <a:xfrm>
              <a:off x="3840" y="1296"/>
              <a:ext cx="1824" cy="62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967" name="Text Box 5"/>
            <p:cNvSpPr txBox="1">
              <a:spLocks noChangeArrowheads="1"/>
            </p:cNvSpPr>
            <p:nvPr/>
          </p:nvSpPr>
          <p:spPr bwMode="auto">
            <a:xfrm>
              <a:off x="3888" y="1392"/>
              <a:ext cx="507" cy="212"/>
            </a:xfrm>
            <a:prstGeom prst="rect">
              <a:avLst/>
            </a:prstGeom>
            <a:noFill/>
            <a:ln w="9525">
              <a:noFill/>
              <a:miter lim="800000"/>
              <a:headEnd/>
              <a:tailEnd/>
            </a:ln>
          </p:spPr>
          <p:txBody>
            <a:bodyPr wrap="none">
              <a:spAutoFit/>
            </a:bodyPr>
            <a:lstStyle/>
            <a:p>
              <a:r>
                <a:rPr lang="en-GB" sz="1600" b="1">
                  <a:latin typeface="Arial" charset="0"/>
                </a:rPr>
                <a:t>Name:</a:t>
              </a:r>
            </a:p>
          </p:txBody>
        </p:sp>
        <p:sp>
          <p:nvSpPr>
            <p:cNvPr id="82968" name="Text Box 6"/>
            <p:cNvSpPr txBox="1">
              <a:spLocks noChangeArrowheads="1"/>
            </p:cNvSpPr>
            <p:nvPr/>
          </p:nvSpPr>
          <p:spPr bwMode="auto">
            <a:xfrm>
              <a:off x="3888" y="1612"/>
              <a:ext cx="670" cy="212"/>
            </a:xfrm>
            <a:prstGeom prst="rect">
              <a:avLst/>
            </a:prstGeom>
            <a:noFill/>
            <a:ln w="9525">
              <a:noFill/>
              <a:miter lim="800000"/>
              <a:headEnd/>
              <a:tailEnd/>
            </a:ln>
          </p:spPr>
          <p:txBody>
            <a:bodyPr wrap="none">
              <a:spAutoFit/>
            </a:bodyPr>
            <a:lstStyle/>
            <a:p>
              <a:r>
                <a:rPr lang="en-GB" sz="1600" b="1">
                  <a:latin typeface="Arial" charset="0"/>
                </a:rPr>
                <a:t>Address:</a:t>
              </a:r>
            </a:p>
          </p:txBody>
        </p:sp>
        <p:sp>
          <p:nvSpPr>
            <p:cNvPr id="82969" name="Rectangle 7"/>
            <p:cNvSpPr>
              <a:spLocks noChangeArrowheads="1"/>
            </p:cNvSpPr>
            <p:nvPr/>
          </p:nvSpPr>
          <p:spPr bwMode="auto">
            <a:xfrm>
              <a:off x="4416" y="1392"/>
              <a:ext cx="1152"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Alan Dix</a:t>
              </a:r>
            </a:p>
          </p:txBody>
        </p:sp>
        <p:sp>
          <p:nvSpPr>
            <p:cNvPr id="82970" name="Rectangle 8"/>
            <p:cNvSpPr>
              <a:spLocks noChangeArrowheads="1"/>
            </p:cNvSpPr>
            <p:nvPr/>
          </p:nvSpPr>
          <p:spPr bwMode="auto">
            <a:xfrm>
              <a:off x="4560" y="1612"/>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Lancaster</a:t>
              </a:r>
            </a:p>
          </p:txBody>
        </p:sp>
      </p:grpSp>
      <p:grpSp>
        <p:nvGrpSpPr>
          <p:cNvPr id="3" name="Group 16"/>
          <p:cNvGrpSpPr>
            <a:grpSpLocks/>
          </p:cNvGrpSpPr>
          <p:nvPr/>
        </p:nvGrpSpPr>
        <p:grpSpPr bwMode="auto">
          <a:xfrm>
            <a:off x="6096000" y="2514600"/>
            <a:ext cx="2895600" cy="990600"/>
            <a:chOff x="3840" y="2112"/>
            <a:chExt cx="1824" cy="624"/>
          </a:xfrm>
        </p:grpSpPr>
        <p:sp>
          <p:nvSpPr>
            <p:cNvPr id="82961" name="Rectangle 10"/>
            <p:cNvSpPr>
              <a:spLocks noChangeArrowheads="1"/>
            </p:cNvSpPr>
            <p:nvPr/>
          </p:nvSpPr>
          <p:spPr bwMode="auto">
            <a:xfrm>
              <a:off x="3840" y="2112"/>
              <a:ext cx="1824" cy="62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962" name="Text Box 11"/>
            <p:cNvSpPr txBox="1">
              <a:spLocks noChangeArrowheads="1"/>
            </p:cNvSpPr>
            <p:nvPr/>
          </p:nvSpPr>
          <p:spPr bwMode="auto">
            <a:xfrm>
              <a:off x="3888" y="2208"/>
              <a:ext cx="507" cy="212"/>
            </a:xfrm>
            <a:prstGeom prst="rect">
              <a:avLst/>
            </a:prstGeom>
            <a:noFill/>
            <a:ln w="9525">
              <a:noFill/>
              <a:miter lim="800000"/>
              <a:headEnd/>
              <a:tailEnd/>
            </a:ln>
          </p:spPr>
          <p:txBody>
            <a:bodyPr wrap="none">
              <a:spAutoFit/>
            </a:bodyPr>
            <a:lstStyle/>
            <a:p>
              <a:r>
                <a:rPr lang="en-GB" sz="1600" b="1">
                  <a:latin typeface="Arial" charset="0"/>
                </a:rPr>
                <a:t>Name:</a:t>
              </a:r>
            </a:p>
          </p:txBody>
        </p:sp>
        <p:sp>
          <p:nvSpPr>
            <p:cNvPr id="82963" name="Text Box 12"/>
            <p:cNvSpPr txBox="1">
              <a:spLocks noChangeArrowheads="1"/>
            </p:cNvSpPr>
            <p:nvPr/>
          </p:nvSpPr>
          <p:spPr bwMode="auto">
            <a:xfrm>
              <a:off x="3888" y="2428"/>
              <a:ext cx="670" cy="212"/>
            </a:xfrm>
            <a:prstGeom prst="rect">
              <a:avLst/>
            </a:prstGeom>
            <a:noFill/>
            <a:ln w="9525">
              <a:noFill/>
              <a:miter lim="800000"/>
              <a:headEnd/>
              <a:tailEnd/>
            </a:ln>
          </p:spPr>
          <p:txBody>
            <a:bodyPr wrap="none">
              <a:spAutoFit/>
            </a:bodyPr>
            <a:lstStyle/>
            <a:p>
              <a:r>
                <a:rPr lang="en-GB" sz="1600" b="1">
                  <a:latin typeface="Arial" charset="0"/>
                </a:rPr>
                <a:t>Address:</a:t>
              </a:r>
            </a:p>
          </p:txBody>
        </p:sp>
        <p:sp>
          <p:nvSpPr>
            <p:cNvPr id="82964" name="Rectangle 13"/>
            <p:cNvSpPr>
              <a:spLocks noChangeArrowheads="1"/>
            </p:cNvSpPr>
            <p:nvPr/>
          </p:nvSpPr>
          <p:spPr bwMode="auto">
            <a:xfrm>
              <a:off x="4560" y="2208"/>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Alan Dix</a:t>
              </a:r>
            </a:p>
          </p:txBody>
        </p:sp>
        <p:sp>
          <p:nvSpPr>
            <p:cNvPr id="82965" name="Rectangle 14"/>
            <p:cNvSpPr>
              <a:spLocks noChangeArrowheads="1"/>
            </p:cNvSpPr>
            <p:nvPr/>
          </p:nvSpPr>
          <p:spPr bwMode="auto">
            <a:xfrm>
              <a:off x="4560" y="2428"/>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Lancaster</a:t>
              </a:r>
            </a:p>
          </p:txBody>
        </p:sp>
      </p:grpSp>
      <p:grpSp>
        <p:nvGrpSpPr>
          <p:cNvPr id="4" name="Group 23"/>
          <p:cNvGrpSpPr>
            <a:grpSpLocks/>
          </p:cNvGrpSpPr>
          <p:nvPr/>
        </p:nvGrpSpPr>
        <p:grpSpPr bwMode="auto">
          <a:xfrm>
            <a:off x="6096000" y="3733800"/>
            <a:ext cx="2895600" cy="990600"/>
            <a:chOff x="3840" y="2352"/>
            <a:chExt cx="1824" cy="624"/>
          </a:xfrm>
        </p:grpSpPr>
        <p:sp>
          <p:nvSpPr>
            <p:cNvPr id="82956" name="Rectangle 18"/>
            <p:cNvSpPr>
              <a:spLocks noChangeArrowheads="1"/>
            </p:cNvSpPr>
            <p:nvPr/>
          </p:nvSpPr>
          <p:spPr bwMode="auto">
            <a:xfrm>
              <a:off x="3840" y="2352"/>
              <a:ext cx="1824" cy="62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957" name="Text Box 19"/>
            <p:cNvSpPr txBox="1">
              <a:spLocks noChangeArrowheads="1"/>
            </p:cNvSpPr>
            <p:nvPr/>
          </p:nvSpPr>
          <p:spPr bwMode="auto">
            <a:xfrm>
              <a:off x="4053" y="2448"/>
              <a:ext cx="507" cy="212"/>
            </a:xfrm>
            <a:prstGeom prst="rect">
              <a:avLst/>
            </a:prstGeom>
            <a:noFill/>
            <a:ln w="9525">
              <a:noFill/>
              <a:miter lim="800000"/>
              <a:headEnd/>
              <a:tailEnd/>
            </a:ln>
          </p:spPr>
          <p:txBody>
            <a:bodyPr wrap="none">
              <a:spAutoFit/>
            </a:bodyPr>
            <a:lstStyle/>
            <a:p>
              <a:r>
                <a:rPr lang="en-GB" sz="1600" b="1">
                  <a:latin typeface="Arial" charset="0"/>
                </a:rPr>
                <a:t>Name:</a:t>
              </a:r>
            </a:p>
          </p:txBody>
        </p:sp>
        <p:sp>
          <p:nvSpPr>
            <p:cNvPr id="82958" name="Text Box 20"/>
            <p:cNvSpPr txBox="1">
              <a:spLocks noChangeArrowheads="1"/>
            </p:cNvSpPr>
            <p:nvPr/>
          </p:nvSpPr>
          <p:spPr bwMode="auto">
            <a:xfrm>
              <a:off x="3888" y="2668"/>
              <a:ext cx="670" cy="212"/>
            </a:xfrm>
            <a:prstGeom prst="rect">
              <a:avLst/>
            </a:prstGeom>
            <a:noFill/>
            <a:ln w="9525">
              <a:noFill/>
              <a:miter lim="800000"/>
              <a:headEnd/>
              <a:tailEnd/>
            </a:ln>
          </p:spPr>
          <p:txBody>
            <a:bodyPr wrap="none">
              <a:spAutoFit/>
            </a:bodyPr>
            <a:lstStyle/>
            <a:p>
              <a:r>
                <a:rPr lang="en-GB" sz="1600" b="1">
                  <a:latin typeface="Arial" charset="0"/>
                </a:rPr>
                <a:t>Address:</a:t>
              </a:r>
            </a:p>
          </p:txBody>
        </p:sp>
        <p:sp>
          <p:nvSpPr>
            <p:cNvPr id="82959" name="Rectangle 21"/>
            <p:cNvSpPr>
              <a:spLocks noChangeArrowheads="1"/>
            </p:cNvSpPr>
            <p:nvPr/>
          </p:nvSpPr>
          <p:spPr bwMode="auto">
            <a:xfrm>
              <a:off x="4560" y="2448"/>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Alan Dix</a:t>
              </a:r>
            </a:p>
          </p:txBody>
        </p:sp>
        <p:sp>
          <p:nvSpPr>
            <p:cNvPr id="82960" name="Rectangle 22"/>
            <p:cNvSpPr>
              <a:spLocks noChangeArrowheads="1"/>
            </p:cNvSpPr>
            <p:nvPr/>
          </p:nvSpPr>
          <p:spPr bwMode="auto">
            <a:xfrm>
              <a:off x="4560" y="2668"/>
              <a:ext cx="1008" cy="192"/>
            </a:xfrm>
            <a:prstGeom prst="rect">
              <a:avLst/>
            </a:prstGeom>
            <a:solidFill>
              <a:schemeClr val="bg1"/>
            </a:solidFill>
            <a:ln w="9525">
              <a:solidFill>
                <a:schemeClr val="tx1"/>
              </a:solidFill>
              <a:miter lim="800000"/>
              <a:headEnd/>
              <a:tailEnd/>
            </a:ln>
          </p:spPr>
          <p:txBody>
            <a:bodyPr wrap="none" anchor="ctr"/>
            <a:lstStyle/>
            <a:p>
              <a:r>
                <a:rPr lang="en-GB" sz="1800">
                  <a:latin typeface="Courier New" charset="0"/>
                </a:rPr>
                <a:t>Lancaster</a:t>
              </a:r>
            </a:p>
          </p:txBody>
        </p:sp>
      </p:grpSp>
      <p:sp>
        <p:nvSpPr>
          <p:cNvPr id="155673" name="Line 25"/>
          <p:cNvSpPr>
            <a:spLocks noChangeShapeType="1"/>
          </p:cNvSpPr>
          <p:nvPr/>
        </p:nvSpPr>
        <p:spPr bwMode="auto">
          <a:xfrm>
            <a:off x="6553200" y="1143000"/>
            <a:ext cx="1219200" cy="1219200"/>
          </a:xfrm>
          <a:prstGeom prst="line">
            <a:avLst/>
          </a:prstGeom>
          <a:noFill/>
          <a:ln w="76200">
            <a:solidFill>
              <a:srgbClr val="FF0000"/>
            </a:solidFill>
            <a:round/>
            <a:headEnd/>
            <a:tailEnd/>
          </a:ln>
        </p:spPr>
        <p:txBody>
          <a:bodyPr wrap="none" anchor="ctr"/>
          <a:lstStyle/>
          <a:p>
            <a:endParaRPr lang="en-US"/>
          </a:p>
        </p:txBody>
      </p:sp>
      <p:sp>
        <p:nvSpPr>
          <p:cNvPr id="155674" name="Line 26"/>
          <p:cNvSpPr>
            <a:spLocks noChangeShapeType="1"/>
          </p:cNvSpPr>
          <p:nvPr/>
        </p:nvSpPr>
        <p:spPr bwMode="auto">
          <a:xfrm flipH="1">
            <a:off x="6477000" y="1143000"/>
            <a:ext cx="1219200" cy="1219200"/>
          </a:xfrm>
          <a:prstGeom prst="line">
            <a:avLst/>
          </a:prstGeom>
          <a:noFill/>
          <a:ln w="76200">
            <a:solidFill>
              <a:srgbClr val="FF0000"/>
            </a:solidFill>
            <a:round/>
            <a:headEnd/>
            <a:tailEnd/>
          </a:ln>
        </p:spPr>
        <p:txBody>
          <a:bodyPr wrap="none" anchor="ctr"/>
          <a:lstStyle/>
          <a:p>
            <a:endParaRPr lang="en-US"/>
          </a:p>
        </p:txBody>
      </p:sp>
      <p:sp>
        <p:nvSpPr>
          <p:cNvPr id="155676" name="Text Box 28"/>
          <p:cNvSpPr txBox="1">
            <a:spLocks noChangeArrowheads="1"/>
          </p:cNvSpPr>
          <p:nvPr/>
        </p:nvSpPr>
        <p:spPr bwMode="auto">
          <a:xfrm>
            <a:off x="6553200" y="2209800"/>
            <a:ext cx="1141413" cy="1555750"/>
          </a:xfrm>
          <a:prstGeom prst="rect">
            <a:avLst/>
          </a:prstGeom>
          <a:noFill/>
          <a:ln w="9525">
            <a:noFill/>
            <a:miter lim="800000"/>
            <a:headEnd/>
            <a:tailEnd/>
          </a:ln>
        </p:spPr>
        <p:txBody>
          <a:bodyPr wrap="none">
            <a:spAutoFit/>
          </a:bodyPr>
          <a:lstStyle/>
          <a:p>
            <a:r>
              <a:rPr lang="en-US" sz="9600">
                <a:solidFill>
                  <a:srgbClr val="66FF33"/>
                </a:solidFill>
                <a:latin typeface="Times New Roman" charset="0"/>
                <a:sym typeface="Wingdings" charset="2"/>
              </a:rPr>
              <a:t></a:t>
            </a:r>
          </a:p>
        </p:txBody>
      </p:sp>
      <p:sp>
        <p:nvSpPr>
          <p:cNvPr id="155677" name="Text Box 29"/>
          <p:cNvSpPr txBox="1">
            <a:spLocks noChangeArrowheads="1"/>
          </p:cNvSpPr>
          <p:nvPr/>
        </p:nvSpPr>
        <p:spPr bwMode="auto">
          <a:xfrm>
            <a:off x="7010400" y="3140075"/>
            <a:ext cx="793750" cy="1555750"/>
          </a:xfrm>
          <a:prstGeom prst="rect">
            <a:avLst/>
          </a:prstGeom>
          <a:noFill/>
          <a:ln w="9525">
            <a:noFill/>
            <a:miter lim="800000"/>
            <a:headEnd/>
            <a:tailEnd/>
          </a:ln>
        </p:spPr>
        <p:txBody>
          <a:bodyPr wrap="none">
            <a:spAutoFit/>
          </a:bodyPr>
          <a:lstStyle/>
          <a:p>
            <a:r>
              <a:rPr lang="en-GB" sz="9600" b="1">
                <a:solidFill>
                  <a:schemeClr val="accent2"/>
                </a:solidFill>
                <a:latin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15567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1556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1000"/>
                                  </p:stCondLst>
                                  <p:childTnLst>
                                    <p:set>
                                      <p:cBhvr>
                                        <p:cTn id="19" dur="1" fill="hold">
                                          <p:stCondLst>
                                            <p:cond delay="499"/>
                                          </p:stCondLst>
                                        </p:cTn>
                                        <p:tgtEl>
                                          <p:spTgt spid="1556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1000"/>
                                  </p:stCondLst>
                                  <p:childTnLst>
                                    <p:set>
                                      <p:cBhvr>
                                        <p:cTn id="26" dur="1" fill="hold">
                                          <p:stCondLst>
                                            <p:cond delay="499"/>
                                          </p:stCondLst>
                                        </p:cTn>
                                        <p:tgtEl>
                                          <p:spTgt spid="1556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73" grpId="0" animBg="1"/>
      <p:bldP spid="155674" grpId="0" animBg="1"/>
      <p:bldP spid="155676" grpId="0" autoUpdateAnimBg="0"/>
      <p:bldP spid="155677" grpId="0" build="p" autoUpdateAnimBg="0" advAuto="10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Knowing what to do</a:t>
            </a:r>
            <a:endParaRPr lang="en-US" dirty="0"/>
          </a:p>
        </p:txBody>
      </p:sp>
      <p:sp>
        <p:nvSpPr>
          <p:cNvPr id="3" name="Content Placeholder 2"/>
          <p:cNvSpPr>
            <a:spLocks noGrp="1"/>
          </p:cNvSpPr>
          <p:nvPr>
            <p:ph idx="1"/>
          </p:nvPr>
        </p:nvSpPr>
        <p:spPr/>
        <p:txBody>
          <a:bodyPr/>
          <a:lstStyle/>
          <a:p>
            <a:pPr algn="just"/>
            <a:r>
              <a:rPr lang="en-US" dirty="0" smtClean="0"/>
              <a:t>Some elements of a screen are passive, simply giving you information; others are active, expecting you to fill them in, or do something to them. </a:t>
            </a:r>
          </a:p>
          <a:p>
            <a:pPr algn="just"/>
            <a:r>
              <a:rPr lang="en-US" dirty="0" smtClean="0"/>
              <a:t>It is often not even clear which elements are active, let alone what the effect is likely to be when you interact with them!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i agree terms and conditions NEXT 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990600"/>
            <a:ext cx="6477000" cy="495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496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Affordances</a:t>
            </a:r>
            <a:endParaRPr lang="en-US" dirty="0"/>
          </a:p>
        </p:txBody>
      </p:sp>
      <p:sp>
        <p:nvSpPr>
          <p:cNvPr id="3" name="Content Placeholder 2"/>
          <p:cNvSpPr>
            <a:spLocks noGrp="1"/>
          </p:cNvSpPr>
          <p:nvPr>
            <p:ph idx="1"/>
          </p:nvPr>
        </p:nvSpPr>
        <p:spPr/>
        <p:txBody>
          <a:bodyPr/>
          <a:lstStyle/>
          <a:p>
            <a:r>
              <a:rPr lang="en-US" dirty="0" smtClean="0"/>
              <a:t>These are especially difficult problems in multimedia applications where one may deliberately adopt a non-standard and avant-garde style. </a:t>
            </a:r>
          </a:p>
          <a:p>
            <a:pPr lvl="1"/>
            <a:r>
              <a:rPr lang="en-US" dirty="0" smtClean="0"/>
              <a:t>How are users supposed to know where to click? </a:t>
            </a:r>
          </a:p>
          <a:p>
            <a:pPr algn="just"/>
            <a:r>
              <a:rPr lang="en-US" dirty="0" smtClean="0"/>
              <a:t>The psychological idea of affordance says that things may suggest by their shape and other attributes what you can do to them.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GB" smtClean="0"/>
              <a:t>Affordances</a:t>
            </a:r>
          </a:p>
        </p:txBody>
      </p:sp>
      <p:sp>
        <p:nvSpPr>
          <p:cNvPr id="84995" name="Rectangle 3"/>
          <p:cNvSpPr>
            <a:spLocks noGrp="1" noChangeArrowheads="1"/>
          </p:cNvSpPr>
          <p:nvPr>
            <p:ph idx="1"/>
          </p:nvPr>
        </p:nvSpPr>
        <p:spPr/>
        <p:txBody>
          <a:bodyPr/>
          <a:lstStyle/>
          <a:p>
            <a:pPr eaLnBrk="1" hangingPunct="1">
              <a:lnSpc>
                <a:spcPct val="90000"/>
              </a:lnSpc>
            </a:pPr>
            <a:r>
              <a:rPr lang="en-GB" sz="2400" smtClean="0"/>
              <a:t>psychological term</a:t>
            </a:r>
          </a:p>
          <a:p>
            <a:pPr eaLnBrk="1" hangingPunct="1">
              <a:lnSpc>
                <a:spcPct val="90000"/>
              </a:lnSpc>
            </a:pPr>
            <a:r>
              <a:rPr lang="en-GB" sz="2400" smtClean="0"/>
              <a:t>for physical objects</a:t>
            </a:r>
          </a:p>
          <a:p>
            <a:pPr lvl="1" eaLnBrk="1" hangingPunct="1">
              <a:lnSpc>
                <a:spcPct val="90000"/>
              </a:lnSpc>
            </a:pPr>
            <a:r>
              <a:rPr lang="en-GB" sz="2000" smtClean="0"/>
              <a:t>shape and size suggest actions</a:t>
            </a:r>
          </a:p>
          <a:p>
            <a:pPr lvl="2" eaLnBrk="1" hangingPunct="1">
              <a:lnSpc>
                <a:spcPct val="90000"/>
              </a:lnSpc>
            </a:pPr>
            <a:r>
              <a:rPr lang="en-GB" sz="1800" smtClean="0"/>
              <a:t>pick up, twist, throw</a:t>
            </a:r>
          </a:p>
          <a:p>
            <a:pPr lvl="1" eaLnBrk="1" hangingPunct="1">
              <a:lnSpc>
                <a:spcPct val="90000"/>
              </a:lnSpc>
            </a:pPr>
            <a:r>
              <a:rPr lang="en-GB" sz="2000" smtClean="0"/>
              <a:t>also cultural – buttons ‘afford’ pushing </a:t>
            </a:r>
          </a:p>
          <a:p>
            <a:pPr eaLnBrk="1" hangingPunct="1">
              <a:lnSpc>
                <a:spcPct val="90000"/>
              </a:lnSpc>
            </a:pPr>
            <a:r>
              <a:rPr lang="en-GB" sz="2400" smtClean="0"/>
              <a:t>for screen objects</a:t>
            </a:r>
          </a:p>
          <a:p>
            <a:pPr lvl="1" eaLnBrk="1" hangingPunct="1">
              <a:lnSpc>
                <a:spcPct val="90000"/>
              </a:lnSpc>
            </a:pPr>
            <a:r>
              <a:rPr lang="en-GB" sz="2000" smtClean="0"/>
              <a:t>button–like object ‘affords’ mouse click</a:t>
            </a:r>
          </a:p>
          <a:p>
            <a:pPr lvl="1" eaLnBrk="1" hangingPunct="1">
              <a:lnSpc>
                <a:spcPct val="90000"/>
              </a:lnSpc>
            </a:pPr>
            <a:r>
              <a:rPr lang="en-GB" sz="2000" smtClean="0"/>
              <a:t>physical-like objects suggest use</a:t>
            </a:r>
          </a:p>
          <a:p>
            <a:pPr eaLnBrk="1" hangingPunct="1">
              <a:lnSpc>
                <a:spcPct val="90000"/>
              </a:lnSpc>
            </a:pPr>
            <a:r>
              <a:rPr lang="en-GB" sz="2400" smtClean="0"/>
              <a:t>culture of computer use</a:t>
            </a:r>
          </a:p>
          <a:p>
            <a:pPr lvl="1" eaLnBrk="1" hangingPunct="1">
              <a:lnSpc>
                <a:spcPct val="90000"/>
              </a:lnSpc>
            </a:pPr>
            <a:r>
              <a:rPr lang="en-GB" sz="2000" smtClean="0"/>
              <a:t>icons ‘afford’ clicking</a:t>
            </a:r>
          </a:p>
          <a:p>
            <a:pPr lvl="1" eaLnBrk="1" hangingPunct="1">
              <a:lnSpc>
                <a:spcPct val="90000"/>
              </a:lnSpc>
            </a:pPr>
            <a:r>
              <a:rPr lang="en-GB" sz="2000" smtClean="0"/>
              <a:t>or even double clicking … not like real buttons!</a:t>
            </a:r>
          </a:p>
        </p:txBody>
      </p:sp>
      <p:grpSp>
        <p:nvGrpSpPr>
          <p:cNvPr id="2" name="Group 16"/>
          <p:cNvGrpSpPr>
            <a:grpSpLocks/>
          </p:cNvGrpSpPr>
          <p:nvPr/>
        </p:nvGrpSpPr>
        <p:grpSpPr bwMode="auto">
          <a:xfrm>
            <a:off x="5410200" y="1219200"/>
            <a:ext cx="3429000" cy="1516063"/>
            <a:chOff x="3408" y="768"/>
            <a:chExt cx="2160" cy="955"/>
          </a:xfrm>
        </p:grpSpPr>
        <p:pic>
          <p:nvPicPr>
            <p:cNvPr id="85001" name="Picture 15" descr="mug-no-hand-2.jpg                                              0007898DMacintosh HD                   ABA78158:"/>
            <p:cNvPicPr>
              <a:picLocks noChangeAspect="1" noChangeArrowheads="1"/>
            </p:cNvPicPr>
            <p:nvPr/>
          </p:nvPicPr>
          <p:blipFill>
            <a:blip r:embed="rId3" cstate="print"/>
            <a:srcRect/>
            <a:stretch>
              <a:fillRect/>
            </a:stretch>
          </p:blipFill>
          <p:spPr bwMode="auto">
            <a:xfrm>
              <a:off x="3408" y="768"/>
              <a:ext cx="960" cy="955"/>
            </a:xfrm>
            <a:prstGeom prst="rect">
              <a:avLst/>
            </a:prstGeom>
            <a:noFill/>
            <a:ln w="9525">
              <a:noFill/>
              <a:miter lim="800000"/>
              <a:headEnd/>
              <a:tailEnd/>
            </a:ln>
          </p:spPr>
        </p:pic>
        <p:sp>
          <p:nvSpPr>
            <p:cNvPr id="85002" name="Text Box 6"/>
            <p:cNvSpPr txBox="1">
              <a:spLocks noChangeArrowheads="1"/>
            </p:cNvSpPr>
            <p:nvPr/>
          </p:nvSpPr>
          <p:spPr bwMode="auto">
            <a:xfrm>
              <a:off x="4596" y="1008"/>
              <a:ext cx="972" cy="233"/>
            </a:xfrm>
            <a:prstGeom prst="rect">
              <a:avLst/>
            </a:prstGeom>
            <a:noFill/>
            <a:ln w="9525">
              <a:noFill/>
              <a:miter lim="800000"/>
              <a:headEnd/>
              <a:tailEnd/>
            </a:ln>
          </p:spPr>
          <p:txBody>
            <a:bodyPr wrap="none">
              <a:spAutoFit/>
            </a:bodyPr>
            <a:lstStyle/>
            <a:p>
              <a:r>
                <a:rPr lang="en-GB" sz="1800">
                  <a:latin typeface="Verdana" charset="0"/>
                </a:rPr>
                <a:t>mug handle</a:t>
              </a:r>
            </a:p>
          </p:txBody>
        </p:sp>
        <p:sp>
          <p:nvSpPr>
            <p:cNvPr id="85003" name="Line 8"/>
            <p:cNvSpPr>
              <a:spLocks noChangeShapeType="1"/>
            </p:cNvSpPr>
            <p:nvPr/>
          </p:nvSpPr>
          <p:spPr bwMode="auto">
            <a:xfrm flipH="1">
              <a:off x="4272" y="1152"/>
              <a:ext cx="336" cy="96"/>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3" name="Group 17"/>
          <p:cNvGrpSpPr>
            <a:grpSpLocks/>
          </p:cNvGrpSpPr>
          <p:nvPr/>
        </p:nvGrpSpPr>
        <p:grpSpPr bwMode="auto">
          <a:xfrm>
            <a:off x="6999288" y="2209800"/>
            <a:ext cx="1870075" cy="2895600"/>
            <a:chOff x="4409" y="1392"/>
            <a:chExt cx="1178" cy="1824"/>
          </a:xfrm>
        </p:grpSpPr>
        <p:pic>
          <p:nvPicPr>
            <p:cNvPr id="84998" name="Picture 14" descr="mug-held-2.jpg                                                 0007898DMacintosh HD                   ABA78158:"/>
            <p:cNvPicPr>
              <a:picLocks noChangeAspect="1" noChangeArrowheads="1"/>
            </p:cNvPicPr>
            <p:nvPr/>
          </p:nvPicPr>
          <p:blipFill>
            <a:blip r:embed="rId4" cstate="print"/>
            <a:srcRect/>
            <a:stretch>
              <a:fillRect/>
            </a:stretch>
          </p:blipFill>
          <p:spPr bwMode="auto">
            <a:xfrm>
              <a:off x="4409" y="2112"/>
              <a:ext cx="1063" cy="1104"/>
            </a:xfrm>
            <a:prstGeom prst="rect">
              <a:avLst/>
            </a:prstGeom>
            <a:noFill/>
            <a:ln w="9525">
              <a:noFill/>
              <a:miter lim="800000"/>
              <a:headEnd/>
              <a:tailEnd/>
            </a:ln>
          </p:spPr>
        </p:pic>
        <p:sp>
          <p:nvSpPr>
            <p:cNvPr id="84999" name="Text Box 7"/>
            <p:cNvSpPr txBox="1">
              <a:spLocks noChangeArrowheads="1"/>
            </p:cNvSpPr>
            <p:nvPr/>
          </p:nvSpPr>
          <p:spPr bwMode="auto">
            <a:xfrm>
              <a:off x="4848" y="1392"/>
              <a:ext cx="739" cy="408"/>
            </a:xfrm>
            <a:prstGeom prst="rect">
              <a:avLst/>
            </a:prstGeom>
            <a:noFill/>
            <a:ln w="9525">
              <a:noFill/>
              <a:miter lim="800000"/>
              <a:headEnd/>
              <a:tailEnd/>
            </a:ln>
          </p:spPr>
          <p:txBody>
            <a:bodyPr wrap="none">
              <a:spAutoFit/>
            </a:bodyPr>
            <a:lstStyle/>
            <a:p>
              <a:r>
                <a:rPr lang="en-GB" sz="1800">
                  <a:latin typeface="Verdana" charset="0"/>
                </a:rPr>
                <a:t>‘affords’</a:t>
              </a:r>
              <a:br>
                <a:rPr lang="en-GB" sz="1800">
                  <a:latin typeface="Verdana" charset="0"/>
                </a:rPr>
              </a:br>
              <a:r>
                <a:rPr lang="en-GB" sz="1800">
                  <a:latin typeface="Verdana" charset="0"/>
                </a:rPr>
                <a:t>grasping</a:t>
              </a:r>
            </a:p>
          </p:txBody>
        </p:sp>
        <p:sp>
          <p:nvSpPr>
            <p:cNvPr id="85000" name="Line 9"/>
            <p:cNvSpPr>
              <a:spLocks noChangeShapeType="1"/>
            </p:cNvSpPr>
            <p:nvPr/>
          </p:nvSpPr>
          <p:spPr bwMode="auto">
            <a:xfrm>
              <a:off x="5232" y="1824"/>
              <a:ext cx="96" cy="528"/>
            </a:xfrm>
            <a:prstGeom prst="line">
              <a:avLst/>
            </a:prstGeom>
            <a:noFill/>
            <a:ln w="38100">
              <a:solidFill>
                <a:srgbClr val="FF0000"/>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GB" dirty="0" smtClean="0"/>
              <a:t>Appropriate appearance</a:t>
            </a:r>
          </a:p>
        </p:txBody>
      </p:sp>
      <p:sp>
        <p:nvSpPr>
          <p:cNvPr id="86019" name="Rectangle 3"/>
          <p:cNvSpPr>
            <a:spLocks noGrp="1" noChangeArrowheads="1"/>
          </p:cNvSpPr>
          <p:nvPr>
            <p:ph idx="1"/>
          </p:nvPr>
        </p:nvSpPr>
        <p:spPr/>
        <p:txBody>
          <a:bodyPr/>
          <a:lstStyle/>
          <a:p>
            <a:pPr eaLnBrk="1" hangingPunct="1">
              <a:buFont typeface="Wingdings" charset="2"/>
              <a:buChar char="q"/>
            </a:pPr>
            <a:r>
              <a:rPr lang="en-GB" dirty="0" smtClean="0"/>
              <a:t>presenting </a:t>
            </a:r>
            <a:r>
              <a:rPr lang="en-GB" dirty="0" smtClean="0"/>
              <a:t>information</a:t>
            </a:r>
            <a:endParaRPr lang="en-GB" dirty="0" smtClean="0"/>
          </a:p>
          <a:p>
            <a:pPr eaLnBrk="1" hangingPunct="1">
              <a:buFont typeface="Wingdings" charset="2"/>
              <a:buChar char="q"/>
            </a:pPr>
            <a:r>
              <a:rPr lang="en-GB" dirty="0" smtClean="0"/>
              <a:t>colour and 3D</a:t>
            </a:r>
          </a:p>
          <a:p>
            <a:pPr eaLnBrk="1" hangingPunct="1">
              <a:buFont typeface="Wingdings" charset="2"/>
              <a:buChar char="q"/>
            </a:pPr>
            <a:r>
              <a:rPr lang="en-GB" dirty="0" smtClean="0"/>
              <a:t>localisation &amp; internationalisation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layout</a:t>
            </a:r>
            <a:endParaRPr lang="en-US" dirty="0"/>
          </a:p>
        </p:txBody>
      </p:sp>
      <p:sp>
        <p:nvSpPr>
          <p:cNvPr id="3" name="Content Placeholder 2"/>
          <p:cNvSpPr>
            <a:spLocks noGrp="1"/>
          </p:cNvSpPr>
          <p:nvPr>
            <p:ph idx="1"/>
          </p:nvPr>
        </p:nvSpPr>
        <p:spPr/>
        <p:txBody>
          <a:bodyPr/>
          <a:lstStyle/>
          <a:p>
            <a:pPr algn="just"/>
            <a:r>
              <a:rPr lang="en-US" dirty="0" smtClean="0"/>
              <a:t>We have a number of visual tools available to help us suggest to the user appropriate ways to read and interact with a screen or device.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GB" smtClean="0"/>
              <a:t>Presenting information</a:t>
            </a:r>
          </a:p>
        </p:txBody>
      </p:sp>
      <p:sp>
        <p:nvSpPr>
          <p:cNvPr id="87043" name="Rectangle 3"/>
          <p:cNvSpPr>
            <a:spLocks noGrp="1" noChangeArrowheads="1"/>
          </p:cNvSpPr>
          <p:nvPr>
            <p:ph idx="1"/>
          </p:nvPr>
        </p:nvSpPr>
        <p:spPr/>
        <p:txBody>
          <a:bodyPr/>
          <a:lstStyle/>
          <a:p>
            <a:pPr eaLnBrk="1" hangingPunct="1"/>
            <a:r>
              <a:rPr lang="en-GB" sz="2400" smtClean="0"/>
              <a:t>purpose matters</a:t>
            </a:r>
          </a:p>
          <a:p>
            <a:pPr lvl="1" eaLnBrk="1" hangingPunct="1"/>
            <a:r>
              <a:rPr lang="en-GB" sz="2000" smtClean="0"/>
              <a:t>sort order </a:t>
            </a:r>
            <a:r>
              <a:rPr lang="en-GB" sz="1600" smtClean="0"/>
              <a:t>(which column, numeric alphabetic)</a:t>
            </a:r>
            <a:endParaRPr lang="en-GB" sz="2000" smtClean="0"/>
          </a:p>
          <a:p>
            <a:pPr lvl="1" eaLnBrk="1" hangingPunct="1"/>
            <a:r>
              <a:rPr lang="en-GB" sz="2000" smtClean="0"/>
              <a:t>text vs. diagram</a:t>
            </a:r>
          </a:p>
          <a:p>
            <a:pPr lvl="1" eaLnBrk="1" hangingPunct="1"/>
            <a:r>
              <a:rPr lang="en-GB" sz="2000" smtClean="0"/>
              <a:t>scatter graph vs. histogram</a:t>
            </a:r>
          </a:p>
          <a:p>
            <a:pPr eaLnBrk="1" hangingPunct="1"/>
            <a:endParaRPr lang="en-GB" sz="1200" smtClean="0"/>
          </a:p>
          <a:p>
            <a:pPr eaLnBrk="1" hangingPunct="1"/>
            <a:r>
              <a:rPr lang="en-GB" sz="2400" smtClean="0"/>
              <a:t>use paper presentation principles!</a:t>
            </a:r>
          </a:p>
          <a:p>
            <a:pPr eaLnBrk="1" hangingPunct="1"/>
            <a:endParaRPr lang="en-GB" sz="1200" smtClean="0"/>
          </a:p>
          <a:p>
            <a:pPr eaLnBrk="1" hangingPunct="1"/>
            <a:r>
              <a:rPr lang="en-GB" sz="2400" smtClean="0"/>
              <a:t>but add interactivity</a:t>
            </a:r>
          </a:p>
          <a:p>
            <a:pPr lvl="1" eaLnBrk="1" hangingPunct="1"/>
            <a:r>
              <a:rPr lang="en-GB" sz="2000" smtClean="0"/>
              <a:t>softens design choices </a:t>
            </a:r>
          </a:p>
          <a:p>
            <a:pPr marL="1162050" lvl="2" eaLnBrk="1" hangingPunct="1"/>
            <a:r>
              <a:rPr lang="en-GB" sz="1800" smtClean="0"/>
              <a:t>e.g. re-ordering columns</a:t>
            </a:r>
          </a:p>
          <a:p>
            <a:pPr marL="1162050" lvl="2" eaLnBrk="1" hangingPunct="1"/>
            <a:r>
              <a:rPr lang="en-GB" sz="1800" smtClean="0"/>
              <a:t>‘dancing histograms’ (chap 21)</a:t>
            </a:r>
          </a:p>
        </p:txBody>
      </p:sp>
      <p:grpSp>
        <p:nvGrpSpPr>
          <p:cNvPr id="2" name="Group 12"/>
          <p:cNvGrpSpPr>
            <a:grpSpLocks/>
          </p:cNvGrpSpPr>
          <p:nvPr/>
        </p:nvGrpSpPr>
        <p:grpSpPr bwMode="auto">
          <a:xfrm>
            <a:off x="7010400" y="2057400"/>
            <a:ext cx="1905000" cy="2362200"/>
            <a:chOff x="4416" y="1296"/>
            <a:chExt cx="1200" cy="1488"/>
          </a:xfrm>
        </p:grpSpPr>
        <p:sp>
          <p:nvSpPr>
            <p:cNvPr id="87054" name="Rectangle 13"/>
            <p:cNvSpPr>
              <a:spLocks noChangeArrowheads="1"/>
            </p:cNvSpPr>
            <p:nvPr/>
          </p:nvSpPr>
          <p:spPr bwMode="auto">
            <a:xfrm>
              <a:off x="4416" y="1296"/>
              <a:ext cx="1200" cy="1488"/>
            </a:xfrm>
            <a:prstGeom prst="rect">
              <a:avLst/>
            </a:prstGeom>
            <a:solidFill>
              <a:srgbClr val="F3FAFF"/>
            </a:solidFill>
            <a:ln w="9525">
              <a:solidFill>
                <a:schemeClr val="tx1"/>
              </a:solidFill>
              <a:miter lim="800000"/>
              <a:headEnd/>
              <a:tailEnd/>
            </a:ln>
          </p:spPr>
          <p:txBody>
            <a:bodyPr wrap="none" anchor="ctr"/>
            <a:lstStyle/>
            <a:p>
              <a:endParaRPr lang="en-US"/>
            </a:p>
          </p:txBody>
        </p:sp>
        <p:sp>
          <p:nvSpPr>
            <p:cNvPr id="87055" name="Text Box 14"/>
            <p:cNvSpPr txBox="1">
              <a:spLocks noChangeArrowheads="1"/>
            </p:cNvSpPr>
            <p:nvPr/>
          </p:nvSpPr>
          <p:spPr bwMode="auto">
            <a:xfrm>
              <a:off x="4505" y="1584"/>
              <a:ext cx="535" cy="1136"/>
            </a:xfrm>
            <a:prstGeom prst="rect">
              <a:avLst/>
            </a:prstGeom>
            <a:noFill/>
            <a:ln w="9525">
              <a:noFill/>
              <a:miter lim="800000"/>
              <a:headEnd/>
              <a:tailEnd/>
            </a:ln>
          </p:spPr>
          <p:txBody>
            <a:bodyPr wrap="none">
              <a:spAutoFit/>
            </a:bodyPr>
            <a:lstStyle/>
            <a:p>
              <a:r>
                <a:rPr lang="en-GB" sz="1600">
                  <a:latin typeface="Arial" charset="0"/>
                </a:rPr>
                <a:t>chap1</a:t>
              </a:r>
            </a:p>
            <a:p>
              <a:r>
                <a:rPr lang="en-GB" sz="1600">
                  <a:latin typeface="Arial" charset="0"/>
                </a:rPr>
                <a:t>chap10</a:t>
              </a:r>
            </a:p>
            <a:p>
              <a:r>
                <a:rPr lang="en-GB" sz="1600">
                  <a:latin typeface="Arial" charset="0"/>
                </a:rPr>
                <a:t>chap11</a:t>
              </a:r>
            </a:p>
            <a:p>
              <a:r>
                <a:rPr lang="en-GB" sz="1600">
                  <a:latin typeface="Arial" charset="0"/>
                </a:rPr>
                <a:t>chap12</a:t>
              </a:r>
            </a:p>
            <a:p>
              <a:r>
                <a:rPr lang="en-GB" sz="1600">
                  <a:latin typeface="Arial" charset="0"/>
                </a:rPr>
                <a:t>chap13</a:t>
              </a:r>
            </a:p>
            <a:p>
              <a:r>
                <a:rPr lang="en-GB" sz="1600">
                  <a:latin typeface="Arial" charset="0"/>
                </a:rPr>
                <a:t>chap14</a:t>
              </a:r>
            </a:p>
            <a:p>
              <a:r>
                <a:rPr lang="en-GB" sz="1600">
                  <a:latin typeface="Arial" charset="0"/>
                </a:rPr>
                <a:t>   </a:t>
              </a:r>
              <a:r>
                <a:rPr lang="en-GB" sz="1600" b="1">
                  <a:latin typeface="Arial" charset="0"/>
                </a:rPr>
                <a:t>…</a:t>
              </a:r>
            </a:p>
          </p:txBody>
        </p:sp>
        <p:sp>
          <p:nvSpPr>
            <p:cNvPr id="87056" name="Text Box 15"/>
            <p:cNvSpPr txBox="1">
              <a:spLocks noChangeArrowheads="1"/>
            </p:cNvSpPr>
            <p:nvPr/>
          </p:nvSpPr>
          <p:spPr bwMode="auto">
            <a:xfrm>
              <a:off x="5168" y="1584"/>
              <a:ext cx="352" cy="1136"/>
            </a:xfrm>
            <a:prstGeom prst="rect">
              <a:avLst/>
            </a:prstGeom>
            <a:noFill/>
            <a:ln w="9525">
              <a:noFill/>
              <a:miter lim="800000"/>
              <a:headEnd/>
              <a:tailEnd/>
            </a:ln>
          </p:spPr>
          <p:txBody>
            <a:bodyPr wrap="none">
              <a:spAutoFit/>
            </a:bodyPr>
            <a:lstStyle/>
            <a:p>
              <a:pPr algn="r"/>
              <a:r>
                <a:rPr lang="en-GB" sz="1600">
                  <a:latin typeface="Arial" charset="0"/>
                </a:rPr>
                <a:t>17</a:t>
              </a:r>
            </a:p>
            <a:p>
              <a:pPr algn="r"/>
              <a:r>
                <a:rPr lang="en-GB" sz="1600">
                  <a:latin typeface="Arial" charset="0"/>
                </a:rPr>
                <a:t>12</a:t>
              </a:r>
            </a:p>
            <a:p>
              <a:pPr algn="r"/>
              <a:r>
                <a:rPr lang="en-GB" sz="1600">
                  <a:latin typeface="Arial" charset="0"/>
                </a:rPr>
                <a:t>51</a:t>
              </a:r>
            </a:p>
            <a:p>
              <a:pPr algn="r"/>
              <a:r>
                <a:rPr lang="en-GB" sz="1600">
                  <a:latin typeface="Arial" charset="0"/>
                </a:rPr>
                <a:t>262</a:t>
              </a:r>
            </a:p>
            <a:p>
              <a:pPr algn="r"/>
              <a:r>
                <a:rPr lang="en-GB" sz="1600">
                  <a:latin typeface="Arial" charset="0"/>
                </a:rPr>
                <a:t>83</a:t>
              </a:r>
            </a:p>
            <a:p>
              <a:pPr algn="r"/>
              <a:r>
                <a:rPr lang="en-GB" sz="1600">
                  <a:latin typeface="Arial" charset="0"/>
                </a:rPr>
                <a:t>22</a:t>
              </a:r>
            </a:p>
            <a:p>
              <a:pPr algn="r"/>
              <a:r>
                <a:rPr lang="en-GB" sz="1600">
                  <a:latin typeface="Arial" charset="0"/>
                </a:rPr>
                <a:t>   </a:t>
              </a:r>
              <a:r>
                <a:rPr lang="en-GB" sz="1600" b="1">
                  <a:latin typeface="Arial" charset="0"/>
                </a:rPr>
                <a:t>…</a:t>
              </a:r>
            </a:p>
          </p:txBody>
        </p:sp>
        <p:sp>
          <p:nvSpPr>
            <p:cNvPr id="87057" name="Line 16"/>
            <p:cNvSpPr>
              <a:spLocks noChangeShapeType="1"/>
            </p:cNvSpPr>
            <p:nvPr/>
          </p:nvSpPr>
          <p:spPr bwMode="auto">
            <a:xfrm>
              <a:off x="4416" y="1536"/>
              <a:ext cx="1200" cy="0"/>
            </a:xfrm>
            <a:prstGeom prst="line">
              <a:avLst/>
            </a:prstGeom>
            <a:noFill/>
            <a:ln w="9525">
              <a:solidFill>
                <a:schemeClr val="tx1"/>
              </a:solidFill>
              <a:round/>
              <a:headEnd/>
              <a:tailEnd/>
            </a:ln>
          </p:spPr>
          <p:txBody>
            <a:bodyPr wrap="none" anchor="ctr"/>
            <a:lstStyle/>
            <a:p>
              <a:endParaRPr lang="en-US"/>
            </a:p>
          </p:txBody>
        </p:sp>
        <p:sp>
          <p:nvSpPr>
            <p:cNvPr id="87058" name="Rectangle 17"/>
            <p:cNvSpPr>
              <a:spLocks noChangeArrowheads="1"/>
            </p:cNvSpPr>
            <p:nvPr/>
          </p:nvSpPr>
          <p:spPr bwMode="auto">
            <a:xfrm>
              <a:off x="5088" y="1296"/>
              <a:ext cx="528" cy="240"/>
            </a:xfrm>
            <a:prstGeom prst="rect">
              <a:avLst/>
            </a:prstGeom>
            <a:solidFill>
              <a:schemeClr val="bg1"/>
            </a:solidFill>
            <a:ln w="9525">
              <a:solidFill>
                <a:schemeClr val="tx1"/>
              </a:solidFill>
              <a:miter lim="800000"/>
              <a:headEnd/>
              <a:tailEnd/>
            </a:ln>
          </p:spPr>
          <p:txBody>
            <a:bodyPr wrap="none" anchor="ctr"/>
            <a:lstStyle/>
            <a:p>
              <a:pPr algn="ctr"/>
              <a:r>
                <a:rPr lang="en-GB" sz="1600" b="1">
                  <a:latin typeface="Arial" charset="0"/>
                </a:rPr>
                <a:t>size</a:t>
              </a:r>
            </a:p>
          </p:txBody>
        </p:sp>
        <p:sp>
          <p:nvSpPr>
            <p:cNvPr id="87059" name="Rectangle 18"/>
            <p:cNvSpPr>
              <a:spLocks noChangeArrowheads="1"/>
            </p:cNvSpPr>
            <p:nvPr/>
          </p:nvSpPr>
          <p:spPr bwMode="auto">
            <a:xfrm>
              <a:off x="4416" y="1296"/>
              <a:ext cx="672" cy="240"/>
            </a:xfrm>
            <a:prstGeom prst="rect">
              <a:avLst/>
            </a:prstGeom>
            <a:solidFill>
              <a:schemeClr val="accent1"/>
            </a:solidFill>
            <a:ln w="9525">
              <a:solidFill>
                <a:schemeClr val="tx1"/>
              </a:solidFill>
              <a:miter lim="800000"/>
              <a:headEnd/>
              <a:tailEnd/>
            </a:ln>
          </p:spPr>
          <p:txBody>
            <a:bodyPr wrap="none" anchor="ctr"/>
            <a:lstStyle/>
            <a:p>
              <a:pPr algn="ctr"/>
              <a:r>
                <a:rPr lang="en-GB" sz="1600" b="1">
                  <a:latin typeface="Arial" charset="0"/>
                </a:rPr>
                <a:t>name</a:t>
              </a:r>
            </a:p>
          </p:txBody>
        </p:sp>
      </p:grpSp>
      <p:sp>
        <p:nvSpPr>
          <p:cNvPr id="156691" name="Rectangle 19"/>
          <p:cNvSpPr>
            <a:spLocks noChangeArrowheads="1"/>
          </p:cNvSpPr>
          <p:nvPr/>
        </p:nvSpPr>
        <p:spPr bwMode="auto">
          <a:xfrm>
            <a:off x="8077200" y="2057400"/>
            <a:ext cx="838200" cy="381000"/>
          </a:xfrm>
          <a:prstGeom prst="rect">
            <a:avLst/>
          </a:prstGeom>
          <a:solidFill>
            <a:srgbClr val="2E005D"/>
          </a:solidFill>
          <a:ln w="9525">
            <a:solidFill>
              <a:schemeClr val="tx1"/>
            </a:solidFill>
            <a:miter lim="800000"/>
            <a:headEnd/>
            <a:tailEnd/>
          </a:ln>
        </p:spPr>
        <p:txBody>
          <a:bodyPr wrap="none" anchor="ctr"/>
          <a:lstStyle/>
          <a:p>
            <a:pPr algn="ctr"/>
            <a:r>
              <a:rPr lang="en-GB" sz="1600" b="1">
                <a:solidFill>
                  <a:schemeClr val="bg1"/>
                </a:solidFill>
                <a:latin typeface="Arial" charset="0"/>
              </a:rPr>
              <a:t>size</a:t>
            </a:r>
          </a:p>
        </p:txBody>
      </p:sp>
      <p:grpSp>
        <p:nvGrpSpPr>
          <p:cNvPr id="3" name="Group 20"/>
          <p:cNvGrpSpPr>
            <a:grpSpLocks/>
          </p:cNvGrpSpPr>
          <p:nvPr/>
        </p:nvGrpSpPr>
        <p:grpSpPr bwMode="auto">
          <a:xfrm>
            <a:off x="7010400" y="2057400"/>
            <a:ext cx="1905000" cy="2362200"/>
            <a:chOff x="1680" y="2016"/>
            <a:chExt cx="1200" cy="1488"/>
          </a:xfrm>
        </p:grpSpPr>
        <p:sp>
          <p:nvSpPr>
            <p:cNvPr id="87048" name="Rectangle 21"/>
            <p:cNvSpPr>
              <a:spLocks noChangeArrowheads="1"/>
            </p:cNvSpPr>
            <p:nvPr/>
          </p:nvSpPr>
          <p:spPr bwMode="auto">
            <a:xfrm>
              <a:off x="1680" y="2016"/>
              <a:ext cx="1200" cy="1488"/>
            </a:xfrm>
            <a:prstGeom prst="rect">
              <a:avLst/>
            </a:prstGeom>
            <a:solidFill>
              <a:srgbClr val="F3FAFF"/>
            </a:solidFill>
            <a:ln w="9525">
              <a:solidFill>
                <a:schemeClr val="tx1"/>
              </a:solidFill>
              <a:miter lim="800000"/>
              <a:headEnd/>
              <a:tailEnd/>
            </a:ln>
          </p:spPr>
          <p:txBody>
            <a:bodyPr wrap="none" anchor="ctr"/>
            <a:lstStyle/>
            <a:p>
              <a:endParaRPr lang="en-US"/>
            </a:p>
          </p:txBody>
        </p:sp>
        <p:sp>
          <p:nvSpPr>
            <p:cNvPr id="87049" name="Text Box 22"/>
            <p:cNvSpPr txBox="1">
              <a:spLocks noChangeArrowheads="1"/>
            </p:cNvSpPr>
            <p:nvPr/>
          </p:nvSpPr>
          <p:spPr bwMode="auto">
            <a:xfrm>
              <a:off x="1769" y="2304"/>
              <a:ext cx="535" cy="1136"/>
            </a:xfrm>
            <a:prstGeom prst="rect">
              <a:avLst/>
            </a:prstGeom>
            <a:noFill/>
            <a:ln w="9525">
              <a:noFill/>
              <a:miter lim="800000"/>
              <a:headEnd/>
              <a:tailEnd/>
            </a:ln>
          </p:spPr>
          <p:txBody>
            <a:bodyPr wrap="none">
              <a:spAutoFit/>
            </a:bodyPr>
            <a:lstStyle/>
            <a:p>
              <a:r>
                <a:rPr lang="en-GB" sz="1600">
                  <a:latin typeface="Arial" charset="0"/>
                </a:rPr>
                <a:t>chap10</a:t>
              </a:r>
            </a:p>
            <a:p>
              <a:r>
                <a:rPr lang="en-GB" sz="1600">
                  <a:latin typeface="Arial" charset="0"/>
                </a:rPr>
                <a:t>chap5</a:t>
              </a:r>
            </a:p>
            <a:p>
              <a:r>
                <a:rPr lang="en-GB" sz="1600">
                  <a:latin typeface="Arial" charset="0"/>
                </a:rPr>
                <a:t>chap1</a:t>
              </a:r>
            </a:p>
            <a:p>
              <a:r>
                <a:rPr lang="en-GB" sz="1600">
                  <a:latin typeface="Arial" charset="0"/>
                </a:rPr>
                <a:t>chap14</a:t>
              </a:r>
            </a:p>
            <a:p>
              <a:r>
                <a:rPr lang="en-GB" sz="1600">
                  <a:latin typeface="Arial" charset="0"/>
                </a:rPr>
                <a:t>chap20</a:t>
              </a:r>
            </a:p>
            <a:p>
              <a:r>
                <a:rPr lang="en-GB" sz="1600">
                  <a:latin typeface="Arial" charset="0"/>
                </a:rPr>
                <a:t>chap8</a:t>
              </a:r>
            </a:p>
            <a:p>
              <a:r>
                <a:rPr lang="en-GB" sz="1600" b="1">
                  <a:latin typeface="Arial" charset="0"/>
                </a:rPr>
                <a:t>…</a:t>
              </a:r>
            </a:p>
          </p:txBody>
        </p:sp>
        <p:sp>
          <p:nvSpPr>
            <p:cNvPr id="87050" name="Text Box 23"/>
            <p:cNvSpPr txBox="1">
              <a:spLocks noChangeArrowheads="1"/>
            </p:cNvSpPr>
            <p:nvPr/>
          </p:nvSpPr>
          <p:spPr bwMode="auto">
            <a:xfrm>
              <a:off x="2526" y="2304"/>
              <a:ext cx="258" cy="1136"/>
            </a:xfrm>
            <a:prstGeom prst="rect">
              <a:avLst/>
            </a:prstGeom>
            <a:noFill/>
            <a:ln w="9525">
              <a:noFill/>
              <a:miter lim="800000"/>
              <a:headEnd/>
              <a:tailEnd/>
            </a:ln>
          </p:spPr>
          <p:txBody>
            <a:bodyPr wrap="none">
              <a:spAutoFit/>
            </a:bodyPr>
            <a:lstStyle/>
            <a:p>
              <a:pPr algn="r"/>
              <a:r>
                <a:rPr lang="en-GB" sz="1600">
                  <a:latin typeface="Arial" charset="0"/>
                </a:rPr>
                <a:t>12</a:t>
              </a:r>
            </a:p>
            <a:p>
              <a:pPr algn="r"/>
              <a:r>
                <a:rPr lang="en-GB" sz="1600">
                  <a:latin typeface="Arial" charset="0"/>
                </a:rPr>
                <a:t>16</a:t>
              </a:r>
            </a:p>
            <a:p>
              <a:pPr algn="r"/>
              <a:r>
                <a:rPr lang="en-GB" sz="1600">
                  <a:latin typeface="Arial" charset="0"/>
                </a:rPr>
                <a:t>17</a:t>
              </a:r>
            </a:p>
            <a:p>
              <a:pPr algn="r"/>
              <a:r>
                <a:rPr lang="en-GB" sz="1600">
                  <a:latin typeface="Arial" charset="0"/>
                </a:rPr>
                <a:t>22</a:t>
              </a:r>
            </a:p>
            <a:p>
              <a:pPr algn="r"/>
              <a:r>
                <a:rPr lang="en-GB" sz="1600">
                  <a:latin typeface="Arial" charset="0"/>
                </a:rPr>
                <a:t>27</a:t>
              </a:r>
            </a:p>
            <a:p>
              <a:pPr algn="r"/>
              <a:r>
                <a:rPr lang="en-GB" sz="1600">
                  <a:latin typeface="Arial" charset="0"/>
                </a:rPr>
                <a:t>32</a:t>
              </a:r>
            </a:p>
            <a:p>
              <a:pPr algn="r"/>
              <a:r>
                <a:rPr lang="en-GB" sz="1600" b="1">
                  <a:latin typeface="Arial" charset="0"/>
                </a:rPr>
                <a:t>…</a:t>
              </a:r>
            </a:p>
          </p:txBody>
        </p:sp>
        <p:sp>
          <p:nvSpPr>
            <p:cNvPr id="87051" name="Line 24"/>
            <p:cNvSpPr>
              <a:spLocks noChangeShapeType="1"/>
            </p:cNvSpPr>
            <p:nvPr/>
          </p:nvSpPr>
          <p:spPr bwMode="auto">
            <a:xfrm>
              <a:off x="1680" y="2256"/>
              <a:ext cx="1200" cy="0"/>
            </a:xfrm>
            <a:prstGeom prst="line">
              <a:avLst/>
            </a:prstGeom>
            <a:noFill/>
            <a:ln w="9525">
              <a:solidFill>
                <a:schemeClr val="tx1"/>
              </a:solidFill>
              <a:round/>
              <a:headEnd/>
              <a:tailEnd/>
            </a:ln>
          </p:spPr>
          <p:txBody>
            <a:bodyPr wrap="none" anchor="ctr"/>
            <a:lstStyle/>
            <a:p>
              <a:endParaRPr lang="en-US"/>
            </a:p>
          </p:txBody>
        </p:sp>
        <p:sp>
          <p:nvSpPr>
            <p:cNvPr id="87052" name="Rectangle 25"/>
            <p:cNvSpPr>
              <a:spLocks noChangeArrowheads="1"/>
            </p:cNvSpPr>
            <p:nvPr/>
          </p:nvSpPr>
          <p:spPr bwMode="auto">
            <a:xfrm>
              <a:off x="1680" y="2016"/>
              <a:ext cx="672" cy="240"/>
            </a:xfrm>
            <a:prstGeom prst="rect">
              <a:avLst/>
            </a:prstGeom>
            <a:solidFill>
              <a:schemeClr val="bg1"/>
            </a:solidFill>
            <a:ln w="9525">
              <a:solidFill>
                <a:schemeClr val="tx1"/>
              </a:solidFill>
              <a:miter lim="800000"/>
              <a:headEnd/>
              <a:tailEnd/>
            </a:ln>
          </p:spPr>
          <p:txBody>
            <a:bodyPr wrap="none" anchor="ctr"/>
            <a:lstStyle/>
            <a:p>
              <a:pPr algn="ctr"/>
              <a:r>
                <a:rPr lang="en-GB" sz="1600" b="1">
                  <a:latin typeface="Arial" charset="0"/>
                </a:rPr>
                <a:t>name</a:t>
              </a:r>
            </a:p>
          </p:txBody>
        </p:sp>
        <p:sp>
          <p:nvSpPr>
            <p:cNvPr id="87053" name="Rectangle 26"/>
            <p:cNvSpPr>
              <a:spLocks noChangeArrowheads="1"/>
            </p:cNvSpPr>
            <p:nvPr/>
          </p:nvSpPr>
          <p:spPr bwMode="auto">
            <a:xfrm>
              <a:off x="2352" y="2016"/>
              <a:ext cx="528" cy="240"/>
            </a:xfrm>
            <a:prstGeom prst="rect">
              <a:avLst/>
            </a:prstGeom>
            <a:solidFill>
              <a:schemeClr val="accent1"/>
            </a:solidFill>
            <a:ln w="9525">
              <a:solidFill>
                <a:schemeClr val="tx1"/>
              </a:solidFill>
              <a:miter lim="800000"/>
              <a:headEnd/>
              <a:tailEnd/>
            </a:ln>
          </p:spPr>
          <p:txBody>
            <a:bodyPr wrap="none" anchor="ctr"/>
            <a:lstStyle/>
            <a:p>
              <a:pPr algn="ctr"/>
              <a:r>
                <a:rPr lang="en-GB" sz="1600" b="1">
                  <a:latin typeface="Arial" charset="0"/>
                </a:rPr>
                <a:t>size</a:t>
              </a:r>
            </a:p>
          </p:txBody>
        </p:sp>
      </p:grpSp>
      <p:sp>
        <p:nvSpPr>
          <p:cNvPr id="156699" name="Line 27"/>
          <p:cNvSpPr>
            <a:spLocks noChangeShapeType="1"/>
          </p:cNvSpPr>
          <p:nvPr/>
        </p:nvSpPr>
        <p:spPr bwMode="auto">
          <a:xfrm flipH="1" flipV="1">
            <a:off x="8382000" y="2286000"/>
            <a:ext cx="457200" cy="381000"/>
          </a:xfrm>
          <a:prstGeom prst="line">
            <a:avLst/>
          </a:prstGeom>
          <a:noFill/>
          <a:ln w="76200">
            <a:solidFill>
              <a:srgbClr val="FF0000"/>
            </a:solidFill>
            <a:round/>
            <a:headEnd/>
            <a:tailEnd type="triangle" w="med" len="med"/>
          </a:ln>
        </p:spPr>
        <p:txBody>
          <a:bodyPr wrap="none" anchor="ctr"/>
          <a:lstStyle/>
          <a:p>
            <a:endParaRPr lang="en-US"/>
          </a:p>
        </p:txBody>
      </p:sp>
      <p:pic>
        <p:nvPicPr>
          <p:cNvPr id="20" name="Picture 19" descr="present.jpeg"/>
          <p:cNvPicPr>
            <a:picLocks noChangeAspect="1"/>
          </p:cNvPicPr>
          <p:nvPr/>
        </p:nvPicPr>
        <p:blipFill>
          <a:blip r:embed="rId2" cstate="print"/>
          <a:stretch>
            <a:fillRect/>
          </a:stretch>
        </p:blipFill>
        <p:spPr>
          <a:xfrm>
            <a:off x="6400800" y="152400"/>
            <a:ext cx="2514600" cy="189822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9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15669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1" grpId="0" animBg="1" autoUpdateAnimBg="0"/>
      <p:bldP spid="15669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10;3D-pie.gif                                                     0007898DMacintosh HD                   ABA78158:"/>
          <p:cNvPicPr>
            <a:picLocks noChangeAspect="1" noChangeArrowheads="1"/>
          </p:cNvPicPr>
          <p:nvPr/>
        </p:nvPicPr>
        <p:blipFill>
          <a:blip r:embed="rId3" cstate="print"/>
          <a:srcRect/>
          <a:stretch>
            <a:fillRect/>
          </a:stretch>
        </p:blipFill>
        <p:spPr bwMode="auto">
          <a:xfrm>
            <a:off x="6324600" y="1676400"/>
            <a:ext cx="2209800" cy="884238"/>
          </a:xfrm>
          <a:prstGeom prst="rect">
            <a:avLst/>
          </a:prstGeom>
          <a:noFill/>
          <a:ln w="9525">
            <a:noFill/>
            <a:miter lim="800000"/>
            <a:headEnd/>
            <a:tailEnd/>
          </a:ln>
        </p:spPr>
      </p:pic>
      <p:sp>
        <p:nvSpPr>
          <p:cNvPr id="89091" name="Rectangle 2"/>
          <p:cNvSpPr>
            <a:spLocks noGrp="1" noChangeArrowheads="1"/>
          </p:cNvSpPr>
          <p:nvPr>
            <p:ph type="title"/>
          </p:nvPr>
        </p:nvSpPr>
        <p:spPr/>
        <p:txBody>
          <a:bodyPr/>
          <a:lstStyle/>
          <a:p>
            <a:pPr eaLnBrk="1" hangingPunct="1"/>
            <a:r>
              <a:rPr lang="en-GB" smtClean="0"/>
              <a:t>Colour and 3D</a:t>
            </a:r>
          </a:p>
        </p:txBody>
      </p:sp>
      <p:sp>
        <p:nvSpPr>
          <p:cNvPr id="89092" name="Rectangle 3"/>
          <p:cNvSpPr>
            <a:spLocks noGrp="1" noChangeArrowheads="1"/>
          </p:cNvSpPr>
          <p:nvPr>
            <p:ph idx="1"/>
          </p:nvPr>
        </p:nvSpPr>
        <p:spPr>
          <a:xfrm>
            <a:off x="381000" y="1600200"/>
            <a:ext cx="8229600" cy="4495800"/>
          </a:xfrm>
        </p:spPr>
        <p:txBody>
          <a:bodyPr/>
          <a:lstStyle/>
          <a:p>
            <a:pPr eaLnBrk="1" hangingPunct="1"/>
            <a:r>
              <a:rPr lang="en-GB" sz="2400" smtClean="0"/>
              <a:t>both often used very badly!</a:t>
            </a:r>
          </a:p>
          <a:p>
            <a:pPr eaLnBrk="1" hangingPunct="1"/>
            <a:r>
              <a:rPr lang="en-GB" sz="2400" smtClean="0"/>
              <a:t>colour</a:t>
            </a:r>
          </a:p>
          <a:p>
            <a:pPr lvl="1" eaLnBrk="1" hangingPunct="1"/>
            <a:r>
              <a:rPr lang="en-GB" sz="2000" smtClean="0"/>
              <a:t>older monitors limited palette</a:t>
            </a:r>
          </a:p>
          <a:p>
            <a:pPr lvl="1" eaLnBrk="1" hangingPunct="1"/>
            <a:r>
              <a:rPr lang="en-GB" sz="2000" smtClean="0"/>
              <a:t>colour over used because ‘it is there’</a:t>
            </a:r>
          </a:p>
          <a:p>
            <a:pPr lvl="1" eaLnBrk="1" hangingPunct="1"/>
            <a:r>
              <a:rPr lang="en-GB" sz="2000" smtClean="0"/>
              <a:t>beware colour blind!</a:t>
            </a:r>
          </a:p>
          <a:p>
            <a:pPr lvl="1" eaLnBrk="1" hangingPunct="1"/>
            <a:r>
              <a:rPr lang="en-GB" sz="2000" smtClean="0"/>
              <a:t>use sparingly to </a:t>
            </a:r>
            <a:r>
              <a:rPr lang="en-GB" sz="2000" smtClean="0">
                <a:solidFill>
                  <a:srgbClr val="009900"/>
                </a:solidFill>
              </a:rPr>
              <a:t>reinforce</a:t>
            </a:r>
            <a:r>
              <a:rPr lang="en-GB" sz="2000" smtClean="0"/>
              <a:t> other information</a:t>
            </a:r>
          </a:p>
          <a:p>
            <a:pPr eaLnBrk="1" hangingPunct="1"/>
            <a:r>
              <a:rPr lang="en-GB" sz="2400" smtClean="0"/>
              <a:t>3D effects</a:t>
            </a:r>
          </a:p>
          <a:p>
            <a:pPr lvl="1" eaLnBrk="1" hangingPunct="1"/>
            <a:r>
              <a:rPr lang="en-GB" sz="2000" smtClean="0"/>
              <a:t>good for physical information and some graphs</a:t>
            </a:r>
          </a:p>
          <a:p>
            <a:pPr lvl="1" eaLnBrk="1" hangingPunct="1"/>
            <a:r>
              <a:rPr lang="en-GB" sz="2000" smtClean="0"/>
              <a:t>but if over used …</a:t>
            </a:r>
            <a:br>
              <a:rPr lang="en-GB" sz="2000" smtClean="0"/>
            </a:br>
            <a:r>
              <a:rPr lang="en-GB" sz="2000" smtClean="0"/>
              <a:t>	e.g. text in perspective!!  3D pie charts</a:t>
            </a:r>
          </a:p>
        </p:txBody>
      </p:sp>
      <p:pic>
        <p:nvPicPr>
          <p:cNvPr id="89093" name="Picture 6" descr="&#10;3D-pie.gif                                                     0007898DMacintosh HD                   ABA78158:"/>
          <p:cNvPicPr>
            <a:picLocks noChangeAspect="1" noChangeArrowheads="1"/>
          </p:cNvPicPr>
          <p:nvPr/>
        </p:nvPicPr>
        <p:blipFill>
          <a:blip r:embed="rId3" cstate="print"/>
          <a:srcRect/>
          <a:stretch>
            <a:fillRect/>
          </a:stretch>
        </p:blipFill>
        <p:spPr bwMode="auto">
          <a:xfrm rot="-2516793">
            <a:off x="6477000" y="3048000"/>
            <a:ext cx="2209800" cy="884238"/>
          </a:xfrm>
          <a:prstGeom prst="rect">
            <a:avLst/>
          </a:prstGeom>
          <a:noFill/>
          <a:ln w="9525">
            <a:noFill/>
            <a:miter lim="800000"/>
            <a:headEnd/>
            <a:tailEnd/>
          </a:ln>
        </p:spPr>
      </p:pic>
      <p:pic>
        <p:nvPicPr>
          <p:cNvPr id="89094" name="Picture 6" descr="&#10;3D-pie.gif                                                     0007898DMacintosh HD                   ABA78158:"/>
          <p:cNvPicPr>
            <a:picLocks noChangeAspect="1" noChangeArrowheads="1"/>
          </p:cNvPicPr>
          <p:nvPr/>
        </p:nvPicPr>
        <p:blipFill>
          <a:blip r:embed="rId3" cstate="print"/>
          <a:srcRect/>
          <a:stretch>
            <a:fillRect/>
          </a:stretch>
        </p:blipFill>
        <p:spPr bwMode="auto">
          <a:xfrm rot="9232946">
            <a:off x="6553200" y="4724400"/>
            <a:ext cx="2209800" cy="88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solidFill>
                  <a:srgbClr val="FF0000"/>
                </a:solidFill>
              </a:rPr>
              <a:t>Bad</a:t>
            </a:r>
            <a:r>
              <a:rPr lang="en-US" smtClean="0"/>
              <a:t> </a:t>
            </a:r>
            <a:r>
              <a:rPr lang="en-US" smtClean="0">
                <a:solidFill>
                  <a:srgbClr val="6666FF"/>
                </a:solidFill>
              </a:rPr>
              <a:t>use</a:t>
            </a:r>
            <a:r>
              <a:rPr lang="en-US" smtClean="0"/>
              <a:t> </a:t>
            </a:r>
            <a:r>
              <a:rPr lang="en-US" smtClean="0">
                <a:solidFill>
                  <a:srgbClr val="99FF99"/>
                </a:solidFill>
              </a:rPr>
              <a:t>of</a:t>
            </a:r>
            <a:r>
              <a:rPr lang="en-US" smtClean="0"/>
              <a:t> </a:t>
            </a:r>
            <a:r>
              <a:rPr lang="en-US" smtClean="0">
                <a:solidFill>
                  <a:schemeClr val="accent2"/>
                </a:solidFill>
              </a:rPr>
              <a:t>c</a:t>
            </a:r>
            <a:r>
              <a:rPr lang="en-US" smtClean="0">
                <a:solidFill>
                  <a:srgbClr val="33CCFF"/>
                </a:solidFill>
              </a:rPr>
              <a:t>olou</a:t>
            </a:r>
            <a:r>
              <a:rPr lang="en-US" smtClean="0">
                <a:solidFill>
                  <a:schemeClr val="accent2"/>
                </a:solidFill>
              </a:rPr>
              <a:t>r</a:t>
            </a:r>
            <a:endParaRPr lang="en-US" smtClean="0"/>
          </a:p>
        </p:txBody>
      </p:sp>
      <p:sp>
        <p:nvSpPr>
          <p:cNvPr id="90115" name="Rectangle 3"/>
          <p:cNvSpPr>
            <a:spLocks noGrp="1" noChangeArrowheads="1"/>
          </p:cNvSpPr>
          <p:nvPr>
            <p:ph idx="1"/>
          </p:nvPr>
        </p:nvSpPr>
        <p:spPr>
          <a:solidFill>
            <a:srgbClr val="FF0000"/>
          </a:solidFill>
        </p:spPr>
        <p:txBody>
          <a:bodyPr/>
          <a:lstStyle/>
          <a:p>
            <a:pPr eaLnBrk="1" hangingPunct="1"/>
            <a:r>
              <a:rPr lang="en-US" smtClean="0">
                <a:solidFill>
                  <a:srgbClr val="33CCFF"/>
                </a:solidFill>
              </a:rPr>
              <a:t>over</a:t>
            </a:r>
            <a:r>
              <a:rPr lang="en-US" smtClean="0"/>
              <a:t> </a:t>
            </a:r>
            <a:r>
              <a:rPr lang="en-US" smtClean="0">
                <a:solidFill>
                  <a:srgbClr val="660066"/>
                </a:solidFill>
              </a:rPr>
              <a:t>use</a:t>
            </a:r>
            <a:r>
              <a:rPr lang="en-US" smtClean="0"/>
              <a:t> - </a:t>
            </a:r>
            <a:r>
              <a:rPr lang="en-US" sz="2000" smtClean="0">
                <a:solidFill>
                  <a:schemeClr val="accent1"/>
                </a:solidFill>
              </a:rPr>
              <a:t>without</a:t>
            </a:r>
            <a:r>
              <a:rPr lang="en-US" sz="2000" smtClean="0"/>
              <a:t> </a:t>
            </a:r>
            <a:r>
              <a:rPr lang="en-US" sz="2000" smtClean="0">
                <a:solidFill>
                  <a:srgbClr val="0000FF"/>
                </a:solidFill>
              </a:rPr>
              <a:t>very</a:t>
            </a:r>
            <a:r>
              <a:rPr lang="en-US" sz="2000" smtClean="0"/>
              <a:t> </a:t>
            </a:r>
            <a:r>
              <a:rPr lang="en-US" sz="2000" smtClean="0">
                <a:solidFill>
                  <a:srgbClr val="33CCFF"/>
                </a:solidFill>
              </a:rPr>
              <a:t>good</a:t>
            </a:r>
            <a:r>
              <a:rPr lang="en-US" sz="2000" smtClean="0"/>
              <a:t> reason (e.g. kids’ site)</a:t>
            </a:r>
          </a:p>
          <a:p>
            <a:pPr eaLnBrk="1" hangingPunct="1"/>
            <a:r>
              <a:rPr lang="en-US" smtClean="0">
                <a:solidFill>
                  <a:srgbClr val="00FF00"/>
                </a:solidFill>
              </a:rPr>
              <a:t>colour blindness</a:t>
            </a:r>
            <a:endParaRPr lang="en-US" smtClean="0"/>
          </a:p>
          <a:p>
            <a:pPr eaLnBrk="1" hangingPunct="1"/>
            <a:r>
              <a:rPr lang="en-US" smtClean="0"/>
              <a:t>poor </a:t>
            </a:r>
            <a:r>
              <a:rPr lang="en-US" smtClean="0">
                <a:solidFill>
                  <a:srgbClr val="FF3399"/>
                </a:solidFill>
              </a:rPr>
              <a:t>use of</a:t>
            </a:r>
            <a:r>
              <a:rPr lang="en-US" smtClean="0"/>
              <a:t> contrast</a:t>
            </a:r>
          </a:p>
          <a:p>
            <a:pPr eaLnBrk="1" hangingPunct="1"/>
            <a:r>
              <a:rPr lang="en-US" smtClean="0"/>
              <a:t>do adjust your set!</a:t>
            </a:r>
          </a:p>
          <a:p>
            <a:pPr lvl="1" eaLnBrk="1" hangingPunct="1"/>
            <a:r>
              <a:rPr lang="en-US" smtClean="0"/>
              <a:t>adjust your monitor to greys only</a:t>
            </a:r>
          </a:p>
          <a:p>
            <a:pPr lvl="1" eaLnBrk="1" hangingPunct="1"/>
            <a:r>
              <a:rPr lang="en-US" smtClean="0"/>
              <a:t>can you still read your screen?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998" y="1600200"/>
            <a:ext cx="815800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872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GB" smtClean="0"/>
              <a:t>Cross countries and cultures</a:t>
            </a:r>
          </a:p>
        </p:txBody>
      </p:sp>
      <p:sp>
        <p:nvSpPr>
          <p:cNvPr id="91139" name="Rectangle 3"/>
          <p:cNvSpPr>
            <a:spLocks noGrp="1" noChangeArrowheads="1"/>
          </p:cNvSpPr>
          <p:nvPr>
            <p:ph idx="1"/>
          </p:nvPr>
        </p:nvSpPr>
        <p:spPr>
          <a:xfrm>
            <a:off x="457200" y="1371600"/>
            <a:ext cx="8229600" cy="4495800"/>
          </a:xfrm>
        </p:spPr>
        <p:txBody>
          <a:bodyPr/>
          <a:lstStyle/>
          <a:p>
            <a:pPr eaLnBrk="1" hangingPunct="1">
              <a:lnSpc>
                <a:spcPct val="90000"/>
              </a:lnSpc>
            </a:pPr>
            <a:r>
              <a:rPr lang="en-GB" sz="2000" dirty="0" smtClean="0"/>
              <a:t>localisation &amp; internationalisation</a:t>
            </a:r>
          </a:p>
          <a:p>
            <a:pPr marL="819150" lvl="1" eaLnBrk="1" hangingPunct="1">
              <a:lnSpc>
                <a:spcPct val="90000"/>
              </a:lnSpc>
            </a:pPr>
            <a:r>
              <a:rPr lang="en-GB" sz="1800" dirty="0" smtClean="0"/>
              <a:t>changing interfaces for particular cultures/languages</a:t>
            </a:r>
          </a:p>
          <a:p>
            <a:pPr eaLnBrk="1" hangingPunct="1">
              <a:lnSpc>
                <a:spcPct val="90000"/>
              </a:lnSpc>
            </a:pPr>
            <a:r>
              <a:rPr lang="en-GB" sz="2000" dirty="0" smtClean="0"/>
              <a:t>globalisation</a:t>
            </a:r>
          </a:p>
          <a:p>
            <a:pPr marL="819150" lvl="1" eaLnBrk="1" hangingPunct="1">
              <a:lnSpc>
                <a:spcPct val="90000"/>
              </a:lnSpc>
            </a:pPr>
            <a:r>
              <a:rPr lang="en-GB" sz="1800" dirty="0" smtClean="0"/>
              <a:t>try to choose symbols etc. that work everywhere</a:t>
            </a:r>
          </a:p>
          <a:p>
            <a:pPr eaLnBrk="1" hangingPunct="1">
              <a:lnSpc>
                <a:spcPct val="90000"/>
              </a:lnSpc>
            </a:pPr>
            <a:endParaRPr lang="en-GB" sz="1000" dirty="0" smtClean="0"/>
          </a:p>
          <a:p>
            <a:pPr eaLnBrk="1" hangingPunct="1">
              <a:lnSpc>
                <a:spcPct val="90000"/>
              </a:lnSpc>
            </a:pPr>
            <a:r>
              <a:rPr lang="en-GB" sz="2000" dirty="0" smtClean="0"/>
              <a:t>simply change language?</a:t>
            </a:r>
          </a:p>
          <a:p>
            <a:pPr marL="819150" lvl="1" eaLnBrk="1" hangingPunct="1">
              <a:lnSpc>
                <a:spcPct val="90000"/>
              </a:lnSpc>
            </a:pPr>
            <a:r>
              <a:rPr lang="en-GB" sz="1800" dirty="0" smtClean="0"/>
              <a:t>use ‘resource’ database instead of literal text</a:t>
            </a:r>
            <a:br>
              <a:rPr lang="en-GB" sz="1800" dirty="0" smtClean="0"/>
            </a:br>
            <a:r>
              <a:rPr lang="en-GB" sz="1800" dirty="0" smtClean="0"/>
              <a:t>… but changes sizes, left-right order etc.</a:t>
            </a:r>
          </a:p>
          <a:p>
            <a:pPr eaLnBrk="1" hangingPunct="1">
              <a:lnSpc>
                <a:spcPct val="90000"/>
              </a:lnSpc>
            </a:pPr>
            <a:r>
              <a:rPr lang="en-GB" sz="2000" dirty="0" smtClean="0"/>
              <a:t>deeper issues</a:t>
            </a:r>
          </a:p>
          <a:p>
            <a:pPr marL="819150" lvl="1" eaLnBrk="1" hangingPunct="1">
              <a:lnSpc>
                <a:spcPct val="90000"/>
              </a:lnSpc>
            </a:pPr>
            <a:r>
              <a:rPr lang="en-GB" sz="1800" dirty="0" smtClean="0"/>
              <a:t>cultural assumptions and values</a:t>
            </a:r>
          </a:p>
          <a:p>
            <a:pPr marL="819150" lvl="1" eaLnBrk="1" hangingPunct="1">
              <a:lnSpc>
                <a:spcPct val="90000"/>
              </a:lnSpc>
            </a:pPr>
            <a:r>
              <a:rPr lang="en-GB" sz="1800" dirty="0" smtClean="0"/>
              <a:t>meanings of symbols</a:t>
            </a:r>
          </a:p>
          <a:p>
            <a:pPr marL="819150" lvl="1" eaLnBrk="1" hangingPunct="1">
              <a:lnSpc>
                <a:spcPct val="90000"/>
              </a:lnSpc>
              <a:buFontTx/>
              <a:buChar char=" "/>
            </a:pPr>
            <a:r>
              <a:rPr lang="en-GB" sz="1800" dirty="0" err="1" smtClean="0"/>
              <a:t>e.g</a:t>
            </a:r>
            <a:r>
              <a:rPr lang="en-GB" sz="1800" dirty="0" smtClean="0"/>
              <a:t> tick and cross …  +</a:t>
            </a:r>
            <a:r>
              <a:rPr lang="en-GB" sz="1800" dirty="0" err="1" smtClean="0"/>
              <a:t>ve</a:t>
            </a:r>
            <a:r>
              <a:rPr lang="en-GB" sz="1800" dirty="0" smtClean="0"/>
              <a:t> and -</a:t>
            </a:r>
            <a:r>
              <a:rPr lang="en-GB" sz="1800" dirty="0" err="1" smtClean="0"/>
              <a:t>ve</a:t>
            </a:r>
            <a:r>
              <a:rPr lang="en-GB" sz="1800" dirty="0" smtClean="0"/>
              <a:t> in some cultures</a:t>
            </a:r>
            <a:br>
              <a:rPr lang="en-GB" sz="1800" dirty="0" smtClean="0"/>
            </a:br>
            <a:r>
              <a:rPr lang="en-GB" sz="1800" dirty="0" smtClean="0"/>
              <a:t>      … but … mean the same thing (mark this) in others</a:t>
            </a:r>
            <a:endParaRPr lang="en-GB" sz="1000" dirty="0" smtClean="0"/>
          </a:p>
        </p:txBody>
      </p:sp>
      <p:pic>
        <p:nvPicPr>
          <p:cNvPr id="2050" name="Picture 2" descr="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81600"/>
            <a:ext cx="5715000"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685800"/>
            <a:ext cx="7772400" cy="1143000"/>
          </a:xfrm>
        </p:spPr>
        <p:txBody>
          <a:bodyPr/>
          <a:lstStyle/>
          <a:p>
            <a:pPr eaLnBrk="1" hangingPunct="1"/>
            <a:r>
              <a:rPr lang="en-GB" sz="5400" dirty="0" smtClean="0"/>
              <a:t>Prototyping</a:t>
            </a:r>
            <a:r>
              <a:rPr lang="en-GB" dirty="0" smtClean="0"/>
              <a:t/>
            </a:r>
            <a:br>
              <a:rPr lang="en-GB" dirty="0" smtClean="0"/>
            </a:br>
            <a:endParaRPr lang="en-GB" dirty="0" smtClean="0"/>
          </a:p>
        </p:txBody>
      </p:sp>
      <p:pic>
        <p:nvPicPr>
          <p:cNvPr id="3" name="Picture 2" descr="1340041796_401947752_1-3D-rapid-prototyping-design-printing-services-Umhlanga.jpg"/>
          <p:cNvPicPr>
            <a:picLocks noChangeAspect="1"/>
          </p:cNvPicPr>
          <p:nvPr/>
        </p:nvPicPr>
        <p:blipFill>
          <a:blip r:embed="rId3" cstate="print"/>
          <a:stretch>
            <a:fillRect/>
          </a:stretch>
        </p:blipFill>
        <p:spPr>
          <a:xfrm>
            <a:off x="5355907" y="1479375"/>
            <a:ext cx="3757613" cy="42157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357186" y="1447800"/>
            <a:ext cx="4748213" cy="4708981"/>
          </a:xfrm>
          <a:prstGeom prst="rect">
            <a:avLst/>
          </a:prstGeom>
        </p:spPr>
        <p:txBody>
          <a:bodyPr wrap="square">
            <a:spAutoFit/>
          </a:bodyPr>
          <a:lstStyle/>
          <a:p>
            <a:pPr algn="just"/>
            <a:r>
              <a:rPr lang="en-US" sz="2000" dirty="0">
                <a:latin typeface="Times" charset="0"/>
              </a:rPr>
              <a:t>A </a:t>
            </a:r>
            <a:r>
              <a:rPr lang="en-US" sz="2000" b="1" dirty="0">
                <a:latin typeface="Times" charset="0"/>
              </a:rPr>
              <a:t>prototype</a:t>
            </a:r>
            <a:r>
              <a:rPr lang="en-US" sz="2000" dirty="0">
                <a:latin typeface="Times" charset="0"/>
              </a:rPr>
              <a:t> is an early sample, model, or release of a product built to test a concept or process or to act as a thing to be replicated or learned from. It is a term used in a variety </a:t>
            </a:r>
            <a:r>
              <a:rPr lang="en-US" sz="2000" dirty="0" smtClean="0">
                <a:latin typeface="Times" charset="0"/>
              </a:rPr>
              <a:t>of contexts,  including</a:t>
            </a:r>
            <a:r>
              <a:rPr lang="en-US" sz="2000" dirty="0">
                <a:latin typeface="Times" charset="0"/>
              </a:rPr>
              <a:t> semantics</a:t>
            </a:r>
            <a:r>
              <a:rPr lang="en-US" sz="2000" dirty="0" smtClean="0">
                <a:latin typeface="Times" charset="0"/>
              </a:rPr>
              <a:t>, design, electronics</a:t>
            </a:r>
            <a:r>
              <a:rPr lang="en-US" sz="2000" dirty="0">
                <a:latin typeface="Times" charset="0"/>
              </a:rPr>
              <a:t>, and software programming. A prototype is designed to test and trial a new design to enhance precision by system analysts and users. Prototyping serves to provide specifications for a real, working system rather than a theoretical one</a:t>
            </a:r>
            <a:r>
              <a:rPr lang="en-US" sz="2000" dirty="0" smtClean="0">
                <a:latin typeface="Times" charset="0"/>
              </a:rPr>
              <a:t>. In </a:t>
            </a:r>
            <a:r>
              <a:rPr lang="en-US" sz="2000" dirty="0">
                <a:latin typeface="Times" charset="0"/>
              </a:rPr>
              <a:t>some workflow models, creating a prototype (a process sometimes called </a:t>
            </a:r>
            <a:r>
              <a:rPr lang="en-US" sz="2000" b="1" dirty="0">
                <a:latin typeface="Times" charset="0"/>
              </a:rPr>
              <a:t>materialization</a:t>
            </a:r>
            <a:r>
              <a:rPr lang="en-US" sz="2000" dirty="0">
                <a:latin typeface="Times" charset="0"/>
              </a:rPr>
              <a:t>) is the step between the formalization and the evaluation of an idea.</a:t>
            </a:r>
            <a:endParaRPr lang="en-US" sz="2000" dirty="0"/>
          </a:p>
        </p:txBody>
      </p:sp>
      <p:sp>
        <p:nvSpPr>
          <p:cNvPr id="5" name="Up Ribbon 4"/>
          <p:cNvSpPr/>
          <p:nvPr/>
        </p:nvSpPr>
        <p:spPr bwMode="auto">
          <a:xfrm>
            <a:off x="609600" y="2590800"/>
            <a:ext cx="8275320" cy="1371600"/>
          </a:xfrm>
          <a:prstGeom prst="ribbon2">
            <a:avLst>
              <a:gd name="adj1" fmla="val 17857"/>
              <a:gd name="adj2" fmla="val 7215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 sz="35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 KNOW IT, WHEN I SEE IT</a:t>
            </a:r>
            <a:endParaRPr kumimoji="0" lang="en-US" sz="35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Iteration and Prototyping</a:t>
            </a:r>
            <a:endParaRPr lang="en-US" dirty="0"/>
          </a:p>
        </p:txBody>
      </p:sp>
      <p:sp>
        <p:nvSpPr>
          <p:cNvPr id="4" name="Content Placeholder 3"/>
          <p:cNvSpPr>
            <a:spLocks noGrp="1"/>
          </p:cNvSpPr>
          <p:nvPr>
            <p:ph idx="1"/>
          </p:nvPr>
        </p:nvSpPr>
        <p:spPr/>
        <p:txBody>
          <a:bodyPr/>
          <a:lstStyle/>
          <a:p>
            <a:pPr algn="just"/>
            <a:r>
              <a:rPr lang="en-US" dirty="0" smtClean="0"/>
              <a:t>Because human situations are complex and designers are not infallible it is likely that our first design will not be perfect! For this reason, almost all interaction design includes some form of iteration of ideas.</a:t>
            </a:r>
          </a:p>
          <a:p>
            <a:pPr lvl="1" algn="just"/>
            <a:r>
              <a:rPr lang="en-US" dirty="0" smtClean="0"/>
              <a:t>This often starts early on with </a:t>
            </a:r>
            <a:r>
              <a:rPr lang="en-US" b="1" dirty="0" smtClean="0"/>
              <a:t>paper designs </a:t>
            </a:r>
            <a:r>
              <a:rPr lang="en-US" dirty="0" smtClean="0"/>
              <a:t>and </a:t>
            </a:r>
            <a:r>
              <a:rPr lang="en-US" b="1" dirty="0" smtClean="0"/>
              <a:t>storyboards</a:t>
            </a:r>
            <a:r>
              <a:rPr lang="en-US" dirty="0" smtClean="0"/>
              <a:t> being demonstrated to colleagues and potential users.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and Prototyping</a:t>
            </a:r>
            <a:endParaRPr lang="en-US" dirty="0"/>
          </a:p>
        </p:txBody>
      </p:sp>
      <p:sp>
        <p:nvSpPr>
          <p:cNvPr id="3" name="Content Placeholder 2"/>
          <p:cNvSpPr>
            <a:spLocks noGrp="1"/>
          </p:cNvSpPr>
          <p:nvPr>
            <p:ph idx="1"/>
          </p:nvPr>
        </p:nvSpPr>
        <p:spPr/>
        <p:txBody>
          <a:bodyPr/>
          <a:lstStyle/>
          <a:p>
            <a:r>
              <a:rPr lang="en-US" dirty="0" smtClean="0"/>
              <a:t>Later in the design process one might use mockups of physical devices or tools such as Shockwave or Visual Basic to create prototype versions of software.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eaLnBrk="1" hangingPunct="1"/>
            <a:r>
              <a:rPr lang="en-GB" smtClean="0"/>
              <a:t>Iteration and prototyping</a:t>
            </a:r>
          </a:p>
        </p:txBody>
      </p:sp>
      <p:sp>
        <p:nvSpPr>
          <p:cNvPr id="94211" name="Rectangle 3"/>
          <p:cNvSpPr>
            <a:spLocks noGrp="1" noChangeArrowheads="1"/>
          </p:cNvSpPr>
          <p:nvPr>
            <p:ph idx="1"/>
          </p:nvPr>
        </p:nvSpPr>
        <p:spPr/>
        <p:txBody>
          <a:bodyPr/>
          <a:lstStyle/>
          <a:p>
            <a:pPr eaLnBrk="1" hangingPunct="1">
              <a:buFont typeface="Wingdings" charset="2"/>
              <a:buChar char="q"/>
            </a:pPr>
            <a:r>
              <a:rPr lang="en-GB" smtClean="0"/>
              <a:t>getting better …</a:t>
            </a:r>
          </a:p>
          <a:p>
            <a:pPr eaLnBrk="1" hangingPunct="1">
              <a:buFont typeface="Wingdings" charset="2"/>
              <a:buChar char="q"/>
            </a:pPr>
            <a:r>
              <a:rPr lang="en-GB" smtClean="0"/>
              <a:t> and starting well...</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317840" y="1820160"/>
              <a:ext cx="360" cy="360"/>
            </p14:xfrm>
          </p:contentPart>
        </mc:Choice>
        <mc:Fallback xmlns="">
          <p:pic>
            <p:nvPicPr>
              <p:cNvPr id="2" name="Ink 1"/>
              <p:cNvPicPr/>
              <p:nvPr/>
            </p:nvPicPr>
            <p:blipFill>
              <a:blip r:embed="rId3"/>
              <a:stretch>
                <a:fillRect/>
              </a:stretch>
            </p:blipFill>
            <p:spPr>
              <a:xfrm>
                <a:off x="4308480" y="1810800"/>
                <a:ext cx="19080" cy="19080"/>
              </a:xfrm>
              <a:prstGeom prst="rect">
                <a:avLst/>
              </a:prstGeom>
            </p:spPr>
          </p:pic>
        </mc:Fallback>
      </mc:AlternateContent>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Prototyping</a:t>
            </a:r>
          </a:p>
        </p:txBody>
      </p:sp>
      <p:sp>
        <p:nvSpPr>
          <p:cNvPr id="95235" name="Rectangle 3"/>
          <p:cNvSpPr>
            <a:spLocks noGrp="1" noChangeArrowheads="1"/>
          </p:cNvSpPr>
          <p:nvPr>
            <p:ph idx="1"/>
          </p:nvPr>
        </p:nvSpPr>
        <p:spPr/>
        <p:txBody>
          <a:bodyPr/>
          <a:lstStyle/>
          <a:p>
            <a:pPr eaLnBrk="1" hangingPunct="1"/>
            <a:r>
              <a:rPr lang="en-US" dirty="0" smtClean="0"/>
              <a:t>you never get it right first time</a:t>
            </a:r>
          </a:p>
          <a:p>
            <a:pPr eaLnBrk="1" hangingPunct="1"/>
            <a:r>
              <a:rPr lang="en-US" dirty="0" smtClean="0"/>
              <a:t>if at first you don’t succeed …</a:t>
            </a:r>
          </a:p>
          <a:p>
            <a:pPr eaLnBrk="1" hangingPunct="1"/>
            <a:endParaRPr lang="en-US" dirty="0" smtClean="0"/>
          </a:p>
        </p:txBody>
      </p:sp>
      <p:grpSp>
        <p:nvGrpSpPr>
          <p:cNvPr id="2" name="Group 4"/>
          <p:cNvGrpSpPr>
            <a:grpSpLocks/>
          </p:cNvGrpSpPr>
          <p:nvPr/>
        </p:nvGrpSpPr>
        <p:grpSpPr bwMode="auto">
          <a:xfrm>
            <a:off x="762000" y="3595688"/>
            <a:ext cx="7735888" cy="1890712"/>
            <a:chOff x="720" y="2457"/>
            <a:chExt cx="4873" cy="1191"/>
          </a:xfrm>
        </p:grpSpPr>
        <p:sp>
          <p:nvSpPr>
            <p:cNvPr id="95237" name="AutoShape 5"/>
            <p:cNvSpPr>
              <a:spLocks noChangeArrowheads="1"/>
            </p:cNvSpPr>
            <p:nvPr/>
          </p:nvSpPr>
          <p:spPr bwMode="auto">
            <a:xfrm>
              <a:off x="2160" y="2544"/>
              <a:ext cx="1008" cy="384"/>
            </a:xfrm>
            <a:prstGeom prst="flowChartProcess">
              <a:avLst/>
            </a:prstGeom>
            <a:solidFill>
              <a:schemeClr val="accent1"/>
            </a:solidFill>
            <a:ln w="9525">
              <a:solidFill>
                <a:schemeClr val="tx1"/>
              </a:solidFill>
              <a:miter lim="800000"/>
              <a:headEnd/>
              <a:tailEnd/>
            </a:ln>
          </p:spPr>
          <p:txBody>
            <a:bodyPr wrap="none" anchor="ctr"/>
            <a:lstStyle/>
            <a:p>
              <a:pPr algn="ctr"/>
              <a:r>
                <a:rPr lang="en-US">
                  <a:latin typeface="Times New Roman" charset="0"/>
                </a:rPr>
                <a:t>prototype</a:t>
              </a:r>
            </a:p>
          </p:txBody>
        </p:sp>
        <p:sp>
          <p:nvSpPr>
            <p:cNvPr id="95238" name="AutoShape 6"/>
            <p:cNvSpPr>
              <a:spLocks noChangeArrowheads="1"/>
            </p:cNvSpPr>
            <p:nvPr/>
          </p:nvSpPr>
          <p:spPr bwMode="auto">
            <a:xfrm>
              <a:off x="3648" y="2544"/>
              <a:ext cx="960" cy="384"/>
            </a:xfrm>
            <a:prstGeom prst="flowChartPreparation">
              <a:avLst/>
            </a:prstGeom>
            <a:solidFill>
              <a:schemeClr val="accent1"/>
            </a:solidFill>
            <a:ln w="9525">
              <a:solidFill>
                <a:schemeClr val="tx1"/>
              </a:solidFill>
              <a:miter lim="800000"/>
              <a:headEnd/>
              <a:tailEnd/>
            </a:ln>
          </p:spPr>
          <p:txBody>
            <a:bodyPr wrap="none" anchor="ctr"/>
            <a:lstStyle/>
            <a:p>
              <a:pPr algn="ctr"/>
              <a:r>
                <a:rPr lang="en-US">
                  <a:latin typeface="Times New Roman" charset="0"/>
                </a:rPr>
                <a:t>evaluate</a:t>
              </a:r>
            </a:p>
          </p:txBody>
        </p:sp>
        <p:sp>
          <p:nvSpPr>
            <p:cNvPr id="95239" name="AutoShape 7"/>
            <p:cNvSpPr>
              <a:spLocks noChangeArrowheads="1"/>
            </p:cNvSpPr>
            <p:nvPr/>
          </p:nvSpPr>
          <p:spPr bwMode="auto">
            <a:xfrm>
              <a:off x="720" y="2544"/>
              <a:ext cx="960" cy="384"/>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latin typeface="Times New Roman" charset="0"/>
                </a:rPr>
                <a:t>design</a:t>
              </a:r>
            </a:p>
          </p:txBody>
        </p:sp>
        <p:sp>
          <p:nvSpPr>
            <p:cNvPr id="95240" name="AutoShape 8"/>
            <p:cNvSpPr>
              <a:spLocks noChangeArrowheads="1"/>
            </p:cNvSpPr>
            <p:nvPr/>
          </p:nvSpPr>
          <p:spPr bwMode="auto">
            <a:xfrm>
              <a:off x="2184" y="3264"/>
              <a:ext cx="960" cy="384"/>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latin typeface="Times New Roman" charset="0"/>
                </a:rPr>
                <a:t>re-design</a:t>
              </a:r>
            </a:p>
          </p:txBody>
        </p:sp>
        <p:cxnSp>
          <p:nvCxnSpPr>
            <p:cNvPr id="95241" name="AutoShape 9"/>
            <p:cNvCxnSpPr>
              <a:cxnSpLocks noChangeShapeType="1"/>
              <a:stCxn id="95237" idx="3"/>
              <a:endCxn id="95238" idx="1"/>
            </p:cNvCxnSpPr>
            <p:nvPr/>
          </p:nvCxnSpPr>
          <p:spPr bwMode="auto">
            <a:xfrm>
              <a:off x="3168" y="2736"/>
              <a:ext cx="480" cy="0"/>
            </a:xfrm>
            <a:prstGeom prst="straightConnector1">
              <a:avLst/>
            </a:prstGeom>
            <a:noFill/>
            <a:ln w="9525">
              <a:solidFill>
                <a:schemeClr val="tx1"/>
              </a:solidFill>
              <a:round/>
              <a:headEnd/>
              <a:tailEnd type="triangle" w="med" len="med"/>
            </a:ln>
          </p:spPr>
        </p:cxnSp>
        <p:cxnSp>
          <p:nvCxnSpPr>
            <p:cNvPr id="95242" name="AutoShape 10"/>
            <p:cNvCxnSpPr>
              <a:cxnSpLocks noChangeShapeType="1"/>
              <a:stCxn id="95239" idx="3"/>
              <a:endCxn id="95237" idx="1"/>
            </p:cNvCxnSpPr>
            <p:nvPr/>
          </p:nvCxnSpPr>
          <p:spPr bwMode="auto">
            <a:xfrm>
              <a:off x="1680" y="2736"/>
              <a:ext cx="480" cy="0"/>
            </a:xfrm>
            <a:prstGeom prst="straightConnector1">
              <a:avLst/>
            </a:prstGeom>
            <a:noFill/>
            <a:ln w="9525">
              <a:solidFill>
                <a:schemeClr val="tx1"/>
              </a:solidFill>
              <a:round/>
              <a:headEnd/>
              <a:tailEnd type="triangle" w="med" len="med"/>
            </a:ln>
          </p:spPr>
        </p:cxnSp>
        <p:cxnSp>
          <p:nvCxnSpPr>
            <p:cNvPr id="95243" name="AutoShape 11"/>
            <p:cNvCxnSpPr>
              <a:cxnSpLocks noChangeShapeType="1"/>
              <a:stCxn id="95238" idx="2"/>
              <a:endCxn id="95240" idx="3"/>
            </p:cNvCxnSpPr>
            <p:nvPr/>
          </p:nvCxnSpPr>
          <p:spPr bwMode="auto">
            <a:xfrm rot="5400000">
              <a:off x="3372" y="2700"/>
              <a:ext cx="528" cy="984"/>
            </a:xfrm>
            <a:prstGeom prst="curvedConnector2">
              <a:avLst/>
            </a:prstGeom>
            <a:noFill/>
            <a:ln w="9525">
              <a:solidFill>
                <a:schemeClr val="tx1"/>
              </a:solidFill>
              <a:round/>
              <a:headEnd/>
              <a:tailEnd type="triangle" w="med" len="med"/>
            </a:ln>
          </p:spPr>
        </p:cxnSp>
        <p:cxnSp>
          <p:nvCxnSpPr>
            <p:cNvPr id="95244" name="AutoShape 12"/>
            <p:cNvCxnSpPr>
              <a:cxnSpLocks noChangeShapeType="1"/>
              <a:stCxn id="95240" idx="0"/>
              <a:endCxn id="95237" idx="2"/>
            </p:cNvCxnSpPr>
            <p:nvPr/>
          </p:nvCxnSpPr>
          <p:spPr bwMode="auto">
            <a:xfrm flipV="1">
              <a:off x="2664" y="2928"/>
              <a:ext cx="0" cy="336"/>
            </a:xfrm>
            <a:prstGeom prst="straightConnector1">
              <a:avLst/>
            </a:prstGeom>
            <a:noFill/>
            <a:ln w="9525">
              <a:solidFill>
                <a:schemeClr val="tx1"/>
              </a:solidFill>
              <a:round/>
              <a:headEnd/>
              <a:tailEnd type="triangle" w="med" len="med"/>
            </a:ln>
          </p:spPr>
        </p:cxnSp>
        <p:sp>
          <p:nvSpPr>
            <p:cNvPr id="95245" name="Line 13"/>
            <p:cNvSpPr>
              <a:spLocks noChangeShapeType="1"/>
            </p:cNvSpPr>
            <p:nvPr/>
          </p:nvSpPr>
          <p:spPr bwMode="auto">
            <a:xfrm>
              <a:off x="4608" y="2736"/>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95246" name="Text Box 14"/>
            <p:cNvSpPr txBox="1">
              <a:spLocks noChangeArrowheads="1"/>
            </p:cNvSpPr>
            <p:nvPr/>
          </p:nvSpPr>
          <p:spPr bwMode="auto">
            <a:xfrm>
              <a:off x="5040" y="2592"/>
              <a:ext cx="553" cy="288"/>
            </a:xfrm>
            <a:prstGeom prst="rect">
              <a:avLst/>
            </a:prstGeom>
            <a:noFill/>
            <a:ln w="9525">
              <a:noFill/>
              <a:miter lim="800000"/>
              <a:headEnd/>
              <a:tailEnd/>
            </a:ln>
          </p:spPr>
          <p:txBody>
            <a:bodyPr wrap="none">
              <a:spAutoFit/>
            </a:bodyPr>
            <a:lstStyle/>
            <a:p>
              <a:r>
                <a:rPr lang="en-US">
                  <a:latin typeface="Times New Roman" charset="0"/>
                </a:rPr>
                <a:t>done!</a:t>
              </a:r>
            </a:p>
          </p:txBody>
        </p:sp>
        <p:sp>
          <p:nvSpPr>
            <p:cNvPr id="95247" name="Text Box 15"/>
            <p:cNvSpPr txBox="1">
              <a:spLocks noChangeArrowheads="1"/>
            </p:cNvSpPr>
            <p:nvPr/>
          </p:nvSpPr>
          <p:spPr bwMode="auto">
            <a:xfrm>
              <a:off x="4560" y="2457"/>
              <a:ext cx="388" cy="231"/>
            </a:xfrm>
            <a:prstGeom prst="rect">
              <a:avLst/>
            </a:prstGeom>
            <a:noFill/>
            <a:ln w="9525">
              <a:noFill/>
              <a:miter lim="800000"/>
              <a:headEnd/>
              <a:tailEnd/>
            </a:ln>
          </p:spPr>
          <p:txBody>
            <a:bodyPr wrap="none">
              <a:spAutoFit/>
            </a:bodyPr>
            <a:lstStyle/>
            <a:p>
              <a:r>
                <a:rPr lang="en-US" sz="1800">
                  <a:latin typeface="Times New Roman" charset="0"/>
                </a:rPr>
                <a:t>OK?</a:t>
              </a:r>
              <a:endParaRPr lang="en-US">
                <a:latin typeface="Times New Roman"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Available tools</a:t>
            </a:r>
          </a:p>
        </p:txBody>
      </p:sp>
      <p:sp>
        <p:nvSpPr>
          <p:cNvPr id="58371" name="Rectangle 3"/>
          <p:cNvSpPr>
            <a:spLocks noGrp="1" noChangeArrowheads="1"/>
          </p:cNvSpPr>
          <p:nvPr>
            <p:ph idx="1"/>
          </p:nvPr>
        </p:nvSpPr>
        <p:spPr/>
        <p:txBody>
          <a:bodyPr/>
          <a:lstStyle/>
          <a:p>
            <a:pPr eaLnBrk="1" hangingPunct="1"/>
            <a:r>
              <a:rPr lang="en-US" smtClean="0"/>
              <a:t>grouping of items</a:t>
            </a:r>
          </a:p>
          <a:p>
            <a:pPr eaLnBrk="1" hangingPunct="1"/>
            <a:r>
              <a:rPr lang="en-US" smtClean="0"/>
              <a:t>order of items </a:t>
            </a:r>
          </a:p>
          <a:p>
            <a:pPr eaLnBrk="1" hangingPunct="1"/>
            <a:r>
              <a:rPr lang="en-US" smtClean="0"/>
              <a:t>decoration - fonts, boxes etc.</a:t>
            </a:r>
          </a:p>
          <a:p>
            <a:pPr eaLnBrk="1" hangingPunct="1"/>
            <a:r>
              <a:rPr lang="en-US" smtClean="0"/>
              <a:t>alignment of items</a:t>
            </a:r>
          </a:p>
          <a:p>
            <a:pPr eaLnBrk="1" hangingPunct="1"/>
            <a:r>
              <a:rPr lang="en-US" smtClean="0"/>
              <a:t>white space between items</a:t>
            </a:r>
          </a:p>
          <a:p>
            <a:pPr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Vs Summative</a:t>
            </a:r>
            <a:endParaRPr lang="en-US" dirty="0"/>
          </a:p>
        </p:txBody>
      </p:sp>
      <p:sp>
        <p:nvSpPr>
          <p:cNvPr id="3" name="Content Placeholder 2"/>
          <p:cNvSpPr>
            <a:spLocks noGrp="1"/>
          </p:cNvSpPr>
          <p:nvPr>
            <p:ph idx="1"/>
          </p:nvPr>
        </p:nvSpPr>
        <p:spPr/>
        <p:txBody>
          <a:bodyPr/>
          <a:lstStyle/>
          <a:p>
            <a:pPr algn="just"/>
            <a:r>
              <a:rPr lang="en-US" sz="2800" dirty="0" smtClean="0"/>
              <a:t>Any of these prototypes, whether paper-based or running software, can then be evaluated to see whether they are acceptable and where there is room for improvement. </a:t>
            </a:r>
          </a:p>
          <a:p>
            <a:pPr lvl="1" algn="just"/>
            <a:r>
              <a:rPr lang="en-US" sz="2400" dirty="0" smtClean="0"/>
              <a:t>This sort of evaluation, intended to improve designs, is called formative evaluation. </a:t>
            </a:r>
          </a:p>
          <a:p>
            <a:pPr lvl="1" algn="just"/>
            <a:r>
              <a:rPr lang="en-US" sz="2400" dirty="0" smtClean="0"/>
              <a:t>This is in contrast to summative evaluation, which is performed at the end to verify whether the product is good enough. </a:t>
            </a: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lgn="just"/>
            <a:r>
              <a:rPr lang="en-US" b="1" dirty="0" smtClean="0"/>
              <a:t>W</a:t>
            </a:r>
            <a:r>
              <a:rPr lang="en-US" dirty="0" smtClean="0"/>
              <a:t>e have seen that design in HCI is not just about creating devices or software, but instead is about the whole interaction between people, software and their environment. </a:t>
            </a:r>
          </a:p>
          <a:p>
            <a:pPr algn="just"/>
            <a:r>
              <a:rPr lang="en-US" dirty="0" smtClean="0"/>
              <a:t>Because of this it is good to see the product of design not just as the obvious artifacts but as the whole intervention that changes the existing situation to a new one.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and structure</a:t>
            </a:r>
            <a:endParaRPr lang="en-US" dirty="0"/>
          </a:p>
        </p:txBody>
      </p:sp>
      <p:sp>
        <p:nvSpPr>
          <p:cNvPr id="3" name="Content Placeholder 2"/>
          <p:cNvSpPr>
            <a:spLocks noGrp="1"/>
          </p:cNvSpPr>
          <p:nvPr>
            <p:ph idx="1"/>
          </p:nvPr>
        </p:nvSpPr>
        <p:spPr>
          <a:xfrm>
            <a:off x="457200" y="1371600"/>
            <a:ext cx="8229600" cy="4495800"/>
          </a:xfrm>
        </p:spPr>
        <p:txBody>
          <a:bodyPr/>
          <a:lstStyle/>
          <a:p>
            <a:r>
              <a:rPr lang="en-US" dirty="0" smtClean="0"/>
              <a:t>If things logically belong together, then we should normally physically group them together. This may involve multiple levels of structure. </a:t>
            </a:r>
          </a:p>
          <a:p>
            <a:pPr lvl="1" algn="just"/>
            <a:r>
              <a:rPr lang="en-US" sz="2400" dirty="0" smtClean="0"/>
              <a:t>For example, in the Figure in next slide we can see a potential design for an ordering screen. Notice how the details for billing and delivery are grouped together spatially; also note how they are separated from the list of items actually ordered by a line as well as spatially.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33400"/>
            <a:ext cx="8229600" cy="1066800"/>
          </a:xfrm>
        </p:spPr>
        <p:txBody>
          <a:bodyPr/>
          <a:lstStyle/>
          <a:p>
            <a:pPr eaLnBrk="1" hangingPunct="1"/>
            <a:r>
              <a:rPr lang="en-US" dirty="0" smtClean="0"/>
              <a:t>Grouping and structure</a:t>
            </a:r>
          </a:p>
        </p:txBody>
      </p:sp>
      <p:sp>
        <p:nvSpPr>
          <p:cNvPr id="59395" name="Rectangle 3"/>
          <p:cNvSpPr>
            <a:spLocks noGrp="1" noChangeArrowheads="1"/>
          </p:cNvSpPr>
          <p:nvPr>
            <p:ph idx="1"/>
          </p:nvPr>
        </p:nvSpPr>
        <p:spPr/>
        <p:txBody>
          <a:bodyPr/>
          <a:lstStyle/>
          <a:p>
            <a:pPr algn="ctr">
              <a:buNone/>
            </a:pPr>
            <a:r>
              <a:rPr lang="en-US" sz="2400" dirty="0"/>
              <a:t>This reflects the following logical structure:</a:t>
            </a:r>
          </a:p>
          <a:p>
            <a:pPr algn="ctr" eaLnBrk="1" hangingPunct="1">
              <a:buFontTx/>
              <a:buNone/>
            </a:pPr>
            <a:r>
              <a:rPr lang="en-US" sz="2400" dirty="0" smtClean="0"/>
              <a:t>logically together  </a:t>
            </a:r>
            <a:r>
              <a:rPr lang="en-US" sz="2400" dirty="0" smtClean="0">
                <a:sym typeface="Symbol" charset="2"/>
              </a:rPr>
              <a:t> </a:t>
            </a:r>
            <a:r>
              <a:rPr lang="en-US" sz="2400" dirty="0" smtClean="0"/>
              <a:t> physically together</a:t>
            </a:r>
            <a:endParaRPr lang="en-US" sz="2000" dirty="0" smtClean="0"/>
          </a:p>
        </p:txBody>
      </p:sp>
      <p:grpSp>
        <p:nvGrpSpPr>
          <p:cNvPr id="2" name="Group 4"/>
          <p:cNvGrpSpPr>
            <a:grpSpLocks/>
          </p:cNvGrpSpPr>
          <p:nvPr/>
        </p:nvGrpSpPr>
        <p:grpSpPr bwMode="auto">
          <a:xfrm>
            <a:off x="1143000" y="2921091"/>
            <a:ext cx="6781800" cy="3276600"/>
            <a:chOff x="720" y="1824"/>
            <a:chExt cx="4272" cy="2064"/>
          </a:xfrm>
        </p:grpSpPr>
        <p:sp>
          <p:nvSpPr>
            <p:cNvPr id="59397" name="Rectangle 5"/>
            <p:cNvSpPr>
              <a:spLocks noChangeArrowheads="1"/>
            </p:cNvSpPr>
            <p:nvPr/>
          </p:nvSpPr>
          <p:spPr bwMode="auto">
            <a:xfrm>
              <a:off x="720" y="1824"/>
              <a:ext cx="4272" cy="2064"/>
            </a:xfrm>
            <a:prstGeom prst="rect">
              <a:avLst/>
            </a:prstGeom>
            <a:solidFill>
              <a:schemeClr val="bg1"/>
            </a:solidFill>
            <a:ln w="28575">
              <a:solidFill>
                <a:schemeClr val="accent2"/>
              </a:solidFill>
              <a:miter lim="800000"/>
              <a:headEnd/>
              <a:tailEnd/>
            </a:ln>
          </p:spPr>
          <p:txBody>
            <a:bodyPr wrap="none" anchor="ctr"/>
            <a:lstStyle/>
            <a:p>
              <a:endParaRPr lang="en-US"/>
            </a:p>
          </p:txBody>
        </p:sp>
        <p:sp>
          <p:nvSpPr>
            <p:cNvPr id="59398" name="Text Box 6"/>
            <p:cNvSpPr txBox="1">
              <a:spLocks noChangeArrowheads="1"/>
            </p:cNvSpPr>
            <p:nvPr/>
          </p:nvSpPr>
          <p:spPr bwMode="auto">
            <a:xfrm>
              <a:off x="768" y="1833"/>
              <a:ext cx="1834" cy="826"/>
            </a:xfrm>
            <a:prstGeom prst="rect">
              <a:avLst/>
            </a:prstGeom>
            <a:noFill/>
            <a:ln w="9525">
              <a:noFill/>
              <a:miter lim="800000"/>
              <a:headEnd/>
              <a:tailEnd/>
            </a:ln>
          </p:spPr>
          <p:txBody>
            <a:bodyPr>
              <a:spAutoFit/>
            </a:bodyPr>
            <a:lstStyle/>
            <a:p>
              <a:r>
                <a:rPr lang="en-US" sz="2000" b="1" dirty="0">
                  <a:latin typeface="Times New Roman" charset="0"/>
                </a:rPr>
                <a:t>Billing details</a:t>
              </a:r>
              <a:r>
                <a:rPr lang="en-US" sz="2000" dirty="0">
                  <a:latin typeface="Times New Roman" charset="0"/>
                </a:rPr>
                <a:t>:</a:t>
              </a:r>
            </a:p>
            <a:p>
              <a:r>
                <a:rPr lang="en-US" sz="2000" dirty="0">
                  <a:latin typeface="Times New Roman" charset="0"/>
                </a:rPr>
                <a:t>  Name</a:t>
              </a:r>
            </a:p>
            <a:p>
              <a:r>
                <a:rPr lang="en-US" sz="2000" dirty="0">
                  <a:latin typeface="Times New Roman" charset="0"/>
                </a:rPr>
                <a:t>  Address: …</a:t>
              </a:r>
            </a:p>
            <a:p>
              <a:r>
                <a:rPr lang="en-US" sz="2000" dirty="0">
                  <a:latin typeface="Times New Roman" charset="0"/>
                </a:rPr>
                <a:t>  Credit card no</a:t>
              </a:r>
            </a:p>
          </p:txBody>
        </p:sp>
        <p:sp>
          <p:nvSpPr>
            <p:cNvPr id="59399" name="Text Box 7"/>
            <p:cNvSpPr txBox="1">
              <a:spLocks noChangeArrowheads="1"/>
            </p:cNvSpPr>
            <p:nvPr/>
          </p:nvSpPr>
          <p:spPr bwMode="auto">
            <a:xfrm>
              <a:off x="3024" y="1833"/>
              <a:ext cx="1834" cy="826"/>
            </a:xfrm>
            <a:prstGeom prst="rect">
              <a:avLst/>
            </a:prstGeom>
            <a:noFill/>
            <a:ln w="9525">
              <a:noFill/>
              <a:miter lim="800000"/>
              <a:headEnd/>
              <a:tailEnd/>
            </a:ln>
          </p:spPr>
          <p:txBody>
            <a:bodyPr>
              <a:spAutoFit/>
            </a:bodyPr>
            <a:lstStyle/>
            <a:p>
              <a:r>
                <a:rPr lang="en-US" sz="2000" b="1">
                  <a:latin typeface="Times New Roman" charset="0"/>
                </a:rPr>
                <a:t>Delivery details</a:t>
              </a:r>
              <a:r>
                <a:rPr lang="en-US" sz="2000">
                  <a:latin typeface="Times New Roman" charset="0"/>
                </a:rPr>
                <a:t>:</a:t>
              </a:r>
            </a:p>
            <a:p>
              <a:r>
                <a:rPr lang="en-US" sz="2000">
                  <a:latin typeface="Times New Roman" charset="0"/>
                </a:rPr>
                <a:t>  Name</a:t>
              </a:r>
            </a:p>
            <a:p>
              <a:r>
                <a:rPr lang="en-US" sz="2000">
                  <a:latin typeface="Times New Roman" charset="0"/>
                </a:rPr>
                <a:t>  Address: …</a:t>
              </a:r>
            </a:p>
            <a:p>
              <a:r>
                <a:rPr lang="en-US" sz="2000">
                  <a:latin typeface="Times New Roman" charset="0"/>
                </a:rPr>
                <a:t>  Delivery time</a:t>
              </a:r>
            </a:p>
          </p:txBody>
        </p:sp>
        <p:sp>
          <p:nvSpPr>
            <p:cNvPr id="59400" name="Line 8"/>
            <p:cNvSpPr>
              <a:spLocks noChangeShapeType="1"/>
            </p:cNvSpPr>
            <p:nvPr/>
          </p:nvSpPr>
          <p:spPr bwMode="auto">
            <a:xfrm>
              <a:off x="768" y="2784"/>
              <a:ext cx="4176" cy="0"/>
            </a:xfrm>
            <a:prstGeom prst="line">
              <a:avLst/>
            </a:prstGeom>
            <a:noFill/>
            <a:ln w="12700">
              <a:solidFill>
                <a:schemeClr val="tx1"/>
              </a:solidFill>
              <a:round/>
              <a:headEnd/>
              <a:tailEnd/>
            </a:ln>
          </p:spPr>
          <p:txBody>
            <a:bodyPr wrap="none" anchor="ctr"/>
            <a:lstStyle/>
            <a:p>
              <a:endParaRPr lang="en-US"/>
            </a:p>
          </p:txBody>
        </p:sp>
        <p:sp>
          <p:nvSpPr>
            <p:cNvPr id="59401" name="Text Box 9"/>
            <p:cNvSpPr txBox="1">
              <a:spLocks noChangeArrowheads="1"/>
            </p:cNvSpPr>
            <p:nvPr/>
          </p:nvSpPr>
          <p:spPr bwMode="auto">
            <a:xfrm>
              <a:off x="768" y="2784"/>
              <a:ext cx="4224" cy="1018"/>
            </a:xfrm>
            <a:prstGeom prst="rect">
              <a:avLst/>
            </a:prstGeom>
            <a:noFill/>
            <a:ln w="9525">
              <a:noFill/>
              <a:miter lim="800000"/>
              <a:headEnd/>
              <a:tailEnd/>
            </a:ln>
          </p:spPr>
          <p:txBody>
            <a:bodyPr>
              <a:spAutoFit/>
            </a:bodyPr>
            <a:lstStyle/>
            <a:p>
              <a:r>
                <a:rPr lang="en-US" sz="2000" b="1" dirty="0">
                  <a:latin typeface="Times New Roman" charset="0"/>
                </a:rPr>
                <a:t>Order details</a:t>
              </a:r>
              <a:r>
                <a:rPr lang="en-US" sz="2000" dirty="0">
                  <a:latin typeface="Times New Roman" charset="0"/>
                </a:rPr>
                <a:t>:</a:t>
              </a:r>
            </a:p>
            <a:p>
              <a:r>
                <a:rPr lang="en-US" sz="2000" dirty="0">
                  <a:latin typeface="Times New Roman" charset="0"/>
                </a:rPr>
                <a:t>  item                                               quantity  cost/item    cost</a:t>
              </a:r>
            </a:p>
            <a:p>
              <a:r>
                <a:rPr lang="en-US" sz="2000" dirty="0">
                  <a:latin typeface="Times New Roman" charset="0"/>
                </a:rPr>
                <a:t>  </a:t>
              </a:r>
              <a:r>
                <a:rPr lang="en-US" sz="1800" dirty="0">
                  <a:latin typeface="Courier New" charset="0"/>
                </a:rPr>
                <a:t>size 10 screws (boxes)      7    3.71   25.97</a:t>
              </a:r>
              <a:endParaRPr lang="en-US" sz="2000" dirty="0">
                <a:latin typeface="Times New Roman" charset="0"/>
              </a:endParaRPr>
            </a:p>
            <a:p>
              <a:r>
                <a:rPr lang="en-US" sz="2000" dirty="0">
                  <a:latin typeface="Times New Roman" charset="0"/>
                </a:rPr>
                <a:t>      ……			                    …	     …           …</a:t>
              </a:r>
            </a:p>
            <a:p>
              <a:endParaRPr lang="en-US" sz="2000" dirty="0">
                <a:latin typeface="Times New Roman" charset="0"/>
              </a:endParaRPr>
            </a:p>
          </p:txBody>
        </p:sp>
      </p:grpSp>
      <p:sp>
        <p:nvSpPr>
          <p:cNvPr id="10" name="TextBox 9"/>
          <p:cNvSpPr txBox="1"/>
          <p:nvPr/>
        </p:nvSpPr>
        <p:spPr>
          <a:xfrm>
            <a:off x="2950029" y="6212931"/>
            <a:ext cx="3557384" cy="369332"/>
          </a:xfrm>
          <a:prstGeom prst="rect">
            <a:avLst/>
          </a:prstGeom>
          <a:noFill/>
        </p:spPr>
        <p:txBody>
          <a:bodyPr wrap="none" rtlCol="0">
            <a:spAutoFit/>
          </a:bodyPr>
          <a:lstStyle/>
          <a:p>
            <a:r>
              <a:rPr lang="en-US" dirty="0" smtClean="0"/>
              <a:t>Figure: Grouping of related items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82963" y="1116063"/>
            <a:ext cx="6536088" cy="4902066"/>
          </a:xfrm>
        </p:spPr>
      </p:pic>
    </p:spTree>
    <p:extLst>
      <p:ext uri="{BB962C8B-B14F-4D97-AF65-F5344CB8AC3E}">
        <p14:creationId xmlns:p14="http://schemas.microsoft.com/office/powerpoint/2010/main" val="1733924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Order of groups and items</a:t>
            </a:r>
          </a:p>
        </p:txBody>
      </p:sp>
      <p:sp>
        <p:nvSpPr>
          <p:cNvPr id="60419" name="Rectangle 3"/>
          <p:cNvSpPr>
            <a:spLocks noGrp="1" noChangeArrowheads="1"/>
          </p:cNvSpPr>
          <p:nvPr>
            <p:ph idx="1"/>
          </p:nvPr>
        </p:nvSpPr>
        <p:spPr/>
        <p:txBody>
          <a:bodyPr/>
          <a:lstStyle/>
          <a:p>
            <a:pPr eaLnBrk="1" hangingPunct="1">
              <a:lnSpc>
                <a:spcPct val="90000"/>
              </a:lnSpc>
            </a:pPr>
            <a:r>
              <a:rPr lang="en-US" smtClean="0"/>
              <a:t>think! - what is natural order</a:t>
            </a:r>
          </a:p>
          <a:p>
            <a:pPr eaLnBrk="1" hangingPunct="1">
              <a:lnSpc>
                <a:spcPct val="90000"/>
              </a:lnSpc>
            </a:pPr>
            <a:endParaRPr lang="en-US" smtClean="0"/>
          </a:p>
          <a:p>
            <a:pPr eaLnBrk="1" hangingPunct="1">
              <a:lnSpc>
                <a:spcPct val="90000"/>
              </a:lnSpc>
            </a:pPr>
            <a:r>
              <a:rPr lang="en-US" smtClean="0"/>
              <a:t>should match screen order!</a:t>
            </a:r>
          </a:p>
          <a:p>
            <a:pPr marL="1438275" lvl="1" eaLnBrk="1" hangingPunct="1">
              <a:lnSpc>
                <a:spcPct val="90000"/>
              </a:lnSpc>
            </a:pPr>
            <a:r>
              <a:rPr lang="en-US" sz="2000" smtClean="0"/>
              <a:t>use boxes, space etc.</a:t>
            </a:r>
          </a:p>
          <a:p>
            <a:pPr marL="1438275" lvl="1" eaLnBrk="1" hangingPunct="1">
              <a:lnSpc>
                <a:spcPct val="90000"/>
              </a:lnSpc>
            </a:pPr>
            <a:r>
              <a:rPr lang="en-US" sz="2000" smtClean="0"/>
              <a:t>set up tabbing right!</a:t>
            </a:r>
            <a:endParaRPr lang="en-US" smtClean="0"/>
          </a:p>
          <a:p>
            <a:pPr eaLnBrk="1" hangingPunct="1">
              <a:lnSpc>
                <a:spcPct val="90000"/>
              </a:lnSpc>
            </a:pPr>
            <a:endParaRPr lang="en-US" smtClean="0"/>
          </a:p>
          <a:p>
            <a:pPr eaLnBrk="1" hangingPunct="1">
              <a:lnSpc>
                <a:spcPct val="90000"/>
              </a:lnSpc>
            </a:pPr>
            <a:r>
              <a:rPr lang="en-US" smtClean="0"/>
              <a:t>instructions</a:t>
            </a:r>
          </a:p>
          <a:p>
            <a:pPr marL="1438275" lvl="1" eaLnBrk="1" hangingPunct="1">
              <a:lnSpc>
                <a:spcPct val="90000"/>
              </a:lnSpc>
            </a:pPr>
            <a:r>
              <a:rPr lang="en-US" sz="2000" smtClean="0"/>
              <a:t>beware the cake recipie syndrome!</a:t>
            </a:r>
            <a:br>
              <a:rPr lang="en-US" sz="2000" smtClean="0"/>
            </a:br>
            <a:r>
              <a:rPr lang="en-US" sz="2000" smtClean="0"/>
              <a:t>… </a:t>
            </a:r>
            <a:r>
              <a:rPr lang="en-US" sz="1800" smtClean="0"/>
              <a:t>mix milk and flour, add the fruit</a:t>
            </a:r>
            <a:br>
              <a:rPr lang="en-US" sz="1800" smtClean="0"/>
            </a:br>
            <a:r>
              <a:rPr lang="en-US" sz="1800" smtClean="0"/>
              <a:t>    after beating them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2</Template>
  <TotalTime>398</TotalTime>
  <Words>1571</Words>
  <Application>Microsoft Office PowerPoint</Application>
  <PresentationFormat>On-screen Show (4:3)</PresentationFormat>
  <Paragraphs>369</Paragraphs>
  <Slides>51</Slides>
  <Notes>19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Pixel</vt:lpstr>
      <vt:lpstr>Lecture</vt:lpstr>
      <vt:lpstr>Today’s Outline</vt:lpstr>
      <vt:lpstr>Basic principles of design</vt:lpstr>
      <vt:lpstr>Tools for layout</vt:lpstr>
      <vt:lpstr>Available tools</vt:lpstr>
      <vt:lpstr>Grouping and structure</vt:lpstr>
      <vt:lpstr>Grouping and structure</vt:lpstr>
      <vt:lpstr>Example:</vt:lpstr>
      <vt:lpstr>Order of groups and items</vt:lpstr>
      <vt:lpstr>Decoration</vt:lpstr>
      <vt:lpstr>Example – A microwave control panel</vt:lpstr>
      <vt:lpstr>Decoration</vt:lpstr>
      <vt:lpstr>Alignment - text</vt:lpstr>
      <vt:lpstr>Alignment - names</vt:lpstr>
      <vt:lpstr>Alignment - numbers</vt:lpstr>
      <vt:lpstr>Alignment - numbers</vt:lpstr>
      <vt:lpstr>Multiple  columns</vt:lpstr>
      <vt:lpstr>Multiple  columns - 2</vt:lpstr>
      <vt:lpstr>Multiple  columns - 3</vt:lpstr>
      <vt:lpstr>White space - the counter</vt:lpstr>
      <vt:lpstr>White Space</vt:lpstr>
      <vt:lpstr>White space - the counter</vt:lpstr>
      <vt:lpstr>Space to separate</vt:lpstr>
      <vt:lpstr>space to structure</vt:lpstr>
      <vt:lpstr>Space to highlight</vt:lpstr>
      <vt:lpstr>White Space Animation</vt:lpstr>
      <vt:lpstr>We covered so far: Physical controls</vt:lpstr>
      <vt:lpstr>Physical controls</vt:lpstr>
      <vt:lpstr>Physical controls</vt:lpstr>
      <vt:lpstr>Physical controls</vt:lpstr>
      <vt:lpstr>physical controls</vt:lpstr>
      <vt:lpstr>User action and control</vt:lpstr>
      <vt:lpstr>Entering Information</vt:lpstr>
      <vt:lpstr>Entering information</vt:lpstr>
      <vt:lpstr>Knowing what to do</vt:lpstr>
      <vt:lpstr>PowerPoint Presentation</vt:lpstr>
      <vt:lpstr>Affordances</vt:lpstr>
      <vt:lpstr>Affordances</vt:lpstr>
      <vt:lpstr>Appropriate appearance</vt:lpstr>
      <vt:lpstr>Presenting information</vt:lpstr>
      <vt:lpstr>Colour and 3D</vt:lpstr>
      <vt:lpstr>Bad use of colour</vt:lpstr>
      <vt:lpstr>Grey</vt:lpstr>
      <vt:lpstr>Cross countries and cultures</vt:lpstr>
      <vt:lpstr>Prototyping </vt:lpstr>
      <vt:lpstr>Iteration and Prototyping</vt:lpstr>
      <vt:lpstr>Iteration and Prototyping</vt:lpstr>
      <vt:lpstr>Iteration and prototyping</vt:lpstr>
      <vt:lpstr>Prototyping</vt:lpstr>
      <vt:lpstr>Formative Vs Summative</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5 cont Screen design and layout</dc:title>
  <dc:creator>Moheeb Asghar</dc:creator>
  <cp:lastModifiedBy>waqas swati</cp:lastModifiedBy>
  <cp:revision>103</cp:revision>
  <dcterms:created xsi:type="dcterms:W3CDTF">2014-11-11T14:43:27Z</dcterms:created>
  <dcterms:modified xsi:type="dcterms:W3CDTF">2019-05-06T03:02:54Z</dcterms:modified>
</cp:coreProperties>
</file>