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6"/>
  </p:notesMasterIdLst>
  <p:sldIdLst>
    <p:sldId id="335" r:id="rId2"/>
    <p:sldId id="256" r:id="rId3"/>
    <p:sldId id="32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70" r:id="rId16"/>
    <p:sldId id="269" r:id="rId17"/>
    <p:sldId id="268" r:id="rId18"/>
    <p:sldId id="271" r:id="rId19"/>
    <p:sldId id="273" r:id="rId20"/>
    <p:sldId id="272" r:id="rId21"/>
    <p:sldId id="274" r:id="rId22"/>
    <p:sldId id="275" r:id="rId23"/>
    <p:sldId id="276" r:id="rId24"/>
    <p:sldId id="277" r:id="rId25"/>
    <p:sldId id="289" r:id="rId26"/>
    <p:sldId id="290" r:id="rId27"/>
    <p:sldId id="291" r:id="rId28"/>
    <p:sldId id="278" r:id="rId29"/>
    <p:sldId id="322" r:id="rId30"/>
    <p:sldId id="323" r:id="rId31"/>
    <p:sldId id="324" r:id="rId32"/>
    <p:sldId id="326" r:id="rId33"/>
    <p:sldId id="325" r:id="rId34"/>
    <p:sldId id="288" r:id="rId35"/>
    <p:sldId id="292" r:id="rId36"/>
    <p:sldId id="293" r:id="rId37"/>
    <p:sldId id="294" r:id="rId38"/>
    <p:sldId id="295" r:id="rId39"/>
    <p:sldId id="297" r:id="rId40"/>
    <p:sldId id="296" r:id="rId41"/>
    <p:sldId id="298" r:id="rId42"/>
    <p:sldId id="299" r:id="rId43"/>
    <p:sldId id="300" r:id="rId44"/>
    <p:sldId id="303" r:id="rId45"/>
    <p:sldId id="301" r:id="rId46"/>
    <p:sldId id="302" r:id="rId47"/>
    <p:sldId id="304" r:id="rId48"/>
    <p:sldId id="305" r:id="rId49"/>
    <p:sldId id="306" r:id="rId50"/>
    <p:sldId id="307" r:id="rId51"/>
    <p:sldId id="311" r:id="rId52"/>
    <p:sldId id="312" r:id="rId53"/>
    <p:sldId id="313" r:id="rId54"/>
    <p:sldId id="314" r:id="rId55"/>
    <p:sldId id="333" r:id="rId56"/>
    <p:sldId id="334" r:id="rId57"/>
    <p:sldId id="315" r:id="rId58"/>
    <p:sldId id="316" r:id="rId59"/>
    <p:sldId id="317" r:id="rId60"/>
    <p:sldId id="318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319" r:id="rId73"/>
    <p:sldId id="320" r:id="rId74"/>
    <p:sldId id="321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13108" units="1/cm"/>
          <inkml:channelProperty channel="Y" name="resolution" value="52.96552" units="1/cm"/>
          <inkml:channelProperty channel="T" name="resolution" value="1" units="1/dev"/>
        </inkml:channelProperties>
      </inkml:inkSource>
      <inkml:timestamp xml:id="ts0" timeString="2018-10-30T05:10:37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4076 9093 0,'0'0'16,"0"0"-1,236-39 1,38 0 0,40 0-1,78 39-15,39 0 16,39 39 0,79-39-1,78 39 1,79-78-1,38 0 1,1-1 0,78 1-16,0 39 15,79 0 1,-79 0 0,39 0-1,1-39 1,-1 0-1,0 0 1,-117-1-16,39-38 16,-117-39-1,38-1 1,-117-78 0,-39 39-1,-118-39 1,-78 39-1,-118 40-15,-78-1 16,-118 1 0,0-40-1,-78 0 1,-118-78 0,-117-79-1,-79 1 1,-117 38-16,-118 40 15,-118 39 1,-78 79 0,-78 38-1,-40 1 1,-78 39 0,0-1-1,0-38-15,0 39 16,1 39-1,38 0 1,0 0 0,79 39-1,-1 39 1,79 1 0,-39 78-16,0 38 15,78 41 1,79-1-1,117 39 1,40 1 0,117 38-1,117-38 1,79-1-16,79-39 16,78 0-1,78-39 1,39 0-1,118 40 1,157 38 0,78-39-1,118 0 1,117-117-16,236-79 16,195-196-1,197-156 1,-40-40-1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13108" units="1/cm"/>
          <inkml:channelProperty channel="Y" name="resolution" value="52.96552" units="1/cm"/>
          <inkml:channelProperty channel="T" name="resolution" value="1" units="1/dev"/>
        </inkml:channelProperties>
      </inkml:inkSource>
      <inkml:timestamp xml:id="ts0" timeString="2018-10-30T05:12:21.3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2626 8545 0,'0'0'16,"0"0"-1,0 0 1,0 0-16,-39-118 16,39 118-1,-39-78 1,39 38 0,0 40-1,0 0 1,0-39-1,0 39-15,0 0 16,39-39 0,39 39-1,40 0 1,39-39 0,39 39-1,39 0 1,39 0-16,40 0 15,-1 0 1,1 0 0,0 0-1,-1 0 1,1-39 0,-1 39-1,-38 0-15,38 0 16,-38 39-1,38-39 1,1 0 0,39-39-1,-40 39 1,1 0 0,39 0-16,-40 0 15,1 0 1,38 0-1,-38 0 1,0 0 0,-1 0-1,-38 0 1,-40 0-16,39 0 16,1 0-1,38 0 1,1 0-1,-1 0 1,1 39 0,-1-39-1,-38 39 1,38-39-16,1 0 16,0 0-1,-1 0 1,40 39-1,-39-39 1,38 0 0,1-39-1,-39 39-15,38 0 16,-38 0 0,0 0-1,-40 0 1,0 0-1,1 39 1,-1-39 0,0 39-16,40-39 15,0 40 1,-79-1 0,39 0-1,-78-39 1,0 0-1,-39 0 1,0 39-16,0-39 16,78 0-1,-39 0 1,78-39 0,-39 39-1,40-78 1,-79 38-1,0-38-15,-40 39 16,1-40 0,-39 1-1,-40 0 1,40-1 0,-40 1-1,-39-1 1,1 40-16,-1-39 15,-39 39 1,0-40 0,0-38-1,0-40 1,0-39 0,0 39-1,-39 39-15,-1 1 16,1 38-1,-39-77 1,-40-40 0,1 0-1,-1 0 1,0 39 0,40 0-16,-40 79 15,1-40 1,-1 79-1,-39-39 1,1-1 0,-1 40-1,0 0 1,0-40-16,1 40 16,-1 0-1,0 0 1,0 0-1,-39-1 1,0-38 0,0 39-1,-39 0-15,0-1 16,0 1 0,-40 0-1,1 39 1,-40-39-1,40 0 1,-40-1 0,40 40-16,-40-39 15,1 39 1,-40-39 0,39 39-1,40 0 1,-40-39-1,1 39 1,-1 0-16,-38-39 16,38-1-1,0 40 1,1 0 0,-1-39-1,1 39 1,-1 0-1,0 0-15,1 0 16,-1 0 0,-38 0-1,38 0 1,0 0 0,1 0-1,38 0 1,-38 0-16,-79 39 15,39-39 1,0 40 0,1-1-1,38-39 1,-39 39 0,0 0-1,1 0-15,-40 40 16,39-1-1,0 1 1,-39 38 0,0-38-1,79 38 1,-1 1-16,40-1 16,-40 1-1,79 0 1,39-40-1,39 39 1,0 1 0,40-40-1,-1 1 1,40-1-16,-1 1 16,1 38-1,-1-38 1,1 38-1,-39 1 1,38-1 0,40 40-1,0-39-15,0-40 16,-40 40 0,79 39-1,-39-1 1,0 1-1,39-39 1,0 39 0,0-40-16,78 79 15,40 39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9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8-10-30T05:35:46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9055 14385 0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469CD-44FC-4E44-8A54-CDDC35E1DC0B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8AD7-5399-4F75-B228-60C6EB62B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4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 types of user</a:t>
            </a:r>
          </a:p>
          <a:p>
            <a:r>
              <a:rPr lang="en-US" dirty="0"/>
              <a:t>1 students</a:t>
            </a:r>
          </a:p>
          <a:p>
            <a:r>
              <a:rPr lang="en-US" dirty="0"/>
              <a:t>2 teachers</a:t>
            </a:r>
          </a:p>
          <a:p>
            <a:r>
              <a:rPr lang="en-US" dirty="0"/>
              <a:t>3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8AD7-5399-4F75-B228-60C6EB62B29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4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914-6E5A-4F5D-97DF-7189932F1FBF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914-6E5A-4F5D-97DF-7189932F1FBF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914-6E5A-4F5D-97DF-7189932F1FBF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914-6E5A-4F5D-97DF-7189932F1FBF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914-6E5A-4F5D-97DF-7189932F1FBF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914-6E5A-4F5D-97DF-7189932F1FBF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914-6E5A-4F5D-97DF-7189932F1FBF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914-6E5A-4F5D-97DF-7189932F1FBF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914-6E5A-4F5D-97DF-7189932F1FBF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914-6E5A-4F5D-97DF-7189932F1FBF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5914-6E5A-4F5D-97DF-7189932F1FBF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575914-6E5A-4F5D-97DF-7189932F1FBF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7CB88CB-440B-44C4-8252-6801453B9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://www.goodexperience.com/blog/2011/04/ignore-the-customer-e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Human Computer Interaction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40760" cy="127099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Waqas Swati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25</a:t>
            </a:r>
            <a:r>
              <a:rPr lang="en-GB" dirty="0" smtClean="0">
                <a:solidFill>
                  <a:schemeClr val="tx1"/>
                </a:solidFill>
              </a:rPr>
              <a:t> March 2019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1100-1400Hrs</a:t>
            </a:r>
          </a:p>
        </p:txBody>
      </p:sp>
      <p:pic>
        <p:nvPicPr>
          <p:cNvPr id="1026" name="Picture 2" descr="Image result for iqra national university peshaw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1933453" cy="193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085184"/>
            <a:ext cx="8136904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639451"/>
              </p:ext>
            </p:extLst>
          </p:nvPr>
        </p:nvGraphicFramePr>
        <p:xfrm>
          <a:off x="467544" y="5442942"/>
          <a:ext cx="8136904" cy="640080"/>
        </p:xfrm>
        <a:graphic>
          <a:graphicData uri="http://schemas.openxmlformats.org/drawingml/2006/table">
            <a:tbl>
              <a:tblPr/>
              <a:tblGrid>
                <a:gridCol w="8136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76858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effectLst/>
                        </a:rPr>
                        <a:t>Spring</a:t>
                      </a:r>
                      <a:r>
                        <a:rPr lang="en-GB" b="1" baseline="0" dirty="0" smtClean="0">
                          <a:effectLst/>
                        </a:rPr>
                        <a:t> </a:t>
                      </a:r>
                      <a:r>
                        <a:rPr lang="en-GB" b="1" dirty="0" smtClean="0">
                          <a:effectLst/>
                        </a:rPr>
                        <a:t>2019</a:t>
                      </a:r>
                      <a:r>
                        <a:rPr lang="en-GB" b="1" dirty="0">
                          <a:effectLst/>
                        </a:rPr>
                        <a:t/>
                      </a:r>
                      <a:br>
                        <a:rPr lang="en-GB" b="1" dirty="0">
                          <a:effectLst/>
                        </a:rPr>
                      </a:br>
                      <a:r>
                        <a:rPr lang="en-GB" b="1" dirty="0" smtClean="0">
                          <a:effectLst/>
                        </a:rPr>
                        <a:t>Lecture#6</a:t>
                      </a:r>
                      <a:endParaRPr lang="en-US" b="1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09838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58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Program on Laptop?</a:t>
            </a:r>
          </a:p>
        </p:txBody>
      </p:sp>
      <p:pic>
        <p:nvPicPr>
          <p:cNvPr id="18434" name="Picture 2" descr="http://www.efficientfleets.com/wp-content/uploads/2014/09/google-map-laptop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962589" cy="4495800"/>
          </a:xfrm>
          <a:prstGeom prst="rect">
            <a:avLst/>
          </a:prstGeom>
          <a:noFill/>
        </p:spPr>
      </p:pic>
      <p:sp>
        <p:nvSpPr>
          <p:cNvPr id="4" name="Multiply 3"/>
          <p:cNvSpPr/>
          <p:nvPr/>
        </p:nvSpPr>
        <p:spPr>
          <a:xfrm>
            <a:off x="2590800" y="2133600"/>
            <a:ext cx="4038600" cy="2590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Maps Program on Mobile?</a:t>
            </a:r>
          </a:p>
        </p:txBody>
      </p:sp>
      <p:sp>
        <p:nvSpPr>
          <p:cNvPr id="20482" name="AutoShape 2" descr="http://solucionesipad.com/wp-content/uploads/2012/06/google-maps-ipho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http://solucionesipad.com/wp-content/uploads/2012/06/google-maps-i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5524500" cy="501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Use a Mobile?</a:t>
            </a:r>
          </a:p>
        </p:txBody>
      </p:sp>
      <p:pic>
        <p:nvPicPr>
          <p:cNvPr id="22530" name="Picture 2" descr="http://glovewiki.com/images/5/57/Green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5364979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Maps Program on Mobile?</a:t>
            </a:r>
          </a:p>
        </p:txBody>
      </p:sp>
      <p:sp>
        <p:nvSpPr>
          <p:cNvPr id="20482" name="AutoShape 2" descr="http://solucionesipad.com/wp-content/uploads/2012/06/google-maps-ipho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http://solucionesipad.com/wp-content/uploads/2012/06/google-maps-i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5524500" cy="5019676"/>
          </a:xfrm>
          <a:prstGeom prst="rect">
            <a:avLst/>
          </a:prstGeom>
          <a:noFill/>
        </p:spPr>
      </p:pic>
      <p:sp>
        <p:nvSpPr>
          <p:cNvPr id="5" name="Multiply 4"/>
          <p:cNvSpPr/>
          <p:nvPr/>
        </p:nvSpPr>
        <p:spPr>
          <a:xfrm>
            <a:off x="2819400" y="2133600"/>
            <a:ext cx="3352800" cy="2895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Good Solution?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feel it inside the mittens</a:t>
            </a:r>
          </a:p>
          <a:p>
            <a:r>
              <a:rPr lang="en-US" dirty="0"/>
              <a:t>No need for </a:t>
            </a:r>
            <a:r>
              <a:rPr lang="en-US" dirty="0" err="1"/>
              <a:t>WiFi</a:t>
            </a:r>
            <a:r>
              <a:rPr lang="en-US" dirty="0"/>
              <a:t> etc</a:t>
            </a:r>
          </a:p>
          <a:p>
            <a:r>
              <a:rPr lang="en-US" dirty="0"/>
              <a:t>No harm done if it gets wet</a:t>
            </a:r>
          </a:p>
          <a:p>
            <a:pPr lvl="1"/>
            <a:r>
              <a:rPr lang="en-US" dirty="0"/>
              <a:t>It can even float in the water</a:t>
            </a:r>
          </a:p>
          <a:p>
            <a:pPr lvl="1"/>
            <a:endParaRPr lang="en-US" dirty="0"/>
          </a:p>
          <a:p>
            <a:pPr algn="just"/>
            <a:r>
              <a:rPr lang="en-US" dirty="0"/>
              <a:t>Used by Inuit’s since centuries</a:t>
            </a:r>
          </a:p>
        </p:txBody>
      </p:sp>
      <p:pic>
        <p:nvPicPr>
          <p:cNvPr id="24578" name="Picture 2" descr="http://www.thebigtreesociety.co.uk/uploads/3/5/4/8/3548323/2968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76400"/>
            <a:ext cx="36576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Good design takes </a:t>
            </a:r>
            <a:r>
              <a:rPr lang="en-US" b="1" dirty="0"/>
              <a:t>context</a:t>
            </a:r>
            <a:r>
              <a:rPr lang="en-US" dirty="0"/>
              <a:t> into account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Observation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into Shoes of the User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You are most probably  different from the user</a:t>
            </a:r>
          </a:p>
          <a:p>
            <a:r>
              <a:rPr lang="en-US" dirty="0"/>
              <a:t>It is not possible that you design a system according to needs of the user</a:t>
            </a:r>
          </a:p>
          <a:p>
            <a:r>
              <a:rPr lang="en-US" dirty="0"/>
              <a:t>You need to observe the life of the user before you can design a system that would be useful to your user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Trucker’s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makers of a GPS system for truckers observed that their system is underutilized</a:t>
            </a:r>
          </a:p>
          <a:p>
            <a:r>
              <a:rPr lang="en-US" dirty="0"/>
              <a:t>WHY??? What do you think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5602" name="Picture 2" descr="http://t1.gstatic.com/images?q=tbn:ANd9GcTUOXArqmIL2aTGnDYVllmPaVr-GZHfYPuVS1YCOGpg2ztoSzjQ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724400" cy="3582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Trucker’s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 closer examination</a:t>
            </a:r>
          </a:p>
          <a:p>
            <a:pPr lvl="1"/>
            <a:r>
              <a:rPr lang="en-US" dirty="0"/>
              <a:t>Truckers have large fingers</a:t>
            </a:r>
          </a:p>
          <a:p>
            <a:pPr lvl="1"/>
            <a:r>
              <a:rPr lang="en-US" dirty="0"/>
              <a:t>They wear gloves a lot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5602" name="Picture 2" descr="http://t1.gstatic.com/images?q=tbn:ANd9GcTUOXArqmIL2aTGnDYVllmPaVr-GZHfYPuVS1YCOGpg2ztoSzjQ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724400" cy="35826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5638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HCI experts recommend deep understanding of users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Week </a:t>
            </a:r>
            <a:r>
              <a:rPr lang="en-US" smtClean="0"/>
              <a:t>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Waqas Swati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Need Finding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Redesigned :large screen and stylus</a:t>
            </a:r>
          </a:p>
        </p:txBody>
      </p:sp>
      <p:pic>
        <p:nvPicPr>
          <p:cNvPr id="41986" name="Picture 2" descr="http://blog.fleetowner.com/trucks_at_work/wp-content/uploads/2010/10/qualcomm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54864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Ethnography</a:t>
            </a:r>
          </a:p>
          <a:p>
            <a:pPr lvl="1"/>
            <a:r>
              <a:rPr lang="en-US" dirty="0"/>
              <a:t>Ethno =folk</a:t>
            </a:r>
          </a:p>
          <a:p>
            <a:pPr lvl="1"/>
            <a:r>
              <a:rPr lang="en-US" dirty="0" err="1"/>
              <a:t>Graphy</a:t>
            </a:r>
            <a:r>
              <a:rPr lang="en-US" dirty="0"/>
              <a:t>=write</a:t>
            </a:r>
          </a:p>
          <a:p>
            <a:r>
              <a:rPr lang="en-US" dirty="0"/>
              <a:t>Systematic study of a group of people from the point of view of the subject</a:t>
            </a:r>
          </a:p>
        </p:txBody>
      </p:sp>
      <p:pic>
        <p:nvPicPr>
          <p:cNvPr id="43010" name="Picture 2" descr="https://mariamz.files.wordpress.com/2011/05/sal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52600"/>
            <a:ext cx="4191000" cy="4267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Understand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do people do now</a:t>
            </a:r>
          </a:p>
          <a:p>
            <a:r>
              <a:rPr lang="en-US" dirty="0"/>
              <a:t>What are their goals and motivations</a:t>
            </a:r>
          </a:p>
          <a:p>
            <a:r>
              <a:rPr lang="en-US" dirty="0"/>
              <a:t>Similarities and differences among the potential users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743200" y="2743200"/>
            <a:ext cx="66294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Will 1 educational software work?</a:t>
            </a:r>
          </a:p>
        </p:txBody>
      </p:sp>
      <p:pic>
        <p:nvPicPr>
          <p:cNvPr id="1026" name="Picture 2" descr="http://cbsnews1.cbsistatic.com/hub/i/r/2014/08/10/f0638502-e6b9-428c-834d-9ef941f967f1/thumbnail/620x350/7c22a5fb3144107f00723733669d1883/minoritymajorityap995117930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5448300" cy="3075653"/>
          </a:xfrm>
          <a:prstGeom prst="rect">
            <a:avLst/>
          </a:prstGeom>
          <a:noFill/>
        </p:spPr>
      </p:pic>
      <p:pic>
        <p:nvPicPr>
          <p:cNvPr id="1028" name="Picture 4" descr="https://coffeeshopdiplomat.files.wordpress.com/2012/10/girls-class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3212" y="3200400"/>
            <a:ext cx="5505651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they use their current systems</a:t>
            </a:r>
          </a:p>
          <a:p>
            <a:pPr lvl="1"/>
            <a:r>
              <a:rPr lang="en-US" dirty="0"/>
              <a:t>Can be computer based or not</a:t>
            </a:r>
          </a:p>
          <a:p>
            <a:r>
              <a:rPr lang="en-US" dirty="0"/>
              <a:t>Especially look out for the errors</a:t>
            </a:r>
          </a:p>
          <a:p>
            <a:pPr lvl="1"/>
            <a:r>
              <a:rPr lang="en-US" dirty="0"/>
              <a:t>They are the places the software can be improved</a:t>
            </a:r>
          </a:p>
          <a:p>
            <a:r>
              <a:rPr lang="en-US" dirty="0"/>
              <a:t>HCI people believe that errors are because the system is not designed well</a:t>
            </a:r>
          </a:p>
          <a:p>
            <a:pPr lvl="1"/>
            <a:r>
              <a:rPr lang="en-US" dirty="0"/>
              <a:t>Users are never dumb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Interview Potential Users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must interview people who are potential users of your system</a:t>
            </a:r>
          </a:p>
          <a:p>
            <a:r>
              <a:rPr lang="en-US" dirty="0"/>
              <a:t>They can be :</a:t>
            </a:r>
          </a:p>
          <a:p>
            <a:pPr lvl="1"/>
            <a:r>
              <a:rPr lang="en-US" dirty="0"/>
              <a:t>Current users of a software system:</a:t>
            </a:r>
          </a:p>
          <a:p>
            <a:pPr lvl="2"/>
            <a:r>
              <a:rPr lang="en-US" dirty="0"/>
              <a:t>The problems they face are potential places to improve</a:t>
            </a:r>
          </a:p>
          <a:p>
            <a:pPr lvl="1"/>
            <a:r>
              <a:rPr lang="en-US" dirty="0"/>
              <a:t>Not use a software system</a:t>
            </a:r>
          </a:p>
          <a:p>
            <a:pPr lvl="2"/>
            <a:r>
              <a:rPr lang="en-US" dirty="0"/>
              <a:t>Goal: broaden the number of user</a:t>
            </a:r>
          </a:p>
          <a:p>
            <a:pPr lvl="2"/>
            <a:r>
              <a:rPr lang="en-US" dirty="0"/>
              <a:t>Try to find out they</a:t>
            </a:r>
            <a:r>
              <a:rPr lang="en-US" b="1" dirty="0"/>
              <a:t> barriers </a:t>
            </a:r>
            <a:r>
              <a:rPr lang="en-US" dirty="0"/>
              <a:t>they see and their</a:t>
            </a:r>
            <a:r>
              <a:rPr lang="en-US" b="1" dirty="0"/>
              <a:t> go</a:t>
            </a:r>
            <a:r>
              <a:rPr lang="en-US" dirty="0"/>
              <a:t>als</a:t>
            </a:r>
          </a:p>
          <a:p>
            <a:r>
              <a:rPr lang="en-US" dirty="0"/>
              <a:t>Who should you interview if you are redesigning </a:t>
            </a:r>
            <a:r>
              <a:rPr lang="en-US" dirty="0" err="1"/>
              <a:t>CuOnline</a:t>
            </a:r>
            <a:r>
              <a:rPr lang="en-US" dirty="0"/>
              <a:t>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Spend Time During an Interview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1689338"/>
            <a:ext cx="8001001" cy="402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Ask Questions neutrally</a:t>
            </a:r>
          </a:p>
          <a:p>
            <a:pPr lvl="1"/>
            <a:r>
              <a:rPr lang="en-US" dirty="0"/>
              <a:t>“What do you think about shopping “ is better than “don’t you think shopping is great”</a:t>
            </a:r>
          </a:p>
          <a:p>
            <a:r>
              <a:rPr lang="en-US" dirty="0"/>
              <a:t>Look for inconsistencies</a:t>
            </a:r>
          </a:p>
          <a:p>
            <a:pPr lvl="1"/>
            <a:r>
              <a:rPr lang="en-US" dirty="0"/>
              <a:t>What people do and what they say are usually different</a:t>
            </a:r>
          </a:p>
          <a:p>
            <a:r>
              <a:rPr lang="en-US" dirty="0"/>
              <a:t>Watch for the body Language</a:t>
            </a:r>
          </a:p>
          <a:p>
            <a:r>
              <a:rPr lang="en-US" dirty="0"/>
              <a:t>Don’t ask yes/no questions</a:t>
            </a:r>
          </a:p>
          <a:p>
            <a:pPr lvl="1"/>
            <a:r>
              <a:rPr lang="en-US" dirty="0"/>
              <a:t>You need stories, even if they are not true. They tell you about how they think about the world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observing your users or customers can be disaster. </a:t>
            </a:r>
          </a:p>
          <a:p>
            <a:r>
              <a:rPr lang="en-US" dirty="0"/>
              <a:t>This was experienced by </a:t>
            </a:r>
            <a:r>
              <a:rPr lang="en-US" dirty="0" err="1">
                <a:hlinkClick r:id="rId2"/>
              </a:rPr>
              <a:t>Walmart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in 2009</a:t>
            </a:r>
          </a:p>
          <a:p>
            <a:pPr lvl="1"/>
            <a:r>
              <a:rPr lang="en-US" dirty="0"/>
              <a:t>Asked customers “Would you like our aisles to be less cluttered”…answers were yes</a:t>
            </a:r>
          </a:p>
          <a:p>
            <a:pPr lvl="1"/>
            <a:r>
              <a:rPr lang="en-US" dirty="0"/>
              <a:t>They made it less cluttered and lost more than 1 billion dollar</a:t>
            </a:r>
          </a:p>
          <a:p>
            <a:pPr lvl="1"/>
            <a:r>
              <a:rPr lang="en-US" dirty="0"/>
              <a:t>Mistake</a:t>
            </a:r>
          </a:p>
          <a:p>
            <a:pPr lvl="2"/>
            <a:r>
              <a:rPr lang="en-US" dirty="0"/>
              <a:t>The asked instead of observing</a:t>
            </a:r>
          </a:p>
          <a:p>
            <a:pPr lvl="2"/>
            <a:r>
              <a:rPr lang="en-US" dirty="0"/>
              <a:t>They asked a “leading question”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62120" y="1806120"/>
              <a:ext cx="7041600" cy="1594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760" y="1796760"/>
                <a:ext cx="7060320" cy="161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Participant Observation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Need Finding</a:t>
            </a:r>
          </a:p>
          <a:p>
            <a:pPr lvl="1"/>
            <a:r>
              <a:rPr lang="en-US" dirty="0"/>
              <a:t> The by-the-book method</a:t>
            </a:r>
          </a:p>
          <a:p>
            <a:pPr lvl="1"/>
            <a:r>
              <a:rPr lang="en-US" dirty="0"/>
              <a:t>break</a:t>
            </a:r>
          </a:p>
          <a:p>
            <a:pPr lvl="1"/>
            <a:r>
              <a:rPr lang="en-US" dirty="0"/>
              <a:t>My personal preferences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From a CHI Paper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7288"/>
            <a:ext cx="91440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46720" y="1481400"/>
              <a:ext cx="7507440" cy="1595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360" y="1472040"/>
                <a:ext cx="7526160" cy="161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This Study About?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Mango Area in UP</a:t>
            </a:r>
          </a:p>
          <a:p>
            <a:r>
              <a:rPr lang="en-US" dirty="0"/>
              <a:t>Two Villages</a:t>
            </a:r>
          </a:p>
          <a:p>
            <a:r>
              <a:rPr lang="en-US" dirty="0"/>
              <a:t>Aim: Can Cell phone be used for learning?</a:t>
            </a:r>
          </a:p>
          <a:p>
            <a:pPr lvl="1"/>
            <a:r>
              <a:rPr lang="en-US" dirty="0"/>
              <a:t>Social Context</a:t>
            </a:r>
          </a:p>
          <a:p>
            <a:pPr lvl="1"/>
            <a:r>
              <a:rPr lang="en-US" dirty="0"/>
              <a:t>Understand  lives of kids in villages</a:t>
            </a:r>
          </a:p>
          <a:p>
            <a:pPr lvl="1"/>
            <a:r>
              <a:rPr lang="en-US" dirty="0"/>
              <a:t>When do they get time</a:t>
            </a:r>
          </a:p>
          <a:p>
            <a:pPr lvl="1"/>
            <a:r>
              <a:rPr lang="en-US" dirty="0"/>
              <a:t>Understand problems</a:t>
            </a:r>
          </a:p>
        </p:txBody>
      </p:sp>
      <p:pic>
        <p:nvPicPr>
          <p:cNvPr id="2050" name="Picture 2" descr="http://im.rediff.com/money/2010/oct/27po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399" y="1600200"/>
            <a:ext cx="4360941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Experimental Setup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Mobile phones were given to 18 children from both genders</a:t>
            </a:r>
          </a:p>
          <a:p>
            <a:pPr lvl="1"/>
            <a:r>
              <a:rPr lang="en-US" dirty="0"/>
              <a:t>Lower caste + Upper Caste</a:t>
            </a:r>
          </a:p>
          <a:p>
            <a:pPr lvl="1"/>
            <a:endParaRPr lang="en-US" dirty="0"/>
          </a:p>
          <a:p>
            <a:r>
              <a:rPr lang="en-US" dirty="0"/>
              <a:t>Phones loaded with educational games</a:t>
            </a:r>
          </a:p>
          <a:p>
            <a:pPr lvl="1"/>
            <a:r>
              <a:rPr lang="en-US" dirty="0"/>
              <a:t>Logs were maintained</a:t>
            </a:r>
          </a:p>
          <a:p>
            <a:r>
              <a:rPr lang="en-US" dirty="0"/>
              <a:t>Interviews and log data to come up with 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/>
              <a:t>High Caste</a:t>
            </a:r>
          </a:p>
          <a:p>
            <a:pPr lvl="1"/>
            <a:r>
              <a:rPr lang="en-US" dirty="0"/>
              <a:t>Boys</a:t>
            </a:r>
          </a:p>
          <a:p>
            <a:pPr lvl="2"/>
            <a:r>
              <a:rPr lang="en-US" dirty="0"/>
              <a:t>Keep an eye in fields </a:t>
            </a:r>
          </a:p>
          <a:p>
            <a:pPr lvl="3"/>
            <a:r>
              <a:rPr lang="en-US" dirty="0"/>
              <a:t>Good time to play learning game</a:t>
            </a:r>
          </a:p>
          <a:p>
            <a:pPr lvl="1"/>
            <a:r>
              <a:rPr lang="en-US" dirty="0"/>
              <a:t>Girls</a:t>
            </a:r>
          </a:p>
          <a:p>
            <a:pPr lvl="2"/>
            <a:r>
              <a:rPr lang="en-US" dirty="0"/>
              <a:t>Not allowed to play outside in afternoon</a:t>
            </a:r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2895600"/>
          </a:xfrm>
        </p:spPr>
        <p:txBody>
          <a:bodyPr>
            <a:normAutofit/>
          </a:bodyPr>
          <a:lstStyle/>
          <a:p>
            <a:r>
              <a:rPr lang="en-US" dirty="0"/>
              <a:t>Low Caste</a:t>
            </a:r>
          </a:p>
          <a:p>
            <a:pPr lvl="1"/>
            <a:r>
              <a:rPr lang="en-US" dirty="0"/>
              <a:t>Boys</a:t>
            </a:r>
          </a:p>
          <a:p>
            <a:pPr lvl="2"/>
            <a:r>
              <a:rPr lang="en-US" dirty="0"/>
              <a:t>Work in fields</a:t>
            </a:r>
          </a:p>
          <a:p>
            <a:pPr lvl="3"/>
            <a:r>
              <a:rPr lang="en-US" dirty="0"/>
              <a:t>Cannot use phone</a:t>
            </a:r>
          </a:p>
          <a:p>
            <a:pPr lvl="1"/>
            <a:r>
              <a:rPr lang="en-US" dirty="0"/>
              <a:t>Girls</a:t>
            </a:r>
          </a:p>
          <a:p>
            <a:pPr lvl="2"/>
            <a:r>
              <a:rPr lang="en-US" dirty="0"/>
              <a:t>Play outside in afternoon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1054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: In order to learning to take place they need a non trivial time in which they can use the cell phone</a:t>
            </a:r>
          </a:p>
          <a:p>
            <a:r>
              <a:rPr lang="en-US" sz="2800" dirty="0"/>
              <a:t>All kids have around 1 hour before bedtime in which they can play with their cell phone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Own Thoughts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don’t really Interviewing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Why</a:t>
            </a:r>
          </a:p>
          <a:p>
            <a:pPr lvl="1"/>
            <a:r>
              <a:rPr lang="en-US" dirty="0"/>
              <a:t>I feel uncomfortable talking to new people</a:t>
            </a:r>
          </a:p>
          <a:p>
            <a:pPr lvl="1"/>
            <a:r>
              <a:rPr lang="en-US" dirty="0"/>
              <a:t>I feel people will try be uncomfortable as well</a:t>
            </a:r>
          </a:p>
          <a:p>
            <a:pPr lvl="1"/>
            <a:r>
              <a:rPr lang="en-US" dirty="0"/>
              <a:t>To find the reality I have to spend a lot of time</a:t>
            </a:r>
          </a:p>
          <a:p>
            <a:pPr lvl="2"/>
            <a:r>
              <a:rPr lang="en-US" dirty="0"/>
              <a:t>And still not really know the reality</a:t>
            </a:r>
          </a:p>
          <a:p>
            <a:r>
              <a:rPr lang="en-US" dirty="0"/>
              <a:t>I personally prefer:</a:t>
            </a:r>
          </a:p>
          <a:p>
            <a:pPr lvl="1"/>
            <a:r>
              <a:rPr lang="en-US" dirty="0"/>
              <a:t>My own needs or the needs of my social circle</a:t>
            </a:r>
          </a:p>
          <a:p>
            <a:pPr lvl="1"/>
            <a:r>
              <a:rPr lang="en-US" dirty="0"/>
              <a:t>Need discovery through data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in the Data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Leave Footprints Every Where</a:t>
            </a:r>
          </a:p>
        </p:txBody>
      </p:sp>
      <p:pic>
        <p:nvPicPr>
          <p:cNvPr id="45060" name="Picture 4" descr="http://images.fineartamerica.com/images-medium-large/footprints-in-the-sand-magdalena-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6581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ATM History</a:t>
            </a:r>
          </a:p>
          <a:p>
            <a:r>
              <a:rPr lang="en-US" dirty="0"/>
              <a:t>Facebook gives us our friends</a:t>
            </a:r>
          </a:p>
          <a:p>
            <a:r>
              <a:rPr lang="en-US" dirty="0" err="1"/>
              <a:t>Linkedin</a:t>
            </a:r>
            <a:r>
              <a:rPr lang="en-US" dirty="0"/>
              <a:t> gives us our professional connections</a:t>
            </a:r>
          </a:p>
          <a:p>
            <a:r>
              <a:rPr lang="en-US" dirty="0"/>
              <a:t>Call History</a:t>
            </a:r>
          </a:p>
          <a:p>
            <a:r>
              <a:rPr lang="en-US" dirty="0"/>
              <a:t>Apps and software log usage pattern</a:t>
            </a:r>
          </a:p>
          <a:p>
            <a:r>
              <a:rPr lang="en-US" dirty="0"/>
              <a:t>OS logs</a:t>
            </a:r>
          </a:p>
          <a:p>
            <a:r>
              <a:rPr lang="en-US" b="1" dirty="0"/>
              <a:t>If such data is available they give a more true picture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Lets now look into some example</a:t>
            </a:r>
          </a:p>
          <a:p>
            <a:endParaRPr lang="en-US" dirty="0"/>
          </a:p>
          <a:p>
            <a:r>
              <a:rPr lang="en-US" dirty="0"/>
              <a:t>Most of it my mentors work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ayakdave.com/wp-content/uploads/2013/01/Greenland-Kayaking-5-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7625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Suppose You Want to Canoe in Greenland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1419225"/>
            <a:ext cx="69151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5791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a my observation that I tend to avoid conversation in FB if I don’t know the people involved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Social Network of One User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790" y="1447800"/>
            <a:ext cx="780216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Find?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guess was right. People do tend to avoid conversation in which they are not friends with the people involved</a:t>
            </a:r>
          </a:p>
          <a:p>
            <a:r>
              <a:rPr lang="en-US" dirty="0"/>
              <a:t>They tend to jump in conversations between their own friends</a:t>
            </a:r>
          </a:p>
          <a:p>
            <a:r>
              <a:rPr lang="en-US" dirty="0"/>
              <a:t>Indicates the need to redesign the FB interface , at least in the Pakistani cultural context</a:t>
            </a:r>
          </a:p>
          <a:p>
            <a:pPr lvl="1"/>
            <a:r>
              <a:rPr lang="en-US" dirty="0"/>
              <a:t>Privacy might be better assured</a:t>
            </a:r>
          </a:p>
          <a:p>
            <a:pPr lvl="1"/>
            <a:r>
              <a:rPr lang="en-US" dirty="0"/>
              <a:t>Save from possible embarrassment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/>
              <a:t>Walk and Type</a:t>
            </a:r>
          </a:p>
          <a:p>
            <a:pPr lvl="1"/>
            <a:r>
              <a:rPr lang="en-US" dirty="0"/>
              <a:t>Speed reduced</a:t>
            </a:r>
          </a:p>
          <a:p>
            <a:pPr lvl="1"/>
            <a:r>
              <a:rPr lang="en-US" dirty="0"/>
              <a:t>Error Increases</a:t>
            </a:r>
          </a:p>
          <a:p>
            <a:r>
              <a:rPr lang="en-US" dirty="0"/>
              <a:t>Reason</a:t>
            </a:r>
          </a:p>
          <a:p>
            <a:pPr lvl="1"/>
            <a:r>
              <a:rPr lang="en-US" dirty="0"/>
              <a:t>Jerks experienced by body</a:t>
            </a:r>
          </a:p>
          <a:p>
            <a:pPr lvl="1"/>
            <a:r>
              <a:rPr lang="en-US" dirty="0"/>
              <a:t>Distractions : avoid bumping to someone</a:t>
            </a:r>
          </a:p>
        </p:txBody>
      </p:sp>
      <p:pic>
        <p:nvPicPr>
          <p:cNvPr id="56322" name="Picture 2" descr="http://4.bp.blogspot.com/-kQkhnZ3RneI/UZMVIO2QjyI/AAAAAAAABU4/fffprtDS6aM/s1600/texting-while-wal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76400"/>
            <a:ext cx="455753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Commercial Product</a:t>
            </a:r>
          </a:p>
        </p:txBody>
      </p:sp>
      <p:pic>
        <p:nvPicPr>
          <p:cNvPr id="60418" name="Picture 2" descr="http://a5.mzstatic.com/us/r30/Purple3/v4/4e/c6/07/4ec607f4-9cd3-4e0b-3cb0-c23e3099bc0b/screen640x64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586131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Measure the Speed and Error Rate</a:t>
            </a:r>
          </a:p>
        </p:txBody>
      </p:sp>
      <p:pic>
        <p:nvPicPr>
          <p:cNvPr id="55298" name="Picture 2" descr="C:\Users\Aimal\Downloads\TEXT ENTRY AP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0200"/>
            <a:ext cx="3048000" cy="4877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76289"/>
            <a:ext cx="9144000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14600"/>
            <a:ext cx="4399174" cy="320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Errors?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Accelerometer</a:t>
            </a:r>
          </a:p>
        </p:txBody>
      </p:sp>
      <p:pic>
        <p:nvPicPr>
          <p:cNvPr id="62466" name="Picture 2" descr="http://jeffblankenburgdotcom.files.wordpress.com/2012/11/25accelero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477000" cy="4520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1671638"/>
            <a:ext cx="6464996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nationalgeographic.com/adventure/images/0611/greenland-kay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354527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Intuition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Called driver 15 </a:t>
            </a:r>
            <a:r>
              <a:rPr lang="en-US" dirty="0" err="1"/>
              <a:t>mins</a:t>
            </a:r>
            <a:endParaRPr lang="en-US" dirty="0"/>
          </a:p>
          <a:p>
            <a:pPr>
              <a:buNone/>
            </a:pPr>
            <a:r>
              <a:rPr lang="en-US" dirty="0"/>
              <a:t>away</a:t>
            </a:r>
          </a:p>
          <a:p>
            <a:r>
              <a:rPr lang="en-US" dirty="0"/>
              <a:t>Always had to search him</a:t>
            </a:r>
          </a:p>
          <a:p>
            <a:r>
              <a:rPr lang="en-US" dirty="0"/>
              <a:t>Didn’t want to make him a “</a:t>
            </a:r>
            <a:r>
              <a:rPr lang="en-US" dirty="0" err="1"/>
              <a:t>fav</a:t>
            </a:r>
            <a:r>
              <a:rPr lang="en-US" dirty="0"/>
              <a:t>” because I called him once a week</a:t>
            </a:r>
          </a:p>
          <a:p>
            <a:r>
              <a:rPr lang="en-US" dirty="0"/>
              <a:t>But I called him around 8:45 am every Monday for 1 year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7586" name="Picture 2" descr="http://pukhtoogle.com/gallery/data/media/42/peshawar_motorway_toll_pla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34340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Log Has The Traces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Android stores your calling activity for 1 month</a:t>
            </a:r>
          </a:p>
          <a:p>
            <a:r>
              <a:rPr lang="en-US" dirty="0"/>
              <a:t>Built an app to capture this data.</a:t>
            </a:r>
          </a:p>
          <a:p>
            <a:r>
              <a:rPr lang="en-US" dirty="0"/>
              <a:t>Wanted to check the hypothesis</a:t>
            </a:r>
          </a:p>
          <a:p>
            <a:pPr>
              <a:buNone/>
            </a:pPr>
            <a:r>
              <a:rPr lang="en-US" dirty="0"/>
              <a:t>“Do I and other people really  call different </a:t>
            </a:r>
            <a:r>
              <a:rPr lang="en-US" dirty="0" err="1"/>
              <a:t>ppl</a:t>
            </a:r>
            <a:r>
              <a:rPr lang="en-US" dirty="0"/>
              <a:t> at different time?”</a:t>
            </a:r>
          </a:p>
        </p:txBody>
      </p:sp>
      <p:pic>
        <p:nvPicPr>
          <p:cNvPr id="69634" name="Picture 2" descr="https://lh3.ggpht.com/2EBApO1bxCSBKtH5q4Y2GIoBbRiBhyO-fov036XPOBBa9H__uYdM0Bm5PeXYTu3yRdo0=h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Results</a:t>
            </a:r>
          </a:p>
        </p:txBody>
      </p:sp>
      <p:pic>
        <p:nvPicPr>
          <p:cNvPr id="1026" name="Picture 2" descr="C:\Users\786\Dropbox\Quick Dialler\Numair Work\Data From Students\Data\plots\dotplots\ Maryam-P5.xls 92 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8534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86\Dropbox\Quick Dialler\Numair Work\Data From Students\Data\plots\dotplots\ Maryam-P3.xls 80 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7772400" cy="4572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786\Dropbox\Quick Dialler\Numair Work\Data From Students\Data\plots\dotplots\ Bahjat-Hina 34 Professional.xls 76 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8305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786\Dropbox\Quick Dialler\Numair Work\Data From Students\Data\plots\dotplots\ Maryam-P3.xls 78 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7620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72706" name="Picture 2" descr="http://www.lonelyplanet.com/maps/asia/vietnam/map_of_vietn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6475367" cy="48634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6172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once went to Vietnam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Flight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My flight was from Bangkok </a:t>
            </a:r>
            <a:r>
              <a:rPr lang="en-US" dirty="0">
                <a:sym typeface="Wingdings" pitchFamily="2" charset="2"/>
              </a:rPr>
              <a:t>Hanoi </a:t>
            </a:r>
            <a:r>
              <a:rPr lang="en-US" dirty="0" err="1">
                <a:sym typeface="Wingdings" pitchFamily="2" charset="2"/>
              </a:rPr>
              <a:t>Nha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Trang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If I had Bangkok Ho Chi Minh </a:t>
            </a:r>
            <a:r>
              <a:rPr lang="en-US" dirty="0" err="1">
                <a:sym typeface="Wingdings" pitchFamily="2" charset="2"/>
              </a:rPr>
              <a:t>CityNha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Trang</a:t>
            </a:r>
            <a:r>
              <a:rPr lang="en-US" dirty="0">
                <a:sym typeface="Wingdings" pitchFamily="2" charset="2"/>
              </a:rPr>
              <a:t> then I would have saved 3 hours in one direction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I have Avoided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r>
              <a:rPr lang="en-US" dirty="0"/>
              <a:t>With a Travel Agent.. Hmm.. Doubt it</a:t>
            </a:r>
          </a:p>
        </p:txBody>
      </p:sp>
      <p:pic>
        <p:nvPicPr>
          <p:cNvPr id="73730" name="Picture 2" descr="https://encrypted-tbn2.gstatic.com/images?q=tbn:ANd9GcT1QvrynZo2ahp8BN7HOPqE0eMEUjpnwa4KFwCGhTwVcsm1tuB3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0"/>
            <a:ext cx="5111682" cy="3828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would be a good way to keep track of the coast line?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If I Reserved Myself ?</a:t>
            </a:r>
          </a:p>
        </p:txBody>
      </p:sp>
      <p:pic>
        <p:nvPicPr>
          <p:cNvPr id="75778" name="Picture 2" descr="http://www.thesearchagents.com/wp-content/uploads/2011/09/kay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399"/>
            <a:ext cx="7696200" cy="5202061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259800" y="51786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0440" y="5169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END…!!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966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962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035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018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742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737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864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716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4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Paper Map?	</a:t>
            </a:r>
          </a:p>
        </p:txBody>
      </p:sp>
      <p:pic>
        <p:nvPicPr>
          <p:cNvPr id="16386" name="Picture 2" descr="http://heartsatplay.com/wp-content/uploads/2013/02/map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467600" cy="5449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182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232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way to represent graphically all flight data</a:t>
            </a:r>
          </a:p>
          <a:p>
            <a:pPr lvl="1"/>
            <a:r>
              <a:rPr lang="en-US" dirty="0"/>
              <a:t>Data Visualization</a:t>
            </a:r>
          </a:p>
          <a:p>
            <a:r>
              <a:rPr lang="en-US" dirty="0"/>
              <a:t>Human visual system is highly advanced</a:t>
            </a:r>
          </a:p>
          <a:p>
            <a:pPr lvl="1"/>
            <a:r>
              <a:rPr lang="en-US" dirty="0"/>
              <a:t>Large portion of brain</a:t>
            </a:r>
          </a:p>
          <a:p>
            <a:pPr lvl="1"/>
            <a:r>
              <a:rPr lang="en-US" dirty="0"/>
              <a:t>Great in detecting patterns</a:t>
            </a:r>
          </a:p>
          <a:p>
            <a:pPr lvl="1"/>
            <a:r>
              <a:rPr lang="en-US" dirty="0"/>
              <a:t>Very quick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Solution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22 people</a:t>
            </a:r>
          </a:p>
          <a:p>
            <a:r>
              <a:rPr lang="en-US" dirty="0"/>
              <a:t>As good as other when user wants to optimize one thing like fate</a:t>
            </a:r>
          </a:p>
          <a:p>
            <a:r>
              <a:rPr lang="en-US" dirty="0" err="1"/>
              <a:t>TravelGraph</a:t>
            </a:r>
            <a:r>
              <a:rPr lang="en-US" dirty="0"/>
              <a:t> better when you want to optimize multiple things</a:t>
            </a:r>
          </a:p>
          <a:p>
            <a:pPr lvl="1"/>
            <a:r>
              <a:rPr lang="en-US" dirty="0"/>
              <a:t>Find the graph with the lowest fare and lowest transit 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Paper Map?	</a:t>
            </a:r>
          </a:p>
        </p:txBody>
      </p:sp>
      <p:pic>
        <p:nvPicPr>
          <p:cNvPr id="16386" name="Picture 2" descr="http://heartsatplay.com/wp-content/uploads/2013/02/map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467600" cy="5449014"/>
          </a:xfrm>
          <a:prstGeom prst="rect">
            <a:avLst/>
          </a:prstGeom>
          <a:noFill/>
        </p:spPr>
      </p:pic>
      <p:sp>
        <p:nvSpPr>
          <p:cNvPr id="5" name="Multiply 4"/>
          <p:cNvSpPr/>
          <p:nvPr/>
        </p:nvSpPr>
        <p:spPr>
          <a:xfrm>
            <a:off x="1905000" y="1905000"/>
            <a:ext cx="5257800" cy="3886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Program on Laptop?</a:t>
            </a:r>
          </a:p>
        </p:txBody>
      </p:sp>
      <p:pic>
        <p:nvPicPr>
          <p:cNvPr id="18434" name="Picture 2" descr="http://www.efficientfleets.com/wp-content/uploads/2014/09/google-map-laptop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962589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6520</TotalTime>
  <Words>1159</Words>
  <Application>Microsoft Office PowerPoint</Application>
  <PresentationFormat>On-screen Show (4:3)</PresentationFormat>
  <Paragraphs>203</Paragraphs>
  <Slides>74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Calibri</vt:lpstr>
      <vt:lpstr>Franklin Gothic Book</vt:lpstr>
      <vt:lpstr>Perpetua</vt:lpstr>
      <vt:lpstr>Wingdings</vt:lpstr>
      <vt:lpstr>Wingdings 2</vt:lpstr>
      <vt:lpstr>Equity</vt:lpstr>
      <vt:lpstr>Human Computer Interaction</vt:lpstr>
      <vt:lpstr>Need Finding</vt:lpstr>
      <vt:lpstr>Lecture Plan</vt:lpstr>
      <vt:lpstr>Suppose You Want to Canoe in Greenland</vt:lpstr>
      <vt:lpstr>PowerPoint Presentation</vt:lpstr>
      <vt:lpstr>What would be a good way to keep track of the coast line?</vt:lpstr>
      <vt:lpstr>A Paper Map? </vt:lpstr>
      <vt:lpstr>A Paper Map? </vt:lpstr>
      <vt:lpstr>Maps Program on Laptop?</vt:lpstr>
      <vt:lpstr>Maps Program on Laptop?</vt:lpstr>
      <vt:lpstr>A Maps Program on Mobile?</vt:lpstr>
      <vt:lpstr>Can You Use a Mobile?</vt:lpstr>
      <vt:lpstr>A Maps Program on Mobile?</vt:lpstr>
      <vt:lpstr>Is this a Good Solution?</vt:lpstr>
      <vt:lpstr>Good design takes context into account</vt:lpstr>
      <vt:lpstr>Participant Observation</vt:lpstr>
      <vt:lpstr>Step into Shoes of the User</vt:lpstr>
      <vt:lpstr>Trucker’s Example</vt:lpstr>
      <vt:lpstr>Trucker’s Example</vt:lpstr>
      <vt:lpstr>Redesigned :large screen and stylus</vt:lpstr>
      <vt:lpstr>Inspiration</vt:lpstr>
      <vt:lpstr>Things to Understand</vt:lpstr>
      <vt:lpstr>Will 1 educational software work?</vt:lpstr>
      <vt:lpstr>Things to Observe</vt:lpstr>
      <vt:lpstr> Interview Potential Users</vt:lpstr>
      <vt:lpstr>How to Spend Time During an Interview</vt:lpstr>
      <vt:lpstr>Some Tips</vt:lpstr>
      <vt:lpstr>Conclusion</vt:lpstr>
      <vt:lpstr>An Example of Participant Observation</vt:lpstr>
      <vt:lpstr>It is From a CHI Paper</vt:lpstr>
      <vt:lpstr>What Was This Study About?</vt:lpstr>
      <vt:lpstr>The Experimental Setup</vt:lpstr>
      <vt:lpstr>Major Segments</vt:lpstr>
      <vt:lpstr>My Own Thoughts</vt:lpstr>
      <vt:lpstr>I don’t really Interviewing</vt:lpstr>
      <vt:lpstr>The story in the Data</vt:lpstr>
      <vt:lpstr>We Leave Footprints Every Where</vt:lpstr>
      <vt:lpstr>Examples</vt:lpstr>
      <vt:lpstr>PowerPoint Presentation</vt:lpstr>
      <vt:lpstr>Example 1</vt:lpstr>
      <vt:lpstr>Social Network of One User</vt:lpstr>
      <vt:lpstr>What did We Find?</vt:lpstr>
      <vt:lpstr>Example 2</vt:lpstr>
      <vt:lpstr>A Commercial Product</vt:lpstr>
      <vt:lpstr>How to Measure the Speed and Error Rate</vt:lpstr>
      <vt:lpstr>PowerPoint Presentation</vt:lpstr>
      <vt:lpstr>Where are the Errors?</vt:lpstr>
      <vt:lpstr>Accelerometer</vt:lpstr>
      <vt:lpstr>The Solution</vt:lpstr>
      <vt:lpstr>Personal Intuition  </vt:lpstr>
      <vt:lpstr>Example </vt:lpstr>
      <vt:lpstr>Call Log Has The Traces</vt:lpstr>
      <vt:lpstr>My Results</vt:lpstr>
      <vt:lpstr>PowerPoint Presentation</vt:lpstr>
      <vt:lpstr>PowerPoint Presentation</vt:lpstr>
      <vt:lpstr>PowerPoint Presentation</vt:lpstr>
      <vt:lpstr>Example</vt:lpstr>
      <vt:lpstr>My Flight</vt:lpstr>
      <vt:lpstr>Could I have Avoided It?</vt:lpstr>
      <vt:lpstr>How If I Reserved Myself ?</vt:lpstr>
      <vt:lpstr>THE END…!!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I need?</vt:lpstr>
      <vt:lpstr>My Solution</vt:lpstr>
      <vt:lpstr>Evaluation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 Finding</dc:title>
  <dc:creator>Aimal</dc:creator>
  <cp:lastModifiedBy>Windows User</cp:lastModifiedBy>
  <cp:revision>56</cp:revision>
  <dcterms:created xsi:type="dcterms:W3CDTF">2015-02-19T05:42:38Z</dcterms:created>
  <dcterms:modified xsi:type="dcterms:W3CDTF">2019-03-25T05:12:43Z</dcterms:modified>
</cp:coreProperties>
</file>