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344" r:id="rId2"/>
    <p:sldId id="342" r:id="rId3"/>
    <p:sldId id="258" r:id="rId4"/>
    <p:sldId id="259" r:id="rId5"/>
    <p:sldId id="328" r:id="rId6"/>
    <p:sldId id="260" r:id="rId7"/>
    <p:sldId id="329" r:id="rId8"/>
    <p:sldId id="261" r:id="rId9"/>
    <p:sldId id="330" r:id="rId10"/>
    <p:sldId id="331" r:id="rId11"/>
    <p:sldId id="332" r:id="rId12"/>
    <p:sldId id="262" r:id="rId13"/>
    <p:sldId id="263" r:id="rId14"/>
    <p:sldId id="264" r:id="rId15"/>
    <p:sldId id="265" r:id="rId16"/>
    <p:sldId id="266" r:id="rId17"/>
    <p:sldId id="267" r:id="rId18"/>
    <p:sldId id="333" r:id="rId19"/>
    <p:sldId id="341" r:id="rId20"/>
    <p:sldId id="278" r:id="rId21"/>
    <p:sldId id="279" r:id="rId22"/>
    <p:sldId id="280" r:id="rId23"/>
    <p:sldId id="281" r:id="rId24"/>
    <p:sldId id="282" r:id="rId25"/>
    <p:sldId id="283" r:id="rId26"/>
    <p:sldId id="284" r:id="rId27"/>
    <p:sldId id="285" r:id="rId28"/>
    <p:sldId id="286" r:id="rId29"/>
    <p:sldId id="288" r:id="rId30"/>
    <p:sldId id="289" r:id="rId31"/>
    <p:sldId id="339" r:id="rId32"/>
    <p:sldId id="290" r:id="rId33"/>
    <p:sldId id="340" r:id="rId34"/>
    <p:sldId id="291" r:id="rId35"/>
    <p:sldId id="292" r:id="rId36"/>
    <p:sldId id="293" r:id="rId37"/>
    <p:sldId id="295" r:id="rId38"/>
    <p:sldId id="296" r:id="rId39"/>
    <p:sldId id="33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719" autoAdjust="0"/>
  </p:normalViewPr>
  <p:slideViewPr>
    <p:cSldViewPr>
      <p:cViewPr varScale="1">
        <p:scale>
          <a:sx n="51" d="100"/>
          <a:sy n="51" d="100"/>
        </p:scale>
        <p:origin x="195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DE67FB-CB30-408D-AED5-4D1025665CD4}" type="datetimeFigureOut">
              <a:rPr lang="en-US" smtClean="0"/>
              <a:pPr/>
              <a:t>3/18/2019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3D76AB-E167-4224-AF14-568D78F566F2}" type="slidenum">
              <a:rPr lang="en-US" smtClean="0"/>
              <a:pPr/>
              <a:t>‹#›</a:t>
            </a:fld>
            <a:endParaRPr lang="en-US"/>
          </a:p>
        </p:txBody>
      </p:sp>
    </p:spTree>
    <p:extLst>
      <p:ext uri="{BB962C8B-B14F-4D97-AF65-F5344CB8AC3E}">
        <p14:creationId xmlns:p14="http://schemas.microsoft.com/office/powerpoint/2010/main" val="86340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48453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 the goal first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do we want to do ( as a company user requirement from HR system: record leave increment pay </a:t>
            </a:r>
            <a:r>
              <a:rPr lang="en-US" baseline="0" dirty="0" err="1" smtClean="0"/>
              <a:t>etc</a:t>
            </a:r>
            <a:r>
              <a:rPr lang="en-US" baseline="0" dirty="0" smtClean="0"/>
              <a:t> ) my goal is complete system from </a:t>
            </a:r>
            <a:r>
              <a:rPr lang="en-US" baseline="0" dirty="0" err="1" smtClean="0"/>
              <a:t>hr</a:t>
            </a:r>
            <a:r>
              <a:rPr lang="en-US" baseline="0" dirty="0" smtClean="0"/>
              <a:t/>
            </a:r>
            <a:br>
              <a:rPr lang="en-US" baseline="0" dirty="0" smtClean="0"/>
            </a:b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23D76AB-E167-4224-AF14-568D78F566F2}" type="slidenum">
              <a:rPr lang="en-US" smtClean="0"/>
              <a:pPr/>
              <a:t>14</a:t>
            </a:fld>
            <a:endParaRPr lang="en-US"/>
          </a:p>
        </p:txBody>
      </p:sp>
    </p:spTree>
    <p:extLst>
      <p:ext uri="{BB962C8B-B14F-4D97-AF65-F5344CB8AC3E}">
        <p14:creationId xmlns:p14="http://schemas.microsoft.com/office/powerpoint/2010/main" val="3129312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for execution</a:t>
            </a:r>
          </a:p>
          <a:p>
            <a:r>
              <a:rPr lang="en-US" dirty="0" smtClean="0"/>
              <a:t>Formulating the intention</a:t>
            </a:r>
            <a:br>
              <a:rPr lang="en-US" dirty="0" smtClean="0"/>
            </a:br>
            <a:r>
              <a:rPr lang="en-US" dirty="0" smtClean="0"/>
              <a:t>different</a:t>
            </a:r>
            <a:r>
              <a:rPr lang="en-US" baseline="0" dirty="0" smtClean="0"/>
              <a:t> record for </a:t>
            </a:r>
            <a:r>
              <a:rPr lang="en-US" baseline="0" dirty="0" err="1" smtClean="0"/>
              <a:t>mgt</a:t>
            </a:r>
            <a:r>
              <a:rPr lang="en-US" baseline="0" dirty="0" smtClean="0"/>
              <a:t> leave salary </a:t>
            </a:r>
            <a:r>
              <a:rPr lang="en-US" baseline="0" dirty="0" err="1" smtClean="0"/>
              <a:t>etc</a:t>
            </a:r>
            <a:r>
              <a:rPr lang="en-US" baseline="0" dirty="0" smtClean="0"/>
              <a:t/>
            </a:r>
            <a:br>
              <a:rPr lang="en-US" baseline="0" dirty="0" smtClean="0"/>
            </a:br>
            <a:r>
              <a:rPr lang="en-US" baseline="0" dirty="0" smtClean="0"/>
              <a:t/>
            </a:r>
            <a:br>
              <a:rPr lang="en-US" baseline="0" dirty="0" smtClean="0"/>
            </a:br>
            <a:r>
              <a:rPr lang="en-US" baseline="0" dirty="0" smtClean="0"/>
              <a:t>personal data is for </a:t>
            </a:r>
            <a:r>
              <a:rPr lang="en-US" baseline="0" dirty="0" err="1" smtClean="0"/>
              <a:t>hr</a:t>
            </a:r>
            <a:r>
              <a:rPr lang="en-US" baseline="0" dirty="0" smtClean="0"/>
              <a:t>, SALARY  for account </a:t>
            </a:r>
            <a:r>
              <a:rPr lang="en-US" baseline="0" dirty="0" err="1" smtClean="0"/>
              <a:t>dept</a:t>
            </a:r>
            <a:r>
              <a:rPr lang="en-US" dirty="0" smtClean="0"/>
              <a:t/>
            </a:r>
            <a:br>
              <a:rPr lang="en-US" dirty="0" smtClean="0"/>
            </a:br>
            <a:endParaRPr lang="en-US" dirty="0" smtClean="0"/>
          </a:p>
          <a:p>
            <a:r>
              <a:rPr lang="en-US" dirty="0" err="1" smtClean="0"/>
              <a:t>Hr</a:t>
            </a:r>
            <a:r>
              <a:rPr lang="en-US" dirty="0" smtClean="0"/>
              <a:t> </a:t>
            </a:r>
            <a:r>
              <a:rPr lang="en-US" dirty="0" err="1" smtClean="0"/>
              <a:t>hr</a:t>
            </a:r>
            <a:r>
              <a:rPr lang="en-US" dirty="0" smtClean="0"/>
              <a:t> interface,</a:t>
            </a:r>
            <a:r>
              <a:rPr lang="en-US" baseline="0" dirty="0" smtClean="0"/>
              <a:t> management </a:t>
            </a:r>
            <a:r>
              <a:rPr lang="en-US" baseline="0" dirty="0" err="1" smtClean="0"/>
              <a:t>mgt</a:t>
            </a:r>
            <a:r>
              <a:rPr lang="en-US" baseline="0" dirty="0" smtClean="0"/>
              <a:t> interface</a:t>
            </a:r>
            <a:br>
              <a:rPr lang="en-US" baseline="0" dirty="0" smtClean="0"/>
            </a:br>
            <a:endParaRPr lang="en-US" baseline="0" dirty="0" smtClean="0"/>
          </a:p>
          <a:p>
            <a:r>
              <a:rPr lang="en-US" baseline="0" dirty="0" smtClean="0"/>
              <a:t>add delete</a:t>
            </a:r>
            <a:endParaRPr lang="en-US" dirty="0"/>
          </a:p>
        </p:txBody>
      </p:sp>
      <p:sp>
        <p:nvSpPr>
          <p:cNvPr id="4" name="Slide Number Placeholder 3"/>
          <p:cNvSpPr>
            <a:spLocks noGrp="1"/>
          </p:cNvSpPr>
          <p:nvPr>
            <p:ph type="sldNum" sz="quarter" idx="10"/>
          </p:nvPr>
        </p:nvSpPr>
        <p:spPr/>
        <p:txBody>
          <a:bodyPr/>
          <a:lstStyle/>
          <a:p>
            <a:fld id="{723D76AB-E167-4224-AF14-568D78F566F2}" type="slidenum">
              <a:rPr lang="en-US" smtClean="0"/>
              <a:pPr/>
              <a:t>15</a:t>
            </a:fld>
            <a:endParaRPr lang="en-US"/>
          </a:p>
        </p:txBody>
      </p:sp>
    </p:spTree>
    <p:extLst>
      <p:ext uri="{BB962C8B-B14F-4D97-AF65-F5344CB8AC3E}">
        <p14:creationId xmlns:p14="http://schemas.microsoft.com/office/powerpoint/2010/main" val="1254147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Checked that all</a:t>
            </a:r>
            <a:r>
              <a:rPr lang="en-US" baseline="0" dirty="0" smtClean="0"/>
              <a:t> record entered?</a:t>
            </a:r>
            <a:br>
              <a:rPr lang="en-US" baseline="0" dirty="0" smtClean="0"/>
            </a:br>
            <a:r>
              <a:rPr lang="en-US" baseline="0" dirty="0" smtClean="0"/>
              <a:t>If yes, test, deploy, compare with manual…. If working fine, generating reports </a:t>
            </a:r>
            <a:r>
              <a:rPr lang="en-US" baseline="0" dirty="0" err="1" smtClean="0"/>
              <a:t>etc</a:t>
            </a:r>
            <a:r>
              <a:rPr lang="en-US" baseline="0" dirty="0" smtClean="0"/>
              <a:t> evaluate outstanding </a:t>
            </a:r>
            <a:br>
              <a:rPr lang="en-US" baseline="0" dirty="0" smtClean="0"/>
            </a:br>
            <a:r>
              <a:rPr lang="en-US" baseline="0" dirty="0" smtClean="0"/>
              <a:t> if not check the goal and intention again</a:t>
            </a:r>
            <a:endParaRPr lang="en-US" dirty="0"/>
          </a:p>
        </p:txBody>
      </p:sp>
      <p:sp>
        <p:nvSpPr>
          <p:cNvPr id="4" name="Slide Number Placeholder 3"/>
          <p:cNvSpPr>
            <a:spLocks noGrp="1"/>
          </p:cNvSpPr>
          <p:nvPr>
            <p:ph type="sldNum" sz="quarter" idx="10"/>
          </p:nvPr>
        </p:nvSpPr>
        <p:spPr/>
        <p:txBody>
          <a:bodyPr/>
          <a:lstStyle/>
          <a:p>
            <a:fld id="{723D76AB-E167-4224-AF14-568D78F566F2}" type="slidenum">
              <a:rPr lang="en-US" smtClean="0"/>
              <a:pPr/>
              <a:t>16</a:t>
            </a:fld>
            <a:endParaRPr lang="en-US"/>
          </a:p>
        </p:txBody>
      </p:sp>
    </p:spTree>
    <p:extLst>
      <p:ext uri="{BB962C8B-B14F-4D97-AF65-F5344CB8AC3E}">
        <p14:creationId xmlns:p14="http://schemas.microsoft.com/office/powerpoint/2010/main" val="2218568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r>
              <a:rPr lang="en-US" dirty="0" smtClean="0"/>
              <a:t>user expectation is not up-to the mark</a:t>
            </a:r>
            <a:br>
              <a:rPr lang="en-US" dirty="0" smtClean="0"/>
            </a:br>
            <a:r>
              <a:rPr lang="en-US" dirty="0" smtClean="0"/>
              <a:t>EXE:</a:t>
            </a:r>
            <a:r>
              <a:rPr lang="en-US" baseline="0" dirty="0" smtClean="0"/>
              <a:t> system not allowing some actions (accounts to account, </a:t>
            </a:r>
            <a:r>
              <a:rPr lang="en-US" baseline="0" dirty="0" err="1" smtClean="0"/>
              <a:t>hr</a:t>
            </a:r>
            <a:r>
              <a:rPr lang="en-US" baseline="0" dirty="0" smtClean="0"/>
              <a:t> to </a:t>
            </a:r>
            <a:r>
              <a:rPr lang="en-US" baseline="0" dirty="0" err="1" smtClean="0"/>
              <a:t>hr</a:t>
            </a:r>
            <a:r>
              <a:rPr lang="en-US" baseline="0" dirty="0" smtClean="0"/>
              <a:t>)</a:t>
            </a:r>
            <a:r>
              <a:rPr lang="en-US" dirty="0" smtClean="0"/>
              <a:t/>
            </a:r>
            <a:br>
              <a:rPr lang="en-US" dirty="0" smtClean="0"/>
            </a:br>
            <a:r>
              <a:rPr lang="en-US" dirty="0" smtClean="0"/>
              <a:t>EVA: perceive at your own</a:t>
            </a:r>
            <a:br>
              <a:rPr lang="en-US" dirty="0" smtClean="0"/>
            </a:br>
            <a:r>
              <a:rPr lang="en-US" dirty="0" smtClean="0"/>
              <a:t>Little water</a:t>
            </a:r>
            <a:r>
              <a:rPr lang="en-US" baseline="0" dirty="0" smtClean="0"/>
              <a:t> definition</a:t>
            </a:r>
            <a:r>
              <a:rPr lang="en-US" dirty="0" smtClean="0"/>
              <a:t/>
            </a:r>
            <a:br>
              <a:rPr lang="en-US" dirty="0" smtClean="0"/>
            </a:br>
            <a:endParaRPr lang="en-US" dirty="0" smtClean="0"/>
          </a:p>
          <a:p>
            <a:r>
              <a:rPr lang="en-US" dirty="0" smtClean="0"/>
              <a:t>"The basic idea is simple.  To get something done, you have to start with some notion of what is wanted—the goal that is to be achieved.  Then, you have to do something to the world, that is, take action to move yourself or manipulate someone or something.  Finally, you check to see that your goal was made.  So there are four different things to consider: the goal, what is done to the world, the world itself, and the check of the world.  The action itself has two major aspects: doing something and checking.  Call these </a:t>
            </a:r>
            <a:r>
              <a:rPr lang="en-US" i="1" dirty="0" smtClean="0"/>
              <a:t>execution</a:t>
            </a:r>
            <a:r>
              <a:rPr lang="en-US" dirty="0" smtClean="0"/>
              <a:t> and </a:t>
            </a:r>
            <a:r>
              <a:rPr lang="en-US" i="1" dirty="0" smtClean="0"/>
              <a:t>evaluation.</a:t>
            </a:r>
            <a:r>
              <a:rPr lang="en-US" dirty="0" smtClean="0"/>
              <a:t>"  [Norman, p. -46.]</a:t>
            </a:r>
            <a:endParaRPr lang="en-US" dirty="0"/>
          </a:p>
        </p:txBody>
      </p:sp>
      <p:sp>
        <p:nvSpPr>
          <p:cNvPr id="4" name="Slide Number Placeholder 3"/>
          <p:cNvSpPr>
            <a:spLocks noGrp="1"/>
          </p:cNvSpPr>
          <p:nvPr>
            <p:ph type="sldNum" sz="quarter" idx="10"/>
          </p:nvPr>
        </p:nvSpPr>
        <p:spPr/>
        <p:txBody>
          <a:bodyPr/>
          <a:lstStyle/>
          <a:p>
            <a:fld id="{723D76AB-E167-4224-AF14-568D78F566F2}" type="slidenum">
              <a:rPr lang="en-US" smtClean="0"/>
              <a:pPr/>
              <a:t>17</a:t>
            </a:fld>
            <a:endParaRPr lang="en-US"/>
          </a:p>
        </p:txBody>
      </p:sp>
    </p:spTree>
    <p:extLst>
      <p:ext uri="{BB962C8B-B14F-4D97-AF65-F5344CB8AC3E}">
        <p14:creationId xmlns:p14="http://schemas.microsoft.com/office/powerpoint/2010/main" val="2543334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7793600-51F8-4F44-88AF-14E0FA41B5A1}" type="slidenum">
              <a:rPr lang="en-US" smtClean="0"/>
              <a:pPr/>
              <a:t>18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smtClean="0"/>
              <a:t>Focus on human interacting with</a:t>
            </a:r>
            <a:r>
              <a:rPr lang="en-US" baseline="0" dirty="0" smtClean="0"/>
              <a:t> the system(computer, paint) for human well being to improve performance</a:t>
            </a:r>
            <a:br>
              <a:rPr lang="en-US" baseline="0" dirty="0" smtClean="0"/>
            </a:br>
            <a:r>
              <a:rPr lang="en-US" baseline="0" dirty="0" smtClean="0"/>
              <a:t>job must be according need of user, worker</a:t>
            </a:r>
            <a:br>
              <a:rPr lang="en-US" baseline="0" dirty="0" smtClean="0"/>
            </a:br>
            <a:r>
              <a:rPr lang="en-US" baseline="0" dirty="0" smtClean="0"/>
              <a:t>construction: helmet, torch, safety for well being </a:t>
            </a:r>
            <a:endParaRPr lang="en-US" dirty="0" smtClean="0"/>
          </a:p>
        </p:txBody>
      </p:sp>
    </p:spTree>
    <p:extLst>
      <p:ext uri="{BB962C8B-B14F-4D97-AF65-F5344CB8AC3E}">
        <p14:creationId xmlns:p14="http://schemas.microsoft.com/office/powerpoint/2010/main" val="950578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D76AB-E167-4224-AF14-568D78F566F2}" type="slidenum">
              <a:rPr lang="en-US" smtClean="0"/>
              <a:pPr/>
              <a:t>19</a:t>
            </a:fld>
            <a:endParaRPr lang="en-US"/>
          </a:p>
        </p:txBody>
      </p:sp>
    </p:spTree>
    <p:extLst>
      <p:ext uri="{BB962C8B-B14F-4D97-AF65-F5344CB8AC3E}">
        <p14:creationId xmlns:p14="http://schemas.microsoft.com/office/powerpoint/2010/main" val="477996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D76AB-E167-4224-AF14-568D78F566F2}" type="slidenum">
              <a:rPr lang="en-US" smtClean="0"/>
              <a:pPr/>
              <a:t>20</a:t>
            </a:fld>
            <a:endParaRPr lang="en-US"/>
          </a:p>
        </p:txBody>
      </p:sp>
    </p:spTree>
    <p:extLst>
      <p:ext uri="{BB962C8B-B14F-4D97-AF65-F5344CB8AC3E}">
        <p14:creationId xmlns:p14="http://schemas.microsoft.com/office/powerpoint/2010/main" val="3026178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Press</a:t>
            </a:r>
            <a:r>
              <a:rPr lang="en-US" baseline="0" dirty="0" smtClean="0"/>
              <a:t> a command key ctrl c and ctrl v</a:t>
            </a:r>
            <a:endParaRPr lang="en-US" dirty="0"/>
          </a:p>
        </p:txBody>
      </p:sp>
      <p:sp>
        <p:nvSpPr>
          <p:cNvPr id="4" name="Slide Number Placeholder 3"/>
          <p:cNvSpPr>
            <a:spLocks noGrp="1"/>
          </p:cNvSpPr>
          <p:nvPr>
            <p:ph type="sldNum" sz="quarter" idx="10"/>
          </p:nvPr>
        </p:nvSpPr>
        <p:spPr/>
        <p:txBody>
          <a:bodyPr/>
          <a:lstStyle/>
          <a:p>
            <a:fld id="{723D76AB-E167-4224-AF14-568D78F566F2}" type="slidenum">
              <a:rPr lang="en-US" smtClean="0"/>
              <a:pPr/>
              <a:t>21</a:t>
            </a:fld>
            <a:endParaRPr lang="en-US"/>
          </a:p>
        </p:txBody>
      </p:sp>
    </p:spTree>
    <p:extLst>
      <p:ext uri="{BB962C8B-B14F-4D97-AF65-F5344CB8AC3E}">
        <p14:creationId xmlns:p14="http://schemas.microsoft.com/office/powerpoint/2010/main" val="2254094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recognition</a:t>
            </a:r>
            <a:r>
              <a:rPr lang="en-US" baseline="0" dirty="0" smtClean="0"/>
              <a:t> over recall</a:t>
            </a:r>
          </a:p>
          <a:p>
            <a:endParaRPr lang="en-US" baseline="0" dirty="0" smtClean="0"/>
          </a:p>
          <a:p>
            <a:r>
              <a:rPr lang="en-US" baseline="0" dirty="0" smtClean="0"/>
              <a:t>selection</a:t>
            </a:r>
            <a:endParaRPr lang="en-US" dirty="0"/>
          </a:p>
        </p:txBody>
      </p:sp>
      <p:sp>
        <p:nvSpPr>
          <p:cNvPr id="4" name="Slide Number Placeholder 3"/>
          <p:cNvSpPr>
            <a:spLocks noGrp="1"/>
          </p:cNvSpPr>
          <p:nvPr>
            <p:ph type="sldNum" sz="quarter" idx="10"/>
          </p:nvPr>
        </p:nvSpPr>
        <p:spPr/>
        <p:txBody>
          <a:bodyPr/>
          <a:lstStyle/>
          <a:p>
            <a:fld id="{723D76AB-E167-4224-AF14-568D78F566F2}" type="slidenum">
              <a:rPr lang="en-US" smtClean="0"/>
              <a:pPr/>
              <a:t>22</a:t>
            </a:fld>
            <a:endParaRPr lang="en-US"/>
          </a:p>
        </p:txBody>
      </p:sp>
    </p:spTree>
    <p:extLst>
      <p:ext uri="{BB962C8B-B14F-4D97-AF65-F5344CB8AC3E}">
        <p14:creationId xmlns:p14="http://schemas.microsoft.com/office/powerpoint/2010/main" val="587915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 or life</a:t>
            </a:r>
            <a:endParaRPr lang="en-US" dirty="0"/>
          </a:p>
        </p:txBody>
      </p:sp>
      <p:sp>
        <p:nvSpPr>
          <p:cNvPr id="4" name="Slide Number Placeholder 3"/>
          <p:cNvSpPr>
            <a:spLocks noGrp="1"/>
          </p:cNvSpPr>
          <p:nvPr>
            <p:ph type="sldNum" sz="quarter" idx="10"/>
          </p:nvPr>
        </p:nvSpPr>
        <p:spPr/>
        <p:txBody>
          <a:bodyPr/>
          <a:lstStyle/>
          <a:p>
            <a:fld id="{723D76AB-E167-4224-AF14-568D78F566F2}" type="slidenum">
              <a:rPr lang="en-US" smtClean="0"/>
              <a:pPr/>
              <a:t>23</a:t>
            </a:fld>
            <a:endParaRPr lang="en-US"/>
          </a:p>
        </p:txBody>
      </p:sp>
    </p:spTree>
    <p:extLst>
      <p:ext uri="{BB962C8B-B14F-4D97-AF65-F5344CB8AC3E}">
        <p14:creationId xmlns:p14="http://schemas.microsoft.com/office/powerpoint/2010/main" val="10370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participants</a:t>
            </a:r>
            <a:r>
              <a:rPr lang="en-US" baseline="0" dirty="0" smtClean="0"/>
              <a:t> user and the system</a:t>
            </a:r>
            <a:endParaRPr lang="en-US" dirty="0"/>
          </a:p>
        </p:txBody>
      </p:sp>
      <p:sp>
        <p:nvSpPr>
          <p:cNvPr id="4" name="Slide Number Placeholder 3"/>
          <p:cNvSpPr>
            <a:spLocks noGrp="1"/>
          </p:cNvSpPr>
          <p:nvPr>
            <p:ph type="sldNum" sz="quarter" idx="10"/>
          </p:nvPr>
        </p:nvSpPr>
        <p:spPr/>
        <p:txBody>
          <a:bodyPr/>
          <a:lstStyle/>
          <a:p>
            <a:fld id="{723D76AB-E167-4224-AF14-568D78F566F2}" type="slidenum">
              <a:rPr lang="en-US" smtClean="0"/>
              <a:pPr/>
              <a:t>4</a:t>
            </a:fld>
            <a:endParaRPr lang="en-US"/>
          </a:p>
        </p:txBody>
      </p:sp>
    </p:spTree>
    <p:extLst>
      <p:ext uri="{BB962C8B-B14F-4D97-AF65-F5344CB8AC3E}">
        <p14:creationId xmlns:p14="http://schemas.microsoft.com/office/powerpoint/2010/main" val="1030843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next button</a:t>
            </a:r>
            <a:endParaRPr lang="en-US" dirty="0"/>
          </a:p>
        </p:txBody>
      </p:sp>
      <p:sp>
        <p:nvSpPr>
          <p:cNvPr id="4" name="Slide Number Placeholder 3"/>
          <p:cNvSpPr>
            <a:spLocks noGrp="1"/>
          </p:cNvSpPr>
          <p:nvPr>
            <p:ph type="sldNum" sz="quarter" idx="10"/>
          </p:nvPr>
        </p:nvSpPr>
        <p:spPr/>
        <p:txBody>
          <a:bodyPr/>
          <a:lstStyle/>
          <a:p>
            <a:fld id="{723D76AB-E167-4224-AF14-568D78F566F2}" type="slidenum">
              <a:rPr lang="en-US" smtClean="0"/>
              <a:pPr/>
              <a:t>28</a:t>
            </a:fld>
            <a:endParaRPr lang="en-US"/>
          </a:p>
        </p:txBody>
      </p:sp>
    </p:spTree>
    <p:extLst>
      <p:ext uri="{BB962C8B-B14F-4D97-AF65-F5344CB8AC3E}">
        <p14:creationId xmlns:p14="http://schemas.microsoft.com/office/powerpoint/2010/main" val="3855691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3D76AB-E167-4224-AF14-568D78F566F2}" type="slidenum">
              <a:rPr lang="en-US" smtClean="0"/>
              <a:pPr/>
              <a:t>29</a:t>
            </a:fld>
            <a:endParaRPr lang="en-US"/>
          </a:p>
        </p:txBody>
      </p:sp>
    </p:spTree>
    <p:extLst>
      <p:ext uri="{BB962C8B-B14F-4D97-AF65-F5344CB8AC3E}">
        <p14:creationId xmlns:p14="http://schemas.microsoft.com/office/powerpoint/2010/main" val="416582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File</a:t>
            </a:r>
            <a:r>
              <a:rPr lang="en-US" baseline="0" dirty="0" smtClean="0"/>
              <a:t> f or find f</a:t>
            </a:r>
            <a:endParaRPr lang="en-US" dirty="0"/>
          </a:p>
        </p:txBody>
      </p:sp>
      <p:sp>
        <p:nvSpPr>
          <p:cNvPr id="4" name="Slide Number Placeholder 3"/>
          <p:cNvSpPr>
            <a:spLocks noGrp="1"/>
          </p:cNvSpPr>
          <p:nvPr>
            <p:ph type="sldNum" sz="quarter" idx="10"/>
          </p:nvPr>
        </p:nvSpPr>
        <p:spPr/>
        <p:txBody>
          <a:bodyPr/>
          <a:lstStyle/>
          <a:p>
            <a:fld id="{723D76AB-E167-4224-AF14-568D78F566F2}" type="slidenum">
              <a:rPr lang="en-US" smtClean="0"/>
              <a:pPr/>
              <a:t>37</a:t>
            </a:fld>
            <a:endParaRPr lang="en-US"/>
          </a:p>
        </p:txBody>
      </p:sp>
    </p:spTree>
    <p:extLst>
      <p:ext uri="{BB962C8B-B14F-4D97-AF65-F5344CB8AC3E}">
        <p14:creationId xmlns:p14="http://schemas.microsoft.com/office/powerpoint/2010/main" val="461306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domain</a:t>
            </a:r>
          </a:p>
          <a:p>
            <a:r>
              <a:rPr lang="en-US" dirty="0" smtClean="0"/>
              <a:t>defines an area of expertise and knowledge in some real-world activity</a:t>
            </a:r>
          </a:p>
          <a:p>
            <a:r>
              <a:rPr lang="en-US" dirty="0" smtClean="0"/>
              <a:t>Some examples of domains are graphic design, authoring and process control in a factory.</a:t>
            </a:r>
            <a:endParaRPr lang="en-US" dirty="0"/>
          </a:p>
        </p:txBody>
      </p:sp>
      <p:sp>
        <p:nvSpPr>
          <p:cNvPr id="4" name="Slide Number Placeholder 3"/>
          <p:cNvSpPr>
            <a:spLocks noGrp="1"/>
          </p:cNvSpPr>
          <p:nvPr>
            <p:ph type="sldNum" sz="quarter" idx="10"/>
          </p:nvPr>
        </p:nvSpPr>
        <p:spPr/>
        <p:txBody>
          <a:bodyPr/>
          <a:lstStyle/>
          <a:p>
            <a:fld id="{723D76AB-E167-4224-AF14-568D78F566F2}" type="slidenum">
              <a:rPr lang="en-US" smtClean="0"/>
              <a:pPr/>
              <a:t>7</a:t>
            </a:fld>
            <a:endParaRPr lang="en-US"/>
          </a:p>
        </p:txBody>
      </p:sp>
    </p:spTree>
    <p:extLst>
      <p:ext uri="{BB962C8B-B14F-4D97-AF65-F5344CB8AC3E}">
        <p14:creationId xmlns:p14="http://schemas.microsoft.com/office/powerpoint/2010/main" val="333923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Hr</a:t>
            </a:r>
            <a:r>
              <a:rPr lang="en-US" dirty="0" smtClean="0"/>
              <a:t> system</a:t>
            </a:r>
            <a:br>
              <a:rPr lang="en-US" dirty="0" smtClean="0"/>
            </a:br>
            <a:r>
              <a:rPr lang="en-US" dirty="0" smtClean="0"/>
              <a:t>goal</a:t>
            </a:r>
            <a:r>
              <a:rPr lang="en-US" baseline="0" dirty="0" smtClean="0"/>
              <a:t> </a:t>
            </a:r>
            <a:r>
              <a:rPr lang="en-US" baseline="0" dirty="0" err="1" smtClean="0"/>
              <a:t>enteries</a:t>
            </a:r>
            <a:r>
              <a:rPr lang="en-US" baseline="0" dirty="0" smtClean="0"/>
              <a:t> and reports</a:t>
            </a:r>
            <a:endParaRPr lang="en-US" dirty="0"/>
          </a:p>
        </p:txBody>
      </p:sp>
      <p:sp>
        <p:nvSpPr>
          <p:cNvPr id="4" name="Slide Number Placeholder 3"/>
          <p:cNvSpPr>
            <a:spLocks noGrp="1"/>
          </p:cNvSpPr>
          <p:nvPr>
            <p:ph type="sldNum" sz="quarter" idx="10"/>
          </p:nvPr>
        </p:nvSpPr>
        <p:spPr/>
        <p:txBody>
          <a:bodyPr/>
          <a:lstStyle/>
          <a:p>
            <a:fld id="{723D76AB-E167-4224-AF14-568D78F566F2}" type="slidenum">
              <a:rPr lang="en-US" smtClean="0"/>
              <a:pPr/>
              <a:t>8</a:t>
            </a:fld>
            <a:endParaRPr lang="en-US"/>
          </a:p>
        </p:txBody>
      </p:sp>
    </p:spTree>
    <p:extLst>
      <p:ext uri="{BB962C8B-B14F-4D97-AF65-F5344CB8AC3E}">
        <p14:creationId xmlns:p14="http://schemas.microsoft.com/office/powerpoint/2010/main" val="2337201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House paint… domain is house paint</a:t>
            </a:r>
            <a:br>
              <a:rPr lang="en-US" dirty="0" smtClean="0"/>
            </a:br>
            <a:r>
              <a:rPr lang="en-US" dirty="0" smtClean="0"/>
              <a:t>graphic</a:t>
            </a:r>
            <a:r>
              <a:rPr lang="en-US" baseline="0" dirty="0" smtClean="0"/>
              <a:t> design CAD, NOT FOCUS ON VIDEO</a:t>
            </a:r>
            <a:endParaRPr lang="en-US" dirty="0"/>
          </a:p>
        </p:txBody>
      </p:sp>
      <p:sp>
        <p:nvSpPr>
          <p:cNvPr id="4" name="Slide Number Placeholder 3"/>
          <p:cNvSpPr>
            <a:spLocks noGrp="1"/>
          </p:cNvSpPr>
          <p:nvPr>
            <p:ph type="sldNum" sz="quarter" idx="10"/>
          </p:nvPr>
        </p:nvSpPr>
        <p:spPr/>
        <p:txBody>
          <a:bodyPr/>
          <a:lstStyle/>
          <a:p>
            <a:fld id="{723D76AB-E167-4224-AF14-568D78F566F2}" type="slidenum">
              <a:rPr lang="en-US" smtClean="0"/>
              <a:pPr/>
              <a:t>9</a:t>
            </a:fld>
            <a:endParaRPr lang="en-US"/>
          </a:p>
        </p:txBody>
      </p:sp>
    </p:spTree>
    <p:extLst>
      <p:ext uri="{BB962C8B-B14F-4D97-AF65-F5344CB8AC3E}">
        <p14:creationId xmlns:p14="http://schemas.microsoft.com/office/powerpoint/2010/main" val="2627452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a:t>
            </a:r>
            <a:r>
              <a:rPr lang="en-US" baseline="0" dirty="0" smtClean="0"/>
              <a:t> in Hockey vs in football </a:t>
            </a:r>
            <a:br>
              <a:rPr lang="en-US" baseline="0" dirty="0" smtClean="0"/>
            </a:br>
            <a:r>
              <a:rPr lang="en-US" baseline="0" dirty="0" smtClean="0"/>
              <a:t>hockey from d and opponent</a:t>
            </a:r>
            <a:br>
              <a:rPr lang="en-US" baseline="0" dirty="0" smtClean="0"/>
            </a:br>
            <a:r>
              <a:rPr lang="en-US" baseline="0" dirty="0" smtClean="0"/>
              <a:t>football from anywhere any one.</a:t>
            </a:r>
            <a:endParaRPr lang="en-US" dirty="0"/>
          </a:p>
        </p:txBody>
      </p:sp>
      <p:sp>
        <p:nvSpPr>
          <p:cNvPr id="4" name="Slide Number Placeholder 3"/>
          <p:cNvSpPr>
            <a:spLocks noGrp="1"/>
          </p:cNvSpPr>
          <p:nvPr>
            <p:ph type="sldNum" sz="quarter" idx="10"/>
          </p:nvPr>
        </p:nvSpPr>
        <p:spPr/>
        <p:txBody>
          <a:bodyPr/>
          <a:lstStyle/>
          <a:p>
            <a:fld id="{723D76AB-E167-4224-AF14-568D78F566F2}" type="slidenum">
              <a:rPr lang="en-US" smtClean="0"/>
              <a:pPr/>
              <a:t>10</a:t>
            </a:fld>
            <a:endParaRPr lang="en-US"/>
          </a:p>
        </p:txBody>
      </p:sp>
    </p:spTree>
    <p:extLst>
      <p:ext uri="{BB962C8B-B14F-4D97-AF65-F5344CB8AC3E}">
        <p14:creationId xmlns:p14="http://schemas.microsoft.com/office/powerpoint/2010/main" val="389052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Task</a:t>
            </a:r>
            <a:r>
              <a:rPr lang="en-US" baseline="0" dirty="0" smtClean="0"/>
              <a:t> move to opponent side, but got attack from opponent then defend</a:t>
            </a:r>
            <a:endParaRPr lang="en-US" dirty="0"/>
          </a:p>
        </p:txBody>
      </p:sp>
      <p:sp>
        <p:nvSpPr>
          <p:cNvPr id="4" name="Slide Number Placeholder 3"/>
          <p:cNvSpPr>
            <a:spLocks noGrp="1"/>
          </p:cNvSpPr>
          <p:nvPr>
            <p:ph type="sldNum" sz="quarter" idx="10"/>
          </p:nvPr>
        </p:nvSpPr>
        <p:spPr/>
        <p:txBody>
          <a:bodyPr/>
          <a:lstStyle/>
          <a:p>
            <a:fld id="{723D76AB-E167-4224-AF14-568D78F566F2}" type="slidenum">
              <a:rPr lang="en-US" smtClean="0"/>
              <a:pPr/>
              <a:t>11</a:t>
            </a:fld>
            <a:endParaRPr lang="en-US"/>
          </a:p>
        </p:txBody>
      </p:sp>
    </p:spTree>
    <p:extLst>
      <p:ext uri="{BB962C8B-B14F-4D97-AF65-F5344CB8AC3E}">
        <p14:creationId xmlns:p14="http://schemas.microsoft.com/office/powerpoint/2010/main" val="1776970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user perspective</a:t>
            </a:r>
            <a:br>
              <a:rPr lang="en-US" dirty="0" smtClean="0"/>
            </a:br>
            <a:r>
              <a:rPr lang="en-US" dirty="0" smtClean="0"/>
              <a:t/>
            </a:r>
            <a:br>
              <a:rPr lang="en-US" dirty="0" smtClean="0"/>
            </a:br>
            <a:r>
              <a:rPr lang="en-US" dirty="0" smtClean="0"/>
              <a:t>Decide the goal</a:t>
            </a:r>
            <a:br>
              <a:rPr lang="en-US" dirty="0" smtClean="0"/>
            </a:br>
            <a:r>
              <a:rPr lang="en-US" dirty="0" smtClean="0"/>
              <a:t>how we will go through</a:t>
            </a:r>
          </a:p>
          <a:p>
            <a:r>
              <a:rPr lang="en-US" dirty="0" smtClean="0"/>
              <a:t>Interface related action</a:t>
            </a:r>
          </a:p>
          <a:p>
            <a:r>
              <a:rPr lang="en-US" dirty="0" smtClean="0"/>
              <a:t>Execution</a:t>
            </a:r>
          </a:p>
          <a:p>
            <a:r>
              <a:rPr lang="en-US" dirty="0" smtClean="0"/>
              <a:t>what</a:t>
            </a:r>
            <a:r>
              <a:rPr lang="en-US" baseline="0" dirty="0" smtClean="0"/>
              <a:t> system state should be</a:t>
            </a:r>
          </a:p>
          <a:p>
            <a:r>
              <a:rPr lang="en-US" baseline="0" dirty="0" smtClean="0"/>
              <a:t>Real check system state</a:t>
            </a:r>
          </a:p>
          <a:p>
            <a:r>
              <a:rPr lang="en-US" baseline="0" dirty="0" smtClean="0"/>
              <a:t>Evaluate the state</a:t>
            </a:r>
          </a:p>
          <a:p>
            <a:endParaRPr lang="en-US" dirty="0" smtClean="0"/>
          </a:p>
        </p:txBody>
      </p:sp>
      <p:sp>
        <p:nvSpPr>
          <p:cNvPr id="4" name="Slide Number Placeholder 3"/>
          <p:cNvSpPr>
            <a:spLocks noGrp="1"/>
          </p:cNvSpPr>
          <p:nvPr>
            <p:ph type="sldNum" sz="quarter" idx="10"/>
          </p:nvPr>
        </p:nvSpPr>
        <p:spPr/>
        <p:txBody>
          <a:bodyPr/>
          <a:lstStyle/>
          <a:p>
            <a:fld id="{723D76AB-E167-4224-AF14-568D78F566F2}" type="slidenum">
              <a:rPr lang="en-US" smtClean="0"/>
              <a:pPr/>
              <a:t>12</a:t>
            </a:fld>
            <a:endParaRPr lang="en-US"/>
          </a:p>
        </p:txBody>
      </p:sp>
    </p:spTree>
    <p:extLst>
      <p:ext uri="{BB962C8B-B14F-4D97-AF65-F5344CB8AC3E}">
        <p14:creationId xmlns:p14="http://schemas.microsoft.com/office/powerpoint/2010/main" val="1005369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have to evaluate</a:t>
            </a:r>
            <a:r>
              <a:rPr lang="en-US" baseline="0" dirty="0" smtClean="0"/>
              <a:t> the execution in terms of these factors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23D76AB-E167-4224-AF14-568D78F566F2}" type="slidenum">
              <a:rPr lang="en-US" smtClean="0"/>
              <a:pPr/>
              <a:t>13</a:t>
            </a:fld>
            <a:endParaRPr lang="en-US"/>
          </a:p>
        </p:txBody>
      </p:sp>
    </p:spTree>
    <p:extLst>
      <p:ext uri="{BB962C8B-B14F-4D97-AF65-F5344CB8AC3E}">
        <p14:creationId xmlns:p14="http://schemas.microsoft.com/office/powerpoint/2010/main" val="1500681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effectLst/>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grpSp>
      </p:grpSp>
      <p:sp>
        <p:nvSpPr>
          <p:cNvPr id="12187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12187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fld id="{0C305AEB-7E63-4D93-8744-2EE5982E5F1F}" type="datetimeFigureOut">
              <a:rPr lang="en-US" smtClean="0"/>
              <a:pPr/>
              <a:t>3/18/2019</a:t>
            </a:fld>
            <a:endParaRPr lang="en-US"/>
          </a:p>
        </p:txBody>
      </p:sp>
      <p:sp>
        <p:nvSpPr>
          <p:cNvPr id="19" name="Rectangle 17"/>
          <p:cNvSpPr>
            <a:spLocks noGrp="1" noChangeArrowheads="1"/>
          </p:cNvSpPr>
          <p:nvPr>
            <p:ph type="ftr" sz="quarter" idx="11"/>
          </p:nvPr>
        </p:nvSpPr>
        <p:spPr/>
        <p:txBody>
          <a:bodyPr/>
          <a:lstStyle>
            <a:lvl1pPr>
              <a:defRPr smtClean="0"/>
            </a:lvl1pPr>
          </a:lstStyle>
          <a:p>
            <a:endParaRPr lang="en-US"/>
          </a:p>
        </p:txBody>
      </p:sp>
      <p:sp>
        <p:nvSpPr>
          <p:cNvPr id="20" name="Rectangle 18"/>
          <p:cNvSpPr>
            <a:spLocks noGrp="1" noChangeArrowheads="1"/>
          </p:cNvSpPr>
          <p:nvPr>
            <p:ph type="sldNum" sz="quarter" idx="12"/>
          </p:nvPr>
        </p:nvSpPr>
        <p:spPr/>
        <p:txBody>
          <a:bodyPr/>
          <a:lstStyle>
            <a:lvl1pPr>
              <a:defRPr smtClean="0"/>
            </a:lvl1pPr>
          </a:lstStyle>
          <a:p>
            <a:fld id="{BD6BA995-157B-4364-8E88-FC855CDB4B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3/18/2019</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3/18/2019</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3/18/2019</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3/18/2019</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7"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3/18/2019</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endParaRPr lang="en-US"/>
          </a:p>
        </p:txBody>
      </p:sp>
      <p:sp>
        <p:nvSpPr>
          <p:cNvPr id="8"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9"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3/18/2019</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endParaRPr lang="en-US"/>
          </a:p>
        </p:txBody>
      </p:sp>
      <p:sp>
        <p:nvSpPr>
          <p:cNvPr id="4"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5"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3/18/2019</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en-US"/>
          </a:p>
        </p:txBody>
      </p:sp>
      <p:sp>
        <p:nvSpPr>
          <p:cNvPr id="3"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4"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3/18/2019</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7"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3/18/2019</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7"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3/18/2019</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defRPr>
            </a:lvl1pPr>
          </a:lstStyle>
          <a:p>
            <a:endParaRPr lang="en-US"/>
          </a:p>
        </p:txBody>
      </p:sp>
      <p:sp>
        <p:nvSpPr>
          <p:cNvPr id="12083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latin typeface="Arial Black" pitchFamily="34" charset="0"/>
              </a:defRPr>
            </a:lvl1pPr>
          </a:lstStyle>
          <a:p>
            <a:fld id="{BD6BA995-157B-4364-8E88-FC855CDB4B21}" type="slidenum">
              <a:rPr lang="en-US" smtClean="0"/>
              <a:pPr/>
              <a:t>‹#›</a:t>
            </a:fld>
            <a:endParaRPr lang="en-US"/>
          </a:p>
        </p:txBody>
      </p:sp>
      <p:grpSp>
        <p:nvGrpSpPr>
          <p:cNvPr id="2" name="Group 4"/>
          <p:cNvGrpSpPr>
            <a:grpSpLocks/>
          </p:cNvGrpSpPr>
          <p:nvPr/>
        </p:nvGrpSpPr>
        <p:grpSpPr bwMode="auto">
          <a:xfrm>
            <a:off x="0" y="0"/>
            <a:ext cx="9144000" cy="546100"/>
            <a:chOff x="0" y="0"/>
            <a:chExt cx="5760" cy="344"/>
          </a:xfrm>
        </p:grpSpPr>
        <p:sp>
          <p:nvSpPr>
            <p:cNvPr id="12083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effectLst/>
                <a:latin typeface="Times New Roman" pitchFamily="18" charset="0"/>
              </a:endParaRPr>
            </a:p>
          </p:txBody>
        </p:sp>
        <p:sp>
          <p:nvSpPr>
            <p:cNvPr id="12083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effectLst/>
                <a:latin typeface="Times New Roman" pitchFamily="18" charset="0"/>
              </a:endParaRPr>
            </a:p>
          </p:txBody>
        </p:sp>
        <p:sp>
          <p:nvSpPr>
            <p:cNvPr id="12083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chemeClr val="hlink"/>
                </a:solidFill>
                <a:effectLst/>
              </a:endParaRPr>
            </a:p>
          </p:txBody>
        </p:sp>
        <p:sp>
          <p:nvSpPr>
            <p:cNvPr id="12084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chemeClr val="hlink"/>
                </a:solidFill>
                <a:effectLst/>
              </a:endParaRPr>
            </a:p>
          </p:txBody>
        </p:sp>
        <p:sp>
          <p:nvSpPr>
            <p:cNvPr id="12084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chemeClr val="accent2"/>
                </a:solidFill>
                <a:effectLst/>
              </a:endParaRPr>
            </a:p>
          </p:txBody>
        </p:sp>
        <p:sp>
          <p:nvSpPr>
            <p:cNvPr id="12084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effectLst/>
              </a:endParaRPr>
            </a:p>
          </p:txBody>
        </p:sp>
        <p:sp>
          <p:nvSpPr>
            <p:cNvPr id="12084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sp>
          <p:nvSpPr>
            <p:cNvPr id="12084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chemeClr val="accent2"/>
                </a:solidFill>
                <a:effectLst/>
              </a:endParaRPr>
            </a:p>
          </p:txBody>
        </p:sp>
        <p:sp>
          <p:nvSpPr>
            <p:cNvPr id="12084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effectLst/>
              </a:endParaRPr>
            </a:p>
          </p:txBody>
        </p:sp>
      </p:grpSp>
      <p:sp>
        <p:nvSpPr>
          <p:cNvPr id="2053" name="Rectangle 14"/>
          <p:cNvSpPr>
            <a:spLocks noGrp="1" noChangeArrowheads="1"/>
          </p:cNvSpPr>
          <p:nvPr>
            <p:ph type="title"/>
          </p:nvPr>
        </p:nvSpPr>
        <p:spPr bwMode="auto">
          <a:xfrm>
            <a:off x="457200" y="4572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084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defRPr>
            </a:lvl1pPr>
          </a:lstStyle>
          <a:p>
            <a:fld id="{0C305AEB-7E63-4D93-8744-2EE5982E5F1F}" type="datetimeFigureOut">
              <a:rPr lang="en-US" smtClean="0"/>
              <a:pPr/>
              <a:t>3/18/2019</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gif"/><Relationship Id="rId4" Type="http://schemas.openxmlformats.org/officeDocument/2006/relationships/image" Target="../media/image18.wmf"/></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762000" y="2362200"/>
            <a:ext cx="8077200" cy="1447800"/>
          </a:xfrm>
        </p:spPr>
        <p:txBody>
          <a:bodyPr>
            <a:normAutofit fontScale="90000"/>
          </a:bodyPr>
          <a:lstStyle/>
          <a:p>
            <a:pPr algn="r"/>
            <a:r>
              <a:rPr lang="en-US" dirty="0" smtClean="0">
                <a:solidFill>
                  <a:schemeClr val="bg1"/>
                </a:solidFill>
              </a:rPr>
              <a:t>HUMAN COMPUTER INTERACTION</a:t>
            </a:r>
            <a:r>
              <a:rPr lang="en-US" sz="3600" dirty="0" smtClean="0">
                <a:solidFill>
                  <a:schemeClr val="bg1"/>
                </a:solidFill>
              </a:rPr>
              <a:t/>
            </a:r>
            <a:br>
              <a:rPr lang="en-US" sz="3600" dirty="0" smtClean="0">
                <a:solidFill>
                  <a:schemeClr val="bg1"/>
                </a:solidFill>
              </a:rPr>
            </a:br>
            <a:r>
              <a:rPr lang="en-US" sz="3600" dirty="0" smtClean="0">
                <a:solidFill>
                  <a:schemeClr val="bg1"/>
                </a:solidFill>
              </a:rPr>
              <a:t>LECTURE </a:t>
            </a:r>
            <a:r>
              <a:rPr lang="en-US" sz="3600" dirty="0" smtClean="0">
                <a:solidFill>
                  <a:schemeClr val="bg1"/>
                </a:solidFill>
              </a:rPr>
              <a:t>5</a:t>
            </a:r>
            <a:endParaRPr lang="en-US" dirty="0">
              <a:solidFill>
                <a:schemeClr val="bg1"/>
              </a:solidFill>
            </a:endParaRPr>
          </a:p>
        </p:txBody>
      </p:sp>
      <p:sp>
        <p:nvSpPr>
          <p:cNvPr id="3" name="Title 1"/>
          <p:cNvSpPr txBox="1">
            <a:spLocks/>
          </p:cNvSpPr>
          <p:nvPr/>
        </p:nvSpPr>
        <p:spPr bwMode="auto">
          <a:xfrm>
            <a:off x="762000" y="4495800"/>
            <a:ext cx="8382000" cy="1371600"/>
          </a:xfrm>
          <a:prstGeom prst="rect">
            <a:avLst/>
          </a:prstGeom>
          <a:solidFill>
            <a:schemeClr val="bg1"/>
          </a:solid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effectLst/>
                <a:uLnTx/>
                <a:uFillTx/>
                <a:latin typeface="+mj-lt"/>
                <a:ea typeface="+mj-ea"/>
                <a:cs typeface="+mj-cs"/>
              </a:rPr>
              <a:t>Interaction</a:t>
            </a:r>
            <a:endParaRPr kumimoji="0" lang="en-US" sz="4400" b="0" i="0" u="none" strike="noStrike" kern="0" cap="none" spc="0" normalizeH="0" baseline="0" noProof="0" dirty="0" smtClean="0">
              <a:ln>
                <a:noFill/>
              </a:ln>
              <a:effectLst/>
              <a:uLnTx/>
              <a:uFillTx/>
              <a:latin typeface="+mj-lt"/>
              <a:ea typeface="+mj-ea"/>
              <a:cs typeface="+mj-cs"/>
            </a:endParaRPr>
          </a:p>
        </p:txBody>
      </p:sp>
    </p:spTree>
    <p:extLst>
      <p:ext uri="{BB962C8B-B14F-4D97-AF65-F5344CB8AC3E}">
        <p14:creationId xmlns:p14="http://schemas.microsoft.com/office/powerpoint/2010/main" val="3884097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p:txBody>
          <a:bodyPr/>
          <a:lstStyle/>
          <a:p>
            <a:r>
              <a:rPr lang="en-US" dirty="0" smtClean="0"/>
              <a:t>A </a:t>
            </a:r>
            <a:r>
              <a:rPr lang="en-US" b="1" dirty="0" smtClean="0"/>
              <a:t>goal</a:t>
            </a:r>
            <a:r>
              <a:rPr lang="en-US" dirty="0" smtClean="0"/>
              <a:t> is a desired result a person or a system envisions, plans and commits to achieve a personal or organizational desired end-point in some sort of assumed development. </a:t>
            </a:r>
          </a:p>
          <a:p>
            <a:r>
              <a:rPr lang="en-US" dirty="0" smtClean="0"/>
              <a:t>Many people endeavor to reach goals within a finite time by setting </a:t>
            </a:r>
          </a:p>
          <a:p>
            <a:pPr>
              <a:buNone/>
            </a:pPr>
            <a:r>
              <a:rPr lang="en-US" dirty="0" smtClean="0"/>
              <a:t>	deadlines.</a:t>
            </a:r>
            <a:endParaRPr lang="en-US" dirty="0"/>
          </a:p>
        </p:txBody>
      </p:sp>
      <p:pic>
        <p:nvPicPr>
          <p:cNvPr id="7" name="Picture 6" descr="SettingGoals.jpg"/>
          <p:cNvPicPr>
            <a:picLocks noChangeAspect="1"/>
          </p:cNvPicPr>
          <p:nvPr/>
        </p:nvPicPr>
        <p:blipFill>
          <a:blip r:embed="rId3" cstate="print"/>
          <a:stretch>
            <a:fillRect/>
          </a:stretch>
        </p:blipFill>
        <p:spPr>
          <a:xfrm>
            <a:off x="6360160" y="4770120"/>
            <a:ext cx="2783840" cy="208788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a:t>
            </a:r>
            <a:endParaRPr lang="en-US" dirty="0"/>
          </a:p>
        </p:txBody>
      </p:sp>
      <p:sp>
        <p:nvSpPr>
          <p:cNvPr id="3" name="Content Placeholder 2"/>
          <p:cNvSpPr>
            <a:spLocks noGrp="1"/>
          </p:cNvSpPr>
          <p:nvPr>
            <p:ph idx="1"/>
          </p:nvPr>
        </p:nvSpPr>
        <p:spPr/>
        <p:txBody>
          <a:bodyPr/>
          <a:lstStyle/>
          <a:p>
            <a:pPr algn="just"/>
            <a:r>
              <a:rPr lang="en-US" sz="2800" dirty="0" smtClean="0"/>
              <a:t>A </a:t>
            </a:r>
            <a:r>
              <a:rPr lang="en-US" sz="2800" b="1" dirty="0" smtClean="0"/>
              <a:t>task</a:t>
            </a:r>
            <a:r>
              <a:rPr lang="en-US" sz="2800" dirty="0" smtClean="0"/>
              <a:t> is an activity that needs to be accomplished within a defined period of time or by a deadline to work towards work-related goals. </a:t>
            </a:r>
          </a:p>
          <a:p>
            <a:pPr algn="just"/>
            <a:r>
              <a:rPr lang="en-US" sz="2800" dirty="0" smtClean="0"/>
              <a:t>A task can be broken down into assignments which should also have a defined start and end date or a deadline for completion.</a:t>
            </a:r>
            <a:endParaRPr lang="en-US" sz="2800" dirty="0"/>
          </a:p>
        </p:txBody>
      </p:sp>
      <p:pic>
        <p:nvPicPr>
          <p:cNvPr id="4" name="Picture 3" descr="index.jpg"/>
          <p:cNvPicPr>
            <a:picLocks noChangeAspect="1"/>
          </p:cNvPicPr>
          <p:nvPr/>
        </p:nvPicPr>
        <p:blipFill>
          <a:blip r:embed="rId3" cstate="print"/>
          <a:stretch>
            <a:fillRect/>
          </a:stretch>
        </p:blipFill>
        <p:spPr>
          <a:xfrm>
            <a:off x="6553200" y="4724400"/>
            <a:ext cx="2133600" cy="2133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GB"/>
              <a:t>Donald Norman’s model</a:t>
            </a:r>
          </a:p>
        </p:txBody>
      </p:sp>
      <p:sp>
        <p:nvSpPr>
          <p:cNvPr id="73731" name="Rectangle 3"/>
          <p:cNvSpPr>
            <a:spLocks noGrp="1" noChangeArrowheads="1"/>
          </p:cNvSpPr>
          <p:nvPr>
            <p:ph type="body" idx="1"/>
          </p:nvPr>
        </p:nvSpPr>
        <p:spPr/>
        <p:txBody>
          <a:bodyPr/>
          <a:lstStyle/>
          <a:p>
            <a:pPr>
              <a:lnSpc>
                <a:spcPct val="90000"/>
              </a:lnSpc>
            </a:pPr>
            <a:r>
              <a:rPr lang="en-GB" sz="2400"/>
              <a:t>Seven stages</a:t>
            </a:r>
          </a:p>
          <a:p>
            <a:pPr lvl="1">
              <a:lnSpc>
                <a:spcPct val="90000"/>
              </a:lnSpc>
            </a:pPr>
            <a:r>
              <a:rPr lang="en-GB" sz="2000"/>
              <a:t>user establishes the goal</a:t>
            </a:r>
          </a:p>
          <a:p>
            <a:pPr lvl="1">
              <a:lnSpc>
                <a:spcPct val="90000"/>
              </a:lnSpc>
            </a:pPr>
            <a:r>
              <a:rPr lang="en-GB" sz="2000"/>
              <a:t>formulates intention</a:t>
            </a:r>
          </a:p>
          <a:p>
            <a:pPr lvl="1">
              <a:lnSpc>
                <a:spcPct val="90000"/>
              </a:lnSpc>
            </a:pPr>
            <a:r>
              <a:rPr lang="en-GB" sz="2000"/>
              <a:t>specifies actions at interface</a:t>
            </a:r>
          </a:p>
          <a:p>
            <a:pPr lvl="1">
              <a:lnSpc>
                <a:spcPct val="90000"/>
              </a:lnSpc>
            </a:pPr>
            <a:r>
              <a:rPr lang="en-GB" sz="2000"/>
              <a:t>executes action</a:t>
            </a:r>
          </a:p>
          <a:p>
            <a:pPr lvl="1">
              <a:lnSpc>
                <a:spcPct val="90000"/>
              </a:lnSpc>
            </a:pPr>
            <a:r>
              <a:rPr lang="en-GB" sz="2000"/>
              <a:t>perceives system state</a:t>
            </a:r>
          </a:p>
          <a:p>
            <a:pPr lvl="1">
              <a:lnSpc>
                <a:spcPct val="90000"/>
              </a:lnSpc>
            </a:pPr>
            <a:r>
              <a:rPr lang="en-GB" sz="2000"/>
              <a:t>interprets system state</a:t>
            </a:r>
          </a:p>
          <a:p>
            <a:pPr lvl="1">
              <a:lnSpc>
                <a:spcPct val="90000"/>
              </a:lnSpc>
            </a:pPr>
            <a:r>
              <a:rPr lang="en-GB" sz="2000"/>
              <a:t>evaluates system state with respect to goal</a:t>
            </a:r>
          </a:p>
          <a:p>
            <a:pPr>
              <a:lnSpc>
                <a:spcPct val="90000"/>
              </a:lnSpc>
            </a:pPr>
            <a:endParaRPr lang="en-GB" sz="2400"/>
          </a:p>
          <a:p>
            <a:pPr>
              <a:lnSpc>
                <a:spcPct val="90000"/>
              </a:lnSpc>
            </a:pPr>
            <a:r>
              <a:rPr lang="en-GB" sz="2400"/>
              <a:t>Norman’s model concentrates on user’s view of the interface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762000"/>
            <a:ext cx="6858000" cy="1143000"/>
          </a:xfrm>
        </p:spPr>
        <p:txBody>
          <a:bodyPr/>
          <a:lstStyle/>
          <a:p>
            <a:r>
              <a:rPr lang="en-US">
                <a:solidFill>
                  <a:schemeClr val="tx1"/>
                </a:solidFill>
              </a:rPr>
              <a:t>execution/evaluation loop</a:t>
            </a:r>
            <a:endParaRPr lang="en-US"/>
          </a:p>
        </p:txBody>
      </p:sp>
      <p:sp>
        <p:nvSpPr>
          <p:cNvPr id="31747" name="Rectangle 3"/>
          <p:cNvSpPr>
            <a:spLocks noGrp="1" noChangeArrowheads="1"/>
          </p:cNvSpPr>
          <p:nvPr>
            <p:ph type="body" idx="1"/>
          </p:nvPr>
        </p:nvSpPr>
        <p:spPr/>
        <p:txBody>
          <a:bodyPr/>
          <a:lstStyle/>
          <a:p>
            <a:pPr>
              <a:lnSpc>
                <a:spcPct val="90000"/>
              </a:lnSpc>
            </a:pPr>
            <a:endParaRPr lang="en-GB" sz="1800" dirty="0"/>
          </a:p>
          <a:p>
            <a:pPr>
              <a:lnSpc>
                <a:spcPct val="90000"/>
              </a:lnSpc>
            </a:pPr>
            <a:endParaRPr lang="en-GB" sz="1800" dirty="0"/>
          </a:p>
          <a:p>
            <a:pPr>
              <a:lnSpc>
                <a:spcPct val="90000"/>
              </a:lnSpc>
            </a:pPr>
            <a:endParaRPr lang="en-GB" sz="1800" dirty="0"/>
          </a:p>
          <a:p>
            <a:pPr lvl="2">
              <a:lnSpc>
                <a:spcPct val="90000"/>
              </a:lnSpc>
            </a:pPr>
            <a:endParaRPr lang="en-GB" sz="1800" dirty="0"/>
          </a:p>
          <a:p>
            <a:pPr lvl="2">
              <a:lnSpc>
                <a:spcPct val="90000"/>
              </a:lnSpc>
            </a:pPr>
            <a:endParaRPr lang="en-GB" sz="1800" dirty="0"/>
          </a:p>
          <a:p>
            <a:pPr lvl="2">
              <a:lnSpc>
                <a:spcPct val="90000"/>
              </a:lnSpc>
            </a:pPr>
            <a:endParaRPr lang="en-GB" sz="1800" dirty="0" smtClean="0"/>
          </a:p>
          <a:p>
            <a:pPr lvl="2">
              <a:lnSpc>
                <a:spcPct val="90000"/>
              </a:lnSpc>
            </a:pPr>
            <a:r>
              <a:rPr lang="en-GB" sz="1800" dirty="0" smtClean="0"/>
              <a:t>user </a:t>
            </a:r>
            <a:r>
              <a:rPr lang="en-GB" sz="1800" dirty="0"/>
              <a:t>establishes the goal</a:t>
            </a:r>
          </a:p>
          <a:p>
            <a:pPr lvl="2">
              <a:lnSpc>
                <a:spcPct val="90000"/>
              </a:lnSpc>
            </a:pPr>
            <a:r>
              <a:rPr lang="en-GB" sz="1800" dirty="0"/>
              <a:t>formulates intention</a:t>
            </a:r>
          </a:p>
          <a:p>
            <a:pPr lvl="2">
              <a:lnSpc>
                <a:spcPct val="90000"/>
              </a:lnSpc>
            </a:pPr>
            <a:r>
              <a:rPr lang="en-GB" sz="1800" dirty="0"/>
              <a:t>specifies actions at interface</a:t>
            </a:r>
          </a:p>
          <a:p>
            <a:pPr lvl="2">
              <a:lnSpc>
                <a:spcPct val="90000"/>
              </a:lnSpc>
            </a:pPr>
            <a:r>
              <a:rPr lang="en-GB" sz="1800" dirty="0"/>
              <a:t>executes action</a:t>
            </a:r>
          </a:p>
          <a:p>
            <a:pPr lvl="2">
              <a:lnSpc>
                <a:spcPct val="90000"/>
              </a:lnSpc>
            </a:pPr>
            <a:r>
              <a:rPr lang="en-GB" sz="1800" dirty="0"/>
              <a:t>perceives system state</a:t>
            </a:r>
          </a:p>
          <a:p>
            <a:pPr lvl="2">
              <a:lnSpc>
                <a:spcPct val="90000"/>
              </a:lnSpc>
            </a:pPr>
            <a:r>
              <a:rPr lang="en-GB" sz="1800" dirty="0"/>
              <a:t>interprets system state</a:t>
            </a:r>
          </a:p>
          <a:p>
            <a:pPr lvl="2">
              <a:lnSpc>
                <a:spcPct val="90000"/>
              </a:lnSpc>
            </a:pPr>
            <a:r>
              <a:rPr lang="en-GB" sz="1800" dirty="0"/>
              <a:t>evaluates system state with respect to goal</a:t>
            </a:r>
          </a:p>
          <a:p>
            <a:pPr lvl="2">
              <a:lnSpc>
                <a:spcPct val="90000"/>
              </a:lnSpc>
            </a:pPr>
            <a:endParaRPr lang="en-GB" sz="1800" dirty="0"/>
          </a:p>
        </p:txBody>
      </p:sp>
      <p:grpSp>
        <p:nvGrpSpPr>
          <p:cNvPr id="2" name="Group 4"/>
          <p:cNvGrpSpPr>
            <a:grpSpLocks/>
          </p:cNvGrpSpPr>
          <p:nvPr/>
        </p:nvGrpSpPr>
        <p:grpSpPr bwMode="auto">
          <a:xfrm>
            <a:off x="1733550" y="1752600"/>
            <a:ext cx="5734050" cy="1600200"/>
            <a:chOff x="1968" y="3120"/>
            <a:chExt cx="3612" cy="1008"/>
          </a:xfrm>
        </p:grpSpPr>
        <p:sp>
          <p:nvSpPr>
            <p:cNvPr id="31749" name="Text Box 5"/>
            <p:cNvSpPr txBox="1">
              <a:spLocks noChangeArrowheads="1"/>
            </p:cNvSpPr>
            <p:nvPr/>
          </p:nvSpPr>
          <p:spPr bwMode="auto">
            <a:xfrm>
              <a:off x="3361" y="3840"/>
              <a:ext cx="724" cy="288"/>
            </a:xfrm>
            <a:prstGeom prst="rect">
              <a:avLst/>
            </a:prstGeom>
            <a:noFill/>
            <a:ln w="9525">
              <a:noFill/>
              <a:miter lim="800000"/>
              <a:headEnd/>
              <a:tailEnd/>
            </a:ln>
            <a:effectLst/>
          </p:spPr>
          <p:txBody>
            <a:bodyPr wrap="none">
              <a:spAutoFit/>
            </a:bodyPr>
            <a:lstStyle/>
            <a:p>
              <a:r>
                <a:rPr lang="en-GB" sz="2400">
                  <a:latin typeface="Arial" charset="0"/>
                </a:rPr>
                <a:t>system</a:t>
              </a:r>
            </a:p>
          </p:txBody>
        </p:sp>
        <p:sp>
          <p:nvSpPr>
            <p:cNvPr id="31750" name="Text Box 6"/>
            <p:cNvSpPr txBox="1">
              <a:spLocks noChangeArrowheads="1"/>
            </p:cNvSpPr>
            <p:nvPr/>
          </p:nvSpPr>
          <p:spPr bwMode="auto">
            <a:xfrm>
              <a:off x="4587" y="3504"/>
              <a:ext cx="993" cy="288"/>
            </a:xfrm>
            <a:prstGeom prst="rect">
              <a:avLst/>
            </a:prstGeom>
            <a:noFill/>
            <a:ln w="9525">
              <a:noFill/>
              <a:miter lim="800000"/>
              <a:headEnd/>
              <a:tailEnd/>
            </a:ln>
            <a:effectLst/>
          </p:spPr>
          <p:txBody>
            <a:bodyPr wrap="none">
              <a:spAutoFit/>
            </a:bodyPr>
            <a:lstStyle/>
            <a:p>
              <a:r>
                <a:rPr lang="en-GB" sz="2400">
                  <a:latin typeface="Arial" charset="0"/>
                </a:rPr>
                <a:t>evaluation</a:t>
              </a:r>
            </a:p>
          </p:txBody>
        </p:sp>
        <p:sp>
          <p:nvSpPr>
            <p:cNvPr id="31751" name="Text Box 7"/>
            <p:cNvSpPr txBox="1">
              <a:spLocks noChangeArrowheads="1"/>
            </p:cNvSpPr>
            <p:nvPr/>
          </p:nvSpPr>
          <p:spPr bwMode="auto">
            <a:xfrm>
              <a:off x="1968" y="3504"/>
              <a:ext cx="939" cy="288"/>
            </a:xfrm>
            <a:prstGeom prst="rect">
              <a:avLst/>
            </a:prstGeom>
            <a:noFill/>
            <a:ln w="9525">
              <a:noFill/>
              <a:miter lim="800000"/>
              <a:headEnd/>
              <a:tailEnd/>
            </a:ln>
            <a:effectLst/>
          </p:spPr>
          <p:txBody>
            <a:bodyPr wrap="none">
              <a:spAutoFit/>
            </a:bodyPr>
            <a:lstStyle/>
            <a:p>
              <a:r>
                <a:rPr lang="en-GB" sz="2400">
                  <a:latin typeface="Arial" charset="0"/>
                </a:rPr>
                <a:t>execution</a:t>
              </a:r>
            </a:p>
          </p:txBody>
        </p:sp>
        <p:grpSp>
          <p:nvGrpSpPr>
            <p:cNvPr id="3" name="Group 8"/>
            <p:cNvGrpSpPr>
              <a:grpSpLocks/>
            </p:cNvGrpSpPr>
            <p:nvPr/>
          </p:nvGrpSpPr>
          <p:grpSpPr bwMode="auto">
            <a:xfrm>
              <a:off x="2955" y="3216"/>
              <a:ext cx="1536" cy="816"/>
              <a:chOff x="1680" y="1104"/>
              <a:chExt cx="1536" cy="816"/>
            </a:xfrm>
          </p:grpSpPr>
          <p:sp>
            <p:nvSpPr>
              <p:cNvPr id="31753" name="AutoShape 9"/>
              <p:cNvSpPr>
                <a:spLocks noChangeArrowheads="1"/>
              </p:cNvSpPr>
              <p:nvPr/>
            </p:nvSpPr>
            <p:spPr bwMode="auto">
              <a:xfrm>
                <a:off x="1680" y="1152"/>
                <a:ext cx="384" cy="768"/>
              </a:xfrm>
              <a:prstGeom prst="curvedRightArrow">
                <a:avLst>
                  <a:gd name="adj1" fmla="val 40000"/>
                  <a:gd name="adj2" fmla="val 80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31754" name="AutoShape 10"/>
              <p:cNvSpPr>
                <a:spLocks noChangeArrowheads="1"/>
              </p:cNvSpPr>
              <p:nvPr/>
            </p:nvSpPr>
            <p:spPr bwMode="auto">
              <a:xfrm flipH="1" flipV="1">
                <a:off x="2832" y="1104"/>
                <a:ext cx="384" cy="768"/>
              </a:xfrm>
              <a:prstGeom prst="curvedRightArrow">
                <a:avLst>
                  <a:gd name="adj1" fmla="val 40000"/>
                  <a:gd name="adj2" fmla="val 80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31755" name="Text Box 11"/>
            <p:cNvSpPr txBox="1">
              <a:spLocks noChangeArrowheads="1"/>
            </p:cNvSpPr>
            <p:nvPr/>
          </p:nvSpPr>
          <p:spPr bwMode="auto">
            <a:xfrm>
              <a:off x="3504" y="3120"/>
              <a:ext cx="480" cy="288"/>
            </a:xfrm>
            <a:prstGeom prst="rect">
              <a:avLst/>
            </a:prstGeom>
            <a:noFill/>
            <a:ln w="9525">
              <a:noFill/>
              <a:miter lim="800000"/>
              <a:headEnd/>
              <a:tailEnd/>
            </a:ln>
            <a:effectLst/>
          </p:spPr>
          <p:txBody>
            <a:bodyPr wrap="none">
              <a:spAutoFit/>
            </a:bodyPr>
            <a:lstStyle/>
            <a:p>
              <a:r>
                <a:rPr lang="en-GB" sz="2400">
                  <a:latin typeface="Arial" charset="0"/>
                </a:rPr>
                <a:t>goal</a:t>
              </a:r>
            </a:p>
          </p:txBody>
        </p:sp>
      </p:grpSp>
      <p:pic>
        <p:nvPicPr>
          <p:cNvPr id="12" name="Picture 11" descr="istock_000005141035xsmall.jpg"/>
          <p:cNvPicPr>
            <a:picLocks noChangeAspect="1"/>
          </p:cNvPicPr>
          <p:nvPr/>
        </p:nvPicPr>
        <p:blipFill>
          <a:blip r:embed="rId3" cstate="print"/>
          <a:stretch>
            <a:fillRect/>
          </a:stretch>
        </p:blipFill>
        <p:spPr>
          <a:xfrm>
            <a:off x="6172200" y="4902320"/>
            <a:ext cx="2971799" cy="195568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762000"/>
            <a:ext cx="6858000" cy="1143000"/>
          </a:xfrm>
        </p:spPr>
        <p:txBody>
          <a:bodyPr/>
          <a:lstStyle/>
          <a:p>
            <a:r>
              <a:rPr lang="en-US">
                <a:solidFill>
                  <a:schemeClr val="tx1"/>
                </a:solidFill>
              </a:rPr>
              <a:t>execution/evaluation loop</a:t>
            </a:r>
            <a:endParaRPr lang="en-US"/>
          </a:p>
        </p:txBody>
      </p:sp>
      <p:sp>
        <p:nvSpPr>
          <p:cNvPr id="32771" name="Rectangle 3"/>
          <p:cNvSpPr>
            <a:spLocks noGrp="1" noChangeArrowheads="1"/>
          </p:cNvSpPr>
          <p:nvPr>
            <p:ph type="body" idx="1"/>
          </p:nvPr>
        </p:nvSpPr>
        <p:spPr/>
        <p:txBody>
          <a:bodyPr/>
          <a:lstStyle/>
          <a:p>
            <a:pPr>
              <a:lnSpc>
                <a:spcPct val="90000"/>
              </a:lnSpc>
            </a:pPr>
            <a:endParaRPr lang="en-GB" sz="1800" dirty="0"/>
          </a:p>
          <a:p>
            <a:pPr>
              <a:lnSpc>
                <a:spcPct val="90000"/>
              </a:lnSpc>
            </a:pPr>
            <a:endParaRPr lang="en-GB" sz="1800" dirty="0"/>
          </a:p>
          <a:p>
            <a:pPr>
              <a:lnSpc>
                <a:spcPct val="90000"/>
              </a:lnSpc>
            </a:pPr>
            <a:endParaRPr lang="en-GB" sz="1800" dirty="0"/>
          </a:p>
          <a:p>
            <a:pPr lvl="2">
              <a:lnSpc>
                <a:spcPct val="90000"/>
              </a:lnSpc>
            </a:pPr>
            <a:endParaRPr lang="en-GB" sz="1800" dirty="0"/>
          </a:p>
          <a:p>
            <a:pPr lvl="2">
              <a:lnSpc>
                <a:spcPct val="90000"/>
              </a:lnSpc>
            </a:pPr>
            <a:endParaRPr lang="en-GB" sz="1800" dirty="0" smtClean="0"/>
          </a:p>
          <a:p>
            <a:pPr lvl="2">
              <a:lnSpc>
                <a:spcPct val="90000"/>
              </a:lnSpc>
            </a:pPr>
            <a:endParaRPr lang="en-GB" sz="1800" dirty="0"/>
          </a:p>
          <a:p>
            <a:pPr lvl="2">
              <a:lnSpc>
                <a:spcPct val="90000"/>
              </a:lnSpc>
            </a:pPr>
            <a:r>
              <a:rPr lang="en-GB" sz="1800" dirty="0"/>
              <a:t>user establishes the goal</a:t>
            </a:r>
          </a:p>
          <a:p>
            <a:pPr lvl="2">
              <a:lnSpc>
                <a:spcPct val="90000"/>
              </a:lnSpc>
            </a:pPr>
            <a:r>
              <a:rPr lang="en-GB" sz="1800" dirty="0">
                <a:solidFill>
                  <a:schemeClr val="folHlink"/>
                </a:solidFill>
              </a:rPr>
              <a:t>formulates intention</a:t>
            </a:r>
          </a:p>
          <a:p>
            <a:pPr lvl="2">
              <a:lnSpc>
                <a:spcPct val="90000"/>
              </a:lnSpc>
            </a:pPr>
            <a:r>
              <a:rPr lang="en-GB" sz="1800" dirty="0">
                <a:solidFill>
                  <a:schemeClr val="folHlink"/>
                </a:solidFill>
              </a:rPr>
              <a:t>specifies actions at interface</a:t>
            </a:r>
          </a:p>
          <a:p>
            <a:pPr lvl="2">
              <a:lnSpc>
                <a:spcPct val="90000"/>
              </a:lnSpc>
            </a:pPr>
            <a:r>
              <a:rPr lang="en-GB" sz="1800" dirty="0">
                <a:solidFill>
                  <a:schemeClr val="folHlink"/>
                </a:solidFill>
              </a:rPr>
              <a:t>executes action</a:t>
            </a:r>
          </a:p>
          <a:p>
            <a:pPr lvl="2">
              <a:lnSpc>
                <a:spcPct val="90000"/>
              </a:lnSpc>
            </a:pPr>
            <a:r>
              <a:rPr lang="en-GB" sz="1800" dirty="0">
                <a:solidFill>
                  <a:schemeClr val="folHlink"/>
                </a:solidFill>
              </a:rPr>
              <a:t>perceives system state</a:t>
            </a:r>
          </a:p>
          <a:p>
            <a:pPr lvl="2">
              <a:lnSpc>
                <a:spcPct val="90000"/>
              </a:lnSpc>
            </a:pPr>
            <a:r>
              <a:rPr lang="en-GB" sz="1800" dirty="0">
                <a:solidFill>
                  <a:schemeClr val="folHlink"/>
                </a:solidFill>
              </a:rPr>
              <a:t>interprets system state</a:t>
            </a:r>
          </a:p>
          <a:p>
            <a:pPr lvl="2">
              <a:lnSpc>
                <a:spcPct val="90000"/>
              </a:lnSpc>
            </a:pPr>
            <a:r>
              <a:rPr lang="en-GB" sz="1800" dirty="0">
                <a:solidFill>
                  <a:schemeClr val="folHlink"/>
                </a:solidFill>
              </a:rPr>
              <a:t>evaluates system state with respect to goal</a:t>
            </a:r>
          </a:p>
        </p:txBody>
      </p:sp>
      <p:grpSp>
        <p:nvGrpSpPr>
          <p:cNvPr id="2" name="Group 4"/>
          <p:cNvGrpSpPr>
            <a:grpSpLocks/>
          </p:cNvGrpSpPr>
          <p:nvPr/>
        </p:nvGrpSpPr>
        <p:grpSpPr bwMode="auto">
          <a:xfrm>
            <a:off x="1733550" y="1752600"/>
            <a:ext cx="5734050" cy="1600200"/>
            <a:chOff x="1968" y="3120"/>
            <a:chExt cx="3612" cy="1008"/>
          </a:xfrm>
        </p:grpSpPr>
        <p:sp>
          <p:nvSpPr>
            <p:cNvPr id="32773" name="Text Box 5"/>
            <p:cNvSpPr txBox="1">
              <a:spLocks noChangeArrowheads="1"/>
            </p:cNvSpPr>
            <p:nvPr/>
          </p:nvSpPr>
          <p:spPr bwMode="auto">
            <a:xfrm>
              <a:off x="3361" y="3840"/>
              <a:ext cx="724" cy="288"/>
            </a:xfrm>
            <a:prstGeom prst="rect">
              <a:avLst/>
            </a:prstGeom>
            <a:noFill/>
            <a:ln w="9525">
              <a:noFill/>
              <a:miter lim="800000"/>
              <a:headEnd/>
              <a:tailEnd/>
            </a:ln>
            <a:effectLst/>
          </p:spPr>
          <p:txBody>
            <a:bodyPr wrap="none">
              <a:spAutoFit/>
            </a:bodyPr>
            <a:lstStyle/>
            <a:p>
              <a:r>
                <a:rPr lang="en-GB" sz="2400">
                  <a:latin typeface="Arial" charset="0"/>
                </a:rPr>
                <a:t>system</a:t>
              </a:r>
            </a:p>
          </p:txBody>
        </p:sp>
        <p:sp>
          <p:nvSpPr>
            <p:cNvPr id="32774" name="Text Box 6"/>
            <p:cNvSpPr txBox="1">
              <a:spLocks noChangeArrowheads="1"/>
            </p:cNvSpPr>
            <p:nvPr/>
          </p:nvSpPr>
          <p:spPr bwMode="auto">
            <a:xfrm>
              <a:off x="4587" y="3504"/>
              <a:ext cx="993" cy="288"/>
            </a:xfrm>
            <a:prstGeom prst="rect">
              <a:avLst/>
            </a:prstGeom>
            <a:noFill/>
            <a:ln w="9525">
              <a:noFill/>
              <a:miter lim="800000"/>
              <a:headEnd/>
              <a:tailEnd/>
            </a:ln>
            <a:effectLst/>
          </p:spPr>
          <p:txBody>
            <a:bodyPr wrap="none">
              <a:spAutoFit/>
            </a:bodyPr>
            <a:lstStyle/>
            <a:p>
              <a:r>
                <a:rPr lang="en-GB" sz="2400">
                  <a:latin typeface="Arial" charset="0"/>
                </a:rPr>
                <a:t>evaluation</a:t>
              </a:r>
            </a:p>
          </p:txBody>
        </p:sp>
        <p:sp>
          <p:nvSpPr>
            <p:cNvPr id="32775" name="Text Box 7"/>
            <p:cNvSpPr txBox="1">
              <a:spLocks noChangeArrowheads="1"/>
            </p:cNvSpPr>
            <p:nvPr/>
          </p:nvSpPr>
          <p:spPr bwMode="auto">
            <a:xfrm>
              <a:off x="1968" y="3504"/>
              <a:ext cx="939" cy="288"/>
            </a:xfrm>
            <a:prstGeom prst="rect">
              <a:avLst/>
            </a:prstGeom>
            <a:noFill/>
            <a:ln w="9525">
              <a:noFill/>
              <a:miter lim="800000"/>
              <a:headEnd/>
              <a:tailEnd/>
            </a:ln>
            <a:effectLst/>
          </p:spPr>
          <p:txBody>
            <a:bodyPr wrap="none">
              <a:spAutoFit/>
            </a:bodyPr>
            <a:lstStyle/>
            <a:p>
              <a:r>
                <a:rPr lang="en-GB" sz="2400">
                  <a:latin typeface="Arial" charset="0"/>
                </a:rPr>
                <a:t>execution</a:t>
              </a:r>
            </a:p>
          </p:txBody>
        </p:sp>
        <p:grpSp>
          <p:nvGrpSpPr>
            <p:cNvPr id="3" name="Group 8"/>
            <p:cNvGrpSpPr>
              <a:grpSpLocks/>
            </p:cNvGrpSpPr>
            <p:nvPr/>
          </p:nvGrpSpPr>
          <p:grpSpPr bwMode="auto">
            <a:xfrm>
              <a:off x="2955" y="3216"/>
              <a:ext cx="1536" cy="816"/>
              <a:chOff x="1680" y="1104"/>
              <a:chExt cx="1536" cy="816"/>
            </a:xfrm>
          </p:grpSpPr>
          <p:sp>
            <p:nvSpPr>
              <p:cNvPr id="32777" name="AutoShape 9"/>
              <p:cNvSpPr>
                <a:spLocks noChangeArrowheads="1"/>
              </p:cNvSpPr>
              <p:nvPr/>
            </p:nvSpPr>
            <p:spPr bwMode="auto">
              <a:xfrm>
                <a:off x="1680" y="1152"/>
                <a:ext cx="384" cy="768"/>
              </a:xfrm>
              <a:prstGeom prst="curvedRightArrow">
                <a:avLst>
                  <a:gd name="adj1" fmla="val 40000"/>
                  <a:gd name="adj2" fmla="val 80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32778" name="AutoShape 10"/>
              <p:cNvSpPr>
                <a:spLocks noChangeArrowheads="1"/>
              </p:cNvSpPr>
              <p:nvPr/>
            </p:nvSpPr>
            <p:spPr bwMode="auto">
              <a:xfrm flipH="1" flipV="1">
                <a:off x="2832" y="1104"/>
                <a:ext cx="384" cy="768"/>
              </a:xfrm>
              <a:prstGeom prst="curvedRightArrow">
                <a:avLst>
                  <a:gd name="adj1" fmla="val 40000"/>
                  <a:gd name="adj2" fmla="val 80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32779" name="Text Box 11"/>
            <p:cNvSpPr txBox="1">
              <a:spLocks noChangeArrowheads="1"/>
            </p:cNvSpPr>
            <p:nvPr/>
          </p:nvSpPr>
          <p:spPr bwMode="auto">
            <a:xfrm>
              <a:off x="3504" y="3120"/>
              <a:ext cx="480" cy="288"/>
            </a:xfrm>
            <a:prstGeom prst="rect">
              <a:avLst/>
            </a:prstGeom>
            <a:noFill/>
            <a:ln w="9525">
              <a:noFill/>
              <a:miter lim="800000"/>
              <a:headEnd/>
              <a:tailEnd/>
            </a:ln>
            <a:effectLst/>
          </p:spPr>
          <p:txBody>
            <a:bodyPr wrap="none">
              <a:spAutoFit/>
            </a:bodyPr>
            <a:lstStyle/>
            <a:p>
              <a:r>
                <a:rPr lang="en-GB" sz="2400">
                  <a:latin typeface="Arial" charset="0"/>
                </a:rPr>
                <a:t>goal</a:t>
              </a:r>
            </a:p>
          </p:txBody>
        </p:sp>
      </p:grpSp>
      <p:sp>
        <p:nvSpPr>
          <p:cNvPr id="32780" name="Oval 12"/>
          <p:cNvSpPr>
            <a:spLocks noChangeArrowheads="1"/>
          </p:cNvSpPr>
          <p:nvPr/>
        </p:nvSpPr>
        <p:spPr bwMode="auto">
          <a:xfrm>
            <a:off x="4114800" y="1676400"/>
            <a:ext cx="838200" cy="685800"/>
          </a:xfrm>
          <a:prstGeom prst="ellipse">
            <a:avLst/>
          </a:prstGeom>
          <a:noFill/>
          <a:ln w="38100">
            <a:solidFill>
              <a:srgbClr val="ED181E"/>
            </a:solidFill>
            <a:round/>
            <a:headEnd/>
            <a:tailEnd/>
          </a:ln>
          <a:effectLst/>
        </p:spPr>
        <p:txBody>
          <a:bodyPr wrap="none" anchor="ctr"/>
          <a:lstStyle/>
          <a:p>
            <a:endParaRPr lang="en-US"/>
          </a:p>
        </p:txBody>
      </p:sp>
      <p:sp>
        <p:nvSpPr>
          <p:cNvPr id="32781" name="Rectangle 13"/>
          <p:cNvSpPr>
            <a:spLocks noChangeArrowheads="1"/>
          </p:cNvSpPr>
          <p:nvPr/>
        </p:nvSpPr>
        <p:spPr bwMode="auto">
          <a:xfrm>
            <a:off x="1524000" y="3352800"/>
            <a:ext cx="3581400" cy="381000"/>
          </a:xfrm>
          <a:prstGeom prst="rect">
            <a:avLst/>
          </a:prstGeom>
          <a:noFill/>
          <a:ln w="38100">
            <a:solidFill>
              <a:srgbClr val="ED181E"/>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762000"/>
            <a:ext cx="6858000" cy="1143000"/>
          </a:xfrm>
        </p:spPr>
        <p:txBody>
          <a:bodyPr/>
          <a:lstStyle/>
          <a:p>
            <a:r>
              <a:rPr lang="en-US">
                <a:solidFill>
                  <a:schemeClr val="tx1"/>
                </a:solidFill>
              </a:rPr>
              <a:t>execution/evaluation loop</a:t>
            </a:r>
            <a:endParaRPr lang="en-US"/>
          </a:p>
        </p:txBody>
      </p:sp>
      <p:sp>
        <p:nvSpPr>
          <p:cNvPr id="33795" name="Rectangle 3"/>
          <p:cNvSpPr>
            <a:spLocks noGrp="1" noChangeArrowheads="1"/>
          </p:cNvSpPr>
          <p:nvPr>
            <p:ph type="body" idx="1"/>
          </p:nvPr>
        </p:nvSpPr>
        <p:spPr/>
        <p:txBody>
          <a:bodyPr/>
          <a:lstStyle/>
          <a:p>
            <a:pPr>
              <a:lnSpc>
                <a:spcPct val="90000"/>
              </a:lnSpc>
            </a:pPr>
            <a:endParaRPr lang="en-GB" sz="1800" dirty="0"/>
          </a:p>
          <a:p>
            <a:pPr>
              <a:lnSpc>
                <a:spcPct val="90000"/>
              </a:lnSpc>
            </a:pPr>
            <a:endParaRPr lang="en-GB" sz="1800" dirty="0"/>
          </a:p>
          <a:p>
            <a:pPr>
              <a:lnSpc>
                <a:spcPct val="90000"/>
              </a:lnSpc>
            </a:pPr>
            <a:endParaRPr lang="en-GB" sz="1800" dirty="0"/>
          </a:p>
          <a:p>
            <a:pPr lvl="2">
              <a:lnSpc>
                <a:spcPct val="90000"/>
              </a:lnSpc>
            </a:pPr>
            <a:endParaRPr lang="en-GB" sz="1800" dirty="0"/>
          </a:p>
          <a:p>
            <a:pPr lvl="2">
              <a:lnSpc>
                <a:spcPct val="90000"/>
              </a:lnSpc>
            </a:pPr>
            <a:endParaRPr lang="en-GB" sz="1800" dirty="0">
              <a:solidFill>
                <a:schemeClr val="bg2"/>
              </a:solidFill>
            </a:endParaRPr>
          </a:p>
          <a:p>
            <a:pPr lvl="2">
              <a:lnSpc>
                <a:spcPct val="90000"/>
              </a:lnSpc>
            </a:pPr>
            <a:endParaRPr lang="en-GB" sz="1800" dirty="0" smtClean="0">
              <a:solidFill>
                <a:schemeClr val="bg2"/>
              </a:solidFill>
            </a:endParaRPr>
          </a:p>
          <a:p>
            <a:pPr lvl="2">
              <a:lnSpc>
                <a:spcPct val="90000"/>
              </a:lnSpc>
            </a:pPr>
            <a:r>
              <a:rPr lang="en-GB" sz="1800" dirty="0" smtClean="0">
                <a:solidFill>
                  <a:schemeClr val="bg2"/>
                </a:solidFill>
              </a:rPr>
              <a:t>user </a:t>
            </a:r>
            <a:r>
              <a:rPr lang="en-GB" sz="1800" dirty="0">
                <a:solidFill>
                  <a:schemeClr val="bg2"/>
                </a:solidFill>
              </a:rPr>
              <a:t>establishes the goal</a:t>
            </a:r>
          </a:p>
          <a:p>
            <a:pPr lvl="2">
              <a:lnSpc>
                <a:spcPct val="90000"/>
              </a:lnSpc>
            </a:pPr>
            <a:r>
              <a:rPr lang="en-GB" sz="1800" dirty="0"/>
              <a:t>formulates intention</a:t>
            </a:r>
          </a:p>
          <a:p>
            <a:pPr lvl="2">
              <a:lnSpc>
                <a:spcPct val="90000"/>
              </a:lnSpc>
            </a:pPr>
            <a:r>
              <a:rPr lang="en-GB" sz="1800" dirty="0"/>
              <a:t>specifies actions at interface</a:t>
            </a:r>
          </a:p>
          <a:p>
            <a:pPr lvl="2">
              <a:lnSpc>
                <a:spcPct val="90000"/>
              </a:lnSpc>
            </a:pPr>
            <a:r>
              <a:rPr lang="en-GB" sz="1800" dirty="0"/>
              <a:t>executes action</a:t>
            </a:r>
          </a:p>
          <a:p>
            <a:pPr lvl="2">
              <a:lnSpc>
                <a:spcPct val="90000"/>
              </a:lnSpc>
            </a:pPr>
            <a:r>
              <a:rPr lang="en-GB" sz="1800" dirty="0">
                <a:solidFill>
                  <a:schemeClr val="folHlink"/>
                </a:solidFill>
              </a:rPr>
              <a:t>perceives system state</a:t>
            </a:r>
          </a:p>
          <a:p>
            <a:pPr lvl="2">
              <a:lnSpc>
                <a:spcPct val="90000"/>
              </a:lnSpc>
            </a:pPr>
            <a:r>
              <a:rPr lang="en-GB" sz="1800" dirty="0">
                <a:solidFill>
                  <a:schemeClr val="folHlink"/>
                </a:solidFill>
              </a:rPr>
              <a:t>interprets system state</a:t>
            </a:r>
          </a:p>
          <a:p>
            <a:pPr lvl="2">
              <a:lnSpc>
                <a:spcPct val="90000"/>
              </a:lnSpc>
            </a:pPr>
            <a:r>
              <a:rPr lang="en-GB" sz="1800" dirty="0">
                <a:solidFill>
                  <a:schemeClr val="folHlink"/>
                </a:solidFill>
              </a:rPr>
              <a:t>evaluates system state with respect to goal</a:t>
            </a:r>
          </a:p>
        </p:txBody>
      </p:sp>
      <p:grpSp>
        <p:nvGrpSpPr>
          <p:cNvPr id="2" name="Group 4"/>
          <p:cNvGrpSpPr>
            <a:grpSpLocks/>
          </p:cNvGrpSpPr>
          <p:nvPr/>
        </p:nvGrpSpPr>
        <p:grpSpPr bwMode="auto">
          <a:xfrm>
            <a:off x="1733550" y="1752600"/>
            <a:ext cx="5734050" cy="1600200"/>
            <a:chOff x="1968" y="3120"/>
            <a:chExt cx="3612" cy="1008"/>
          </a:xfrm>
        </p:grpSpPr>
        <p:sp>
          <p:nvSpPr>
            <p:cNvPr id="33797" name="Text Box 5"/>
            <p:cNvSpPr txBox="1">
              <a:spLocks noChangeArrowheads="1"/>
            </p:cNvSpPr>
            <p:nvPr/>
          </p:nvSpPr>
          <p:spPr bwMode="auto">
            <a:xfrm>
              <a:off x="3361" y="3840"/>
              <a:ext cx="724" cy="288"/>
            </a:xfrm>
            <a:prstGeom prst="rect">
              <a:avLst/>
            </a:prstGeom>
            <a:noFill/>
            <a:ln w="9525">
              <a:noFill/>
              <a:miter lim="800000"/>
              <a:headEnd/>
              <a:tailEnd/>
            </a:ln>
            <a:effectLst/>
          </p:spPr>
          <p:txBody>
            <a:bodyPr wrap="none">
              <a:spAutoFit/>
            </a:bodyPr>
            <a:lstStyle/>
            <a:p>
              <a:r>
                <a:rPr lang="en-GB" sz="2400">
                  <a:latin typeface="Arial" charset="0"/>
                </a:rPr>
                <a:t>system</a:t>
              </a:r>
            </a:p>
          </p:txBody>
        </p:sp>
        <p:sp>
          <p:nvSpPr>
            <p:cNvPr id="33798" name="Text Box 6"/>
            <p:cNvSpPr txBox="1">
              <a:spLocks noChangeArrowheads="1"/>
            </p:cNvSpPr>
            <p:nvPr/>
          </p:nvSpPr>
          <p:spPr bwMode="auto">
            <a:xfrm>
              <a:off x="4587" y="3504"/>
              <a:ext cx="993" cy="288"/>
            </a:xfrm>
            <a:prstGeom prst="rect">
              <a:avLst/>
            </a:prstGeom>
            <a:noFill/>
            <a:ln w="9525">
              <a:noFill/>
              <a:miter lim="800000"/>
              <a:headEnd/>
              <a:tailEnd/>
            </a:ln>
            <a:effectLst/>
          </p:spPr>
          <p:txBody>
            <a:bodyPr wrap="none">
              <a:spAutoFit/>
            </a:bodyPr>
            <a:lstStyle/>
            <a:p>
              <a:r>
                <a:rPr lang="en-GB" sz="2400">
                  <a:latin typeface="Arial" charset="0"/>
                </a:rPr>
                <a:t>evaluation</a:t>
              </a:r>
            </a:p>
          </p:txBody>
        </p:sp>
        <p:sp>
          <p:nvSpPr>
            <p:cNvPr id="33799" name="Text Box 7"/>
            <p:cNvSpPr txBox="1">
              <a:spLocks noChangeArrowheads="1"/>
            </p:cNvSpPr>
            <p:nvPr/>
          </p:nvSpPr>
          <p:spPr bwMode="auto">
            <a:xfrm>
              <a:off x="1968" y="3504"/>
              <a:ext cx="939" cy="288"/>
            </a:xfrm>
            <a:prstGeom prst="rect">
              <a:avLst/>
            </a:prstGeom>
            <a:noFill/>
            <a:ln w="9525">
              <a:noFill/>
              <a:miter lim="800000"/>
              <a:headEnd/>
              <a:tailEnd/>
            </a:ln>
            <a:effectLst/>
          </p:spPr>
          <p:txBody>
            <a:bodyPr wrap="none">
              <a:spAutoFit/>
            </a:bodyPr>
            <a:lstStyle/>
            <a:p>
              <a:r>
                <a:rPr lang="en-GB" sz="2400">
                  <a:latin typeface="Arial" charset="0"/>
                </a:rPr>
                <a:t>execution</a:t>
              </a:r>
            </a:p>
          </p:txBody>
        </p:sp>
        <p:grpSp>
          <p:nvGrpSpPr>
            <p:cNvPr id="3" name="Group 8"/>
            <p:cNvGrpSpPr>
              <a:grpSpLocks/>
            </p:cNvGrpSpPr>
            <p:nvPr/>
          </p:nvGrpSpPr>
          <p:grpSpPr bwMode="auto">
            <a:xfrm>
              <a:off x="2955" y="3216"/>
              <a:ext cx="1536" cy="816"/>
              <a:chOff x="1680" y="1104"/>
              <a:chExt cx="1536" cy="816"/>
            </a:xfrm>
          </p:grpSpPr>
          <p:sp>
            <p:nvSpPr>
              <p:cNvPr id="33801" name="AutoShape 9"/>
              <p:cNvSpPr>
                <a:spLocks noChangeArrowheads="1"/>
              </p:cNvSpPr>
              <p:nvPr/>
            </p:nvSpPr>
            <p:spPr bwMode="auto">
              <a:xfrm>
                <a:off x="1680" y="1152"/>
                <a:ext cx="384" cy="768"/>
              </a:xfrm>
              <a:prstGeom prst="curvedRightArrow">
                <a:avLst>
                  <a:gd name="adj1" fmla="val 40000"/>
                  <a:gd name="adj2" fmla="val 80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33802" name="AutoShape 10"/>
              <p:cNvSpPr>
                <a:spLocks noChangeArrowheads="1"/>
              </p:cNvSpPr>
              <p:nvPr/>
            </p:nvSpPr>
            <p:spPr bwMode="auto">
              <a:xfrm flipH="1" flipV="1">
                <a:off x="2832" y="1104"/>
                <a:ext cx="384" cy="768"/>
              </a:xfrm>
              <a:prstGeom prst="curvedRightArrow">
                <a:avLst>
                  <a:gd name="adj1" fmla="val 40000"/>
                  <a:gd name="adj2" fmla="val 80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33803" name="Text Box 11"/>
            <p:cNvSpPr txBox="1">
              <a:spLocks noChangeArrowheads="1"/>
            </p:cNvSpPr>
            <p:nvPr/>
          </p:nvSpPr>
          <p:spPr bwMode="auto">
            <a:xfrm>
              <a:off x="3504" y="3120"/>
              <a:ext cx="480" cy="288"/>
            </a:xfrm>
            <a:prstGeom prst="rect">
              <a:avLst/>
            </a:prstGeom>
            <a:noFill/>
            <a:ln w="9525">
              <a:noFill/>
              <a:miter lim="800000"/>
              <a:headEnd/>
              <a:tailEnd/>
            </a:ln>
            <a:effectLst/>
          </p:spPr>
          <p:txBody>
            <a:bodyPr wrap="none">
              <a:spAutoFit/>
            </a:bodyPr>
            <a:lstStyle/>
            <a:p>
              <a:r>
                <a:rPr lang="en-GB" sz="2400">
                  <a:latin typeface="Arial" charset="0"/>
                </a:rPr>
                <a:t>goal</a:t>
              </a:r>
            </a:p>
          </p:txBody>
        </p:sp>
      </p:grpSp>
      <p:sp>
        <p:nvSpPr>
          <p:cNvPr id="33804" name="Oval 12"/>
          <p:cNvSpPr>
            <a:spLocks noChangeArrowheads="1"/>
          </p:cNvSpPr>
          <p:nvPr/>
        </p:nvSpPr>
        <p:spPr bwMode="auto">
          <a:xfrm>
            <a:off x="1676400" y="2286000"/>
            <a:ext cx="1600200" cy="685800"/>
          </a:xfrm>
          <a:prstGeom prst="ellipse">
            <a:avLst/>
          </a:prstGeom>
          <a:noFill/>
          <a:ln w="38100">
            <a:solidFill>
              <a:srgbClr val="ED181E"/>
            </a:solidFill>
            <a:round/>
            <a:headEnd/>
            <a:tailEnd/>
          </a:ln>
          <a:effectLst/>
        </p:spPr>
        <p:txBody>
          <a:bodyPr wrap="none" anchor="ctr"/>
          <a:lstStyle/>
          <a:p>
            <a:endParaRPr lang="en-US"/>
          </a:p>
        </p:txBody>
      </p:sp>
      <p:sp>
        <p:nvSpPr>
          <p:cNvPr id="33805" name="Rectangle 13"/>
          <p:cNvSpPr>
            <a:spLocks noChangeArrowheads="1"/>
          </p:cNvSpPr>
          <p:nvPr/>
        </p:nvSpPr>
        <p:spPr bwMode="auto">
          <a:xfrm>
            <a:off x="1600200" y="3657600"/>
            <a:ext cx="4114800" cy="1066800"/>
          </a:xfrm>
          <a:prstGeom prst="rect">
            <a:avLst/>
          </a:prstGeom>
          <a:noFill/>
          <a:ln w="38100">
            <a:solidFill>
              <a:srgbClr val="ED181E"/>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762000"/>
            <a:ext cx="6858000" cy="1143000"/>
          </a:xfrm>
        </p:spPr>
        <p:txBody>
          <a:bodyPr/>
          <a:lstStyle/>
          <a:p>
            <a:r>
              <a:rPr lang="en-US">
                <a:solidFill>
                  <a:schemeClr val="tx1"/>
                </a:solidFill>
              </a:rPr>
              <a:t>execution/evaluation loop</a:t>
            </a:r>
            <a:endParaRPr lang="en-US"/>
          </a:p>
        </p:txBody>
      </p:sp>
      <p:sp>
        <p:nvSpPr>
          <p:cNvPr id="34819" name="Rectangle 3"/>
          <p:cNvSpPr>
            <a:spLocks noGrp="1" noChangeArrowheads="1"/>
          </p:cNvSpPr>
          <p:nvPr>
            <p:ph type="body" idx="1"/>
          </p:nvPr>
        </p:nvSpPr>
        <p:spPr/>
        <p:txBody>
          <a:bodyPr/>
          <a:lstStyle/>
          <a:p>
            <a:pPr>
              <a:lnSpc>
                <a:spcPct val="90000"/>
              </a:lnSpc>
            </a:pPr>
            <a:endParaRPr lang="en-GB" sz="1800" dirty="0"/>
          </a:p>
          <a:p>
            <a:pPr>
              <a:lnSpc>
                <a:spcPct val="90000"/>
              </a:lnSpc>
            </a:pPr>
            <a:endParaRPr lang="en-GB" sz="1800" dirty="0"/>
          </a:p>
          <a:p>
            <a:pPr>
              <a:lnSpc>
                <a:spcPct val="90000"/>
              </a:lnSpc>
            </a:pPr>
            <a:endParaRPr lang="en-GB" sz="1800" dirty="0"/>
          </a:p>
          <a:p>
            <a:pPr lvl="2">
              <a:lnSpc>
                <a:spcPct val="90000"/>
              </a:lnSpc>
            </a:pPr>
            <a:endParaRPr lang="en-GB" sz="1800" dirty="0"/>
          </a:p>
          <a:p>
            <a:pPr lvl="2">
              <a:lnSpc>
                <a:spcPct val="90000"/>
              </a:lnSpc>
            </a:pPr>
            <a:endParaRPr lang="en-GB" sz="1800" dirty="0">
              <a:solidFill>
                <a:schemeClr val="bg2"/>
              </a:solidFill>
            </a:endParaRPr>
          </a:p>
          <a:p>
            <a:pPr lvl="2">
              <a:lnSpc>
                <a:spcPct val="90000"/>
              </a:lnSpc>
            </a:pPr>
            <a:endParaRPr lang="en-GB" sz="1800" dirty="0" smtClean="0">
              <a:solidFill>
                <a:schemeClr val="bg2"/>
              </a:solidFill>
            </a:endParaRPr>
          </a:p>
          <a:p>
            <a:pPr lvl="2">
              <a:lnSpc>
                <a:spcPct val="90000"/>
              </a:lnSpc>
            </a:pPr>
            <a:r>
              <a:rPr lang="en-GB" sz="1800" dirty="0" smtClean="0">
                <a:solidFill>
                  <a:schemeClr val="bg2"/>
                </a:solidFill>
              </a:rPr>
              <a:t>user </a:t>
            </a:r>
            <a:r>
              <a:rPr lang="en-GB" sz="1800" dirty="0">
                <a:solidFill>
                  <a:schemeClr val="bg2"/>
                </a:solidFill>
              </a:rPr>
              <a:t>establishes the goal</a:t>
            </a:r>
          </a:p>
          <a:p>
            <a:pPr lvl="2">
              <a:lnSpc>
                <a:spcPct val="90000"/>
              </a:lnSpc>
            </a:pPr>
            <a:r>
              <a:rPr lang="en-GB" sz="1800" dirty="0">
                <a:solidFill>
                  <a:schemeClr val="bg2"/>
                </a:solidFill>
              </a:rPr>
              <a:t>formulates intention</a:t>
            </a:r>
          </a:p>
          <a:p>
            <a:pPr lvl="2">
              <a:lnSpc>
                <a:spcPct val="90000"/>
              </a:lnSpc>
            </a:pPr>
            <a:r>
              <a:rPr lang="en-GB" sz="1800" dirty="0">
                <a:solidFill>
                  <a:schemeClr val="bg2"/>
                </a:solidFill>
              </a:rPr>
              <a:t>specifies actions at interface</a:t>
            </a:r>
          </a:p>
          <a:p>
            <a:pPr lvl="2">
              <a:lnSpc>
                <a:spcPct val="90000"/>
              </a:lnSpc>
            </a:pPr>
            <a:r>
              <a:rPr lang="en-GB" sz="1800" dirty="0">
                <a:solidFill>
                  <a:schemeClr val="bg2"/>
                </a:solidFill>
              </a:rPr>
              <a:t>executes action</a:t>
            </a:r>
            <a:endParaRPr lang="en-GB" sz="1800" dirty="0"/>
          </a:p>
          <a:p>
            <a:pPr lvl="2">
              <a:lnSpc>
                <a:spcPct val="90000"/>
              </a:lnSpc>
            </a:pPr>
            <a:r>
              <a:rPr lang="en-GB" sz="1800" dirty="0"/>
              <a:t>perceives system state</a:t>
            </a:r>
          </a:p>
          <a:p>
            <a:pPr lvl="2">
              <a:lnSpc>
                <a:spcPct val="90000"/>
              </a:lnSpc>
            </a:pPr>
            <a:r>
              <a:rPr lang="en-GB" sz="1800" dirty="0"/>
              <a:t>interprets system state</a:t>
            </a:r>
          </a:p>
          <a:p>
            <a:pPr lvl="2">
              <a:lnSpc>
                <a:spcPct val="90000"/>
              </a:lnSpc>
            </a:pPr>
            <a:r>
              <a:rPr lang="en-GB" sz="1800" dirty="0"/>
              <a:t>evaluates system state with respect to goal</a:t>
            </a:r>
          </a:p>
        </p:txBody>
      </p:sp>
      <p:grpSp>
        <p:nvGrpSpPr>
          <p:cNvPr id="2" name="Group 4"/>
          <p:cNvGrpSpPr>
            <a:grpSpLocks/>
          </p:cNvGrpSpPr>
          <p:nvPr/>
        </p:nvGrpSpPr>
        <p:grpSpPr bwMode="auto">
          <a:xfrm>
            <a:off x="1733550" y="1752600"/>
            <a:ext cx="5734050" cy="1600200"/>
            <a:chOff x="1968" y="3120"/>
            <a:chExt cx="3612" cy="1008"/>
          </a:xfrm>
        </p:grpSpPr>
        <p:sp>
          <p:nvSpPr>
            <p:cNvPr id="34821" name="Text Box 5"/>
            <p:cNvSpPr txBox="1">
              <a:spLocks noChangeArrowheads="1"/>
            </p:cNvSpPr>
            <p:nvPr/>
          </p:nvSpPr>
          <p:spPr bwMode="auto">
            <a:xfrm>
              <a:off x="3361" y="3840"/>
              <a:ext cx="724" cy="288"/>
            </a:xfrm>
            <a:prstGeom prst="rect">
              <a:avLst/>
            </a:prstGeom>
            <a:noFill/>
            <a:ln w="9525">
              <a:noFill/>
              <a:miter lim="800000"/>
              <a:headEnd/>
              <a:tailEnd/>
            </a:ln>
            <a:effectLst/>
          </p:spPr>
          <p:txBody>
            <a:bodyPr wrap="none">
              <a:spAutoFit/>
            </a:bodyPr>
            <a:lstStyle/>
            <a:p>
              <a:r>
                <a:rPr lang="en-GB" sz="2400">
                  <a:latin typeface="Arial" charset="0"/>
                </a:rPr>
                <a:t>system</a:t>
              </a:r>
            </a:p>
          </p:txBody>
        </p:sp>
        <p:sp>
          <p:nvSpPr>
            <p:cNvPr id="34822" name="Text Box 6"/>
            <p:cNvSpPr txBox="1">
              <a:spLocks noChangeArrowheads="1"/>
            </p:cNvSpPr>
            <p:nvPr/>
          </p:nvSpPr>
          <p:spPr bwMode="auto">
            <a:xfrm>
              <a:off x="4587" y="3504"/>
              <a:ext cx="993" cy="288"/>
            </a:xfrm>
            <a:prstGeom prst="rect">
              <a:avLst/>
            </a:prstGeom>
            <a:noFill/>
            <a:ln w="9525">
              <a:noFill/>
              <a:miter lim="800000"/>
              <a:headEnd/>
              <a:tailEnd/>
            </a:ln>
            <a:effectLst/>
          </p:spPr>
          <p:txBody>
            <a:bodyPr wrap="none">
              <a:spAutoFit/>
            </a:bodyPr>
            <a:lstStyle/>
            <a:p>
              <a:r>
                <a:rPr lang="en-GB" sz="2400">
                  <a:latin typeface="Arial" charset="0"/>
                </a:rPr>
                <a:t>evaluation</a:t>
              </a:r>
            </a:p>
          </p:txBody>
        </p:sp>
        <p:sp>
          <p:nvSpPr>
            <p:cNvPr id="34823" name="Text Box 7"/>
            <p:cNvSpPr txBox="1">
              <a:spLocks noChangeArrowheads="1"/>
            </p:cNvSpPr>
            <p:nvPr/>
          </p:nvSpPr>
          <p:spPr bwMode="auto">
            <a:xfrm>
              <a:off x="1968" y="3504"/>
              <a:ext cx="939" cy="288"/>
            </a:xfrm>
            <a:prstGeom prst="rect">
              <a:avLst/>
            </a:prstGeom>
            <a:noFill/>
            <a:ln w="9525">
              <a:noFill/>
              <a:miter lim="800000"/>
              <a:headEnd/>
              <a:tailEnd/>
            </a:ln>
            <a:effectLst/>
          </p:spPr>
          <p:txBody>
            <a:bodyPr wrap="none">
              <a:spAutoFit/>
            </a:bodyPr>
            <a:lstStyle/>
            <a:p>
              <a:r>
                <a:rPr lang="en-GB" sz="2400">
                  <a:latin typeface="Arial" charset="0"/>
                </a:rPr>
                <a:t>execution</a:t>
              </a:r>
            </a:p>
          </p:txBody>
        </p:sp>
        <p:grpSp>
          <p:nvGrpSpPr>
            <p:cNvPr id="3" name="Group 8"/>
            <p:cNvGrpSpPr>
              <a:grpSpLocks/>
            </p:cNvGrpSpPr>
            <p:nvPr/>
          </p:nvGrpSpPr>
          <p:grpSpPr bwMode="auto">
            <a:xfrm>
              <a:off x="2955" y="3216"/>
              <a:ext cx="1536" cy="816"/>
              <a:chOff x="1680" y="1104"/>
              <a:chExt cx="1536" cy="816"/>
            </a:xfrm>
          </p:grpSpPr>
          <p:sp>
            <p:nvSpPr>
              <p:cNvPr id="34825" name="AutoShape 9"/>
              <p:cNvSpPr>
                <a:spLocks noChangeArrowheads="1"/>
              </p:cNvSpPr>
              <p:nvPr/>
            </p:nvSpPr>
            <p:spPr bwMode="auto">
              <a:xfrm>
                <a:off x="1680" y="1152"/>
                <a:ext cx="384" cy="768"/>
              </a:xfrm>
              <a:prstGeom prst="curvedRightArrow">
                <a:avLst>
                  <a:gd name="adj1" fmla="val 40000"/>
                  <a:gd name="adj2" fmla="val 80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34826" name="AutoShape 10"/>
              <p:cNvSpPr>
                <a:spLocks noChangeArrowheads="1"/>
              </p:cNvSpPr>
              <p:nvPr/>
            </p:nvSpPr>
            <p:spPr bwMode="auto">
              <a:xfrm flipH="1" flipV="1">
                <a:off x="2832" y="1104"/>
                <a:ext cx="384" cy="768"/>
              </a:xfrm>
              <a:prstGeom prst="curvedRightArrow">
                <a:avLst>
                  <a:gd name="adj1" fmla="val 40000"/>
                  <a:gd name="adj2" fmla="val 80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34827" name="Text Box 11"/>
            <p:cNvSpPr txBox="1">
              <a:spLocks noChangeArrowheads="1"/>
            </p:cNvSpPr>
            <p:nvPr/>
          </p:nvSpPr>
          <p:spPr bwMode="auto">
            <a:xfrm>
              <a:off x="3504" y="3120"/>
              <a:ext cx="480" cy="288"/>
            </a:xfrm>
            <a:prstGeom prst="rect">
              <a:avLst/>
            </a:prstGeom>
            <a:noFill/>
            <a:ln w="9525">
              <a:noFill/>
              <a:miter lim="800000"/>
              <a:headEnd/>
              <a:tailEnd/>
            </a:ln>
            <a:effectLst/>
          </p:spPr>
          <p:txBody>
            <a:bodyPr wrap="none">
              <a:spAutoFit/>
            </a:bodyPr>
            <a:lstStyle/>
            <a:p>
              <a:r>
                <a:rPr lang="en-GB" sz="2400">
                  <a:latin typeface="Arial" charset="0"/>
                </a:rPr>
                <a:t>goal</a:t>
              </a:r>
            </a:p>
          </p:txBody>
        </p:sp>
      </p:grpSp>
      <p:sp>
        <p:nvSpPr>
          <p:cNvPr id="34828" name="Oval 12"/>
          <p:cNvSpPr>
            <a:spLocks noChangeArrowheads="1"/>
          </p:cNvSpPr>
          <p:nvPr/>
        </p:nvSpPr>
        <p:spPr bwMode="auto">
          <a:xfrm>
            <a:off x="5867400" y="2286000"/>
            <a:ext cx="1600200" cy="685800"/>
          </a:xfrm>
          <a:prstGeom prst="ellipse">
            <a:avLst/>
          </a:prstGeom>
          <a:noFill/>
          <a:ln w="38100">
            <a:solidFill>
              <a:srgbClr val="ED181E"/>
            </a:solidFill>
            <a:round/>
            <a:headEnd/>
            <a:tailEnd/>
          </a:ln>
          <a:effectLst/>
        </p:spPr>
        <p:txBody>
          <a:bodyPr wrap="none" anchor="ctr"/>
          <a:lstStyle/>
          <a:p>
            <a:endParaRPr lang="en-US"/>
          </a:p>
        </p:txBody>
      </p:sp>
      <p:sp>
        <p:nvSpPr>
          <p:cNvPr id="34829" name="Rectangle 13"/>
          <p:cNvSpPr>
            <a:spLocks noChangeArrowheads="1"/>
          </p:cNvSpPr>
          <p:nvPr/>
        </p:nvSpPr>
        <p:spPr bwMode="auto">
          <a:xfrm>
            <a:off x="1600200" y="4648200"/>
            <a:ext cx="5943600" cy="1066800"/>
          </a:xfrm>
          <a:prstGeom prst="rect">
            <a:avLst/>
          </a:prstGeom>
          <a:noFill/>
          <a:ln w="38100">
            <a:solidFill>
              <a:srgbClr val="ED181E"/>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GB"/>
              <a:t>Using Norman’s model</a:t>
            </a:r>
          </a:p>
        </p:txBody>
      </p:sp>
      <p:sp>
        <p:nvSpPr>
          <p:cNvPr id="74755" name="Rectangle 3"/>
          <p:cNvSpPr>
            <a:spLocks noGrp="1" noChangeArrowheads="1"/>
          </p:cNvSpPr>
          <p:nvPr>
            <p:ph type="body" idx="1"/>
          </p:nvPr>
        </p:nvSpPr>
        <p:spPr/>
        <p:txBody>
          <a:bodyPr/>
          <a:lstStyle/>
          <a:p>
            <a:pPr>
              <a:buFontTx/>
              <a:buNone/>
              <a:tabLst>
                <a:tab pos="1801813" algn="l"/>
                <a:tab pos="2471738" algn="l"/>
              </a:tabLst>
            </a:pPr>
            <a:r>
              <a:rPr lang="en-GB" sz="2400"/>
              <a:t>Some systems are harder to use than others</a:t>
            </a:r>
          </a:p>
          <a:p>
            <a:pPr>
              <a:buFontTx/>
              <a:buNone/>
              <a:tabLst>
                <a:tab pos="1801813" algn="l"/>
                <a:tab pos="2471738" algn="l"/>
              </a:tabLst>
            </a:pPr>
            <a:endParaRPr lang="en-GB" sz="2400"/>
          </a:p>
          <a:p>
            <a:pPr>
              <a:buFontTx/>
              <a:buNone/>
              <a:tabLst>
                <a:tab pos="1801813" algn="l"/>
                <a:tab pos="2471738" algn="l"/>
              </a:tabLst>
            </a:pPr>
            <a:r>
              <a:rPr lang="en-GB" sz="2400"/>
              <a:t>Gulf of Execution</a:t>
            </a:r>
          </a:p>
          <a:p>
            <a:pPr lvl="1">
              <a:buFontTx/>
              <a:buNone/>
              <a:tabLst>
                <a:tab pos="1801813" algn="l"/>
                <a:tab pos="2471738" algn="l"/>
              </a:tabLst>
            </a:pPr>
            <a:r>
              <a:rPr lang="en-GB" sz="2000"/>
              <a:t>	user’s formulation of actions </a:t>
            </a:r>
            <a:br>
              <a:rPr lang="en-GB" sz="2000"/>
            </a:br>
            <a:r>
              <a:rPr lang="en-GB" sz="2000"/>
              <a:t>	</a:t>
            </a:r>
            <a:r>
              <a:rPr lang="en-GB" sz="2800"/>
              <a:t>≠	</a:t>
            </a:r>
            <a:r>
              <a:rPr lang="en-GB" sz="2000"/>
              <a:t>actions allowed by the system</a:t>
            </a:r>
          </a:p>
          <a:p>
            <a:pPr>
              <a:buFontTx/>
              <a:buNone/>
              <a:tabLst>
                <a:tab pos="1801813" algn="l"/>
                <a:tab pos="2471738" algn="l"/>
              </a:tabLst>
            </a:pPr>
            <a:endParaRPr lang="en-GB" sz="2400"/>
          </a:p>
          <a:p>
            <a:pPr>
              <a:buFontTx/>
              <a:buNone/>
              <a:tabLst>
                <a:tab pos="1801813" algn="l"/>
                <a:tab pos="2471738" algn="l"/>
              </a:tabLst>
            </a:pPr>
            <a:r>
              <a:rPr lang="en-GB" sz="2400"/>
              <a:t>Gulf of Evaluation</a:t>
            </a:r>
          </a:p>
          <a:p>
            <a:pPr lvl="1">
              <a:buFontTx/>
              <a:buNone/>
              <a:tabLst>
                <a:tab pos="1801813" algn="l"/>
                <a:tab pos="2471738" algn="l"/>
              </a:tabLst>
            </a:pPr>
            <a:r>
              <a:rPr lang="en-GB" sz="2000"/>
              <a:t>	user’s expectation of changed system state</a:t>
            </a:r>
            <a:br>
              <a:rPr lang="en-GB" sz="2000"/>
            </a:br>
            <a:r>
              <a:rPr lang="en-GB" sz="2000"/>
              <a:t>	</a:t>
            </a:r>
            <a:r>
              <a:rPr lang="en-GB" sz="2800"/>
              <a:t>≠	</a:t>
            </a:r>
            <a:r>
              <a:rPr lang="en-GB" sz="2000"/>
              <a:t>actual presentation of this state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F138C854-28EB-4FBE-8CD3-5C26D81F56A4}" type="slidenum">
              <a:rPr lang="en-US" smtClean="0"/>
              <a:pPr/>
              <a:t>18</a:t>
            </a:fld>
            <a:endParaRPr lang="en-US" dirty="0" smtClean="0"/>
          </a:p>
        </p:txBody>
      </p:sp>
      <p:sp>
        <p:nvSpPr>
          <p:cNvPr id="4099" name="Rectangle 2"/>
          <p:cNvSpPr>
            <a:spLocks noGrp="1" noChangeArrowheads="1"/>
          </p:cNvSpPr>
          <p:nvPr>
            <p:ph type="title"/>
          </p:nvPr>
        </p:nvSpPr>
        <p:spPr>
          <a:xfrm>
            <a:off x="152400" y="304800"/>
            <a:ext cx="8686800" cy="838200"/>
          </a:xfrm>
        </p:spPr>
        <p:txBody>
          <a:bodyPr/>
          <a:lstStyle/>
          <a:p>
            <a:pPr eaLnBrk="1" hangingPunct="1"/>
            <a:r>
              <a:rPr lang="en-US" dirty="0" smtClean="0"/>
              <a:t>What is Ergonomics?</a:t>
            </a:r>
          </a:p>
        </p:txBody>
      </p:sp>
      <p:sp>
        <p:nvSpPr>
          <p:cNvPr id="4100" name="Rectangle 3"/>
          <p:cNvSpPr>
            <a:spLocks noGrp="1" noChangeArrowheads="1"/>
          </p:cNvSpPr>
          <p:nvPr>
            <p:ph type="body" idx="1"/>
          </p:nvPr>
        </p:nvSpPr>
        <p:spPr>
          <a:xfrm>
            <a:off x="228600" y="1066800"/>
            <a:ext cx="8915400" cy="5181600"/>
          </a:xfrm>
        </p:spPr>
        <p:txBody>
          <a:bodyPr/>
          <a:lstStyle/>
          <a:p>
            <a:pPr algn="ctr" eaLnBrk="1" hangingPunct="1">
              <a:buFontTx/>
              <a:buNone/>
            </a:pPr>
            <a:r>
              <a:rPr lang="en-US" sz="2800" dirty="0" smtClean="0"/>
              <a:t> “</a:t>
            </a:r>
            <a:r>
              <a:rPr lang="en-US" sz="2400" dirty="0" smtClean="0"/>
              <a:t>The scientific discipline concerned with understanding of interactions among humans and other elements of a system, and the profession that applies theory, principles, methods and data to design in order to optimize human well-being and overall system performance”. </a:t>
            </a:r>
          </a:p>
          <a:p>
            <a:pPr algn="ctr" eaLnBrk="1" hangingPunct="1">
              <a:buFontTx/>
              <a:buNone/>
            </a:pPr>
            <a:r>
              <a:rPr lang="en-US" sz="2400" dirty="0" smtClean="0"/>
              <a:t>Ergonomics means </a:t>
            </a:r>
          </a:p>
          <a:p>
            <a:pPr algn="ctr" eaLnBrk="1" hangingPunct="1">
              <a:buFontTx/>
              <a:buNone/>
            </a:pPr>
            <a:r>
              <a:rPr lang="en-US" sz="2400" dirty="0" smtClean="0"/>
              <a:t>“fitting the job to the worker”</a:t>
            </a:r>
          </a:p>
          <a:p>
            <a:pPr algn="ctr" eaLnBrk="1" hangingPunct="1">
              <a:buFontTx/>
              <a:buNone/>
            </a:pPr>
            <a:r>
              <a:rPr lang="en-US" sz="2400" dirty="0" smtClean="0"/>
              <a:t>From the Greek</a:t>
            </a:r>
          </a:p>
          <a:p>
            <a:pPr algn="ctr" eaLnBrk="1" hangingPunct="1">
              <a:buFontTx/>
              <a:buNone/>
            </a:pPr>
            <a:r>
              <a:rPr lang="en-US" sz="2400" dirty="0" smtClean="0"/>
              <a:t>Ergo = Work</a:t>
            </a:r>
          </a:p>
          <a:p>
            <a:pPr algn="ctr" eaLnBrk="1" hangingPunct="1">
              <a:buFontTx/>
              <a:buNone/>
            </a:pPr>
            <a:r>
              <a:rPr lang="en-US" sz="2400" dirty="0" err="1" smtClean="0"/>
              <a:t>Nomos</a:t>
            </a:r>
            <a:r>
              <a:rPr lang="en-US" sz="2400" dirty="0" smtClean="0"/>
              <a:t> = Laws</a:t>
            </a:r>
          </a:p>
          <a:p>
            <a:pPr eaLnBrk="1" hangingPunct="1"/>
            <a:endParaRPr lang="en-US" sz="1400" dirty="0" smtClean="0"/>
          </a:p>
          <a:p>
            <a:pPr eaLnBrk="1" hangingPunct="1"/>
            <a:r>
              <a:rPr lang="en-US" sz="1400" dirty="0" smtClean="0"/>
              <a:t>Source : International Ergonomics Association (IEA) in 2000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1" y="59666"/>
            <a:ext cx="8733470" cy="6645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21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a:t>
            </a:r>
            <a:endParaRPr lang="en-US" dirty="0"/>
          </a:p>
        </p:txBody>
      </p:sp>
      <p:sp>
        <p:nvSpPr>
          <p:cNvPr id="3" name="Content Placeholder 2"/>
          <p:cNvSpPr>
            <a:spLocks noGrp="1"/>
          </p:cNvSpPr>
          <p:nvPr>
            <p:ph idx="1"/>
          </p:nvPr>
        </p:nvSpPr>
        <p:spPr/>
        <p:txBody>
          <a:bodyPr/>
          <a:lstStyle/>
          <a:p>
            <a:r>
              <a:rPr lang="en-US" dirty="0" smtClean="0"/>
              <a:t>Any question from previous lecture?</a:t>
            </a:r>
            <a:endParaRPr lang="en-US" dirty="0"/>
          </a:p>
        </p:txBody>
      </p:sp>
    </p:spTree>
    <p:extLst>
      <p:ext uri="{BB962C8B-B14F-4D97-AF65-F5344CB8AC3E}">
        <p14:creationId xmlns:p14="http://schemas.microsoft.com/office/powerpoint/2010/main" val="123339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GB"/>
              <a:t>Common interaction styles</a:t>
            </a:r>
          </a:p>
        </p:txBody>
      </p:sp>
      <p:sp>
        <p:nvSpPr>
          <p:cNvPr id="80899" name="Rectangle 3"/>
          <p:cNvSpPr>
            <a:spLocks noGrp="1" noChangeArrowheads="1"/>
          </p:cNvSpPr>
          <p:nvPr>
            <p:ph type="body" idx="1"/>
          </p:nvPr>
        </p:nvSpPr>
        <p:spPr/>
        <p:txBody>
          <a:bodyPr/>
          <a:lstStyle/>
          <a:p>
            <a:pPr>
              <a:lnSpc>
                <a:spcPct val="90000"/>
              </a:lnSpc>
            </a:pPr>
            <a:r>
              <a:rPr lang="en-GB"/>
              <a:t>command line interface</a:t>
            </a:r>
          </a:p>
          <a:p>
            <a:pPr>
              <a:lnSpc>
                <a:spcPct val="90000"/>
              </a:lnSpc>
            </a:pPr>
            <a:r>
              <a:rPr lang="en-GB"/>
              <a:t>menus</a:t>
            </a:r>
          </a:p>
          <a:p>
            <a:pPr>
              <a:lnSpc>
                <a:spcPct val="90000"/>
              </a:lnSpc>
            </a:pPr>
            <a:r>
              <a:rPr lang="en-GB"/>
              <a:t>natural language</a:t>
            </a:r>
          </a:p>
          <a:p>
            <a:pPr>
              <a:lnSpc>
                <a:spcPct val="90000"/>
              </a:lnSpc>
            </a:pPr>
            <a:r>
              <a:rPr lang="en-GB"/>
              <a:t>question/answer and query dialogue</a:t>
            </a:r>
          </a:p>
          <a:p>
            <a:pPr>
              <a:lnSpc>
                <a:spcPct val="90000"/>
              </a:lnSpc>
            </a:pPr>
            <a:r>
              <a:rPr lang="en-GB"/>
              <a:t>form-fills and spreadsheets</a:t>
            </a:r>
          </a:p>
          <a:p>
            <a:pPr>
              <a:lnSpc>
                <a:spcPct val="90000"/>
              </a:lnSpc>
            </a:pPr>
            <a:r>
              <a:rPr lang="en-GB"/>
              <a:t>WIMP</a:t>
            </a:r>
          </a:p>
          <a:p>
            <a:pPr>
              <a:lnSpc>
                <a:spcPct val="90000"/>
              </a:lnSpc>
            </a:pPr>
            <a:r>
              <a:rPr lang="en-GB"/>
              <a:t>point and click</a:t>
            </a:r>
          </a:p>
          <a:p>
            <a:pPr>
              <a:lnSpc>
                <a:spcPct val="90000"/>
              </a:lnSpc>
            </a:pPr>
            <a:r>
              <a:rPr lang="en-GB"/>
              <a:t>three–dimensional interfaces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GB"/>
              <a:t>Command line interface</a:t>
            </a:r>
          </a:p>
        </p:txBody>
      </p:sp>
      <p:sp>
        <p:nvSpPr>
          <p:cNvPr id="81923" name="Rectangle 3"/>
          <p:cNvSpPr>
            <a:spLocks noGrp="1" noChangeArrowheads="1"/>
          </p:cNvSpPr>
          <p:nvPr>
            <p:ph type="body" idx="1"/>
          </p:nvPr>
        </p:nvSpPr>
        <p:spPr/>
        <p:txBody>
          <a:bodyPr/>
          <a:lstStyle/>
          <a:p>
            <a:pPr>
              <a:lnSpc>
                <a:spcPct val="90000"/>
              </a:lnSpc>
            </a:pPr>
            <a:r>
              <a:rPr lang="en-GB" sz="2400" dirty="0"/>
              <a:t>Way of expressing instructions to the computer directly</a:t>
            </a:r>
          </a:p>
          <a:p>
            <a:pPr lvl="1">
              <a:lnSpc>
                <a:spcPct val="90000"/>
              </a:lnSpc>
            </a:pPr>
            <a:r>
              <a:rPr lang="en-GB" sz="2000" dirty="0"/>
              <a:t>function keys, single characters, short abbreviations, whole words, or a combination</a:t>
            </a:r>
          </a:p>
          <a:p>
            <a:pPr>
              <a:lnSpc>
                <a:spcPct val="90000"/>
              </a:lnSpc>
            </a:pPr>
            <a:endParaRPr lang="en-GB" sz="1200" dirty="0"/>
          </a:p>
          <a:p>
            <a:pPr>
              <a:lnSpc>
                <a:spcPct val="90000"/>
              </a:lnSpc>
            </a:pPr>
            <a:r>
              <a:rPr lang="en-GB" sz="2400" dirty="0"/>
              <a:t>suitable for repetitive tasks</a:t>
            </a:r>
          </a:p>
          <a:p>
            <a:pPr>
              <a:lnSpc>
                <a:spcPct val="90000"/>
              </a:lnSpc>
            </a:pPr>
            <a:r>
              <a:rPr lang="en-GB" sz="2400" dirty="0"/>
              <a:t>better for expert users than novices</a:t>
            </a:r>
          </a:p>
          <a:p>
            <a:pPr>
              <a:lnSpc>
                <a:spcPct val="90000"/>
              </a:lnSpc>
            </a:pPr>
            <a:r>
              <a:rPr lang="en-GB" sz="2400" dirty="0"/>
              <a:t>offers direct access to system functionality</a:t>
            </a:r>
          </a:p>
          <a:p>
            <a:pPr>
              <a:lnSpc>
                <a:spcPct val="90000"/>
              </a:lnSpc>
            </a:pPr>
            <a:r>
              <a:rPr lang="en-GB" sz="2400" dirty="0"/>
              <a:t>command names/abbreviations should  be meaningful</a:t>
            </a:r>
            <a:r>
              <a:rPr lang="en-GB" sz="2400" dirty="0" smtClean="0"/>
              <a:t>!</a:t>
            </a:r>
            <a:endParaRPr lang="en-GB"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GB"/>
              <a:t>Menus</a:t>
            </a:r>
          </a:p>
        </p:txBody>
      </p:sp>
      <p:sp>
        <p:nvSpPr>
          <p:cNvPr id="82947" name="Rectangle 3"/>
          <p:cNvSpPr>
            <a:spLocks noGrp="1" noChangeArrowheads="1"/>
          </p:cNvSpPr>
          <p:nvPr>
            <p:ph type="body" idx="1"/>
          </p:nvPr>
        </p:nvSpPr>
        <p:spPr/>
        <p:txBody>
          <a:bodyPr/>
          <a:lstStyle/>
          <a:p>
            <a:pPr>
              <a:lnSpc>
                <a:spcPct val="90000"/>
              </a:lnSpc>
            </a:pPr>
            <a:r>
              <a:rPr lang="en-GB" sz="2400" dirty="0"/>
              <a:t>Set of options displayed on the screen</a:t>
            </a:r>
          </a:p>
          <a:p>
            <a:pPr>
              <a:lnSpc>
                <a:spcPct val="90000"/>
              </a:lnSpc>
            </a:pPr>
            <a:r>
              <a:rPr lang="en-GB" sz="2400" dirty="0"/>
              <a:t>Options visible</a:t>
            </a:r>
          </a:p>
          <a:p>
            <a:pPr lvl="1">
              <a:lnSpc>
                <a:spcPct val="90000"/>
              </a:lnSpc>
            </a:pPr>
            <a:r>
              <a:rPr lang="en-GB" sz="2000" dirty="0"/>
              <a:t>less recall - easier to use</a:t>
            </a:r>
          </a:p>
          <a:p>
            <a:pPr lvl="1">
              <a:lnSpc>
                <a:spcPct val="90000"/>
              </a:lnSpc>
            </a:pPr>
            <a:r>
              <a:rPr lang="en-GB" sz="2000" dirty="0"/>
              <a:t>rely on recognition so names should be meaningful</a:t>
            </a:r>
          </a:p>
          <a:p>
            <a:pPr marL="0" indent="0">
              <a:lnSpc>
                <a:spcPct val="90000"/>
              </a:lnSpc>
              <a:buNone/>
            </a:pPr>
            <a:endParaRPr lang="en-GB" sz="2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GB"/>
              <a:t>Natural language</a:t>
            </a:r>
          </a:p>
        </p:txBody>
      </p:sp>
      <p:sp>
        <p:nvSpPr>
          <p:cNvPr id="83971" name="Rectangle 3"/>
          <p:cNvSpPr>
            <a:spLocks noGrp="1" noChangeArrowheads="1"/>
          </p:cNvSpPr>
          <p:nvPr>
            <p:ph type="body" idx="1"/>
          </p:nvPr>
        </p:nvSpPr>
        <p:spPr/>
        <p:txBody>
          <a:bodyPr/>
          <a:lstStyle/>
          <a:p>
            <a:r>
              <a:rPr lang="en-GB" sz="2400" dirty="0"/>
              <a:t>Familiar to user</a:t>
            </a:r>
          </a:p>
          <a:p>
            <a:r>
              <a:rPr lang="en-GB" sz="2400" dirty="0"/>
              <a:t>speech recognition or typed natural language</a:t>
            </a:r>
          </a:p>
          <a:p>
            <a:r>
              <a:rPr lang="en-GB" sz="2400" dirty="0"/>
              <a:t>Problems</a:t>
            </a:r>
          </a:p>
          <a:p>
            <a:pPr lvl="1"/>
            <a:r>
              <a:rPr lang="en-GB" sz="2000" dirty="0"/>
              <a:t>vague</a:t>
            </a:r>
          </a:p>
          <a:p>
            <a:pPr lvl="1"/>
            <a:r>
              <a:rPr lang="en-GB" sz="2000" dirty="0"/>
              <a:t>ambiguous</a:t>
            </a:r>
          </a:p>
          <a:p>
            <a:pPr lvl="1"/>
            <a:r>
              <a:rPr lang="en-GB" sz="2000" dirty="0"/>
              <a:t>hard to do well</a:t>
            </a:r>
            <a:r>
              <a:rPr lang="en-GB" sz="2000" dirty="0" smtClean="0"/>
              <a:t>!</a:t>
            </a:r>
            <a:endParaRPr lang="en-GB"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GB"/>
              <a:t>Query interfaces</a:t>
            </a:r>
          </a:p>
        </p:txBody>
      </p:sp>
      <p:sp>
        <p:nvSpPr>
          <p:cNvPr id="84995" name="Rectangle 3"/>
          <p:cNvSpPr>
            <a:spLocks noGrp="1" noChangeArrowheads="1"/>
          </p:cNvSpPr>
          <p:nvPr>
            <p:ph type="body" idx="1"/>
          </p:nvPr>
        </p:nvSpPr>
        <p:spPr/>
        <p:txBody>
          <a:bodyPr/>
          <a:lstStyle/>
          <a:p>
            <a:r>
              <a:rPr lang="en-GB" sz="2400"/>
              <a:t>Question/answer interfaces</a:t>
            </a:r>
          </a:p>
          <a:p>
            <a:pPr lvl="1"/>
            <a:r>
              <a:rPr lang="en-GB" sz="2000"/>
              <a:t>user led through interaction via series of questions</a:t>
            </a:r>
          </a:p>
          <a:p>
            <a:pPr lvl="1"/>
            <a:r>
              <a:rPr lang="en-GB" sz="2000"/>
              <a:t>suitable for novice users but restricted functionality</a:t>
            </a:r>
          </a:p>
          <a:p>
            <a:pPr lvl="1"/>
            <a:r>
              <a:rPr lang="en-GB" sz="2000"/>
              <a:t>often used in information systems</a:t>
            </a:r>
          </a:p>
          <a:p>
            <a:endParaRPr lang="en-GB" sz="2400"/>
          </a:p>
          <a:p>
            <a:r>
              <a:rPr lang="en-GB" sz="2400"/>
              <a:t>Query languages (e.g. SQL)</a:t>
            </a:r>
          </a:p>
          <a:p>
            <a:pPr lvl="1"/>
            <a:r>
              <a:rPr lang="en-GB" sz="2000"/>
              <a:t>used to retrieve information from database</a:t>
            </a:r>
          </a:p>
          <a:p>
            <a:pPr lvl="1"/>
            <a:r>
              <a:rPr lang="en-GB" sz="2000"/>
              <a:t>requires understanding of database structure and language syntax, hence requires some expertise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GB"/>
              <a:t>Form-fills</a:t>
            </a:r>
          </a:p>
        </p:txBody>
      </p:sp>
      <p:sp>
        <p:nvSpPr>
          <p:cNvPr id="86019" name="Rectangle 3"/>
          <p:cNvSpPr>
            <a:spLocks noGrp="1" noChangeArrowheads="1"/>
          </p:cNvSpPr>
          <p:nvPr>
            <p:ph type="body" idx="1"/>
          </p:nvPr>
        </p:nvSpPr>
        <p:spPr/>
        <p:txBody>
          <a:bodyPr/>
          <a:lstStyle/>
          <a:p>
            <a:r>
              <a:rPr lang="en-GB" sz="2400"/>
              <a:t>Primarily for data entry or data retrieval</a:t>
            </a:r>
          </a:p>
          <a:p>
            <a:r>
              <a:rPr lang="en-GB" sz="2400"/>
              <a:t>Screen like paper form.</a:t>
            </a:r>
          </a:p>
          <a:p>
            <a:r>
              <a:rPr lang="en-GB" sz="2400"/>
              <a:t>Data put in relevant place</a:t>
            </a:r>
            <a:endParaRPr lang="en-GB" sz="1200"/>
          </a:p>
          <a:p>
            <a:r>
              <a:rPr lang="en-GB" sz="2400"/>
              <a:t>Requires</a:t>
            </a:r>
          </a:p>
          <a:p>
            <a:pPr lvl="1"/>
            <a:r>
              <a:rPr lang="en-GB" sz="2000"/>
              <a:t>good design</a:t>
            </a:r>
          </a:p>
          <a:p>
            <a:pPr lvl="1"/>
            <a:r>
              <a:rPr lang="en-GB" sz="2000"/>
              <a:t>obvious correction</a:t>
            </a:r>
            <a:br>
              <a:rPr lang="en-GB" sz="2000"/>
            </a:br>
            <a:r>
              <a:rPr lang="en-GB" sz="2000"/>
              <a:t>facilities</a:t>
            </a:r>
          </a:p>
        </p:txBody>
      </p:sp>
      <p:pic>
        <p:nvPicPr>
          <p:cNvPr id="86021" name="Picture 5"/>
          <p:cNvPicPr>
            <a:picLocks noChangeAspect="1" noChangeArrowheads="1"/>
          </p:cNvPicPr>
          <p:nvPr/>
        </p:nvPicPr>
        <p:blipFill>
          <a:blip r:embed="rId2" cstate="print"/>
          <a:srcRect/>
          <a:stretch>
            <a:fillRect/>
          </a:stretch>
        </p:blipFill>
        <p:spPr bwMode="auto">
          <a:xfrm>
            <a:off x="4572000" y="3546475"/>
            <a:ext cx="4162425" cy="3024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GB"/>
              <a:t>Spreadsheets</a:t>
            </a:r>
          </a:p>
        </p:txBody>
      </p:sp>
      <p:sp>
        <p:nvSpPr>
          <p:cNvPr id="87043" name="Rectangle 3"/>
          <p:cNvSpPr>
            <a:spLocks noGrp="1" noChangeArrowheads="1"/>
          </p:cNvSpPr>
          <p:nvPr>
            <p:ph type="body" idx="1"/>
          </p:nvPr>
        </p:nvSpPr>
        <p:spPr/>
        <p:txBody>
          <a:bodyPr/>
          <a:lstStyle/>
          <a:p>
            <a:r>
              <a:rPr lang="en-GB"/>
              <a:t>first spreadsheet VISICALC, followed by Lotus 1-2-3</a:t>
            </a:r>
            <a:br>
              <a:rPr lang="en-GB"/>
            </a:br>
            <a:r>
              <a:rPr lang="en-GB"/>
              <a:t>MS Excel most common today</a:t>
            </a:r>
          </a:p>
          <a:p>
            <a:r>
              <a:rPr lang="en-GB"/>
              <a:t>sophisticated variation of form-filling.</a:t>
            </a:r>
          </a:p>
          <a:p>
            <a:pPr lvl="1"/>
            <a:r>
              <a:rPr lang="en-GB"/>
              <a:t>grid of cells contain a value or a formula</a:t>
            </a:r>
          </a:p>
          <a:p>
            <a:pPr lvl="1"/>
            <a:r>
              <a:rPr lang="en-GB"/>
              <a:t>formula can involve values of other cells</a:t>
            </a:r>
            <a:br>
              <a:rPr lang="en-GB"/>
            </a:br>
            <a:r>
              <a:rPr lang="en-GB" sz="2000"/>
              <a:t>		e.g. sum of all cells in this column</a:t>
            </a:r>
            <a:endParaRPr lang="en-GB"/>
          </a:p>
          <a:p>
            <a:pPr lvl="1"/>
            <a:r>
              <a:rPr lang="en-GB"/>
              <a:t>user can enter and alter data spreadsheet maintains consistency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GB"/>
              <a:t>WIMP Interface</a:t>
            </a:r>
          </a:p>
        </p:txBody>
      </p:sp>
      <p:sp>
        <p:nvSpPr>
          <p:cNvPr id="88067" name="Rectangle 3"/>
          <p:cNvSpPr>
            <a:spLocks noGrp="1" noChangeArrowheads="1"/>
          </p:cNvSpPr>
          <p:nvPr>
            <p:ph type="body" idx="1"/>
          </p:nvPr>
        </p:nvSpPr>
        <p:spPr/>
        <p:txBody>
          <a:bodyPr/>
          <a:lstStyle/>
          <a:p>
            <a:pPr marL="376238" indent="-376238">
              <a:lnSpc>
                <a:spcPct val="90000"/>
              </a:lnSpc>
              <a:buFontTx/>
              <a:buChar char=" "/>
              <a:tabLst>
                <a:tab pos="952500" algn="l"/>
                <a:tab pos="1520825" algn="l"/>
                <a:tab pos="2089150" algn="l"/>
                <a:tab pos="2673350" algn="l"/>
              </a:tabLst>
            </a:pPr>
            <a:r>
              <a:rPr lang="en-GB" dirty="0"/>
              <a:t>	W</a:t>
            </a:r>
            <a:r>
              <a:rPr lang="en-GB" sz="2400" dirty="0"/>
              <a:t>indows</a:t>
            </a:r>
            <a:endParaRPr lang="en-GB" dirty="0"/>
          </a:p>
          <a:p>
            <a:pPr marL="376238" indent="-376238">
              <a:lnSpc>
                <a:spcPct val="90000"/>
              </a:lnSpc>
              <a:buFontTx/>
              <a:buChar char=" "/>
              <a:tabLst>
                <a:tab pos="952500" algn="l"/>
                <a:tab pos="1520825" algn="l"/>
                <a:tab pos="2089150" algn="l"/>
                <a:tab pos="2673350" algn="l"/>
              </a:tabLst>
            </a:pPr>
            <a:r>
              <a:rPr lang="en-GB" dirty="0"/>
              <a:t>		I</a:t>
            </a:r>
            <a:r>
              <a:rPr lang="en-GB" sz="2400" dirty="0"/>
              <a:t>cons</a:t>
            </a:r>
            <a:endParaRPr lang="en-GB" dirty="0"/>
          </a:p>
          <a:p>
            <a:pPr marL="376238" indent="-376238">
              <a:lnSpc>
                <a:spcPct val="90000"/>
              </a:lnSpc>
              <a:buFontTx/>
              <a:buChar char=" "/>
              <a:tabLst>
                <a:tab pos="952500" algn="l"/>
                <a:tab pos="1520825" algn="l"/>
                <a:tab pos="2089150" algn="l"/>
                <a:tab pos="2673350" algn="l"/>
              </a:tabLst>
            </a:pPr>
            <a:r>
              <a:rPr lang="en-GB" dirty="0"/>
              <a:t>			M</a:t>
            </a:r>
            <a:r>
              <a:rPr lang="en-GB" sz="2400" dirty="0"/>
              <a:t>enus</a:t>
            </a:r>
            <a:endParaRPr lang="en-GB" dirty="0"/>
          </a:p>
          <a:p>
            <a:pPr marL="376238" indent="-376238">
              <a:lnSpc>
                <a:spcPct val="90000"/>
              </a:lnSpc>
              <a:buFontTx/>
              <a:buChar char=" "/>
              <a:tabLst>
                <a:tab pos="952500" algn="l"/>
                <a:tab pos="1520825" algn="l"/>
                <a:tab pos="2089150" algn="l"/>
                <a:tab pos="2673350" algn="l"/>
              </a:tabLst>
            </a:pPr>
            <a:r>
              <a:rPr lang="en-GB" dirty="0"/>
              <a:t>				P</a:t>
            </a:r>
            <a:r>
              <a:rPr lang="en-GB" sz="2400" dirty="0"/>
              <a:t>ointers</a:t>
            </a:r>
            <a:endParaRPr lang="en-GB" dirty="0"/>
          </a:p>
          <a:p>
            <a:pPr marL="376238" indent="-376238">
              <a:lnSpc>
                <a:spcPct val="90000"/>
              </a:lnSpc>
              <a:tabLst>
                <a:tab pos="952500" algn="l"/>
                <a:tab pos="1520825" algn="l"/>
                <a:tab pos="2089150" algn="l"/>
                <a:tab pos="2673350" algn="l"/>
              </a:tabLst>
            </a:pPr>
            <a:endParaRPr lang="en-GB" sz="1200" dirty="0"/>
          </a:p>
          <a:p>
            <a:pPr marL="376238" indent="-376238">
              <a:lnSpc>
                <a:spcPct val="90000"/>
              </a:lnSpc>
              <a:buFontTx/>
              <a:buChar char=" "/>
              <a:tabLst>
                <a:tab pos="952500" algn="l"/>
                <a:tab pos="1520825" algn="l"/>
                <a:tab pos="2089150" algn="l"/>
                <a:tab pos="2673350" algn="l"/>
              </a:tabLst>
            </a:pPr>
            <a:r>
              <a:rPr lang="en-GB" sz="2000" dirty="0"/>
              <a:t>… or windows, icons, mice, and pull-down menus!</a:t>
            </a:r>
          </a:p>
          <a:p>
            <a:pPr marL="376238" indent="-376238">
              <a:lnSpc>
                <a:spcPct val="90000"/>
              </a:lnSpc>
              <a:tabLst>
                <a:tab pos="952500" algn="l"/>
                <a:tab pos="1520825" algn="l"/>
                <a:tab pos="2089150" algn="l"/>
                <a:tab pos="2673350" algn="l"/>
              </a:tabLst>
            </a:pPr>
            <a:endParaRPr lang="en-GB" sz="2400" dirty="0"/>
          </a:p>
          <a:p>
            <a:pPr marL="376238" indent="-376238">
              <a:lnSpc>
                <a:spcPct val="90000"/>
              </a:lnSpc>
              <a:tabLst>
                <a:tab pos="952500" algn="l"/>
                <a:tab pos="1520825" algn="l"/>
                <a:tab pos="2089150" algn="l"/>
                <a:tab pos="2673350" algn="l"/>
              </a:tabLst>
            </a:pPr>
            <a:r>
              <a:rPr lang="en-GB" sz="2400" dirty="0"/>
              <a:t>default style for majority of interactive computer systems, especially PCs and desktop machines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1308" y="486508"/>
            <a:ext cx="3960412" cy="296065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GB"/>
              <a:t>Point and click interfaces</a:t>
            </a:r>
          </a:p>
        </p:txBody>
      </p:sp>
      <p:sp>
        <p:nvSpPr>
          <p:cNvPr id="114691" name="Rectangle 3"/>
          <p:cNvSpPr>
            <a:spLocks noGrp="1" noChangeArrowheads="1"/>
          </p:cNvSpPr>
          <p:nvPr>
            <p:ph type="body" idx="1"/>
          </p:nvPr>
        </p:nvSpPr>
        <p:spPr/>
        <p:txBody>
          <a:bodyPr/>
          <a:lstStyle/>
          <a:p>
            <a:r>
              <a:rPr lang="en-GB"/>
              <a:t>used in ..</a:t>
            </a:r>
          </a:p>
          <a:p>
            <a:pPr lvl="1"/>
            <a:r>
              <a:rPr lang="en-GB"/>
              <a:t>multimedia</a:t>
            </a:r>
          </a:p>
          <a:p>
            <a:pPr lvl="1"/>
            <a:r>
              <a:rPr lang="en-GB"/>
              <a:t>web browsers</a:t>
            </a:r>
          </a:p>
          <a:p>
            <a:pPr lvl="1"/>
            <a:r>
              <a:rPr lang="en-GB"/>
              <a:t>hypertext</a:t>
            </a:r>
          </a:p>
          <a:p>
            <a:endParaRPr lang="en-GB" sz="1200"/>
          </a:p>
          <a:p>
            <a:r>
              <a:rPr lang="en-GB"/>
              <a:t>just click something!</a:t>
            </a:r>
          </a:p>
          <a:p>
            <a:pPr lvl="1"/>
            <a:r>
              <a:rPr lang="en-GB"/>
              <a:t>icons, text links or location on map</a:t>
            </a:r>
          </a:p>
          <a:p>
            <a:endParaRPr lang="en-GB" sz="1200"/>
          </a:p>
          <a:p>
            <a:r>
              <a:rPr lang="en-GB"/>
              <a:t>minimal typing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gn="ctr"/>
            <a:r>
              <a:rPr lang="en-GB" dirty="0"/>
              <a:t>E</a:t>
            </a:r>
            <a:r>
              <a:rPr lang="en-GB" dirty="0" smtClean="0"/>
              <a:t>lements </a:t>
            </a:r>
            <a:r>
              <a:rPr lang="en-GB" dirty="0"/>
              <a:t>of the wimp interface</a:t>
            </a:r>
          </a:p>
        </p:txBody>
      </p:sp>
      <p:sp>
        <p:nvSpPr>
          <p:cNvPr id="117763" name="Rectangle 3"/>
          <p:cNvSpPr>
            <a:spLocks noGrp="1" noChangeArrowheads="1"/>
          </p:cNvSpPr>
          <p:nvPr>
            <p:ph idx="1"/>
          </p:nvPr>
        </p:nvSpPr>
        <p:spPr/>
        <p:txBody>
          <a:bodyPr/>
          <a:lstStyle/>
          <a:p>
            <a:r>
              <a:rPr lang="en-GB" dirty="0"/>
              <a:t>windows, icons, menus, pointers</a:t>
            </a:r>
          </a:p>
          <a:p>
            <a:r>
              <a:rPr lang="en-GB" dirty="0"/>
              <a:t>+++</a:t>
            </a:r>
          </a:p>
          <a:p>
            <a:r>
              <a:rPr lang="en-GB" dirty="0"/>
              <a:t>buttons, toolbars, </a:t>
            </a:r>
            <a:br>
              <a:rPr lang="en-GB" dirty="0"/>
            </a:br>
            <a:r>
              <a:rPr lang="en-GB" dirty="0"/>
              <a:t>palettes, dialog boxes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dirty="0" smtClean="0">
                <a:cs typeface="Times New Roman" charset="0"/>
              </a:rPr>
              <a:t>Today’s Outline</a:t>
            </a:r>
            <a:endParaRPr lang="en-GB" dirty="0">
              <a:cs typeface="Times New Roman" charset="0"/>
            </a:endParaRPr>
          </a:p>
        </p:txBody>
      </p:sp>
      <p:sp>
        <p:nvSpPr>
          <p:cNvPr id="101379" name="Rectangle 3"/>
          <p:cNvSpPr>
            <a:spLocks noGrp="1" noChangeArrowheads="1"/>
          </p:cNvSpPr>
          <p:nvPr>
            <p:ph type="body" idx="1"/>
          </p:nvPr>
        </p:nvSpPr>
        <p:spPr/>
        <p:txBody>
          <a:bodyPr/>
          <a:lstStyle/>
          <a:p>
            <a:r>
              <a:rPr lang="en-GB" dirty="0" smtClean="0"/>
              <a:t>We will cover today,</a:t>
            </a:r>
          </a:p>
          <a:p>
            <a:pPr lvl="1"/>
            <a:r>
              <a:rPr lang="en-GB" dirty="0" smtClean="0"/>
              <a:t>Interaction </a:t>
            </a:r>
            <a:r>
              <a:rPr lang="en-GB" dirty="0"/>
              <a:t>models</a:t>
            </a:r>
          </a:p>
          <a:p>
            <a:pPr lvl="2"/>
            <a:r>
              <a:rPr lang="en-GB" dirty="0"/>
              <a:t>translations between user and system</a:t>
            </a:r>
            <a:endParaRPr lang="en-GB" sz="2400" dirty="0"/>
          </a:p>
          <a:p>
            <a:pPr lvl="1"/>
            <a:r>
              <a:rPr lang="en-GB" dirty="0"/>
              <a:t>ergonomics</a:t>
            </a:r>
          </a:p>
          <a:p>
            <a:pPr lvl="2"/>
            <a:r>
              <a:rPr lang="en-GB" dirty="0"/>
              <a:t>physical characteristics of interaction</a:t>
            </a:r>
          </a:p>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GB"/>
              <a:t>Windows</a:t>
            </a:r>
          </a:p>
        </p:txBody>
      </p:sp>
      <p:sp>
        <p:nvSpPr>
          <p:cNvPr id="89091" name="Rectangle 3"/>
          <p:cNvSpPr>
            <a:spLocks noGrp="1" noChangeArrowheads="1"/>
          </p:cNvSpPr>
          <p:nvPr>
            <p:ph type="body" idx="1"/>
          </p:nvPr>
        </p:nvSpPr>
        <p:spPr/>
        <p:txBody>
          <a:bodyPr/>
          <a:lstStyle/>
          <a:p>
            <a:pPr>
              <a:lnSpc>
                <a:spcPct val="90000"/>
              </a:lnSpc>
            </a:pPr>
            <a:r>
              <a:rPr lang="en-GB" sz="2400" dirty="0"/>
              <a:t>Areas of the screen that behave as if they were independent</a:t>
            </a:r>
          </a:p>
          <a:p>
            <a:pPr lvl="1">
              <a:lnSpc>
                <a:spcPct val="90000"/>
              </a:lnSpc>
            </a:pPr>
            <a:r>
              <a:rPr lang="en-GB" sz="2000" dirty="0"/>
              <a:t>can contain text or graphics</a:t>
            </a:r>
          </a:p>
          <a:p>
            <a:pPr lvl="1">
              <a:lnSpc>
                <a:spcPct val="90000"/>
              </a:lnSpc>
            </a:pPr>
            <a:r>
              <a:rPr lang="en-GB" sz="2000" dirty="0"/>
              <a:t>can be moved or resized</a:t>
            </a:r>
          </a:p>
          <a:p>
            <a:pPr lvl="1">
              <a:lnSpc>
                <a:spcPct val="90000"/>
              </a:lnSpc>
            </a:pPr>
            <a:r>
              <a:rPr lang="en-GB" sz="2000" dirty="0"/>
              <a:t>can overlap and obscure each other, or can be laid out next to one another (tiled)</a:t>
            </a:r>
          </a:p>
          <a:p>
            <a:pPr lvl="1">
              <a:lnSpc>
                <a:spcPct val="90000"/>
              </a:lnSpc>
            </a:pPr>
            <a:endParaRPr lang="en-GB" sz="2000" dirty="0"/>
          </a:p>
        </p:txBody>
      </p:sp>
      <p:pic>
        <p:nvPicPr>
          <p:cNvPr id="4" name="Picture 3" descr="windows10startmenu5_1020_verge_super_wide.jpg"/>
          <p:cNvPicPr>
            <a:picLocks noChangeAspect="1"/>
          </p:cNvPicPr>
          <p:nvPr/>
        </p:nvPicPr>
        <p:blipFill>
          <a:blip r:embed="rId2" cstate="print"/>
          <a:stretch>
            <a:fillRect/>
          </a:stretch>
        </p:blipFill>
        <p:spPr>
          <a:xfrm>
            <a:off x="4800600" y="3600450"/>
            <a:ext cx="4343400" cy="325755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a:t>
            </a:r>
            <a:endParaRPr lang="en-US" dirty="0"/>
          </a:p>
        </p:txBody>
      </p:sp>
      <p:sp>
        <p:nvSpPr>
          <p:cNvPr id="3" name="Content Placeholder 2"/>
          <p:cNvSpPr>
            <a:spLocks noGrp="1"/>
          </p:cNvSpPr>
          <p:nvPr>
            <p:ph idx="1"/>
          </p:nvPr>
        </p:nvSpPr>
        <p:spPr/>
        <p:txBody>
          <a:bodyPr/>
          <a:lstStyle/>
          <a:p>
            <a:pPr>
              <a:lnSpc>
                <a:spcPct val="90000"/>
              </a:lnSpc>
            </a:pPr>
            <a:r>
              <a:rPr lang="en-GB" sz="2400" dirty="0" smtClean="0"/>
              <a:t>scrollbars</a:t>
            </a:r>
          </a:p>
          <a:p>
            <a:pPr lvl="1">
              <a:lnSpc>
                <a:spcPct val="90000"/>
              </a:lnSpc>
            </a:pPr>
            <a:r>
              <a:rPr lang="en-GB" sz="2000" dirty="0" smtClean="0"/>
              <a:t>allow the user to move the contents of the window up and down or from side to side</a:t>
            </a:r>
          </a:p>
          <a:p>
            <a:pPr>
              <a:lnSpc>
                <a:spcPct val="90000"/>
              </a:lnSpc>
            </a:pPr>
            <a:r>
              <a:rPr lang="en-GB" sz="2400" dirty="0" smtClean="0"/>
              <a:t>title bars</a:t>
            </a:r>
          </a:p>
          <a:p>
            <a:pPr lvl="1">
              <a:lnSpc>
                <a:spcPct val="90000"/>
              </a:lnSpc>
            </a:pPr>
            <a:r>
              <a:rPr lang="en-GB" sz="2000" dirty="0" smtClean="0"/>
              <a:t>describe the name of the window</a:t>
            </a:r>
          </a:p>
          <a:p>
            <a:endParaRPr lang="en-US" dirty="0"/>
          </a:p>
        </p:txBody>
      </p:sp>
      <p:pic>
        <p:nvPicPr>
          <p:cNvPr id="4" name="Picture 3" descr="cu_sb_skins.png"/>
          <p:cNvPicPr>
            <a:picLocks noChangeAspect="1"/>
          </p:cNvPicPr>
          <p:nvPr/>
        </p:nvPicPr>
        <p:blipFill>
          <a:blip r:embed="rId2" cstate="print"/>
          <a:stretch>
            <a:fillRect/>
          </a:stretch>
        </p:blipFill>
        <p:spPr>
          <a:xfrm>
            <a:off x="0" y="3505200"/>
            <a:ext cx="4783873" cy="3352800"/>
          </a:xfrm>
          <a:prstGeom prst="rect">
            <a:avLst/>
          </a:prstGeom>
        </p:spPr>
      </p:pic>
      <p:pic>
        <p:nvPicPr>
          <p:cNvPr id="5" name="Picture 4" descr="titlebar.gif"/>
          <p:cNvPicPr>
            <a:picLocks noChangeAspect="1"/>
          </p:cNvPicPr>
          <p:nvPr/>
        </p:nvPicPr>
        <p:blipFill>
          <a:blip r:embed="rId3" cstate="print"/>
          <a:stretch>
            <a:fillRect/>
          </a:stretch>
        </p:blipFill>
        <p:spPr>
          <a:xfrm>
            <a:off x="5886450" y="2905125"/>
            <a:ext cx="3257550" cy="395287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GB"/>
              <a:t>Icons</a:t>
            </a:r>
          </a:p>
        </p:txBody>
      </p:sp>
      <p:sp>
        <p:nvSpPr>
          <p:cNvPr id="90115" name="Rectangle 3"/>
          <p:cNvSpPr>
            <a:spLocks noGrp="1" noChangeArrowheads="1"/>
          </p:cNvSpPr>
          <p:nvPr>
            <p:ph type="body" idx="1"/>
          </p:nvPr>
        </p:nvSpPr>
        <p:spPr/>
        <p:txBody>
          <a:bodyPr/>
          <a:lstStyle/>
          <a:p>
            <a:pPr>
              <a:lnSpc>
                <a:spcPct val="90000"/>
              </a:lnSpc>
            </a:pPr>
            <a:r>
              <a:rPr lang="en-GB" dirty="0"/>
              <a:t>small picture or image</a:t>
            </a:r>
          </a:p>
          <a:p>
            <a:pPr>
              <a:lnSpc>
                <a:spcPct val="90000"/>
              </a:lnSpc>
            </a:pPr>
            <a:r>
              <a:rPr lang="en-GB" dirty="0"/>
              <a:t>represents some object in the interface</a:t>
            </a:r>
          </a:p>
          <a:p>
            <a:pPr lvl="1">
              <a:lnSpc>
                <a:spcPct val="90000"/>
              </a:lnSpc>
            </a:pPr>
            <a:r>
              <a:rPr lang="en-GB" dirty="0"/>
              <a:t>often a window or action</a:t>
            </a:r>
          </a:p>
          <a:p>
            <a:pPr>
              <a:lnSpc>
                <a:spcPct val="90000"/>
              </a:lnSpc>
            </a:pPr>
            <a:r>
              <a:rPr lang="en-GB" dirty="0"/>
              <a:t>windows can be closed down (</a:t>
            </a:r>
            <a:r>
              <a:rPr lang="en-GB" dirty="0" err="1"/>
              <a:t>iconised</a:t>
            </a:r>
            <a:r>
              <a:rPr lang="en-GB" dirty="0"/>
              <a:t>)</a:t>
            </a:r>
          </a:p>
          <a:p>
            <a:pPr lvl="1">
              <a:lnSpc>
                <a:spcPct val="90000"/>
              </a:lnSpc>
            </a:pPr>
            <a:r>
              <a:rPr lang="en-GB" dirty="0"/>
              <a:t>small representation </a:t>
            </a:r>
            <a:r>
              <a:rPr lang="en-GB" dirty="0" smtClean="0"/>
              <a:t>for </a:t>
            </a:r>
            <a:r>
              <a:rPr lang="en-GB" dirty="0"/>
              <a:t>many accessible windows</a:t>
            </a:r>
          </a:p>
          <a:p>
            <a:pPr>
              <a:lnSpc>
                <a:spcPct val="90000"/>
              </a:lnSpc>
            </a:pPr>
            <a:r>
              <a:rPr lang="en-GB" dirty="0"/>
              <a:t>icons can be many and various</a:t>
            </a:r>
          </a:p>
          <a:p>
            <a:pPr lvl="1">
              <a:lnSpc>
                <a:spcPct val="90000"/>
              </a:lnSpc>
            </a:pPr>
            <a:r>
              <a:rPr lang="en-GB" dirty="0"/>
              <a:t>highly stylized</a:t>
            </a:r>
          </a:p>
          <a:p>
            <a:pPr lvl="1">
              <a:lnSpc>
                <a:spcPct val="90000"/>
              </a:lnSpc>
            </a:pPr>
            <a:r>
              <a:rPr lang="en-GB" dirty="0"/>
              <a:t>realistic representations.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icons</a:t>
            </a:r>
            <a:endParaRPr lang="en-US" dirty="0"/>
          </a:p>
        </p:txBody>
      </p:sp>
      <p:pic>
        <p:nvPicPr>
          <p:cNvPr id="4" name="Content Placeholder 3" descr="Windows_Icons_V2_by_SaviourMachine.jpg"/>
          <p:cNvPicPr>
            <a:picLocks noGrp="1" noChangeAspect="1"/>
          </p:cNvPicPr>
          <p:nvPr>
            <p:ph idx="1"/>
          </p:nvPr>
        </p:nvPicPr>
        <p:blipFill>
          <a:blip r:embed="rId2" cstate="print"/>
          <a:stretch>
            <a:fillRect/>
          </a:stretch>
        </p:blipFill>
        <p:spPr>
          <a:xfrm>
            <a:off x="1600200" y="2057400"/>
            <a:ext cx="5994400" cy="44958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GB"/>
              <a:t>Pointers</a:t>
            </a:r>
          </a:p>
        </p:txBody>
      </p:sp>
      <p:sp>
        <p:nvSpPr>
          <p:cNvPr id="91139" name="Rectangle 3"/>
          <p:cNvSpPr>
            <a:spLocks noGrp="1" noChangeArrowheads="1"/>
          </p:cNvSpPr>
          <p:nvPr>
            <p:ph type="body" idx="1"/>
          </p:nvPr>
        </p:nvSpPr>
        <p:spPr/>
        <p:txBody>
          <a:bodyPr/>
          <a:lstStyle/>
          <a:p>
            <a:r>
              <a:rPr lang="en-GB" sz="2400"/>
              <a:t>important component</a:t>
            </a:r>
          </a:p>
          <a:p>
            <a:pPr lvl="1"/>
            <a:r>
              <a:rPr lang="en-GB" sz="2000"/>
              <a:t>WIMP style relies on pointing and selecting things</a:t>
            </a:r>
          </a:p>
          <a:p>
            <a:r>
              <a:rPr lang="en-GB" sz="2400"/>
              <a:t>uses mouse, trackpad, joystick, trackball, cursor keys or keyboard shortcuts</a:t>
            </a:r>
          </a:p>
          <a:p>
            <a:r>
              <a:rPr lang="en-GB" sz="2400"/>
              <a:t>wide variety of graphical images</a:t>
            </a:r>
          </a:p>
        </p:txBody>
      </p:sp>
      <p:graphicFrame>
        <p:nvGraphicFramePr>
          <p:cNvPr id="91140" name="Object 4"/>
          <p:cNvGraphicFramePr>
            <a:graphicFrameLocks noChangeAspect="1"/>
          </p:cNvGraphicFramePr>
          <p:nvPr/>
        </p:nvGraphicFramePr>
        <p:xfrm>
          <a:off x="2895600" y="4121150"/>
          <a:ext cx="3514725" cy="2051050"/>
        </p:xfrm>
        <a:graphic>
          <a:graphicData uri="http://schemas.openxmlformats.org/presentationml/2006/ole">
            <mc:AlternateContent xmlns:mc="http://schemas.openxmlformats.org/markup-compatibility/2006">
              <mc:Choice xmlns:v="urn:schemas-microsoft-com:vml" Requires="v">
                <p:oleObj spid="_x0000_s1115" name="Picture" r:id="rId3" imgW="1666875" imgH="971550" progId="Word.Picture.8">
                  <p:embed/>
                </p:oleObj>
              </mc:Choice>
              <mc:Fallback>
                <p:oleObj name="Picture" r:id="rId3" imgW="1666875" imgH="971550" progId="Word.Picture.8">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121150"/>
                        <a:ext cx="3514725" cy="205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GB"/>
              <a:t>Menus</a:t>
            </a:r>
          </a:p>
        </p:txBody>
      </p:sp>
      <p:sp>
        <p:nvSpPr>
          <p:cNvPr id="92163" name="Rectangle 3"/>
          <p:cNvSpPr>
            <a:spLocks noGrp="1" noChangeArrowheads="1"/>
          </p:cNvSpPr>
          <p:nvPr>
            <p:ph type="body" idx="1"/>
          </p:nvPr>
        </p:nvSpPr>
        <p:spPr>
          <a:xfrm>
            <a:off x="609600" y="1981200"/>
            <a:ext cx="7924800" cy="4419600"/>
          </a:xfrm>
        </p:spPr>
        <p:txBody>
          <a:bodyPr/>
          <a:lstStyle/>
          <a:p>
            <a:r>
              <a:rPr lang="en-GB" sz="2000" dirty="0"/>
              <a:t>Choice of operations or services offered on the screen</a:t>
            </a:r>
          </a:p>
          <a:p>
            <a:r>
              <a:rPr lang="en-GB" sz="2000" dirty="0"/>
              <a:t>Required option selected with pointer</a:t>
            </a:r>
          </a:p>
          <a:p>
            <a:endParaRPr lang="en-GB" sz="2000" dirty="0"/>
          </a:p>
          <a:p>
            <a:endParaRPr lang="en-GB" sz="2000" dirty="0"/>
          </a:p>
          <a:p>
            <a:endParaRPr lang="en-GB" sz="2000" dirty="0"/>
          </a:p>
          <a:p>
            <a:endParaRPr lang="en-GB" sz="2000" dirty="0"/>
          </a:p>
          <a:p>
            <a:endParaRPr lang="en-GB" sz="2000" dirty="0"/>
          </a:p>
          <a:p>
            <a:endParaRPr lang="en-GB" sz="2000" dirty="0"/>
          </a:p>
          <a:p>
            <a:pPr>
              <a:buFontTx/>
              <a:buNone/>
            </a:pPr>
            <a:endParaRPr lang="en-GB" sz="2000" dirty="0"/>
          </a:p>
          <a:p>
            <a:pPr>
              <a:buFontTx/>
              <a:buNone/>
            </a:pPr>
            <a:r>
              <a:rPr lang="en-GB" sz="2000" b="1" dirty="0"/>
              <a:t>problem – take a lot of screen space</a:t>
            </a:r>
          </a:p>
          <a:p>
            <a:pPr>
              <a:buFontTx/>
              <a:buNone/>
            </a:pPr>
            <a:r>
              <a:rPr lang="en-GB" sz="2000" dirty="0"/>
              <a:t>solution – pop-up: menu appears when needed</a:t>
            </a:r>
          </a:p>
        </p:txBody>
      </p:sp>
      <p:graphicFrame>
        <p:nvGraphicFramePr>
          <p:cNvPr id="92164" name="Object 4"/>
          <p:cNvGraphicFramePr>
            <a:graphicFrameLocks noChangeAspect="1"/>
          </p:cNvGraphicFramePr>
          <p:nvPr/>
        </p:nvGraphicFramePr>
        <p:xfrm>
          <a:off x="1828800" y="2962275"/>
          <a:ext cx="5534025" cy="1990725"/>
        </p:xfrm>
        <a:graphic>
          <a:graphicData uri="http://schemas.openxmlformats.org/presentationml/2006/ole">
            <mc:AlternateContent xmlns:mc="http://schemas.openxmlformats.org/markup-compatibility/2006">
              <mc:Choice xmlns:v="urn:schemas-microsoft-com:vml" Requires="v">
                <p:oleObj spid="_x0000_s2139" name="Picture" r:id="rId3" imgW="4152900" imgH="1495425" progId="Word.Picture.8">
                  <p:embed/>
                </p:oleObj>
              </mc:Choice>
              <mc:Fallback>
                <p:oleObj name="Picture" r:id="rId3" imgW="4152900" imgH="1495425" progId="Word.Picture.8">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962275"/>
                        <a:ext cx="5534025" cy="199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0750" y="1714500"/>
            <a:ext cx="47625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63">
                                            <p:txEl>
                                              <p:pRg st="10" end="10"/>
                                            </p:txEl>
                                          </p:spTgt>
                                        </p:tgtEl>
                                        <p:attrNameLst>
                                          <p:attrName>style.visibility</p:attrName>
                                        </p:attrNameLst>
                                      </p:cBhvr>
                                      <p:to>
                                        <p:strVal val="visible"/>
                                      </p:to>
                                    </p:set>
                                    <p:anim calcmode="lin" valueType="num">
                                      <p:cBhvr additive="base">
                                        <p:cTn id="7" dur="500" fill="hold"/>
                                        <p:tgtEl>
                                          <p:spTgt spid="9216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6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a:t>Kinds of Menus </a:t>
            </a:r>
          </a:p>
        </p:txBody>
      </p:sp>
      <p:sp>
        <p:nvSpPr>
          <p:cNvPr id="93187" name="Rectangle 3"/>
          <p:cNvSpPr>
            <a:spLocks noGrp="1" noChangeArrowheads="1"/>
          </p:cNvSpPr>
          <p:nvPr>
            <p:ph type="body" idx="1"/>
          </p:nvPr>
        </p:nvSpPr>
        <p:spPr/>
        <p:txBody>
          <a:bodyPr/>
          <a:lstStyle/>
          <a:p>
            <a:pPr>
              <a:lnSpc>
                <a:spcPct val="90000"/>
              </a:lnSpc>
            </a:pPr>
            <a:r>
              <a:rPr lang="en-GB" sz="2400" dirty="0"/>
              <a:t>Menu Bar at top of screen (normally), menu drags down</a:t>
            </a:r>
          </a:p>
          <a:p>
            <a:pPr lvl="1">
              <a:lnSpc>
                <a:spcPct val="90000"/>
              </a:lnSpc>
            </a:pPr>
            <a:r>
              <a:rPr lang="en-GB" sz="2000" dirty="0" smtClean="0"/>
              <a:t>drop-down </a:t>
            </a:r>
            <a:r>
              <a:rPr lang="en-GB" sz="2000" dirty="0"/>
              <a:t>menu - mouse click reveals menu</a:t>
            </a:r>
          </a:p>
          <a:p>
            <a:pPr lvl="1">
              <a:lnSpc>
                <a:spcPct val="90000"/>
              </a:lnSpc>
            </a:pPr>
            <a:r>
              <a:rPr lang="en-GB" sz="2000" dirty="0"/>
              <a:t>fall-down menus - mouse just moves over bar!</a:t>
            </a:r>
          </a:p>
          <a:p>
            <a:pPr>
              <a:lnSpc>
                <a:spcPct val="90000"/>
              </a:lnSpc>
            </a:pPr>
            <a:endParaRPr lang="en-GB" sz="1200" dirty="0"/>
          </a:p>
          <a:p>
            <a:pPr>
              <a:lnSpc>
                <a:spcPct val="90000"/>
              </a:lnSpc>
            </a:pPr>
            <a:r>
              <a:rPr lang="en-GB" sz="2400" dirty="0"/>
              <a:t>Contextual menu appears where you are</a:t>
            </a:r>
          </a:p>
          <a:p>
            <a:pPr lvl="1">
              <a:lnSpc>
                <a:spcPct val="90000"/>
              </a:lnSpc>
            </a:pPr>
            <a:r>
              <a:rPr lang="en-GB" sz="2000" dirty="0"/>
              <a:t>pop-up menus - actions for selected object</a:t>
            </a:r>
          </a:p>
          <a:p>
            <a:pPr lvl="1">
              <a:lnSpc>
                <a:spcPct val="90000"/>
              </a:lnSpc>
            </a:pPr>
            <a:r>
              <a:rPr lang="en-GB" sz="2000" dirty="0"/>
              <a:t>pie menus - arranged in a circle</a:t>
            </a:r>
          </a:p>
          <a:p>
            <a:pPr lvl="2">
              <a:lnSpc>
                <a:spcPct val="90000"/>
              </a:lnSpc>
            </a:pPr>
            <a:r>
              <a:rPr lang="en-GB" sz="1800" dirty="0"/>
              <a:t>easier to select item (larger target area)</a:t>
            </a:r>
          </a:p>
          <a:p>
            <a:pPr lvl="2">
              <a:lnSpc>
                <a:spcPct val="90000"/>
              </a:lnSpc>
            </a:pPr>
            <a:r>
              <a:rPr lang="en-GB" sz="1800" dirty="0"/>
              <a:t>quicker (same distance to any option)</a:t>
            </a:r>
            <a:br>
              <a:rPr lang="en-GB" sz="1800" dirty="0"/>
            </a:br>
            <a:r>
              <a:rPr lang="en-GB" sz="1800" dirty="0"/>
              <a:t>…  but not widely used!</a:t>
            </a:r>
          </a:p>
          <a:p>
            <a:pPr>
              <a:lnSpc>
                <a:spcPct val="90000"/>
              </a:lnSpc>
            </a:pPr>
            <a:endParaRPr lang="en-GB"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3638374"/>
            <a:ext cx="2714625" cy="15285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GB"/>
              <a:t>Menus design issues</a:t>
            </a:r>
          </a:p>
        </p:txBody>
      </p:sp>
      <p:sp>
        <p:nvSpPr>
          <p:cNvPr id="95235" name="Rectangle 3"/>
          <p:cNvSpPr>
            <a:spLocks noGrp="1" noChangeArrowheads="1"/>
          </p:cNvSpPr>
          <p:nvPr>
            <p:ph type="body" idx="1"/>
          </p:nvPr>
        </p:nvSpPr>
        <p:spPr/>
        <p:txBody>
          <a:bodyPr/>
          <a:lstStyle/>
          <a:p>
            <a:pPr>
              <a:spcBef>
                <a:spcPct val="50000"/>
              </a:spcBef>
            </a:pPr>
            <a:r>
              <a:rPr lang="en-GB" sz="2400"/>
              <a:t>which kind to use</a:t>
            </a:r>
          </a:p>
          <a:p>
            <a:pPr>
              <a:spcBef>
                <a:spcPct val="50000"/>
              </a:spcBef>
            </a:pPr>
            <a:r>
              <a:rPr lang="en-GB" sz="2400"/>
              <a:t>what to include in menus at all</a:t>
            </a:r>
          </a:p>
          <a:p>
            <a:pPr>
              <a:spcBef>
                <a:spcPct val="50000"/>
              </a:spcBef>
            </a:pPr>
            <a:r>
              <a:rPr lang="en-GB" sz="2400"/>
              <a:t>words to use (action or description)</a:t>
            </a:r>
          </a:p>
          <a:p>
            <a:pPr>
              <a:spcBef>
                <a:spcPct val="50000"/>
              </a:spcBef>
            </a:pPr>
            <a:r>
              <a:rPr lang="en-GB" sz="2400"/>
              <a:t>how to group items</a:t>
            </a:r>
          </a:p>
          <a:p>
            <a:pPr>
              <a:spcBef>
                <a:spcPct val="50000"/>
              </a:spcBef>
            </a:pPr>
            <a:r>
              <a:rPr lang="en-GB" sz="2400"/>
              <a:t>choice of keyboard accelerators</a:t>
            </a:r>
          </a:p>
          <a:p>
            <a:endParaRPr lang="en-GB" sz="24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GB"/>
              <a:t>Buttons</a:t>
            </a:r>
          </a:p>
        </p:txBody>
      </p:sp>
      <p:sp>
        <p:nvSpPr>
          <p:cNvPr id="97283" name="Rectangle 3"/>
          <p:cNvSpPr>
            <a:spLocks noGrp="1" noChangeArrowheads="1"/>
          </p:cNvSpPr>
          <p:nvPr>
            <p:ph type="body" idx="1"/>
          </p:nvPr>
        </p:nvSpPr>
        <p:spPr/>
        <p:txBody>
          <a:bodyPr/>
          <a:lstStyle/>
          <a:p>
            <a:pPr>
              <a:lnSpc>
                <a:spcPct val="90000"/>
              </a:lnSpc>
              <a:tabLst>
                <a:tab pos="1336675" algn="l"/>
              </a:tabLst>
            </a:pPr>
            <a:r>
              <a:rPr lang="en-GB"/>
              <a:t>individual and isolated regions within a display that can be selected to invoke an action  </a:t>
            </a:r>
          </a:p>
          <a:p>
            <a:pPr>
              <a:lnSpc>
                <a:spcPct val="90000"/>
              </a:lnSpc>
              <a:tabLst>
                <a:tab pos="1336675" algn="l"/>
              </a:tabLst>
            </a:pPr>
            <a:endParaRPr lang="en-GB"/>
          </a:p>
          <a:p>
            <a:pPr>
              <a:lnSpc>
                <a:spcPct val="90000"/>
              </a:lnSpc>
              <a:tabLst>
                <a:tab pos="1336675" algn="l"/>
              </a:tabLst>
            </a:pPr>
            <a:endParaRPr lang="en-GB"/>
          </a:p>
          <a:p>
            <a:pPr>
              <a:lnSpc>
                <a:spcPct val="90000"/>
              </a:lnSpc>
              <a:tabLst>
                <a:tab pos="1336675" algn="l"/>
              </a:tabLst>
            </a:pPr>
            <a:r>
              <a:rPr lang="en-GB"/>
              <a:t>Special kinds</a:t>
            </a:r>
          </a:p>
          <a:p>
            <a:pPr lvl="1">
              <a:lnSpc>
                <a:spcPct val="90000"/>
              </a:lnSpc>
              <a:tabLst>
                <a:tab pos="1336675" algn="l"/>
              </a:tabLst>
            </a:pPr>
            <a:r>
              <a:rPr lang="en-GB"/>
              <a:t>radio buttons</a:t>
            </a:r>
            <a:br>
              <a:rPr lang="en-GB"/>
            </a:br>
            <a:r>
              <a:rPr lang="en-GB"/>
              <a:t>	–  set of mutually exclusive choices</a:t>
            </a:r>
          </a:p>
          <a:p>
            <a:pPr lvl="1">
              <a:lnSpc>
                <a:spcPct val="90000"/>
              </a:lnSpc>
              <a:tabLst>
                <a:tab pos="1336675" algn="l"/>
              </a:tabLst>
            </a:pPr>
            <a:r>
              <a:rPr lang="en-GB"/>
              <a:t>check boxes</a:t>
            </a:r>
            <a:br>
              <a:rPr lang="en-GB"/>
            </a:br>
            <a:r>
              <a:rPr lang="en-GB"/>
              <a:t>	–  set of non-exclusive choices</a:t>
            </a:r>
          </a:p>
        </p:txBody>
      </p:sp>
      <p:pic>
        <p:nvPicPr>
          <p:cNvPr id="97285" name="Picture 5"/>
          <p:cNvPicPr>
            <a:picLocks noChangeAspect="1" noChangeArrowheads="1"/>
          </p:cNvPicPr>
          <p:nvPr/>
        </p:nvPicPr>
        <p:blipFill>
          <a:blip r:embed="rId2" cstate="print"/>
          <a:srcRect/>
          <a:stretch>
            <a:fillRect/>
          </a:stretch>
        </p:blipFill>
        <p:spPr bwMode="auto">
          <a:xfrm>
            <a:off x="4267200" y="3048000"/>
            <a:ext cx="4622800" cy="1371600"/>
          </a:xfrm>
          <a:prstGeom prst="rect">
            <a:avLst/>
          </a:prstGeom>
          <a:noFill/>
          <a:ln w="28575">
            <a:solidFill>
              <a:schemeClr val="bg2"/>
            </a:solid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Today we have learnt,</a:t>
            </a:r>
          </a:p>
          <a:p>
            <a:pPr lvl="1"/>
            <a:r>
              <a:rPr lang="en-GB" dirty="0" smtClean="0"/>
              <a:t>Interaction models</a:t>
            </a:r>
          </a:p>
          <a:p>
            <a:pPr lvl="2"/>
            <a:r>
              <a:rPr lang="en-GB" dirty="0" smtClean="0"/>
              <a:t>translations between user and system</a:t>
            </a:r>
          </a:p>
          <a:p>
            <a:pPr lvl="1"/>
            <a:r>
              <a:rPr lang="en-GB" dirty="0" smtClean="0"/>
              <a:t>ergonomics</a:t>
            </a:r>
          </a:p>
          <a:p>
            <a:pPr lvl="2"/>
            <a:r>
              <a:rPr lang="en-GB" dirty="0" smtClean="0"/>
              <a:t>physical characteristics </a:t>
            </a:r>
            <a:r>
              <a:rPr lang="en-GB" smtClean="0"/>
              <a:t>of interaction</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GB"/>
              <a:t>What is interaction?</a:t>
            </a:r>
          </a:p>
        </p:txBody>
      </p:sp>
      <p:sp>
        <p:nvSpPr>
          <p:cNvPr id="72707" name="Rectangle 3"/>
          <p:cNvSpPr>
            <a:spLocks noGrp="1" noChangeArrowheads="1"/>
          </p:cNvSpPr>
          <p:nvPr>
            <p:ph type="body" idx="1"/>
          </p:nvPr>
        </p:nvSpPr>
        <p:spPr/>
        <p:txBody>
          <a:bodyPr/>
          <a:lstStyle/>
          <a:p>
            <a:pPr>
              <a:buFontTx/>
              <a:buChar char=" "/>
            </a:pPr>
            <a:r>
              <a:rPr lang="en-GB" dirty="0" smtClean="0"/>
              <a:t>communication</a:t>
            </a:r>
            <a:endParaRPr lang="en-GB" dirty="0"/>
          </a:p>
          <a:p>
            <a:pPr>
              <a:buFontTx/>
              <a:buChar char=" "/>
            </a:pPr>
            <a:endParaRPr lang="en-GB" sz="1200" dirty="0"/>
          </a:p>
          <a:p>
            <a:pPr>
              <a:buFontTx/>
              <a:buChar char=" "/>
            </a:pPr>
            <a:r>
              <a:rPr lang="en-GB" dirty="0"/>
              <a:t>		user   </a:t>
            </a:r>
            <a:r>
              <a:rPr lang="en-GB" dirty="0">
                <a:sym typeface="Monotype Sorts" charset="2"/>
              </a:rPr>
              <a:t></a:t>
            </a:r>
            <a:r>
              <a:rPr lang="en-GB" dirty="0"/>
              <a:t>    system</a:t>
            </a:r>
          </a:p>
          <a:p>
            <a:endParaRPr lang="en-GB" dirty="0"/>
          </a:p>
          <a:p>
            <a:endParaRPr lang="en-GB" dirty="0"/>
          </a:p>
          <a:p>
            <a:pPr>
              <a:buFontTx/>
              <a:buChar char=" "/>
            </a:pPr>
            <a:endParaRPr lang="en-GB" sz="2400" dirty="0"/>
          </a:p>
          <a:p>
            <a:pPr>
              <a:buFontTx/>
              <a:buChar char=" "/>
            </a:pPr>
            <a:r>
              <a:rPr lang="en-GB" sz="2400" dirty="0"/>
              <a:t>but is that all … </a:t>
            </a:r>
            <a:r>
              <a:rPr lang="en-GB" sz="2400" dirty="0" smtClean="0"/>
              <a:t>?</a:t>
            </a:r>
            <a:endParaRPr lang="en-GB" sz="2400" dirty="0"/>
          </a:p>
        </p:txBody>
      </p:sp>
      <p:grpSp>
        <p:nvGrpSpPr>
          <p:cNvPr id="2" name="Group 7"/>
          <p:cNvGrpSpPr>
            <a:grpSpLocks/>
          </p:cNvGrpSpPr>
          <p:nvPr/>
        </p:nvGrpSpPr>
        <p:grpSpPr bwMode="auto">
          <a:xfrm>
            <a:off x="3352800" y="2514600"/>
            <a:ext cx="838200" cy="457200"/>
            <a:chOff x="2208" y="1632"/>
            <a:chExt cx="480" cy="288"/>
          </a:xfrm>
        </p:grpSpPr>
        <p:sp>
          <p:nvSpPr>
            <p:cNvPr id="72710" name="Rectangle 6"/>
            <p:cNvSpPr>
              <a:spLocks noChangeArrowheads="1"/>
            </p:cNvSpPr>
            <p:nvPr/>
          </p:nvSpPr>
          <p:spPr bwMode="auto">
            <a:xfrm>
              <a:off x="2208" y="1632"/>
              <a:ext cx="480" cy="288"/>
            </a:xfrm>
            <a:prstGeom prst="rect">
              <a:avLst/>
            </a:prstGeom>
            <a:solidFill>
              <a:schemeClr val="bg1"/>
            </a:solidFill>
            <a:ln w="9525">
              <a:noFill/>
              <a:miter lim="800000"/>
              <a:headEnd/>
              <a:tailEnd/>
            </a:ln>
            <a:effectLst/>
          </p:spPr>
          <p:txBody>
            <a:bodyPr wrap="none" anchor="ctr"/>
            <a:lstStyle/>
            <a:p>
              <a:endParaRPr lang="en-US"/>
            </a:p>
          </p:txBody>
        </p:sp>
        <p:sp>
          <p:nvSpPr>
            <p:cNvPr id="72709" name="AutoShape 5"/>
            <p:cNvSpPr>
              <a:spLocks noChangeArrowheads="1"/>
            </p:cNvSpPr>
            <p:nvPr/>
          </p:nvSpPr>
          <p:spPr bwMode="auto">
            <a:xfrm>
              <a:off x="2256" y="1680"/>
              <a:ext cx="384" cy="192"/>
            </a:xfrm>
            <a:prstGeom prst="leftRightArrow">
              <a:avLst>
                <a:gd name="adj1" fmla="val 50000"/>
                <a:gd name="adj2" fmla="val 40000"/>
              </a:avLst>
            </a:prstGeom>
            <a:solidFill>
              <a:srgbClr val="262464"/>
            </a:solidFill>
            <a:ln w="9525">
              <a:solidFill>
                <a:schemeClr val="tx1"/>
              </a:solidFill>
              <a:miter lim="800000"/>
              <a:headEnd/>
              <a:tailEnd/>
            </a:ln>
            <a:effectLst/>
          </p:spPr>
          <p:txBody>
            <a:bodyPr wrap="none" anchor="ctr"/>
            <a:lstStyle/>
            <a:p>
              <a:endParaRPr lang="en-US"/>
            </a:p>
          </p:txBody>
        </p:sp>
      </p:grpSp>
      <p:pic>
        <p:nvPicPr>
          <p:cNvPr id="9" name="Picture 8" descr="home.jpg"/>
          <p:cNvPicPr>
            <a:picLocks noChangeAspect="1"/>
          </p:cNvPicPr>
          <p:nvPr/>
        </p:nvPicPr>
        <p:blipFill>
          <a:blip r:embed="rId3" cstate="print"/>
          <a:stretch>
            <a:fillRect/>
          </a:stretch>
        </p:blipFill>
        <p:spPr>
          <a:xfrm>
            <a:off x="5791200" y="457200"/>
            <a:ext cx="3352800" cy="6400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types of interaction</a:t>
            </a:r>
            <a:endParaRPr lang="en-US" dirty="0"/>
          </a:p>
        </p:txBody>
      </p:sp>
      <p:pic>
        <p:nvPicPr>
          <p:cNvPr id="4" name="Content Placeholder 3" descr="touchscreen-ergonomics-header.jpg"/>
          <p:cNvPicPr>
            <a:picLocks noGrp="1" noChangeAspect="1"/>
          </p:cNvPicPr>
          <p:nvPr>
            <p:ph idx="1"/>
          </p:nvPr>
        </p:nvPicPr>
        <p:blipFill>
          <a:blip r:embed="rId2" cstate="print"/>
          <a:stretch>
            <a:fillRect/>
          </a:stretch>
        </p:blipFill>
        <p:spPr>
          <a:xfrm>
            <a:off x="5236053" y="4252702"/>
            <a:ext cx="3907947" cy="2605298"/>
          </a:xfrm>
        </p:spPr>
      </p:pic>
      <p:pic>
        <p:nvPicPr>
          <p:cNvPr id="5" name="Picture 4" descr="Grasshopper-Tabletop-Interaction-674x500.png"/>
          <p:cNvPicPr>
            <a:picLocks noChangeAspect="1"/>
          </p:cNvPicPr>
          <p:nvPr/>
        </p:nvPicPr>
        <p:blipFill>
          <a:blip r:embed="rId3" cstate="print"/>
          <a:stretch>
            <a:fillRect/>
          </a:stretch>
        </p:blipFill>
        <p:spPr>
          <a:xfrm>
            <a:off x="0" y="1295400"/>
            <a:ext cx="3720278" cy="2759850"/>
          </a:xfrm>
          <a:prstGeom prst="rect">
            <a:avLst/>
          </a:prstGeom>
        </p:spPr>
      </p:pic>
      <p:pic>
        <p:nvPicPr>
          <p:cNvPr id="6" name="Picture 5" descr="Human-cognitive-ewnhancement-copy.jpg"/>
          <p:cNvPicPr>
            <a:picLocks noChangeAspect="1"/>
          </p:cNvPicPr>
          <p:nvPr/>
        </p:nvPicPr>
        <p:blipFill>
          <a:blip r:embed="rId4" cstate="print"/>
          <a:stretch>
            <a:fillRect/>
          </a:stretch>
        </p:blipFill>
        <p:spPr>
          <a:xfrm>
            <a:off x="0" y="3336714"/>
            <a:ext cx="5298912" cy="3521286"/>
          </a:xfrm>
          <a:prstGeom prst="rect">
            <a:avLst/>
          </a:prstGeom>
        </p:spPr>
      </p:pic>
      <p:pic>
        <p:nvPicPr>
          <p:cNvPr id="7" name="Picture 6" descr="sprout-hp-pc.jpg"/>
          <p:cNvPicPr>
            <a:picLocks noChangeAspect="1"/>
          </p:cNvPicPr>
          <p:nvPr/>
        </p:nvPicPr>
        <p:blipFill>
          <a:blip r:embed="rId5" cstate="print"/>
          <a:srcRect t="17745"/>
          <a:stretch>
            <a:fillRect/>
          </a:stretch>
        </p:blipFill>
        <p:spPr>
          <a:xfrm>
            <a:off x="4343400" y="1295400"/>
            <a:ext cx="4800600" cy="256006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gn="ctr"/>
            <a:r>
              <a:rPr lang="en-GB" dirty="0" smtClean="0"/>
              <a:t>Models </a:t>
            </a:r>
            <a:r>
              <a:rPr lang="en-GB" dirty="0"/>
              <a:t>of interaction</a:t>
            </a:r>
          </a:p>
        </p:txBody>
      </p:sp>
      <p:sp>
        <p:nvSpPr>
          <p:cNvPr id="104451" name="Rectangle 3"/>
          <p:cNvSpPr>
            <a:spLocks noGrp="1" noChangeArrowheads="1"/>
          </p:cNvSpPr>
          <p:nvPr>
            <p:ph idx="1"/>
          </p:nvPr>
        </p:nvSpPr>
        <p:spPr/>
        <p:txBody>
          <a:bodyPr/>
          <a:lstStyle/>
          <a:p>
            <a:r>
              <a:rPr lang="en-GB" dirty="0"/>
              <a:t>T</a:t>
            </a:r>
            <a:r>
              <a:rPr lang="en-GB" dirty="0" smtClean="0"/>
              <a:t>erms </a:t>
            </a:r>
            <a:r>
              <a:rPr lang="en-GB" dirty="0"/>
              <a:t>of interaction</a:t>
            </a:r>
          </a:p>
          <a:p>
            <a:r>
              <a:rPr lang="en-GB" dirty="0"/>
              <a:t>Norman </a:t>
            </a:r>
            <a:r>
              <a:rPr lang="en-GB" dirty="0" smtClean="0"/>
              <a:t>model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interaction</a:t>
            </a:r>
            <a:endParaRPr lang="en-US" dirty="0"/>
          </a:p>
        </p:txBody>
      </p:sp>
      <p:sp>
        <p:nvSpPr>
          <p:cNvPr id="3" name="Content Placeholder 2"/>
          <p:cNvSpPr>
            <a:spLocks noGrp="1"/>
          </p:cNvSpPr>
          <p:nvPr>
            <p:ph idx="1"/>
          </p:nvPr>
        </p:nvSpPr>
        <p:spPr/>
        <p:txBody>
          <a:bodyPr/>
          <a:lstStyle/>
          <a:p>
            <a:pPr algn="just"/>
            <a:r>
              <a:rPr lang="en-US" dirty="0" smtClean="0"/>
              <a:t>Traditionally, the purpose of an interactive system is to aid a user in accomplishing goals from some application domain. </a:t>
            </a:r>
          </a:p>
          <a:p>
            <a:pPr algn="just"/>
            <a:r>
              <a:rPr lang="en-US" dirty="0" smtClean="0"/>
              <a:t>Tasks are operations to manipulate the concept of domain.</a:t>
            </a:r>
            <a:endParaRPr lang="en-US" dirty="0"/>
          </a:p>
        </p:txBody>
      </p:sp>
      <p:pic>
        <p:nvPicPr>
          <p:cNvPr id="4" name="Picture 3" descr="illus02-edited-smallerFINAL.png"/>
          <p:cNvPicPr>
            <a:picLocks noChangeAspect="1"/>
          </p:cNvPicPr>
          <p:nvPr/>
        </p:nvPicPr>
        <p:blipFill>
          <a:blip r:embed="rId3" cstate="print"/>
          <a:srcRect r="4000"/>
          <a:stretch>
            <a:fillRect/>
          </a:stretch>
        </p:blipFill>
        <p:spPr>
          <a:xfrm>
            <a:off x="3352800" y="4572000"/>
            <a:ext cx="5486400" cy="2057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a:t>Some terms of interaction</a:t>
            </a:r>
          </a:p>
        </p:txBody>
      </p:sp>
      <p:sp>
        <p:nvSpPr>
          <p:cNvPr id="102403" name="Rectangle 3"/>
          <p:cNvSpPr>
            <a:spLocks noGrp="1" noChangeArrowheads="1"/>
          </p:cNvSpPr>
          <p:nvPr>
            <p:ph type="body" idx="1"/>
          </p:nvPr>
        </p:nvSpPr>
        <p:spPr/>
        <p:txBody>
          <a:bodyPr/>
          <a:lstStyle/>
          <a:p>
            <a:pPr>
              <a:lnSpc>
                <a:spcPct val="90000"/>
              </a:lnSpc>
              <a:buFontTx/>
              <a:buNone/>
              <a:tabLst>
                <a:tab pos="1338263" algn="l"/>
                <a:tab pos="2282825" algn="l"/>
              </a:tabLst>
            </a:pPr>
            <a:r>
              <a:rPr lang="en-GB" sz="2400" dirty="0" smtClean="0"/>
              <a:t>Domain</a:t>
            </a:r>
            <a:r>
              <a:rPr lang="en-GB" sz="2400" dirty="0"/>
              <a:t>	</a:t>
            </a:r>
            <a:r>
              <a:rPr lang="en-GB" sz="2000" dirty="0"/>
              <a:t>– the area of work under study</a:t>
            </a:r>
            <a:endParaRPr lang="en-GB" sz="2400" dirty="0"/>
          </a:p>
          <a:p>
            <a:pPr lvl="1">
              <a:lnSpc>
                <a:spcPct val="90000"/>
              </a:lnSpc>
              <a:buFontTx/>
              <a:buNone/>
              <a:tabLst>
                <a:tab pos="1338263" algn="l"/>
                <a:tab pos="2282825" algn="l"/>
              </a:tabLst>
            </a:pPr>
            <a:r>
              <a:rPr lang="en-GB" sz="2000" dirty="0"/>
              <a:t>			</a:t>
            </a:r>
            <a:r>
              <a:rPr lang="en-GB" sz="1800" dirty="0"/>
              <a:t>e.g. graphic design</a:t>
            </a:r>
          </a:p>
          <a:p>
            <a:pPr>
              <a:lnSpc>
                <a:spcPct val="90000"/>
              </a:lnSpc>
              <a:buFontTx/>
              <a:buNone/>
              <a:tabLst>
                <a:tab pos="1338263" algn="l"/>
                <a:tab pos="2282825" algn="l"/>
              </a:tabLst>
            </a:pPr>
            <a:r>
              <a:rPr lang="en-GB" sz="2400" dirty="0" smtClean="0"/>
              <a:t>Goal</a:t>
            </a:r>
            <a:r>
              <a:rPr lang="en-GB" sz="2400" dirty="0"/>
              <a:t>	</a:t>
            </a:r>
            <a:r>
              <a:rPr lang="en-GB" sz="2000" dirty="0"/>
              <a:t>– what you want to achieve</a:t>
            </a:r>
            <a:endParaRPr lang="en-GB" sz="2400" dirty="0"/>
          </a:p>
          <a:p>
            <a:pPr lvl="1">
              <a:lnSpc>
                <a:spcPct val="90000"/>
              </a:lnSpc>
              <a:buFontTx/>
              <a:buNone/>
              <a:tabLst>
                <a:tab pos="1338263" algn="l"/>
                <a:tab pos="2282825" algn="l"/>
              </a:tabLst>
            </a:pPr>
            <a:r>
              <a:rPr lang="en-GB" sz="2000" dirty="0"/>
              <a:t>			</a:t>
            </a:r>
            <a:r>
              <a:rPr lang="en-GB" sz="1800" dirty="0"/>
              <a:t>e.g. create a solid red triangle</a:t>
            </a:r>
          </a:p>
          <a:p>
            <a:pPr>
              <a:lnSpc>
                <a:spcPct val="90000"/>
              </a:lnSpc>
              <a:buFontTx/>
              <a:buNone/>
              <a:tabLst>
                <a:tab pos="1338263" algn="l"/>
                <a:tab pos="2282825" algn="l"/>
              </a:tabLst>
            </a:pPr>
            <a:r>
              <a:rPr lang="en-GB" sz="2400" dirty="0" smtClean="0"/>
              <a:t>Task</a:t>
            </a:r>
            <a:r>
              <a:rPr lang="en-GB" sz="2400" dirty="0"/>
              <a:t>	</a:t>
            </a:r>
            <a:r>
              <a:rPr lang="en-GB" sz="2000" dirty="0"/>
              <a:t>– how you go about doing it</a:t>
            </a:r>
            <a:br>
              <a:rPr lang="en-GB" sz="2000" dirty="0"/>
            </a:br>
            <a:r>
              <a:rPr lang="en-GB" sz="2000" dirty="0"/>
              <a:t>	– ultimately in terms of operations or actions</a:t>
            </a:r>
          </a:p>
          <a:p>
            <a:pPr lvl="1">
              <a:lnSpc>
                <a:spcPct val="90000"/>
              </a:lnSpc>
              <a:buFontTx/>
              <a:buNone/>
              <a:tabLst>
                <a:tab pos="1338263" algn="l"/>
                <a:tab pos="2282825" algn="l"/>
              </a:tabLst>
            </a:pPr>
            <a:r>
              <a:rPr lang="en-GB" sz="2000" dirty="0"/>
              <a:t>			</a:t>
            </a:r>
            <a:r>
              <a:rPr lang="en-GB" sz="1800" dirty="0"/>
              <a:t>e.g. … select fill tool, click over triangle</a:t>
            </a:r>
            <a:r>
              <a:rPr lang="en-GB" sz="2000" dirty="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or Problem Domain</a:t>
            </a:r>
            <a:endParaRPr lang="en-US" dirty="0"/>
          </a:p>
        </p:txBody>
      </p:sp>
      <p:sp>
        <p:nvSpPr>
          <p:cNvPr id="3" name="Content Placeholder 2"/>
          <p:cNvSpPr>
            <a:spLocks noGrp="1"/>
          </p:cNvSpPr>
          <p:nvPr>
            <p:ph idx="1"/>
          </p:nvPr>
        </p:nvSpPr>
        <p:spPr/>
        <p:txBody>
          <a:bodyPr/>
          <a:lstStyle/>
          <a:p>
            <a:pPr algn="just"/>
            <a:r>
              <a:rPr lang="en-US" sz="2400" dirty="0" smtClean="0"/>
              <a:t>A </a:t>
            </a:r>
            <a:r>
              <a:rPr lang="en-US" sz="2400" b="1" dirty="0" smtClean="0"/>
              <a:t>problem domain</a:t>
            </a:r>
            <a:r>
              <a:rPr lang="en-US" sz="2400" dirty="0" smtClean="0"/>
              <a:t> is the area of expertise or application that needs to be examined to solve a problem. </a:t>
            </a:r>
          </a:p>
          <a:p>
            <a:pPr algn="just"/>
            <a:r>
              <a:rPr lang="en-US" sz="2400" dirty="0" smtClean="0"/>
              <a:t>A problem domain is simply looking at only the topics of an individual's interest, and excluding everything else.</a:t>
            </a:r>
          </a:p>
          <a:p>
            <a:pPr lvl="1" algn="just"/>
            <a:r>
              <a:rPr lang="en-US" sz="2000" dirty="0" smtClean="0"/>
              <a:t>For example, when developing a system to measure good practice in medicine, carpet drawings at hospitals would not be included in the problem domain. In this example the domain refers to relevant topics solely within the delimited area of interest: medicine.</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1</Template>
  <TotalTime>609</TotalTime>
  <Words>1261</Words>
  <Application>Microsoft Office PowerPoint</Application>
  <PresentationFormat>On-screen Show (4:3)</PresentationFormat>
  <Paragraphs>338</Paragraphs>
  <Slides>39</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Arial</vt:lpstr>
      <vt:lpstr>Arial Black</vt:lpstr>
      <vt:lpstr>Calibri</vt:lpstr>
      <vt:lpstr>Monotype Sorts</vt:lpstr>
      <vt:lpstr>Times New Roman</vt:lpstr>
      <vt:lpstr>Wingdings</vt:lpstr>
      <vt:lpstr>Pixel</vt:lpstr>
      <vt:lpstr>Picture</vt:lpstr>
      <vt:lpstr>HUMAN COMPUTER INTERACTION LECTURE 5</vt:lpstr>
      <vt:lpstr>Revision</vt:lpstr>
      <vt:lpstr>Today’s Outline</vt:lpstr>
      <vt:lpstr>What is interaction?</vt:lpstr>
      <vt:lpstr>Different types of interaction</vt:lpstr>
      <vt:lpstr>Models of interaction</vt:lpstr>
      <vt:lpstr>Terms of interaction</vt:lpstr>
      <vt:lpstr>Some terms of interaction</vt:lpstr>
      <vt:lpstr>Domain or Problem Domain</vt:lpstr>
      <vt:lpstr>Goal</vt:lpstr>
      <vt:lpstr>Task</vt:lpstr>
      <vt:lpstr>Donald Norman’s model</vt:lpstr>
      <vt:lpstr>execution/evaluation loop</vt:lpstr>
      <vt:lpstr>execution/evaluation loop</vt:lpstr>
      <vt:lpstr>execution/evaluation loop</vt:lpstr>
      <vt:lpstr>execution/evaluation loop</vt:lpstr>
      <vt:lpstr>Using Norman’s model</vt:lpstr>
      <vt:lpstr>What is Ergonomics?</vt:lpstr>
      <vt:lpstr>PowerPoint Presentation</vt:lpstr>
      <vt:lpstr>Common interaction styles</vt:lpstr>
      <vt:lpstr>Command line interface</vt:lpstr>
      <vt:lpstr>Menus</vt:lpstr>
      <vt:lpstr>Natural language</vt:lpstr>
      <vt:lpstr>Query interfaces</vt:lpstr>
      <vt:lpstr>Form-fills</vt:lpstr>
      <vt:lpstr>Spreadsheets</vt:lpstr>
      <vt:lpstr>WIMP Interface</vt:lpstr>
      <vt:lpstr>Point and click interfaces</vt:lpstr>
      <vt:lpstr>Elements of the wimp interface</vt:lpstr>
      <vt:lpstr>Windows</vt:lpstr>
      <vt:lpstr>Windows</vt:lpstr>
      <vt:lpstr>Icons</vt:lpstr>
      <vt:lpstr>icons</vt:lpstr>
      <vt:lpstr>Pointers</vt:lpstr>
      <vt:lpstr>Menus</vt:lpstr>
      <vt:lpstr>Kinds of Menus </vt:lpstr>
      <vt:lpstr>Menus design issues</vt:lpstr>
      <vt:lpstr>Buttons</vt:lpstr>
      <vt:lpstr>Summary</vt:lpstr>
    </vt:vector>
  </TitlesOfParts>
  <Company>COMSATS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creator>Faisal Azam</dc:creator>
  <cp:lastModifiedBy>Windows User</cp:lastModifiedBy>
  <cp:revision>179</cp:revision>
  <dcterms:created xsi:type="dcterms:W3CDTF">2014-11-08T13:20:38Z</dcterms:created>
  <dcterms:modified xsi:type="dcterms:W3CDTF">2019-03-18T04:15:54Z</dcterms:modified>
</cp:coreProperties>
</file>