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6" r:id="rId2"/>
  </p:sldMasterIdLst>
  <p:notesMasterIdLst>
    <p:notesMasterId r:id="rId31"/>
  </p:notesMasterIdLst>
  <p:sldIdLst>
    <p:sldId id="256" r:id="rId3"/>
    <p:sldId id="404" r:id="rId4"/>
    <p:sldId id="312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5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7" r:id="rId24"/>
    <p:sldId id="390" r:id="rId25"/>
    <p:sldId id="394" r:id="rId26"/>
    <p:sldId id="396" r:id="rId27"/>
    <p:sldId id="397" r:id="rId28"/>
    <p:sldId id="398" r:id="rId29"/>
    <p:sldId id="403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1488" autoAdjust="0"/>
  </p:normalViewPr>
  <p:slideViewPr>
    <p:cSldViewPr>
      <p:cViewPr varScale="1">
        <p:scale>
          <a:sx n="53" d="100"/>
          <a:sy n="53" d="100"/>
        </p:scale>
        <p:origin x="19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33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85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Combination of</a:t>
            </a:r>
            <a:r>
              <a:rPr lang="en-US" baseline="0" dirty="0" smtClean="0"/>
              <a:t> small color dots (bits)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82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dots per inch pleasant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C6B13-2C08-4C24-BD39-8C1B384B86B4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464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Haptics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any form of interaction involving touch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measurement of physiological activity or the detection of organisms.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 or pound at 4 </a:t>
            </a:r>
            <a:br>
              <a:rPr lang="en-US" dirty="0" smtClean="0"/>
            </a:br>
            <a:r>
              <a:rPr lang="en-US" dirty="0" smtClean="0"/>
              <a:t>not that good but typewriter used to still by</a:t>
            </a:r>
            <a:r>
              <a:rPr lang="en-US" baseline="0" dirty="0" smtClean="0"/>
              <a:t> nearby</a:t>
            </a:r>
            <a:br>
              <a:rPr lang="en-US" baseline="0" dirty="0" smtClean="0"/>
            </a:br>
            <a:r>
              <a:rPr lang="en-US" baseline="0" dirty="0" smtClean="0"/>
              <a:t>almost used 1874 how to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86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1036</a:t>
            </a:r>
            <a:br>
              <a:rPr lang="en-US" dirty="0" smtClean="0"/>
            </a:br>
            <a:r>
              <a:rPr lang="en-US" dirty="0" smtClean="0"/>
              <a:t>common letter on dominant fingers</a:t>
            </a:r>
            <a:br>
              <a:rPr lang="en-US" dirty="0" smtClean="0"/>
            </a:br>
            <a:r>
              <a:rPr lang="en-US" dirty="0" smtClean="0"/>
              <a:t>vowels arranged</a:t>
            </a:r>
            <a:br>
              <a:rPr lang="en-US" dirty="0" smtClean="0"/>
            </a:br>
            <a:r>
              <a:rPr lang="en-US" dirty="0" smtClean="0"/>
              <a:t>right</a:t>
            </a:r>
            <a:r>
              <a:rPr lang="en-US" baseline="0" dirty="0" smtClean="0"/>
              <a:t> hand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Samll</a:t>
            </a:r>
            <a:r>
              <a:rPr lang="en-US" dirty="0" smtClean="0"/>
              <a:t> c and 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0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</a:t>
            </a:r>
            <a:r>
              <a:rPr lang="en-US" baseline="0" dirty="0" smtClean="0"/>
              <a:t>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7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access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relative movement</a:t>
            </a:r>
            <a:r>
              <a:rPr lang="en-US" baseline="0" dirty="0" smtClean="0"/>
              <a:t> with surface not air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don’t </a:t>
            </a:r>
            <a:r>
              <a:rPr lang="en-US" baseline="0" dirty="0" err="1" smtClean="0"/>
              <a:t>obsure</a:t>
            </a:r>
            <a:r>
              <a:rPr lang="en-US" baseline="0" dirty="0" smtClean="0"/>
              <a:t> cover screen idle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cover</a:t>
            </a:r>
            <a:br>
              <a:rPr lang="en-US" dirty="0" smtClean="0"/>
            </a:br>
            <a:r>
              <a:rPr lang="en-US" dirty="0" smtClean="0"/>
              <a:t>finger thickness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2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effectLst/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218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18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algn="ctr"/>
            <a:r>
              <a:rPr lang="en-US" smtClean="0"/>
              <a:t>‹#›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‹#›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/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 Black" pitchFamily="34" charset="0"/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1208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1208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208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1208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208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effectLst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‹#›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0772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HUMAN COMPUTER INTERACTION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LECTURE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4495800"/>
            <a:ext cx="83820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Computer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Richer interaction</a:t>
            </a: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2654300" y="2608263"/>
            <a:ext cx="838200" cy="1828800"/>
            <a:chOff x="1728" y="1776"/>
            <a:chExt cx="528" cy="1152"/>
          </a:xfrm>
        </p:grpSpPr>
        <p:sp>
          <p:nvSpPr>
            <p:cNvPr id="60422" name="AutoShape 6"/>
            <p:cNvSpPr>
              <a:spLocks noChangeArrowheads="1"/>
            </p:cNvSpPr>
            <p:nvPr/>
          </p:nvSpPr>
          <p:spPr bwMode="auto">
            <a:xfrm>
              <a:off x="1728" y="1776"/>
              <a:ext cx="384" cy="384"/>
            </a:xfrm>
            <a:prstGeom prst="smileyFace">
              <a:avLst>
                <a:gd name="adj" fmla="val 4653"/>
              </a:avLst>
            </a:prstGeom>
            <a:solidFill>
              <a:srgbClr val="E1B8B8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>
              <a:off x="1920" y="216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1920" y="2304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 flipH="1">
              <a:off x="1728" y="2304"/>
              <a:ext cx="19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Line 10"/>
            <p:cNvSpPr>
              <a:spLocks noChangeShapeType="1"/>
            </p:cNvSpPr>
            <p:nvPr/>
          </p:nvSpPr>
          <p:spPr bwMode="auto">
            <a:xfrm flipH="1">
              <a:off x="1824" y="2544"/>
              <a:ext cx="9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1920" y="2544"/>
              <a:ext cx="9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1663700" y="4513263"/>
            <a:ext cx="2590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9" name="Group 13"/>
          <p:cNvGrpSpPr>
            <a:grpSpLocks/>
          </p:cNvGrpSpPr>
          <p:nvPr/>
        </p:nvGrpSpPr>
        <p:grpSpPr bwMode="auto">
          <a:xfrm rot="-578918">
            <a:off x="4635500" y="2760663"/>
            <a:ext cx="914400" cy="304800"/>
            <a:chOff x="3552" y="1488"/>
            <a:chExt cx="576" cy="192"/>
          </a:xfrm>
        </p:grpSpPr>
        <p:sp>
          <p:nvSpPr>
            <p:cNvPr id="60430" name="AutoShape 14"/>
            <p:cNvSpPr>
              <a:spLocks noChangeArrowheads="1"/>
            </p:cNvSpPr>
            <p:nvPr/>
          </p:nvSpPr>
          <p:spPr bwMode="auto">
            <a:xfrm rot="-5400000">
              <a:off x="3576" y="1464"/>
              <a:ext cx="192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3744" y="1488"/>
              <a:ext cx="384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4483100" y="4589463"/>
            <a:ext cx="16002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4025900" y="3675063"/>
            <a:ext cx="2286000" cy="1295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5410200" y="3276600"/>
            <a:ext cx="1282700" cy="13890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6311900" y="4818063"/>
            <a:ext cx="19939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latin typeface="Verdana" charset="0"/>
              </a:rPr>
              <a:t>sensors</a:t>
            </a:r>
          </a:p>
          <a:p>
            <a:pPr algn="ctr"/>
            <a:r>
              <a:rPr lang="en-GB" altLang="en-US">
                <a:latin typeface="Verdana" charset="0"/>
              </a:rPr>
              <a:t>and devices</a:t>
            </a:r>
          </a:p>
          <a:p>
            <a:pPr algn="ctr"/>
            <a:r>
              <a:rPr lang="en-GB" altLang="en-US">
                <a:latin typeface="Verdana" charset="0"/>
              </a:rPr>
              <a:t>everywhere</a:t>
            </a:r>
          </a:p>
        </p:txBody>
      </p:sp>
      <p:pic>
        <p:nvPicPr>
          <p:cNvPr id="60436" name="Picture 20" descr="the_fridge.gif                                                 0001A46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455863"/>
            <a:ext cx="1257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7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94063"/>
            <a:ext cx="23495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38" name="Line 22"/>
          <p:cNvSpPr>
            <a:spLocks noChangeShapeType="1"/>
          </p:cNvSpPr>
          <p:nvPr/>
        </p:nvSpPr>
        <p:spPr bwMode="auto">
          <a:xfrm>
            <a:off x="2349500" y="4284663"/>
            <a:ext cx="35052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 altLang="en-US"/>
              <a:t>text entry devices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keyboards </a:t>
            </a:r>
            <a:r>
              <a:rPr lang="en-GB" altLang="en-US" sz="2400"/>
              <a:t>(QWERTY et al.)</a:t>
            </a:r>
            <a:endParaRPr lang="en-GB" altLang="en-US"/>
          </a:p>
          <a:p>
            <a:r>
              <a:rPr lang="en-GB" altLang="en-US"/>
              <a:t>chord keyboards, phone pads</a:t>
            </a:r>
          </a:p>
          <a:p>
            <a:r>
              <a:rPr lang="en-GB" altLang="en-US"/>
              <a:t>handwriting, speech</a:t>
            </a:r>
          </a:p>
        </p:txBody>
      </p:sp>
    </p:spTree>
    <p:extLst>
      <p:ext uri="{BB962C8B-B14F-4D97-AF65-F5344CB8AC3E}">
        <p14:creationId xmlns:p14="http://schemas.microsoft.com/office/powerpoint/2010/main" val="11213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Keyboards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Most common text input device</a:t>
            </a:r>
          </a:p>
          <a:p>
            <a:r>
              <a:rPr lang="en-GB" altLang="en-US" sz="2400"/>
              <a:t>Allows rapid entry of text by experienced users</a:t>
            </a:r>
          </a:p>
          <a:p>
            <a:endParaRPr lang="en-GB" altLang="en-US" sz="2400"/>
          </a:p>
          <a:p>
            <a:r>
              <a:rPr lang="en-GB" altLang="en-US" sz="2400"/>
              <a:t>Keypress closes connection, causing a character code to be sent</a:t>
            </a:r>
          </a:p>
          <a:p>
            <a:r>
              <a:rPr lang="en-GB" altLang="en-US" sz="2400"/>
              <a:t>Usually connected by cable, but can be wireless</a:t>
            </a:r>
          </a:p>
        </p:txBody>
      </p:sp>
    </p:spTree>
    <p:extLst>
      <p:ext uri="{BB962C8B-B14F-4D97-AF65-F5344CB8AC3E}">
        <p14:creationId xmlns:p14="http://schemas.microsoft.com/office/powerpoint/2010/main" val="2969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layout – QWERTY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r>
              <a:rPr lang="en-GB" altLang="en-US" sz="2000" dirty="0"/>
              <a:t>Standardised layout</a:t>
            </a:r>
          </a:p>
          <a:p>
            <a:pPr>
              <a:buFontTx/>
              <a:buChar char=" "/>
            </a:pPr>
            <a:r>
              <a:rPr lang="en-GB" altLang="en-US" sz="2000" dirty="0"/>
              <a:t>but … </a:t>
            </a:r>
          </a:p>
          <a:p>
            <a:pPr lvl="1"/>
            <a:r>
              <a:rPr lang="en-GB" altLang="en-US" sz="1800" dirty="0"/>
              <a:t>non-alphanumeric keys are placed differently</a:t>
            </a:r>
          </a:p>
          <a:p>
            <a:pPr lvl="1"/>
            <a:r>
              <a:rPr lang="en-GB" altLang="en-US" sz="1800" dirty="0"/>
              <a:t>accented symbols needed for different scripts</a:t>
            </a:r>
          </a:p>
          <a:p>
            <a:pPr lvl="1"/>
            <a:r>
              <a:rPr lang="en-GB" altLang="en-US" sz="1800" dirty="0"/>
              <a:t>minor differences between UK and USA keyboards</a:t>
            </a:r>
            <a:endParaRPr lang="en-GB" altLang="en-US" sz="1600" dirty="0"/>
          </a:p>
          <a:p>
            <a:r>
              <a:rPr lang="en-GB" altLang="en-US" sz="2000" dirty="0" smtClean="0"/>
              <a:t>QWERTY </a:t>
            </a:r>
            <a:r>
              <a:rPr lang="en-GB" altLang="en-US" sz="2000" dirty="0"/>
              <a:t>arrangement not optimal for typing</a:t>
            </a:r>
            <a:br>
              <a:rPr lang="en-GB" altLang="en-US" sz="2000" dirty="0"/>
            </a:br>
            <a:r>
              <a:rPr lang="en-GB" altLang="en-US" sz="2000" dirty="0"/>
              <a:t>	– layout to prevent typewriters jamming!</a:t>
            </a:r>
          </a:p>
          <a:p>
            <a:r>
              <a:rPr lang="en-GB" altLang="en-US" sz="2000" dirty="0"/>
              <a:t>Alternative designs allow faster typing but large social base of QWERTY typists produces reluctance to change.</a:t>
            </a:r>
          </a:p>
          <a:p>
            <a:endParaRPr lang="en-GB" altLang="en-US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8229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GB" altLang="en-US" dirty="0"/>
              <a:t>alternative keyboard layouts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dirty="0"/>
              <a:t>Alphabetic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keys arranged in alphabetic order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not faster for trained typists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not faster for beginners either!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dirty="0" smtClean="0"/>
              <a:t>Dvorak</a:t>
            </a:r>
            <a:endParaRPr lang="en-GB" altLang="en-US" sz="2400" dirty="0"/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common letters under dominant fingers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biased towards right hand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common combinations of letters alternate between hands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10-15% improvement in speed and reduction in fatigue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But - large social base of QWERTY typists produce market pressures not to change</a:t>
            </a:r>
            <a:r>
              <a:rPr lang="en-GB" altLang="en-US" sz="2000" dirty="0"/>
              <a:t/>
            </a:r>
            <a:br>
              <a:rPr lang="en-GB" altLang="en-US" sz="2000" dirty="0"/>
            </a:br>
            <a:endParaRPr lang="en-GB" alt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199"/>
            <a:ext cx="8077200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phone pad and T9 entry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2000"/>
              <a:t>use numeric keys with</a:t>
            </a:r>
            <a:br>
              <a:rPr lang="en-GB" altLang="en-US" sz="2000"/>
            </a:br>
            <a:r>
              <a:rPr lang="en-GB" altLang="en-US" sz="2000"/>
              <a:t>multiple presses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1816100" algn="l"/>
              </a:tabLst>
            </a:pPr>
            <a:r>
              <a:rPr lang="en-GB" altLang="en-US" sz="1600"/>
              <a:t>2 – a b c	6 - m n o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1816100" algn="l"/>
              </a:tabLst>
            </a:pPr>
            <a:r>
              <a:rPr lang="en-GB" altLang="en-US" sz="1600"/>
              <a:t>3 - d e f	7 - p q r s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1816100" algn="l"/>
              </a:tabLst>
            </a:pPr>
            <a:r>
              <a:rPr lang="en-GB" altLang="en-US" sz="1600"/>
              <a:t>4 - g h i	8 - t u v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1816100" algn="l"/>
              </a:tabLst>
            </a:pPr>
            <a:r>
              <a:rPr lang="en-GB" altLang="en-US" sz="1600"/>
              <a:t>5 - j k l	9 - w x y z</a:t>
            </a:r>
          </a:p>
          <a:p>
            <a:pPr>
              <a:lnSpc>
                <a:spcPct val="90000"/>
              </a:lnSpc>
              <a:buFontTx/>
              <a:buChar char=" "/>
              <a:tabLst>
                <a:tab pos="1816100" algn="l"/>
              </a:tabLst>
            </a:pPr>
            <a:r>
              <a:rPr lang="en-GB" altLang="en-US" sz="1800"/>
              <a:t>hello = 4433555[</a:t>
            </a:r>
            <a:r>
              <a:rPr lang="en-GB" altLang="en-US" sz="1600"/>
              <a:t>pause</a:t>
            </a:r>
            <a:r>
              <a:rPr lang="en-GB" altLang="en-US" sz="1800"/>
              <a:t>]555666</a:t>
            </a:r>
            <a:endParaRPr lang="en-GB" altLang="en-US" sz="2000"/>
          </a:p>
          <a:p>
            <a:pPr>
              <a:lnSpc>
                <a:spcPct val="90000"/>
              </a:lnSpc>
              <a:buFontTx/>
              <a:buChar char=" "/>
              <a:tabLst>
                <a:tab pos="1816100" algn="l"/>
              </a:tabLst>
            </a:pPr>
            <a:r>
              <a:rPr lang="en-GB" altLang="en-US" sz="2000"/>
              <a:t>surprisingly fast!</a:t>
            </a:r>
          </a:p>
          <a:p>
            <a:pPr>
              <a:lnSpc>
                <a:spcPct val="90000"/>
              </a:lnSpc>
              <a:tabLst>
                <a:tab pos="1816100" algn="l"/>
              </a:tabLst>
            </a:pPr>
            <a:endParaRPr lang="en-GB" altLang="en-US" sz="900"/>
          </a:p>
          <a:p>
            <a:pPr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2000"/>
              <a:t>T9 predictive entry</a:t>
            </a:r>
          </a:p>
          <a:p>
            <a:pPr lvl="1"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1800"/>
              <a:t>type as if single key for each letter</a:t>
            </a:r>
          </a:p>
          <a:p>
            <a:pPr lvl="1"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1800"/>
              <a:t>use dictionary to ‘guess’ the right word</a:t>
            </a:r>
          </a:p>
          <a:p>
            <a:pPr lvl="1"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1800"/>
              <a:t>hello = 43556 …</a:t>
            </a:r>
          </a:p>
          <a:p>
            <a:pPr lvl="1"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1800"/>
              <a:t>but 26 -&gt; menu ‘am’ or ‘an’</a:t>
            </a:r>
          </a:p>
        </p:txBody>
      </p:sp>
      <p:pic>
        <p:nvPicPr>
          <p:cNvPr id="62468" name="Picture 4" descr="phone-keys.jpg         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76400"/>
            <a:ext cx="279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Handwriting recognition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Text can be input into the computer, using a pen and a digesting tablet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natural interaction</a:t>
            </a:r>
          </a:p>
          <a:p>
            <a:pPr>
              <a:lnSpc>
                <a:spcPct val="90000"/>
              </a:lnSpc>
            </a:pPr>
            <a:endParaRPr lang="en-GB" altLang="en-US" sz="1200"/>
          </a:p>
          <a:p>
            <a:pPr>
              <a:lnSpc>
                <a:spcPct val="90000"/>
              </a:lnSpc>
            </a:pPr>
            <a:r>
              <a:rPr lang="en-GB" altLang="en-US" sz="2400"/>
              <a:t>Technical problems: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capturing all useful information - stroke path, pressure, etc. in a natural manner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segmenting joined up writing into individual letters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interpreting individual letters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coping with different styles of handwriting</a:t>
            </a:r>
          </a:p>
          <a:p>
            <a:pPr>
              <a:lnSpc>
                <a:spcPct val="90000"/>
              </a:lnSpc>
            </a:pPr>
            <a:endParaRPr lang="en-GB" altLang="en-US" sz="1200"/>
          </a:p>
          <a:p>
            <a:pPr>
              <a:lnSpc>
                <a:spcPct val="90000"/>
              </a:lnSpc>
            </a:pPr>
            <a:r>
              <a:rPr lang="en-GB" altLang="en-US" sz="2400"/>
              <a:t>Used in PDAs, and tablet computers …</a:t>
            </a:r>
            <a:br>
              <a:rPr lang="en-GB" altLang="en-US" sz="2400"/>
            </a:br>
            <a:r>
              <a:rPr lang="en-GB" altLang="en-US" sz="2400"/>
              <a:t>… leave the keyboard on the desk! </a:t>
            </a:r>
          </a:p>
        </p:txBody>
      </p:sp>
    </p:spTree>
    <p:extLst>
      <p:ext uri="{BB962C8B-B14F-4D97-AF65-F5344CB8AC3E}">
        <p14:creationId xmlns:p14="http://schemas.microsoft.com/office/powerpoint/2010/main" val="9186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Speech recognition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Improving rapidly</a:t>
            </a:r>
          </a:p>
          <a:p>
            <a:endParaRPr lang="en-GB" altLang="en-US" sz="1000"/>
          </a:p>
          <a:p>
            <a:r>
              <a:rPr lang="en-GB" altLang="en-US" sz="2400"/>
              <a:t>Most successful when:</a:t>
            </a:r>
          </a:p>
          <a:p>
            <a:pPr lvl="1"/>
            <a:r>
              <a:rPr lang="en-GB" altLang="en-US" sz="2000"/>
              <a:t>single user – initial training and learns peculiarities</a:t>
            </a:r>
          </a:p>
          <a:p>
            <a:pPr lvl="1"/>
            <a:r>
              <a:rPr lang="en-GB" altLang="en-US" sz="2000"/>
              <a:t>limited vocabulary systems</a:t>
            </a:r>
          </a:p>
          <a:p>
            <a:endParaRPr lang="en-GB" altLang="en-US" sz="1000"/>
          </a:p>
          <a:p>
            <a:r>
              <a:rPr lang="en-GB" altLang="en-US" sz="2400"/>
              <a:t>Problems with</a:t>
            </a:r>
          </a:p>
          <a:p>
            <a:pPr lvl="1"/>
            <a:r>
              <a:rPr lang="en-GB" altLang="en-US" sz="2000"/>
              <a:t>external noise interfering</a:t>
            </a:r>
          </a:p>
          <a:p>
            <a:pPr lvl="1"/>
            <a:r>
              <a:rPr lang="en-GB" altLang="en-US" sz="2000"/>
              <a:t>imprecision of pronunciation</a:t>
            </a:r>
          </a:p>
          <a:p>
            <a:pPr lvl="1"/>
            <a:r>
              <a:rPr lang="en-GB" altLang="en-US" sz="2000"/>
              <a:t>large vocabularies</a:t>
            </a:r>
          </a:p>
          <a:p>
            <a:pPr lvl="1"/>
            <a:r>
              <a:rPr lang="en-GB" altLang="en-US" sz="2000"/>
              <a:t>different speakers</a:t>
            </a:r>
          </a:p>
        </p:txBody>
      </p:sp>
    </p:spTree>
    <p:extLst>
      <p:ext uri="{BB962C8B-B14F-4D97-AF65-F5344CB8AC3E}">
        <p14:creationId xmlns:p14="http://schemas.microsoft.com/office/powerpoint/2010/main" val="35853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Numeric keypads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/>
              <a:t>for entering numbers quickly: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calculator, PC keyboard</a:t>
            </a:r>
          </a:p>
          <a:p>
            <a:pPr>
              <a:lnSpc>
                <a:spcPct val="90000"/>
              </a:lnSpc>
            </a:pPr>
            <a:r>
              <a:rPr lang="en-GB" altLang="en-US"/>
              <a:t>for telephones</a:t>
            </a:r>
          </a:p>
          <a:p>
            <a:pPr>
              <a:lnSpc>
                <a:spcPct val="90000"/>
              </a:lnSpc>
            </a:pPr>
            <a:endParaRPr lang="en-GB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/>
              <a:t>not the same!!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/>
              <a:t>ATM like phone</a:t>
            </a:r>
          </a:p>
          <a:p>
            <a:pPr>
              <a:lnSpc>
                <a:spcPct val="90000"/>
              </a:lnSpc>
            </a:pPr>
            <a:endParaRPr lang="en-GB" altLang="en-US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452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4495800" y="3200400"/>
            <a:ext cx="1828800" cy="2362200"/>
            <a:chOff x="2688" y="2592"/>
            <a:chExt cx="1152" cy="1488"/>
          </a:xfrm>
        </p:grpSpPr>
        <p:sp>
          <p:nvSpPr>
            <p:cNvPr id="132102" name="Rectangle 6"/>
            <p:cNvSpPr>
              <a:spLocks noChangeArrowheads="1"/>
            </p:cNvSpPr>
            <p:nvPr/>
          </p:nvSpPr>
          <p:spPr bwMode="auto">
            <a:xfrm>
              <a:off x="2688" y="2592"/>
              <a:ext cx="1152" cy="1488"/>
            </a:xfrm>
            <a:prstGeom prst="rect">
              <a:avLst/>
            </a:prstGeom>
            <a:solidFill>
              <a:srgbClr val="D77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3" name="AutoShape 7"/>
            <p:cNvSpPr>
              <a:spLocks noChangeArrowheads="1"/>
            </p:cNvSpPr>
            <p:nvPr/>
          </p:nvSpPr>
          <p:spPr bwMode="auto">
            <a:xfrm>
              <a:off x="2784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4</a:t>
              </a:r>
            </a:p>
          </p:txBody>
        </p:sp>
        <p:sp>
          <p:nvSpPr>
            <p:cNvPr id="132104" name="AutoShape 8"/>
            <p:cNvSpPr>
              <a:spLocks noChangeArrowheads="1"/>
            </p:cNvSpPr>
            <p:nvPr/>
          </p:nvSpPr>
          <p:spPr bwMode="auto">
            <a:xfrm>
              <a:off x="3120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5</a:t>
              </a:r>
            </a:p>
          </p:txBody>
        </p:sp>
        <p:sp>
          <p:nvSpPr>
            <p:cNvPr id="132105" name="AutoShape 9"/>
            <p:cNvSpPr>
              <a:spLocks noChangeArrowheads="1"/>
            </p:cNvSpPr>
            <p:nvPr/>
          </p:nvSpPr>
          <p:spPr bwMode="auto">
            <a:xfrm>
              <a:off x="3456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6</a:t>
              </a:r>
            </a:p>
          </p:txBody>
        </p:sp>
        <p:sp>
          <p:nvSpPr>
            <p:cNvPr id="132106" name="AutoShape 10"/>
            <p:cNvSpPr>
              <a:spLocks noChangeArrowheads="1"/>
            </p:cNvSpPr>
            <p:nvPr/>
          </p:nvSpPr>
          <p:spPr bwMode="auto">
            <a:xfrm>
              <a:off x="2784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7</a:t>
              </a:r>
            </a:p>
          </p:txBody>
        </p:sp>
        <p:sp>
          <p:nvSpPr>
            <p:cNvPr id="132107" name="AutoShape 11"/>
            <p:cNvSpPr>
              <a:spLocks noChangeArrowheads="1"/>
            </p:cNvSpPr>
            <p:nvPr/>
          </p:nvSpPr>
          <p:spPr bwMode="auto">
            <a:xfrm>
              <a:off x="3120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8</a:t>
              </a:r>
            </a:p>
          </p:txBody>
        </p:sp>
        <p:sp>
          <p:nvSpPr>
            <p:cNvPr id="132108" name="AutoShape 12"/>
            <p:cNvSpPr>
              <a:spLocks noChangeArrowheads="1"/>
            </p:cNvSpPr>
            <p:nvPr/>
          </p:nvSpPr>
          <p:spPr bwMode="auto">
            <a:xfrm>
              <a:off x="3456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9</a:t>
              </a:r>
            </a:p>
          </p:txBody>
        </p:sp>
        <p:sp>
          <p:nvSpPr>
            <p:cNvPr id="132109" name="AutoShape 13"/>
            <p:cNvSpPr>
              <a:spLocks noChangeArrowheads="1"/>
            </p:cNvSpPr>
            <p:nvPr/>
          </p:nvSpPr>
          <p:spPr bwMode="auto">
            <a:xfrm>
              <a:off x="2784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5400" b="1" baseline="-10000">
                  <a:latin typeface="Arial" charset="0"/>
                </a:rPr>
                <a:t>*</a:t>
              </a:r>
              <a:endParaRPr lang="en-GB" altLang="en-US" b="1">
                <a:latin typeface="Arial" charset="0"/>
              </a:endParaRPr>
            </a:p>
          </p:txBody>
        </p:sp>
        <p:sp>
          <p:nvSpPr>
            <p:cNvPr id="132110" name="AutoShape 14"/>
            <p:cNvSpPr>
              <a:spLocks noChangeArrowheads="1"/>
            </p:cNvSpPr>
            <p:nvPr/>
          </p:nvSpPr>
          <p:spPr bwMode="auto">
            <a:xfrm>
              <a:off x="3120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0</a:t>
              </a:r>
            </a:p>
          </p:txBody>
        </p:sp>
        <p:sp>
          <p:nvSpPr>
            <p:cNvPr id="132111" name="AutoShape 15"/>
            <p:cNvSpPr>
              <a:spLocks noChangeArrowheads="1"/>
            </p:cNvSpPr>
            <p:nvPr/>
          </p:nvSpPr>
          <p:spPr bwMode="auto">
            <a:xfrm>
              <a:off x="3456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#</a:t>
              </a:r>
            </a:p>
          </p:txBody>
        </p:sp>
        <p:sp>
          <p:nvSpPr>
            <p:cNvPr id="132112" name="AutoShape 16"/>
            <p:cNvSpPr>
              <a:spLocks noChangeArrowheads="1"/>
            </p:cNvSpPr>
            <p:nvPr/>
          </p:nvSpPr>
          <p:spPr bwMode="auto">
            <a:xfrm>
              <a:off x="2784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1</a:t>
              </a:r>
            </a:p>
          </p:txBody>
        </p:sp>
        <p:sp>
          <p:nvSpPr>
            <p:cNvPr id="132113" name="AutoShape 17"/>
            <p:cNvSpPr>
              <a:spLocks noChangeArrowheads="1"/>
            </p:cNvSpPr>
            <p:nvPr/>
          </p:nvSpPr>
          <p:spPr bwMode="auto">
            <a:xfrm>
              <a:off x="3120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2</a:t>
              </a:r>
            </a:p>
          </p:txBody>
        </p:sp>
        <p:sp>
          <p:nvSpPr>
            <p:cNvPr id="132114" name="AutoShape 18"/>
            <p:cNvSpPr>
              <a:spLocks noChangeArrowheads="1"/>
            </p:cNvSpPr>
            <p:nvPr/>
          </p:nvSpPr>
          <p:spPr bwMode="auto">
            <a:xfrm>
              <a:off x="3456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3</a:t>
              </a:r>
            </a:p>
          </p:txBody>
        </p:sp>
      </p:grpSp>
      <p:grpSp>
        <p:nvGrpSpPr>
          <p:cNvPr id="132115" name="Group 19"/>
          <p:cNvGrpSpPr>
            <a:grpSpLocks/>
          </p:cNvGrpSpPr>
          <p:nvPr/>
        </p:nvGrpSpPr>
        <p:grpSpPr bwMode="auto">
          <a:xfrm>
            <a:off x="6705600" y="3200400"/>
            <a:ext cx="1828800" cy="2362200"/>
            <a:chOff x="4080" y="2592"/>
            <a:chExt cx="1152" cy="1488"/>
          </a:xfrm>
        </p:grpSpPr>
        <p:sp>
          <p:nvSpPr>
            <p:cNvPr id="132116" name="Rectangle 20"/>
            <p:cNvSpPr>
              <a:spLocks noChangeArrowheads="1"/>
            </p:cNvSpPr>
            <p:nvPr/>
          </p:nvSpPr>
          <p:spPr bwMode="auto">
            <a:xfrm>
              <a:off x="4080" y="2592"/>
              <a:ext cx="1152" cy="1488"/>
            </a:xfrm>
            <a:prstGeom prst="rect">
              <a:avLst/>
            </a:prstGeom>
            <a:solidFill>
              <a:srgbClr val="D77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7" name="AutoShape 21"/>
            <p:cNvSpPr>
              <a:spLocks noChangeArrowheads="1"/>
            </p:cNvSpPr>
            <p:nvPr/>
          </p:nvSpPr>
          <p:spPr bwMode="auto">
            <a:xfrm>
              <a:off x="4176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4</a:t>
              </a:r>
            </a:p>
          </p:txBody>
        </p:sp>
        <p:sp>
          <p:nvSpPr>
            <p:cNvPr id="132118" name="AutoShape 22"/>
            <p:cNvSpPr>
              <a:spLocks noChangeArrowheads="1"/>
            </p:cNvSpPr>
            <p:nvPr/>
          </p:nvSpPr>
          <p:spPr bwMode="auto">
            <a:xfrm>
              <a:off x="4512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5</a:t>
              </a:r>
            </a:p>
          </p:txBody>
        </p:sp>
        <p:sp>
          <p:nvSpPr>
            <p:cNvPr id="132119" name="AutoShape 23"/>
            <p:cNvSpPr>
              <a:spLocks noChangeArrowheads="1"/>
            </p:cNvSpPr>
            <p:nvPr/>
          </p:nvSpPr>
          <p:spPr bwMode="auto">
            <a:xfrm>
              <a:off x="4848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6</a:t>
              </a:r>
            </a:p>
          </p:txBody>
        </p:sp>
        <p:sp>
          <p:nvSpPr>
            <p:cNvPr id="132120" name="AutoShape 24"/>
            <p:cNvSpPr>
              <a:spLocks noChangeArrowheads="1"/>
            </p:cNvSpPr>
            <p:nvPr/>
          </p:nvSpPr>
          <p:spPr bwMode="auto">
            <a:xfrm>
              <a:off x="4176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1</a:t>
              </a:r>
            </a:p>
          </p:txBody>
        </p:sp>
        <p:sp>
          <p:nvSpPr>
            <p:cNvPr id="132121" name="AutoShape 25"/>
            <p:cNvSpPr>
              <a:spLocks noChangeArrowheads="1"/>
            </p:cNvSpPr>
            <p:nvPr/>
          </p:nvSpPr>
          <p:spPr bwMode="auto">
            <a:xfrm>
              <a:off x="4512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2</a:t>
              </a:r>
            </a:p>
          </p:txBody>
        </p:sp>
        <p:sp>
          <p:nvSpPr>
            <p:cNvPr id="132122" name="AutoShape 26"/>
            <p:cNvSpPr>
              <a:spLocks noChangeArrowheads="1"/>
            </p:cNvSpPr>
            <p:nvPr/>
          </p:nvSpPr>
          <p:spPr bwMode="auto">
            <a:xfrm>
              <a:off x="4848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3</a:t>
              </a:r>
            </a:p>
          </p:txBody>
        </p:sp>
        <p:sp>
          <p:nvSpPr>
            <p:cNvPr id="132123" name="AutoShape 27"/>
            <p:cNvSpPr>
              <a:spLocks noChangeArrowheads="1"/>
            </p:cNvSpPr>
            <p:nvPr/>
          </p:nvSpPr>
          <p:spPr bwMode="auto">
            <a:xfrm>
              <a:off x="4176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0</a:t>
              </a:r>
            </a:p>
          </p:txBody>
        </p:sp>
        <p:sp>
          <p:nvSpPr>
            <p:cNvPr id="132124" name="AutoShape 28"/>
            <p:cNvSpPr>
              <a:spLocks noChangeArrowheads="1"/>
            </p:cNvSpPr>
            <p:nvPr/>
          </p:nvSpPr>
          <p:spPr bwMode="auto">
            <a:xfrm>
              <a:off x="4512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4000" b="1" baseline="20000">
                  <a:latin typeface="Arial" charset="0"/>
                </a:rPr>
                <a:t>.</a:t>
              </a:r>
              <a:endParaRPr lang="en-GB" altLang="en-US" b="1">
                <a:latin typeface="Arial" charset="0"/>
              </a:endParaRPr>
            </a:p>
          </p:txBody>
        </p:sp>
        <p:sp>
          <p:nvSpPr>
            <p:cNvPr id="132125" name="AutoShape 29"/>
            <p:cNvSpPr>
              <a:spLocks noChangeArrowheads="1"/>
            </p:cNvSpPr>
            <p:nvPr/>
          </p:nvSpPr>
          <p:spPr bwMode="auto">
            <a:xfrm>
              <a:off x="4848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=</a:t>
              </a:r>
            </a:p>
          </p:txBody>
        </p:sp>
        <p:sp>
          <p:nvSpPr>
            <p:cNvPr id="132126" name="AutoShape 30"/>
            <p:cNvSpPr>
              <a:spLocks noChangeArrowheads="1"/>
            </p:cNvSpPr>
            <p:nvPr/>
          </p:nvSpPr>
          <p:spPr bwMode="auto">
            <a:xfrm>
              <a:off x="4176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7</a:t>
              </a:r>
            </a:p>
          </p:txBody>
        </p:sp>
        <p:sp>
          <p:nvSpPr>
            <p:cNvPr id="132127" name="AutoShape 31"/>
            <p:cNvSpPr>
              <a:spLocks noChangeArrowheads="1"/>
            </p:cNvSpPr>
            <p:nvPr/>
          </p:nvSpPr>
          <p:spPr bwMode="auto">
            <a:xfrm>
              <a:off x="4512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8</a:t>
              </a:r>
            </a:p>
          </p:txBody>
        </p:sp>
        <p:sp>
          <p:nvSpPr>
            <p:cNvPr id="132128" name="AutoShape 32"/>
            <p:cNvSpPr>
              <a:spLocks noChangeArrowheads="1"/>
            </p:cNvSpPr>
            <p:nvPr/>
          </p:nvSpPr>
          <p:spPr bwMode="auto">
            <a:xfrm>
              <a:off x="4848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charset="0"/>
                </a:rPr>
                <a:t>9</a:t>
              </a:r>
            </a:p>
          </p:txBody>
        </p:sp>
      </p:grpSp>
      <p:sp>
        <p:nvSpPr>
          <p:cNvPr id="132129" name="Text Box 33"/>
          <p:cNvSpPr txBox="1">
            <a:spLocks noChangeArrowheads="1"/>
          </p:cNvSpPr>
          <p:nvPr/>
        </p:nvSpPr>
        <p:spPr bwMode="auto">
          <a:xfrm>
            <a:off x="4572000" y="5638800"/>
            <a:ext cx="1695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latin typeface="Verdana" charset="0"/>
              </a:rPr>
              <a:t>telephone</a:t>
            </a:r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6792913" y="5638800"/>
            <a:ext cx="1665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latin typeface="Verdana" charset="0"/>
              </a:rPr>
              <a:t>calculator</a:t>
            </a:r>
          </a:p>
        </p:txBody>
      </p:sp>
    </p:spTree>
    <p:extLst>
      <p:ext uri="{BB962C8B-B14F-4D97-AF65-F5344CB8AC3E}">
        <p14:creationId xmlns:p14="http://schemas.microsoft.com/office/powerpoint/2010/main" val="34960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 altLang="en-US"/>
              <a:t>positioning, pointing and drawing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mouse, touchpad</a:t>
            </a:r>
            <a:br>
              <a:rPr lang="en-GB" altLang="en-US"/>
            </a:br>
            <a:r>
              <a:rPr lang="en-GB" altLang="en-US"/>
              <a:t>trackballs, joysticks etc.</a:t>
            </a:r>
            <a:br>
              <a:rPr lang="en-GB" altLang="en-US"/>
            </a:br>
            <a:r>
              <a:rPr lang="en-GB" altLang="en-US"/>
              <a:t>touch screens, tablets</a:t>
            </a:r>
            <a:br>
              <a:rPr lang="en-GB" altLang="en-US"/>
            </a:br>
            <a:r>
              <a:rPr lang="en-GB" altLang="en-US"/>
              <a:t>eyegaze, cursors</a:t>
            </a:r>
          </a:p>
        </p:txBody>
      </p:sp>
    </p:spTree>
    <p:extLst>
      <p:ext uri="{BB962C8B-B14F-4D97-AF65-F5344CB8AC3E}">
        <p14:creationId xmlns:p14="http://schemas.microsoft.com/office/powerpoint/2010/main" val="27181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#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Mention the steps involved in perceptual process.</a:t>
            </a:r>
          </a:p>
          <a:p>
            <a:r>
              <a:rPr lang="en-US" dirty="0" smtClean="0"/>
              <a:t>Differentiate between perception and recognition in perceptual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36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Mouse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/>
              <a:t>Handheld pointing device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very common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easy to use</a:t>
            </a:r>
          </a:p>
          <a:p>
            <a:pPr lvl="1">
              <a:lnSpc>
                <a:spcPct val="90000"/>
              </a:lnSpc>
            </a:pPr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GB" altLang="en-US" dirty="0"/>
              <a:t>Two characteristics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planar movement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buttons</a:t>
            </a:r>
          </a:p>
          <a:p>
            <a:pPr marL="952500" lvl="2" indent="0">
              <a:lnSpc>
                <a:spcPct val="90000"/>
              </a:lnSpc>
              <a:buFontTx/>
              <a:buNone/>
            </a:pPr>
            <a:r>
              <a:rPr lang="en-GB" altLang="en-US" dirty="0"/>
              <a:t>(usually from 1 to 3 buttons on top, used for making a selection, indicating an option, or to initiate drawing etc.)</a:t>
            </a:r>
          </a:p>
        </p:txBody>
      </p:sp>
      <p:pic>
        <p:nvPicPr>
          <p:cNvPr id="4104" name="Picture 8" descr="C:\Users\Sajjad Mohsin\AppData\Local\Microsoft\Windows\Temporary Internet Files\Content.IE5\JHJCXY3C\MC9002975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799"/>
            <a:ext cx="3246252" cy="2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mouse (ctd)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/>
              <a:t>Mouse located on desktop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requires physical space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no arm fatigue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/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800"/>
              <a:t>Relative movement only is detectable.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800"/>
              <a:t>Movement of mouse moves screen cursor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800"/>
              <a:t>Screen cursor oriented in (x, y) plane,</a:t>
            </a:r>
            <a:br>
              <a:rPr lang="en-GB" altLang="en-US" sz="1800"/>
            </a:br>
            <a:r>
              <a:rPr lang="en-GB" altLang="en-US" sz="1800"/>
              <a:t>mouse movement in (x, z) plane …</a:t>
            </a:r>
          </a:p>
          <a:p>
            <a:pPr>
              <a:lnSpc>
                <a:spcPct val="90000"/>
              </a:lnSpc>
            </a:pPr>
            <a:endParaRPr lang="en-GB" altLang="en-US" sz="70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800"/>
              <a:t>… an </a:t>
            </a:r>
            <a:r>
              <a:rPr lang="en-GB" altLang="en-US" sz="1800" i="1"/>
              <a:t>indirect</a:t>
            </a:r>
            <a:r>
              <a:rPr lang="en-GB" altLang="en-US" sz="1800"/>
              <a:t> manipulation device.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device itself doesn’t obscure screen, is accurate and fast.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hand-eye coordination problems for novice users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5715000" y="1905000"/>
          <a:ext cx="3124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Picture" r:id="rId4" imgW="2343150" imgH="1771650" progId="Word.Picture.8">
                  <p:embed/>
                </p:oleObj>
              </mc:Choice>
              <mc:Fallback>
                <p:oleObj name="Picture" r:id="rId4" imgW="2343150" imgH="1771650" progId="Word.Picture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05000"/>
                        <a:ext cx="31242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4" descr="C:\Users\Sajjad Mohsin\AppData\Local\Microsoft\Windows\Temporary Internet Files\Content.IE5\QQVO932V\MC90043264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078" y="228600"/>
            <a:ext cx="1692036" cy="16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Touchpad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small touch sensitive tablets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‘stroke’ to move mouse pointer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used mainly in laptop computers</a:t>
            </a:r>
          </a:p>
          <a:p>
            <a:pPr>
              <a:lnSpc>
                <a:spcPct val="90000"/>
              </a:lnSpc>
            </a:pPr>
            <a:endParaRPr lang="en-GB" altLang="en-US" sz="1600"/>
          </a:p>
          <a:p>
            <a:pPr>
              <a:lnSpc>
                <a:spcPct val="90000"/>
              </a:lnSpc>
            </a:pPr>
            <a:r>
              <a:rPr lang="en-GB" altLang="en-US" sz="2400"/>
              <a:t>good ‘acceleration’ settings important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fast stroke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lots of pixels per inch moved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initial movement to the target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slow stroke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less pixels per inch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for accurate positioning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29718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Touch-sensitive screen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dirty="0"/>
              <a:t>Detect the presence of finger or stylus on the screen.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works by interrupting matrix of light beams,  capacitance changes or ultrasonic reflections</a:t>
            </a:r>
          </a:p>
          <a:p>
            <a:pPr lvl="1">
              <a:lnSpc>
                <a:spcPct val="90000"/>
              </a:lnSpc>
            </a:pPr>
            <a:r>
              <a:rPr lang="en-GB" altLang="en-US" sz="1600" i="1" dirty="0"/>
              <a:t>direct</a:t>
            </a:r>
            <a:r>
              <a:rPr lang="en-GB" altLang="en-US" sz="1600" dirty="0"/>
              <a:t> pointing device</a:t>
            </a:r>
          </a:p>
          <a:p>
            <a:pPr>
              <a:lnSpc>
                <a:spcPct val="90000"/>
              </a:lnSpc>
            </a:pPr>
            <a:endParaRPr lang="en-GB" altLang="en-US" sz="1000" dirty="0"/>
          </a:p>
          <a:p>
            <a:pPr>
              <a:lnSpc>
                <a:spcPct val="90000"/>
              </a:lnSpc>
            </a:pPr>
            <a:r>
              <a:rPr lang="en-GB" altLang="en-US" sz="1800" dirty="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fast, and requires no specialised pointer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good for menu selection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suitable for use in hostile environment: clean and safe from damage.</a:t>
            </a:r>
          </a:p>
          <a:p>
            <a:pPr>
              <a:lnSpc>
                <a:spcPct val="90000"/>
              </a:lnSpc>
            </a:pPr>
            <a:endParaRPr lang="en-GB" altLang="en-US" sz="1000" dirty="0"/>
          </a:p>
          <a:p>
            <a:pPr>
              <a:lnSpc>
                <a:spcPct val="90000"/>
              </a:lnSpc>
            </a:pPr>
            <a:r>
              <a:rPr lang="en-GB" altLang="en-US" sz="1800" dirty="0"/>
              <a:t>Disadvantages: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finger can mark screen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imprecise (finger is a fairly blunt instrument!)</a:t>
            </a:r>
          </a:p>
          <a:p>
            <a:pPr lvl="2">
              <a:lnSpc>
                <a:spcPct val="90000"/>
              </a:lnSpc>
            </a:pPr>
            <a:r>
              <a:rPr lang="en-GB" altLang="en-US" sz="1400" dirty="0"/>
              <a:t>difficult to select small regions or perform accurate drawing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lifting arm can be tiring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39" y="13716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46" y="3448334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Cursor keys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/>
              <a:t>Four keys (up, down, left, right) on keyboard.</a:t>
            </a:r>
          </a:p>
          <a:p>
            <a:r>
              <a:rPr lang="en-GB" altLang="en-US" sz="2000"/>
              <a:t>Very, very cheap, but slow. </a:t>
            </a:r>
          </a:p>
          <a:p>
            <a:r>
              <a:rPr lang="en-GB" altLang="en-US" sz="2000"/>
              <a:t>Useful for not much more than basic motion for text-editing tasks.</a:t>
            </a:r>
          </a:p>
          <a:p>
            <a:r>
              <a:rPr lang="en-GB" altLang="en-US" sz="2000"/>
              <a:t>No standardised layout, but inverted “T”, most common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209800" y="4029075"/>
          <a:ext cx="461962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Picture" r:id="rId3" imgW="3467100" imgH="1895475" progId="Word.Picture.8">
                  <p:embed/>
                </p:oleObj>
              </mc:Choice>
              <mc:Fallback>
                <p:oleObj name="Picture" r:id="rId3" imgW="3467100" imgH="1895475" progId="Word.Picture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29075"/>
                        <a:ext cx="4619625" cy="252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5181600" y="3886200"/>
            <a:ext cx="1905000" cy="1524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0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 altLang="en-US"/>
              <a:t>display devices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bitmap screens </a:t>
            </a:r>
            <a:r>
              <a:rPr lang="en-GB" altLang="en-US" sz="2400"/>
              <a:t>(CRT &amp; LCD)</a:t>
            </a:r>
            <a:endParaRPr lang="en-GB" altLang="en-US"/>
          </a:p>
          <a:p>
            <a:r>
              <a:rPr lang="en-GB" altLang="en-US"/>
              <a:t>large &amp; situated displays</a:t>
            </a:r>
            <a:br>
              <a:rPr lang="en-GB" altLang="en-US"/>
            </a:br>
            <a:r>
              <a:rPr lang="en-GB" altLang="en-US"/>
              <a:t>digital paper</a:t>
            </a:r>
          </a:p>
        </p:txBody>
      </p:sp>
    </p:spTree>
    <p:extLst>
      <p:ext uri="{BB962C8B-B14F-4D97-AF65-F5344CB8AC3E}">
        <p14:creationId xmlns:p14="http://schemas.microsoft.com/office/powerpoint/2010/main" val="28247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bitmap displays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screen is vast number of coloured dots</a:t>
            </a:r>
          </a:p>
        </p:txBody>
      </p:sp>
      <p:pic>
        <p:nvPicPr>
          <p:cNvPr id="83972" name="Picture 4" descr="&#10;bitmap-1.tiff          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870200" cy="15367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2743200" y="3276600"/>
            <a:ext cx="5511800" cy="2197100"/>
            <a:chOff x="1728" y="2064"/>
            <a:chExt cx="3472" cy="1384"/>
          </a:xfrm>
        </p:grpSpPr>
        <p:pic>
          <p:nvPicPr>
            <p:cNvPr id="83973" name="Picture 5" descr="&#10;bitmap-2.tiff                                                  0007898DMacintosh HD                   ABA7815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064"/>
              <a:ext cx="1552" cy="1384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1728" y="2256"/>
              <a:ext cx="432" cy="3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>
              <a:off x="2160" y="2400"/>
              <a:ext cx="144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80" name="Group 12"/>
          <p:cNvGrpSpPr>
            <a:grpSpLocks/>
          </p:cNvGrpSpPr>
          <p:nvPr/>
        </p:nvGrpSpPr>
        <p:grpSpPr bwMode="auto">
          <a:xfrm>
            <a:off x="2057400" y="3429000"/>
            <a:ext cx="5562600" cy="3149600"/>
            <a:chOff x="1296" y="2160"/>
            <a:chExt cx="3504" cy="1984"/>
          </a:xfrm>
        </p:grpSpPr>
        <p:pic>
          <p:nvPicPr>
            <p:cNvPr id="83974" name="Picture 6" descr="&#10;bitmap-3.tiff                                                  0007898DMacintosh HD                   ABA78158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024"/>
              <a:ext cx="1560" cy="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4416" y="2160"/>
              <a:ext cx="384" cy="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 flipH="1">
              <a:off x="2880" y="2448"/>
              <a:ext cx="1728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12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resolution and colour depth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/>
              <a:t>Resolution … used (inconsistently) for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number of pixels on screen (width x height)</a:t>
            </a:r>
          </a:p>
          <a:p>
            <a:pPr lvl="2">
              <a:lnSpc>
                <a:spcPct val="90000"/>
              </a:lnSpc>
            </a:pPr>
            <a:r>
              <a:rPr lang="en-GB" altLang="en-US" sz="1600"/>
              <a:t>e.g. SVGA 1024 x 768, PDA perhaps 240x400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density of pixels (in pixels or dots per inch - dpi)</a:t>
            </a:r>
          </a:p>
          <a:p>
            <a:pPr lvl="2">
              <a:lnSpc>
                <a:spcPct val="90000"/>
              </a:lnSpc>
            </a:pPr>
            <a:r>
              <a:rPr lang="en-GB" altLang="en-US" sz="1600"/>
              <a:t>typically between 72 and 96 dpi</a:t>
            </a:r>
          </a:p>
          <a:p>
            <a:pPr>
              <a:lnSpc>
                <a:spcPct val="90000"/>
              </a:lnSpc>
            </a:pPr>
            <a:r>
              <a:rPr lang="en-GB" altLang="en-US" sz="2000"/>
              <a:t>Aspect ratio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ration between width and height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4:3 for most screens, 16:9 for wide-screen TV</a:t>
            </a:r>
          </a:p>
          <a:p>
            <a:pPr>
              <a:lnSpc>
                <a:spcPct val="90000"/>
              </a:lnSpc>
            </a:pPr>
            <a:r>
              <a:rPr lang="en-GB" altLang="en-US" sz="2000"/>
              <a:t>Colour depth: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how many different colours for each pixel?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black/white or greys only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256 from a pallete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8 bits each for red/green/blue = millions of colours</a:t>
            </a:r>
          </a:p>
        </p:txBody>
      </p:sp>
    </p:spTree>
    <p:extLst>
      <p:ext uri="{BB962C8B-B14F-4D97-AF65-F5344CB8AC3E}">
        <p14:creationId xmlns:p14="http://schemas.microsoft.com/office/powerpoint/2010/main" val="38134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Liquid crystal displays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dirty="0"/>
              <a:t>Smaller, lighter, and … no radiation problems.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800" dirty="0"/>
          </a:p>
          <a:p>
            <a:pPr>
              <a:lnSpc>
                <a:spcPct val="90000"/>
              </a:lnSpc>
            </a:pPr>
            <a:r>
              <a:rPr lang="en-GB" altLang="en-US" sz="1800" dirty="0"/>
              <a:t>Found on PDAs, portables and notebooks,</a:t>
            </a:r>
            <a:br>
              <a:rPr lang="en-GB" altLang="en-US" sz="1800" dirty="0"/>
            </a:br>
            <a:r>
              <a:rPr lang="en-GB" altLang="en-US" sz="1800" dirty="0"/>
              <a:t>	… and increasingly on desktop and even for home TV</a:t>
            </a:r>
          </a:p>
          <a:p>
            <a:pPr>
              <a:lnSpc>
                <a:spcPct val="90000"/>
              </a:lnSpc>
            </a:pPr>
            <a:endParaRPr lang="en-GB" altLang="en-US" sz="1400" dirty="0"/>
          </a:p>
          <a:p>
            <a:pPr>
              <a:lnSpc>
                <a:spcPct val="90000"/>
              </a:lnSpc>
            </a:pPr>
            <a:r>
              <a:rPr lang="en-GB" altLang="en-US" sz="1800" dirty="0"/>
              <a:t>also used in </a:t>
            </a:r>
            <a:r>
              <a:rPr lang="en-GB" altLang="en-US" sz="1800" dirty="0" err="1"/>
              <a:t>dedicted</a:t>
            </a:r>
            <a:r>
              <a:rPr lang="en-GB" altLang="en-US" sz="1800" dirty="0"/>
              <a:t> displays:</a:t>
            </a:r>
            <a:br>
              <a:rPr lang="en-GB" altLang="en-US" sz="1800" dirty="0"/>
            </a:br>
            <a:r>
              <a:rPr lang="en-GB" altLang="en-US" sz="1800" dirty="0"/>
              <a:t>	digital watches, mobile phones, </a:t>
            </a:r>
            <a:r>
              <a:rPr lang="en-GB" altLang="en-US" sz="1800" dirty="0" err="1"/>
              <a:t>HiFi</a:t>
            </a:r>
            <a:r>
              <a:rPr lang="en-GB" altLang="en-US" sz="1800" dirty="0"/>
              <a:t> controls</a:t>
            </a:r>
          </a:p>
          <a:p>
            <a:pPr lvl="1">
              <a:lnSpc>
                <a:spcPct val="90000"/>
              </a:lnSpc>
            </a:pPr>
            <a:endParaRPr lang="en-GB" altLang="en-US" sz="1600" dirty="0"/>
          </a:p>
          <a:p>
            <a:pPr>
              <a:lnSpc>
                <a:spcPct val="90000"/>
              </a:lnSpc>
            </a:pPr>
            <a:r>
              <a:rPr lang="en-GB" altLang="en-US" sz="1800" dirty="0"/>
              <a:t>How it works …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Top plate transparent and polarised, bottom plate reflecting.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Light passes through top plate and crystal, and reflects back to eye. 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Voltage applied to crystal changes polarisation and hence colour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N.B. light reflected not emitted =&gt; less eye strain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399"/>
            <a:ext cx="241935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53400" y="6421438"/>
            <a:ext cx="762000" cy="365125"/>
          </a:xfrm>
        </p:spPr>
        <p:txBody>
          <a:bodyPr lIns="0" tIns="0" rIns="0" bIns="0"/>
          <a:lstStyle/>
          <a:p>
            <a:pPr>
              <a:defRPr/>
            </a:pPr>
            <a:r>
              <a:rPr lang="en-US" sz="1000">
                <a:solidFill>
                  <a:schemeClr val="tx2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1A-</a:t>
            </a:r>
            <a:fld id="{0CE900D1-5C55-4B93-BDC8-451FEAB60667}" type="slidenum">
              <a:rPr lang="en-US" sz="1000">
                <a:solidFill>
                  <a:schemeClr val="tx2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defRPr/>
              </a:pPr>
              <a:t>3</a:t>
            </a:fld>
            <a:endParaRPr lang="en-US" sz="1000">
              <a:solidFill>
                <a:schemeClr val="tx2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9200" y="1956179"/>
            <a:ext cx="6629400" cy="1219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30000"/>
              </a:spcAft>
            </a:pPr>
            <a:r>
              <a:rPr lang="en-GB" altLang="en-US" sz="4000" kern="0" smtClean="0">
                <a:solidFill>
                  <a:srgbClr val="2E005D"/>
                </a:solidFill>
                <a:latin typeface="Verdana" charset="0"/>
              </a:rPr>
              <a:t>chapter 2</a:t>
            </a:r>
            <a:endParaRPr lang="en-GB" altLang="en-US" sz="4000" kern="0" dirty="0">
              <a:solidFill>
                <a:srgbClr val="2E005D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3352800"/>
            <a:ext cx="6400800" cy="2286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altLang="en-US" sz="4400" kern="0" dirty="0" smtClean="0">
                <a:latin typeface="Comic Sans MS" pitchFamily="66" charset="0"/>
              </a:rPr>
              <a:t>the computer</a:t>
            </a:r>
            <a:endParaRPr lang="en-GB" altLang="en-US" sz="4400" kern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>
                <a:cs typeface="Times New Roman" charset="0"/>
              </a:rPr>
              <a:t>The Computer</a:t>
            </a:r>
            <a:endParaRPr lang="en-US" altLang="en-US" sz="4000" b="1">
              <a:latin typeface="Arial" charset="0"/>
              <a:cs typeface="Times New Roman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1600" indent="-88900">
              <a:buFontTx/>
              <a:buChar char=" "/>
            </a:pPr>
            <a:r>
              <a:rPr lang="en-US" altLang="en-US" sz="2000">
                <a:cs typeface="Times New Roman" charset="0"/>
              </a:rPr>
              <a:t>a computer system is made up of various elements</a:t>
            </a:r>
          </a:p>
          <a:p>
            <a:pPr marL="101600" indent="-88900">
              <a:buFontTx/>
              <a:buChar char=" "/>
            </a:pPr>
            <a:endParaRPr lang="en-GB" altLang="en-US" sz="1800">
              <a:cs typeface="Times New Roman" charset="0"/>
            </a:endParaRPr>
          </a:p>
          <a:p>
            <a:pPr marL="101600" indent="-88900">
              <a:buFontTx/>
              <a:buChar char=" "/>
            </a:pPr>
            <a:r>
              <a:rPr lang="en-US" altLang="en-US" sz="2000">
                <a:cs typeface="Times New Roman" charset="0"/>
              </a:rPr>
              <a:t>each of these elements affects the interaction</a:t>
            </a:r>
          </a:p>
          <a:p>
            <a:pPr marL="666750" lvl="1"/>
            <a:r>
              <a:rPr lang="en-US" altLang="en-US" sz="2000">
                <a:cs typeface="Times New Roman" charset="0"/>
              </a:rPr>
              <a:t>input devices </a:t>
            </a:r>
            <a:r>
              <a:rPr lang="en-US" altLang="en-US" sz="2000">
                <a:latin typeface="Times New Roman"/>
                <a:cs typeface="Times New Roman" charset="0"/>
              </a:rPr>
              <a:t>–</a:t>
            </a:r>
            <a:r>
              <a:rPr lang="en-US" altLang="en-US" sz="2000">
                <a:cs typeface="Times New Roman" charset="0"/>
              </a:rPr>
              <a:t> </a:t>
            </a:r>
            <a:r>
              <a:rPr lang="en-US" altLang="en-US" sz="1800">
                <a:cs typeface="Times New Roman" charset="0"/>
              </a:rPr>
              <a:t>text entry and pointing</a:t>
            </a:r>
            <a:endParaRPr lang="en-GB" altLang="en-US" sz="2000">
              <a:cs typeface="Times New Roman" charset="0"/>
            </a:endParaRPr>
          </a:p>
          <a:p>
            <a:pPr marL="666750" lvl="1"/>
            <a:r>
              <a:rPr lang="en-US" altLang="en-US" sz="2000">
                <a:cs typeface="Times New Roman" charset="0"/>
              </a:rPr>
              <a:t>output devices </a:t>
            </a:r>
            <a:r>
              <a:rPr lang="en-US" altLang="en-US" sz="2000">
                <a:latin typeface="Times New Roman"/>
                <a:cs typeface="Times New Roman" charset="0"/>
              </a:rPr>
              <a:t>–</a:t>
            </a:r>
            <a:r>
              <a:rPr lang="en-US" altLang="en-US" sz="2000">
                <a:cs typeface="Times New Roman" charset="0"/>
              </a:rPr>
              <a:t> </a:t>
            </a:r>
            <a:r>
              <a:rPr lang="en-US" altLang="en-US" sz="1800">
                <a:cs typeface="Times New Roman" charset="0"/>
              </a:rPr>
              <a:t>screen (small&amp;large), digital paper</a:t>
            </a:r>
          </a:p>
          <a:p>
            <a:pPr marL="666750" lvl="1"/>
            <a:r>
              <a:rPr lang="en-US" altLang="en-US" sz="1800">
                <a:cs typeface="Times New Roman" charset="0"/>
              </a:rPr>
              <a:t>virtual reality </a:t>
            </a:r>
            <a:r>
              <a:rPr lang="en-US" altLang="en-US" sz="1800">
                <a:latin typeface="Times New Roman"/>
                <a:cs typeface="Times New Roman" charset="0"/>
              </a:rPr>
              <a:t>–</a:t>
            </a:r>
            <a:r>
              <a:rPr lang="en-US" altLang="en-US" sz="1800">
                <a:cs typeface="Times New Roman" charset="0"/>
              </a:rPr>
              <a:t> special interaction and display devices</a:t>
            </a:r>
          </a:p>
          <a:p>
            <a:pPr marL="666750" lvl="1"/>
            <a:r>
              <a:rPr lang="en-US" altLang="en-US" sz="1800">
                <a:cs typeface="Times New Roman" charset="0"/>
              </a:rPr>
              <a:t>physical interaction </a:t>
            </a:r>
            <a:r>
              <a:rPr lang="en-US" altLang="en-US" sz="1800">
                <a:latin typeface="Times New Roman"/>
                <a:cs typeface="Times New Roman" charset="0"/>
              </a:rPr>
              <a:t>–</a:t>
            </a:r>
            <a:r>
              <a:rPr lang="en-US" altLang="en-US" sz="1800">
                <a:cs typeface="Times New Roman" charset="0"/>
              </a:rPr>
              <a:t> e.g. sound, haptic, bio-sensing</a:t>
            </a:r>
            <a:endParaRPr lang="en-GB" altLang="en-US" sz="1800">
              <a:cs typeface="Times New Roman" charset="0"/>
            </a:endParaRPr>
          </a:p>
          <a:p>
            <a:pPr marL="666750" lvl="1"/>
            <a:r>
              <a:rPr lang="en-US" altLang="en-US" sz="2000">
                <a:cs typeface="Times New Roman" charset="0"/>
              </a:rPr>
              <a:t>paper </a:t>
            </a:r>
            <a:r>
              <a:rPr lang="en-US" altLang="en-US" sz="2000">
                <a:latin typeface="Times New Roman"/>
                <a:cs typeface="Times New Roman" charset="0"/>
              </a:rPr>
              <a:t>–</a:t>
            </a:r>
            <a:r>
              <a:rPr lang="en-US" altLang="en-US" sz="2000">
                <a:cs typeface="Times New Roman" charset="0"/>
              </a:rPr>
              <a:t> </a:t>
            </a:r>
            <a:r>
              <a:rPr lang="en-US" altLang="en-US" sz="1800">
                <a:cs typeface="Times New Roman" charset="0"/>
              </a:rPr>
              <a:t>as output (print) and input (scan)</a:t>
            </a:r>
            <a:endParaRPr lang="en-GB" altLang="en-US" sz="2000">
              <a:cs typeface="Times New Roman" charset="0"/>
            </a:endParaRPr>
          </a:p>
          <a:p>
            <a:pPr marL="666750" lvl="1"/>
            <a:r>
              <a:rPr lang="en-US" altLang="en-US" sz="2000">
                <a:cs typeface="Times New Roman" charset="0"/>
              </a:rPr>
              <a:t>memory </a:t>
            </a:r>
            <a:r>
              <a:rPr lang="en-US" altLang="en-US" sz="2000">
                <a:latin typeface="Times New Roman"/>
                <a:cs typeface="Times New Roman" charset="0"/>
              </a:rPr>
              <a:t>–</a:t>
            </a:r>
            <a:r>
              <a:rPr lang="en-US" altLang="en-US" sz="2000">
                <a:cs typeface="Times New Roman" charset="0"/>
              </a:rPr>
              <a:t> </a:t>
            </a:r>
            <a:r>
              <a:rPr lang="en-US" altLang="en-US" sz="1800">
                <a:cs typeface="Times New Roman" charset="0"/>
              </a:rPr>
              <a:t>RAM &amp; permanent media, capacity &amp; access</a:t>
            </a:r>
            <a:endParaRPr lang="en-GB" altLang="en-US" sz="2000">
              <a:cs typeface="Times New Roman" charset="0"/>
            </a:endParaRPr>
          </a:p>
          <a:p>
            <a:pPr marL="666750" lvl="1"/>
            <a:r>
              <a:rPr lang="en-US" altLang="en-US" sz="2000">
                <a:cs typeface="Times New Roman" charset="0"/>
              </a:rPr>
              <a:t>processing </a:t>
            </a:r>
            <a:r>
              <a:rPr lang="en-US" altLang="en-US" sz="2000">
                <a:latin typeface="Times New Roman"/>
                <a:cs typeface="Times New Roman" charset="0"/>
              </a:rPr>
              <a:t>–</a:t>
            </a:r>
            <a:r>
              <a:rPr lang="en-US" altLang="en-US" sz="2000">
                <a:cs typeface="Times New Roman" charset="0"/>
              </a:rPr>
              <a:t> </a:t>
            </a:r>
            <a:r>
              <a:rPr lang="en-US" altLang="en-US" sz="1800">
                <a:cs typeface="Times New Roman" charset="0"/>
              </a:rPr>
              <a:t>speed of processing, networks</a:t>
            </a:r>
            <a:endParaRPr lang="en-US" altLang="en-US" sz="200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Interacting with computers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 marL="190500" indent="-152400">
              <a:buFontTx/>
              <a:buChar char=" "/>
            </a:pPr>
            <a:r>
              <a:rPr lang="en-GB" altLang="en-US" sz="2400"/>
              <a:t>to understand human–</a:t>
            </a:r>
            <a:r>
              <a:rPr lang="en-GB" altLang="en-US" sz="2400" i="1"/>
              <a:t>computer</a:t>
            </a:r>
            <a:r>
              <a:rPr lang="en-GB" altLang="en-US" sz="2400"/>
              <a:t> interaction</a:t>
            </a:r>
            <a:br>
              <a:rPr lang="en-GB" altLang="en-US" sz="2400"/>
            </a:br>
            <a:r>
              <a:rPr lang="en-GB" altLang="en-US" sz="2400"/>
              <a:t>	… need to understand computers!</a:t>
            </a:r>
          </a:p>
        </p:txBody>
      </p:sp>
      <p:pic>
        <p:nvPicPr>
          <p:cNvPr id="59396" name="Picture 4" descr="computer.gif           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5238" y="3505200"/>
            <a:ext cx="1173162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2636838" y="4800600"/>
            <a:ext cx="838200" cy="838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3475038" y="4114800"/>
            <a:ext cx="1524000" cy="762000"/>
          </a:xfrm>
          <a:prstGeom prst="line">
            <a:avLst/>
          </a:prstGeom>
          <a:noFill/>
          <a:ln w="57150">
            <a:solidFill>
              <a:srgbClr val="2E005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3627438" y="4419600"/>
            <a:ext cx="1524000" cy="762000"/>
          </a:xfrm>
          <a:prstGeom prst="line">
            <a:avLst/>
          </a:prstGeom>
          <a:noFill/>
          <a:ln w="57150">
            <a:solidFill>
              <a:srgbClr val="2E005D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633413" y="3309938"/>
            <a:ext cx="3100387" cy="1109662"/>
            <a:chOff x="399" y="2085"/>
            <a:chExt cx="1953" cy="699"/>
          </a:xfrm>
        </p:grpSpPr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399" y="2085"/>
              <a:ext cx="1809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>
                  <a:latin typeface="Verdana" charset="0"/>
                </a:rPr>
                <a:t>what goes in and out</a:t>
              </a:r>
              <a:br>
                <a:rPr lang="en-GB" altLang="en-US" sz="2000">
                  <a:latin typeface="Verdana" charset="0"/>
                </a:rPr>
              </a:br>
              <a:r>
                <a:rPr lang="en-GB" altLang="en-US" sz="1600">
                  <a:latin typeface="Verdana" charset="0"/>
                </a:rPr>
                <a:t>devices, paper,</a:t>
              </a:r>
              <a:br>
                <a:rPr lang="en-GB" altLang="en-US" sz="1600">
                  <a:latin typeface="Verdana" charset="0"/>
                </a:rPr>
              </a:br>
              <a:r>
                <a:rPr lang="en-GB" altLang="en-US" sz="1600">
                  <a:latin typeface="Verdana" charset="0"/>
                </a:rPr>
                <a:t>sensors, etc.</a:t>
              </a:r>
              <a:endParaRPr lang="en-GB" altLang="en-US" sz="1800">
                <a:latin typeface="Verdana" charset="0"/>
              </a:endParaRPr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1584" y="2448"/>
              <a:ext cx="76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05" name="Group 13"/>
          <p:cNvGrpSpPr>
            <a:grpSpLocks/>
          </p:cNvGrpSpPr>
          <p:nvPr/>
        </p:nvGrpSpPr>
        <p:grpSpPr bwMode="auto">
          <a:xfrm>
            <a:off x="6051550" y="4419600"/>
            <a:ext cx="2343150" cy="1735138"/>
            <a:chOff x="3812" y="2784"/>
            <a:chExt cx="1476" cy="1093"/>
          </a:xfrm>
        </p:grpSpPr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3812" y="3312"/>
              <a:ext cx="1476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GB" altLang="en-US" sz="2000">
                  <a:latin typeface="Verdana" charset="0"/>
                </a:rPr>
                <a:t>what can it do?</a:t>
              </a:r>
              <a:br>
                <a:rPr lang="en-GB" altLang="en-US" sz="2000">
                  <a:latin typeface="Verdana" charset="0"/>
                </a:rPr>
              </a:br>
              <a:r>
                <a:rPr lang="en-GB" altLang="en-US" sz="1600">
                  <a:latin typeface="Verdana" charset="0"/>
                </a:rPr>
                <a:t>memory, processing,</a:t>
              </a:r>
              <a:br>
                <a:rPr lang="en-GB" altLang="en-US" sz="1600">
                  <a:latin typeface="Verdana" charset="0"/>
                </a:rPr>
              </a:br>
              <a:r>
                <a:rPr lang="en-GB" altLang="en-US" sz="1600">
                  <a:latin typeface="Verdana" charset="0"/>
                </a:rPr>
                <a:t>networks</a:t>
              </a:r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 flipH="1" flipV="1">
              <a:off x="3840" y="2784"/>
              <a:ext cx="624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18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 ‘typical’ computer system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dirty="0"/>
              <a:t>screen, or monitor, on which there are windows</a:t>
            </a:r>
          </a:p>
          <a:p>
            <a:pPr>
              <a:lnSpc>
                <a:spcPct val="90000"/>
              </a:lnSpc>
            </a:pPr>
            <a:r>
              <a:rPr lang="en-GB" altLang="en-US" sz="1800" dirty="0"/>
              <a:t>keyboard</a:t>
            </a:r>
          </a:p>
          <a:p>
            <a:pPr>
              <a:lnSpc>
                <a:spcPct val="90000"/>
              </a:lnSpc>
            </a:pPr>
            <a:r>
              <a:rPr lang="en-GB" altLang="en-US" sz="1800" dirty="0"/>
              <a:t>mouse/trackpad</a:t>
            </a:r>
          </a:p>
          <a:p>
            <a:pPr>
              <a:lnSpc>
                <a:spcPct val="90000"/>
              </a:lnSpc>
            </a:pPr>
            <a:endParaRPr lang="en-GB" altLang="en-US" sz="1800" dirty="0"/>
          </a:p>
          <a:p>
            <a:pPr>
              <a:lnSpc>
                <a:spcPct val="90000"/>
              </a:lnSpc>
            </a:pPr>
            <a:r>
              <a:rPr lang="en-GB" altLang="en-US" sz="1800" dirty="0"/>
              <a:t>variations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desktop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laptop</a:t>
            </a:r>
          </a:p>
          <a:p>
            <a:pPr lvl="1">
              <a:lnSpc>
                <a:spcPct val="90000"/>
              </a:lnSpc>
            </a:pPr>
            <a:r>
              <a:rPr lang="en-GB" altLang="en-US" sz="1600" dirty="0"/>
              <a:t>PDA</a:t>
            </a:r>
          </a:p>
          <a:p>
            <a:pPr>
              <a:lnSpc>
                <a:spcPct val="90000"/>
              </a:lnSpc>
            </a:pPr>
            <a:endParaRPr lang="en-GB" altLang="en-US" sz="1800" dirty="0"/>
          </a:p>
          <a:p>
            <a:pPr>
              <a:lnSpc>
                <a:spcPct val="90000"/>
              </a:lnSpc>
            </a:pPr>
            <a:endParaRPr lang="en-GB" altLang="en-US" sz="1800" dirty="0"/>
          </a:p>
          <a:p>
            <a:pPr>
              <a:lnSpc>
                <a:spcPct val="90000"/>
              </a:lnSpc>
              <a:buFontTx/>
              <a:buChar char=" "/>
            </a:pPr>
            <a:endParaRPr lang="en-GB" altLang="en-US" sz="1800" dirty="0" smtClean="0"/>
          </a:p>
          <a:p>
            <a:pPr>
              <a:lnSpc>
                <a:spcPct val="90000"/>
              </a:lnSpc>
              <a:buFontTx/>
              <a:buChar char=" "/>
            </a:pPr>
            <a:endParaRPr lang="en-GB" altLang="en-US" sz="1800" dirty="0"/>
          </a:p>
          <a:p>
            <a:pPr>
              <a:lnSpc>
                <a:spcPct val="90000"/>
              </a:lnSpc>
              <a:buFontTx/>
              <a:buChar char=" "/>
            </a:pPr>
            <a:r>
              <a:rPr lang="en-GB" altLang="en-US" sz="1800" dirty="0" smtClean="0"/>
              <a:t>the </a:t>
            </a:r>
            <a:r>
              <a:rPr lang="en-GB" altLang="en-US" sz="1800" dirty="0"/>
              <a:t>devices dictate the styles of interaction that the system supports</a:t>
            </a:r>
          </a:p>
          <a:p>
            <a:pPr>
              <a:lnSpc>
                <a:spcPct val="90000"/>
              </a:lnSpc>
              <a:buFontTx/>
              <a:buChar char=" "/>
            </a:pPr>
            <a:r>
              <a:rPr lang="en-GB" altLang="en-US" sz="1800" dirty="0"/>
              <a:t>If we use different devices, then the interface will support a different style of interaction</a:t>
            </a:r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84138" y="1435100"/>
            <a:ext cx="2735262" cy="850900"/>
            <a:chOff x="53" y="904"/>
            <a:chExt cx="1723" cy="536"/>
          </a:xfrm>
        </p:grpSpPr>
        <p:grpSp>
          <p:nvGrpSpPr>
            <p:cNvPr id="51208" name="Group 8"/>
            <p:cNvGrpSpPr>
              <a:grpSpLocks/>
            </p:cNvGrpSpPr>
            <p:nvPr/>
          </p:nvGrpSpPr>
          <p:grpSpPr bwMode="auto">
            <a:xfrm>
              <a:off x="53" y="960"/>
              <a:ext cx="859" cy="480"/>
              <a:chOff x="53" y="960"/>
              <a:chExt cx="859" cy="480"/>
            </a:xfrm>
          </p:grpSpPr>
          <p:sp>
            <p:nvSpPr>
              <p:cNvPr id="51205" name="Text Box 5"/>
              <p:cNvSpPr txBox="1">
                <a:spLocks noChangeArrowheads="1"/>
              </p:cNvSpPr>
              <p:nvPr/>
            </p:nvSpPr>
            <p:spPr bwMode="auto">
              <a:xfrm>
                <a:off x="53" y="960"/>
                <a:ext cx="331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4400" b="1">
                    <a:solidFill>
                      <a:srgbClr val="FF0000"/>
                    </a:solidFill>
                    <a:latin typeface="Arial" charset="0"/>
                  </a:rPr>
                  <a:t>?</a:t>
                </a:r>
              </a:p>
            </p:txBody>
          </p:sp>
          <p:sp>
            <p:nvSpPr>
              <p:cNvPr id="51207" name="Line 7"/>
              <p:cNvSpPr>
                <a:spLocks noChangeShapeType="1"/>
              </p:cNvSpPr>
              <p:nvPr/>
            </p:nvSpPr>
            <p:spPr bwMode="auto">
              <a:xfrm flipV="1">
                <a:off x="384" y="960"/>
                <a:ext cx="528" cy="19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09" name="Freeform 9"/>
            <p:cNvSpPr>
              <a:spLocks/>
            </p:cNvSpPr>
            <p:nvPr/>
          </p:nvSpPr>
          <p:spPr bwMode="auto">
            <a:xfrm>
              <a:off x="816" y="904"/>
              <a:ext cx="960" cy="56"/>
            </a:xfrm>
            <a:custGeom>
              <a:avLst/>
              <a:gdLst>
                <a:gd name="T0" fmla="*/ 0 w 960"/>
                <a:gd name="T1" fmla="*/ 8 h 56"/>
                <a:gd name="T2" fmla="*/ 48 w 960"/>
                <a:gd name="T3" fmla="*/ 8 h 56"/>
                <a:gd name="T4" fmla="*/ 96 w 960"/>
                <a:gd name="T5" fmla="*/ 8 h 56"/>
                <a:gd name="T6" fmla="*/ 144 w 960"/>
                <a:gd name="T7" fmla="*/ 56 h 56"/>
                <a:gd name="T8" fmla="*/ 192 w 960"/>
                <a:gd name="T9" fmla="*/ 8 h 56"/>
                <a:gd name="T10" fmla="*/ 288 w 960"/>
                <a:gd name="T11" fmla="*/ 56 h 56"/>
                <a:gd name="T12" fmla="*/ 336 w 960"/>
                <a:gd name="T13" fmla="*/ 8 h 56"/>
                <a:gd name="T14" fmla="*/ 432 w 960"/>
                <a:gd name="T15" fmla="*/ 56 h 56"/>
                <a:gd name="T16" fmla="*/ 480 w 960"/>
                <a:gd name="T17" fmla="*/ 8 h 56"/>
                <a:gd name="T18" fmla="*/ 576 w 960"/>
                <a:gd name="T19" fmla="*/ 56 h 56"/>
                <a:gd name="T20" fmla="*/ 624 w 960"/>
                <a:gd name="T21" fmla="*/ 8 h 56"/>
                <a:gd name="T22" fmla="*/ 720 w 960"/>
                <a:gd name="T23" fmla="*/ 56 h 56"/>
                <a:gd name="T24" fmla="*/ 816 w 960"/>
                <a:gd name="T25" fmla="*/ 8 h 56"/>
                <a:gd name="T26" fmla="*/ 864 w 960"/>
                <a:gd name="T27" fmla="*/ 56 h 56"/>
                <a:gd name="T28" fmla="*/ 960 w 960"/>
                <a:gd name="T2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0" h="56">
                  <a:moveTo>
                    <a:pt x="0" y="8"/>
                  </a:moveTo>
                  <a:cubicBezTo>
                    <a:pt x="16" y="8"/>
                    <a:pt x="32" y="8"/>
                    <a:pt x="48" y="8"/>
                  </a:cubicBezTo>
                  <a:cubicBezTo>
                    <a:pt x="64" y="8"/>
                    <a:pt x="80" y="0"/>
                    <a:pt x="96" y="8"/>
                  </a:cubicBezTo>
                  <a:cubicBezTo>
                    <a:pt x="112" y="16"/>
                    <a:pt x="128" y="56"/>
                    <a:pt x="144" y="56"/>
                  </a:cubicBezTo>
                  <a:cubicBezTo>
                    <a:pt x="160" y="56"/>
                    <a:pt x="168" y="8"/>
                    <a:pt x="192" y="8"/>
                  </a:cubicBezTo>
                  <a:cubicBezTo>
                    <a:pt x="216" y="8"/>
                    <a:pt x="264" y="56"/>
                    <a:pt x="288" y="56"/>
                  </a:cubicBezTo>
                  <a:cubicBezTo>
                    <a:pt x="312" y="56"/>
                    <a:pt x="312" y="8"/>
                    <a:pt x="336" y="8"/>
                  </a:cubicBezTo>
                  <a:cubicBezTo>
                    <a:pt x="360" y="8"/>
                    <a:pt x="408" y="56"/>
                    <a:pt x="432" y="56"/>
                  </a:cubicBezTo>
                  <a:cubicBezTo>
                    <a:pt x="456" y="56"/>
                    <a:pt x="456" y="8"/>
                    <a:pt x="480" y="8"/>
                  </a:cubicBezTo>
                  <a:cubicBezTo>
                    <a:pt x="504" y="8"/>
                    <a:pt x="552" y="56"/>
                    <a:pt x="576" y="56"/>
                  </a:cubicBezTo>
                  <a:cubicBezTo>
                    <a:pt x="600" y="56"/>
                    <a:pt x="600" y="8"/>
                    <a:pt x="624" y="8"/>
                  </a:cubicBezTo>
                  <a:cubicBezTo>
                    <a:pt x="648" y="8"/>
                    <a:pt x="688" y="56"/>
                    <a:pt x="720" y="56"/>
                  </a:cubicBezTo>
                  <a:cubicBezTo>
                    <a:pt x="752" y="56"/>
                    <a:pt x="792" y="8"/>
                    <a:pt x="816" y="8"/>
                  </a:cubicBezTo>
                  <a:cubicBezTo>
                    <a:pt x="840" y="8"/>
                    <a:pt x="840" y="56"/>
                    <a:pt x="864" y="56"/>
                  </a:cubicBezTo>
                  <a:cubicBezTo>
                    <a:pt x="888" y="56"/>
                    <a:pt x="924" y="32"/>
                    <a:pt x="960" y="8"/>
                  </a:cubicBezTo>
                </a:path>
              </a:pathLst>
            </a:custGeom>
            <a:noFill/>
            <a:ln w="38100" cmpd="sng">
              <a:solidFill>
                <a:srgbClr val="FFC5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571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many …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computers in your house?</a:t>
            </a:r>
          </a:p>
          <a:p>
            <a:pPr lvl="1"/>
            <a:r>
              <a:rPr lang="en-GB" altLang="en-US" dirty="0"/>
              <a:t>hands up, …</a:t>
            </a:r>
            <a:br>
              <a:rPr lang="en-GB" altLang="en-US" dirty="0"/>
            </a:br>
            <a:r>
              <a:rPr lang="en-GB" altLang="en-US" dirty="0"/>
              <a:t>	… none,  1,  2 , 3,  more!!</a:t>
            </a:r>
          </a:p>
          <a:p>
            <a:endParaRPr lang="en-GB" altLang="en-US" dirty="0"/>
          </a:p>
          <a:p>
            <a:r>
              <a:rPr lang="en-GB" altLang="en-US" dirty="0"/>
              <a:t>computers in your pockets</a:t>
            </a:r>
            <a:r>
              <a:rPr lang="en-GB" altLang="en-US" dirty="0" smtClean="0"/>
              <a:t>?</a:t>
            </a:r>
            <a:endParaRPr lang="en-GB" altLang="en-US" dirty="0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543083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rgbClr val="2E005D"/>
                </a:solidFill>
                <a:latin typeface="Verdana" charset="0"/>
              </a:rPr>
              <a:t>are you thinking  …</a:t>
            </a:r>
          </a:p>
          <a:p>
            <a:r>
              <a:rPr lang="en-GB" altLang="en-US" sz="2800" dirty="0">
                <a:solidFill>
                  <a:srgbClr val="2E005D"/>
                </a:solidFill>
                <a:latin typeface="Verdana" charset="0"/>
              </a:rPr>
              <a:t>           …  PC, laptop, PDA ??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190499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Sajjad Mohsin\AppData\Local\Microsoft\Windows\Temporary Internet Files\Content.IE5\DGVVGD27\MC9004397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33" y="5278436"/>
            <a:ext cx="155626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8017"/>
            <a:ext cx="2057400" cy="220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3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many computers …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Char char=" "/>
            </a:pPr>
            <a:r>
              <a:rPr lang="en-GB" altLang="en-US" sz="2400"/>
              <a:t>in your house?</a:t>
            </a:r>
          </a:p>
          <a:p>
            <a:pPr marL="476250" lvl="1"/>
            <a:endParaRPr lang="en-GB" altLang="en-US" sz="1200"/>
          </a:p>
          <a:p>
            <a:pPr marL="476250" lvl="1"/>
            <a:r>
              <a:rPr lang="en-GB" altLang="en-US" sz="2000"/>
              <a:t>PC</a:t>
            </a:r>
          </a:p>
          <a:p>
            <a:pPr marL="476250" lvl="1"/>
            <a:r>
              <a:rPr lang="en-GB" altLang="en-US" sz="2000"/>
              <a:t>TV, VCR, DVD, HiFi, cable/satellite TV</a:t>
            </a:r>
          </a:p>
          <a:p>
            <a:pPr marL="476250" lvl="1"/>
            <a:r>
              <a:rPr lang="en-GB" altLang="en-US" sz="2000"/>
              <a:t>microwave, cooker, washing machine</a:t>
            </a:r>
          </a:p>
          <a:p>
            <a:pPr marL="476250" lvl="1"/>
            <a:r>
              <a:rPr lang="en-GB" altLang="en-US" sz="2000"/>
              <a:t>central heating</a:t>
            </a:r>
          </a:p>
          <a:p>
            <a:pPr marL="476250" lvl="1"/>
            <a:r>
              <a:rPr lang="en-GB" altLang="en-US" sz="2000"/>
              <a:t>security system</a:t>
            </a:r>
          </a:p>
          <a:p>
            <a:pPr marL="0" indent="0"/>
            <a:endParaRPr lang="en-GB" altLang="en-US" sz="2400"/>
          </a:p>
          <a:p>
            <a:pPr marL="476250" lvl="1">
              <a:buFontTx/>
              <a:buChar char=" "/>
            </a:pPr>
            <a:r>
              <a:rPr lang="en-GB" altLang="en-US" sz="2000"/>
              <a:t>can you think of more?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 "/>
            </a:pPr>
            <a:r>
              <a:rPr lang="en-GB" altLang="en-US" sz="2400"/>
              <a:t>in your pockets?</a:t>
            </a:r>
          </a:p>
          <a:p>
            <a:pPr lvl="1"/>
            <a:endParaRPr lang="en-GB" altLang="en-US" sz="1200"/>
          </a:p>
          <a:p>
            <a:pPr lvl="1"/>
            <a:r>
              <a:rPr lang="en-GB" altLang="en-US" sz="2000"/>
              <a:t>PDA</a:t>
            </a:r>
          </a:p>
          <a:p>
            <a:pPr lvl="1"/>
            <a:r>
              <a:rPr lang="en-GB" altLang="en-US" sz="2000"/>
              <a:t>phone, camera</a:t>
            </a:r>
          </a:p>
          <a:p>
            <a:pPr lvl="1"/>
            <a:r>
              <a:rPr lang="en-GB" altLang="en-US" sz="2000"/>
              <a:t>smart card, card with magnetic strip?</a:t>
            </a:r>
          </a:p>
          <a:p>
            <a:pPr lvl="1"/>
            <a:r>
              <a:rPr lang="en-GB" altLang="en-US" sz="2000"/>
              <a:t>electronic car key</a:t>
            </a:r>
          </a:p>
          <a:p>
            <a:pPr lvl="1"/>
            <a:r>
              <a:rPr lang="en-GB" altLang="en-US" sz="2000"/>
              <a:t>USB memory</a:t>
            </a:r>
          </a:p>
          <a:p>
            <a:endParaRPr lang="en-GB" altLang="en-US" sz="2400"/>
          </a:p>
          <a:p>
            <a:pPr lvl="1">
              <a:buFontTx/>
              <a:buChar char=" "/>
            </a:pPr>
            <a:r>
              <a:rPr lang="en-GB" altLang="en-US" sz="2000"/>
              <a:t>try your pockets and bags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0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Interactivity?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2000" dirty="0"/>
              <a:t>Long ago in a galaxy far away … </a:t>
            </a:r>
            <a:r>
              <a:rPr lang="en-GB" altLang="en-US" sz="2000" i="1" dirty="0"/>
              <a:t>batch</a:t>
            </a:r>
            <a:r>
              <a:rPr lang="en-GB" altLang="en-US" sz="2000" dirty="0"/>
              <a:t> processing</a:t>
            </a:r>
          </a:p>
          <a:p>
            <a:pPr marL="565150" lvl="1"/>
            <a:r>
              <a:rPr lang="en-GB" altLang="en-US" sz="1800" dirty="0"/>
              <a:t>punched card stacks or large data files prepared</a:t>
            </a:r>
          </a:p>
          <a:p>
            <a:pPr marL="565150" lvl="1"/>
            <a:r>
              <a:rPr lang="en-GB" altLang="en-US" sz="1800" dirty="0"/>
              <a:t>long wait ….</a:t>
            </a:r>
          </a:p>
          <a:p>
            <a:pPr marL="565150" lvl="1"/>
            <a:r>
              <a:rPr lang="en-GB" altLang="en-US" sz="1800" dirty="0"/>
              <a:t>line printer output</a:t>
            </a:r>
          </a:p>
          <a:p>
            <a:pPr marL="565150" lvl="1">
              <a:buFontTx/>
              <a:buChar char=" "/>
            </a:pPr>
            <a:r>
              <a:rPr lang="en-GB" altLang="en-US" sz="1800" dirty="0"/>
              <a:t>… and if it is not right …</a:t>
            </a:r>
          </a:p>
          <a:p>
            <a:pPr marL="565150" lvl="1">
              <a:buFontTx/>
              <a:buChar char=" "/>
            </a:pPr>
            <a:endParaRPr lang="en-GB" altLang="en-US" sz="1200" dirty="0"/>
          </a:p>
          <a:p>
            <a:pPr marL="0" indent="0">
              <a:buFontTx/>
              <a:buChar char=" "/>
            </a:pPr>
            <a:r>
              <a:rPr lang="en-GB" altLang="en-US" sz="2000" dirty="0"/>
              <a:t>Now most computing is interactive</a:t>
            </a:r>
          </a:p>
          <a:p>
            <a:pPr marL="565150" lvl="1"/>
            <a:r>
              <a:rPr lang="en-GB" altLang="en-US" sz="1800" dirty="0"/>
              <a:t>rapid feedback</a:t>
            </a:r>
          </a:p>
          <a:p>
            <a:pPr marL="565150" lvl="1"/>
            <a:r>
              <a:rPr lang="en-GB" altLang="en-US" sz="1800" dirty="0"/>
              <a:t>the user in control (most of the time)</a:t>
            </a:r>
          </a:p>
          <a:p>
            <a:pPr marL="565150" lvl="1"/>
            <a:r>
              <a:rPr lang="en-GB" altLang="en-US" sz="1800" dirty="0"/>
              <a:t>doing rather than thinking …</a:t>
            </a:r>
          </a:p>
          <a:p>
            <a:pPr marL="0" indent="0"/>
            <a:endParaRPr lang="en-GB" altLang="en-US" sz="1000" dirty="0"/>
          </a:p>
          <a:p>
            <a:pPr marL="0" indent="0">
              <a:buFontTx/>
              <a:buNone/>
            </a:pPr>
            <a:r>
              <a:rPr lang="en-GB" altLang="en-US" sz="2000" dirty="0"/>
              <a:t>Is faster always better?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46" y="2362200"/>
            <a:ext cx="23812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2144"/>
            <a:ext cx="277514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2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0</TotalTime>
  <Words>1065</Words>
  <Application>Microsoft Office PowerPoint</Application>
  <PresentationFormat>On-screen Show (4:3)</PresentationFormat>
  <Paragraphs>293</Paragraphs>
  <Slides>28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Comic Sans MS</vt:lpstr>
      <vt:lpstr>Times New Roman</vt:lpstr>
      <vt:lpstr>Verdana</vt:lpstr>
      <vt:lpstr>Wingdings</vt:lpstr>
      <vt:lpstr>Pixel</vt:lpstr>
      <vt:lpstr>Picture</vt:lpstr>
      <vt:lpstr>HUMAN COMPUTER INTERACTION LECTURE 4</vt:lpstr>
      <vt:lpstr>Quiz # 1</vt:lpstr>
      <vt:lpstr>PowerPoint Presentation</vt:lpstr>
      <vt:lpstr>The Computer</vt:lpstr>
      <vt:lpstr>Interacting with computers</vt:lpstr>
      <vt:lpstr>A ‘typical’ computer system</vt:lpstr>
      <vt:lpstr>How many …</vt:lpstr>
      <vt:lpstr>How many computers …</vt:lpstr>
      <vt:lpstr>Interactivity?</vt:lpstr>
      <vt:lpstr>Richer interaction</vt:lpstr>
      <vt:lpstr>text entry devices</vt:lpstr>
      <vt:lpstr>Keyboards</vt:lpstr>
      <vt:lpstr>layout – QWERTY</vt:lpstr>
      <vt:lpstr>alternative keyboard layouts</vt:lpstr>
      <vt:lpstr>phone pad and T9 entry</vt:lpstr>
      <vt:lpstr>Handwriting recognition</vt:lpstr>
      <vt:lpstr>Speech recognition</vt:lpstr>
      <vt:lpstr>Numeric keypads</vt:lpstr>
      <vt:lpstr>positioning, pointing and drawing</vt:lpstr>
      <vt:lpstr>the Mouse</vt:lpstr>
      <vt:lpstr>the mouse (ctd)</vt:lpstr>
      <vt:lpstr>Touchpad</vt:lpstr>
      <vt:lpstr>Touch-sensitive screen</vt:lpstr>
      <vt:lpstr>Cursor keys</vt:lpstr>
      <vt:lpstr>display devices</vt:lpstr>
      <vt:lpstr>bitmap displays</vt:lpstr>
      <vt:lpstr>resolution and colour depth</vt:lpstr>
      <vt:lpstr>Liquid crystal displays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2013-02-03T16:38:09Z</dcterms:created>
  <dcterms:modified xsi:type="dcterms:W3CDTF">2019-03-12T05:38:03Z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