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8" r:id="rId4"/>
    <p:sldId id="259" r:id="rId5"/>
    <p:sldId id="261" r:id="rId6"/>
    <p:sldId id="262" r:id="rId7"/>
    <p:sldId id="282" r:id="rId8"/>
    <p:sldId id="285" r:id="rId9"/>
    <p:sldId id="287" r:id="rId10"/>
    <p:sldId id="288" r:id="rId11"/>
    <p:sldId id="289" r:id="rId12"/>
    <p:sldId id="279" r:id="rId13"/>
    <p:sldId id="280" r:id="rId14"/>
    <p:sldId id="281" r:id="rId15"/>
    <p:sldId id="274" r:id="rId16"/>
    <p:sldId id="275" r:id="rId17"/>
    <p:sldId id="270" r:id="rId18"/>
    <p:sldId id="271" r:id="rId19"/>
    <p:sldId id="265" r:id="rId20"/>
    <p:sldId id="266" r:id="rId21"/>
    <p:sldId id="267" r:id="rId22"/>
    <p:sldId id="268" r:id="rId23"/>
    <p:sldId id="269" r:id="rId24"/>
    <p:sldId id="263" r:id="rId25"/>
    <p:sldId id="264" r:id="rId26"/>
    <p:sldId id="276" r:id="rId27"/>
    <p:sldId id="277" r:id="rId28"/>
    <p:sldId id="278" r:id="rId29"/>
    <p:sldId id="284" r:id="rId30"/>
    <p:sldId id="290" r:id="rId31"/>
    <p:sldId id="291" r:id="rId32"/>
    <p:sldId id="292" r:id="rId33"/>
    <p:sldId id="29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5D23-5B7F-4973-9455-2B97A6A3E2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21092D-B5B0-4024-877E-B2B99DC82B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4FBB05-0AED-463E-9E8F-6DFBFF848892}"/>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F9075987-3C9B-4684-B553-EC7C16D74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83B17-8A44-49DB-B6F9-E2619B420F19}"/>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125181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2D34-C997-4E5D-B03B-A28816994B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EDD9CA-82EF-471A-AF26-885CC84430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B4B8B-53E0-4AF9-B7D4-F42C9F7C9415}"/>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49040C91-B001-44C7-8783-C2955F1BD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5F1F7-4887-444C-8280-836FF4A0B90F}"/>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135340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3073F8-416D-4AD1-83A6-B56CA2BD95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B4D14C-3D3E-4D2B-AF6E-0445D35995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73500-826B-4ABF-A46B-BBFA2D85C2F0}"/>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A18F27E1-F3EB-49CF-BA03-128EE6F5A8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75D5F-0D0B-4724-BD17-A85419A0C15B}"/>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368616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76C07-25CE-4CBA-B6E4-C406E9D001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971724-591E-43A1-A450-0EEC1CBF0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EDAC3-A7C5-4B39-AFF1-E812FFACE041}"/>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60BC5021-8A2A-4237-84EF-D89814CC3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7FFDB-4AE5-4F22-88B2-79275693E83C}"/>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33332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F35B-4564-4844-A4B2-389C278657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5EF437-D111-4D48-ADF5-3275F3EC7C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995FF4-64E1-4647-82D2-36ED2A04BCF7}"/>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83B0BB61-BB87-482F-B4F3-75DA95E7E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AC7238-2098-483C-8A15-D31049606E33}"/>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423359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B703-A854-4605-86CD-3CB5B6FBDC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DF3609-246A-4EC7-89E8-C87DBFD91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60F942-2898-40C4-A76B-F9AEC65FEA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A2D050-00D1-4ABA-BD3B-D59CE4B57D68}"/>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6" name="Footer Placeholder 5">
            <a:extLst>
              <a:ext uri="{FF2B5EF4-FFF2-40B4-BE49-F238E27FC236}">
                <a16:creationId xmlns:a16="http://schemas.microsoft.com/office/drawing/2014/main" id="{78A6FFF1-0C24-402A-8958-1C66738B87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AD608-8967-4472-B55F-E8D0F622AAE0}"/>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366289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CD85-D054-4070-9AC1-467EEEF9B2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A15CCE-48AD-4F9C-B760-635210E7C7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F9A5AD-8B92-4440-821E-85A0EB79C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5B3365-4F19-49E7-88A5-CC82017B7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6C8686-CF1C-4890-B391-8AC1CBFB30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ADF015-0014-4619-8431-9B4D3C26100F}"/>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8" name="Footer Placeholder 7">
            <a:extLst>
              <a:ext uri="{FF2B5EF4-FFF2-40B4-BE49-F238E27FC236}">
                <a16:creationId xmlns:a16="http://schemas.microsoft.com/office/drawing/2014/main" id="{141E78C2-20A9-406E-82A9-85EECAEA46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7C141A-C9EC-4276-947D-4AFB3E89F8D0}"/>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55054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C8A6-AC9B-47DA-9396-4474E7B52D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E88DC-DEB0-4588-A1E5-AC4DA0A48FC1}"/>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4" name="Footer Placeholder 3">
            <a:extLst>
              <a:ext uri="{FF2B5EF4-FFF2-40B4-BE49-F238E27FC236}">
                <a16:creationId xmlns:a16="http://schemas.microsoft.com/office/drawing/2014/main" id="{042F83B8-B432-4EE1-B34F-F8D765AAD5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411A0E-74B2-4FD2-8FE7-13291FE89B14}"/>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48674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0676A5-4C89-4296-8CD3-D1144A756CE3}"/>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3" name="Footer Placeholder 2">
            <a:extLst>
              <a:ext uri="{FF2B5EF4-FFF2-40B4-BE49-F238E27FC236}">
                <a16:creationId xmlns:a16="http://schemas.microsoft.com/office/drawing/2014/main" id="{7B725DD9-6588-42DF-A8EF-197E2E3291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95C607-EBDC-47A4-B430-A24BB5EB33BE}"/>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123190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FE93-0B13-4EDB-8D42-8EC8D882B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1AE432-432C-4899-8B73-7A8E81E70C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DFACF9-5D24-4D7B-8B62-B8FD5C7DD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5F815-6E98-4B6A-8A63-0F148EC54FBC}"/>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6" name="Footer Placeholder 5">
            <a:extLst>
              <a:ext uri="{FF2B5EF4-FFF2-40B4-BE49-F238E27FC236}">
                <a16:creationId xmlns:a16="http://schemas.microsoft.com/office/drawing/2014/main" id="{9DE35411-2C28-4F12-9578-E59AD4C57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1A4C8-FE69-4445-AFB1-5DCA11569396}"/>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202289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683B-7BDF-4370-87EA-6412726AF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36F6A3-7820-4CDF-A725-6877FB0E22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554AF7-9D33-4956-9030-60756A0C6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D1C5D0-06FC-4AB8-AA64-C39246079356}"/>
              </a:ext>
            </a:extLst>
          </p:cNvPr>
          <p:cNvSpPr>
            <a:spLocks noGrp="1"/>
          </p:cNvSpPr>
          <p:nvPr>
            <p:ph type="dt" sz="half" idx="10"/>
          </p:nvPr>
        </p:nvSpPr>
        <p:spPr/>
        <p:txBody>
          <a:bodyPr/>
          <a:lstStyle/>
          <a:p>
            <a:fld id="{F9385660-8884-406C-926F-B4D155E56E9A}" type="datetimeFigureOut">
              <a:rPr lang="en-US" smtClean="0"/>
              <a:t>9/25/2020</a:t>
            </a:fld>
            <a:endParaRPr lang="en-US"/>
          </a:p>
        </p:txBody>
      </p:sp>
      <p:sp>
        <p:nvSpPr>
          <p:cNvPr id="6" name="Footer Placeholder 5">
            <a:extLst>
              <a:ext uri="{FF2B5EF4-FFF2-40B4-BE49-F238E27FC236}">
                <a16:creationId xmlns:a16="http://schemas.microsoft.com/office/drawing/2014/main" id="{1B96BFFF-164C-4096-9E2D-4F3A12563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E321B5-0AEB-40DE-A759-6F07774A3316}"/>
              </a:ext>
            </a:extLst>
          </p:cNvPr>
          <p:cNvSpPr>
            <a:spLocks noGrp="1"/>
          </p:cNvSpPr>
          <p:nvPr>
            <p:ph type="sldNum" sz="quarter" idx="12"/>
          </p:nvPr>
        </p:nvSpPr>
        <p:spPr/>
        <p:txBody>
          <a:bodyPr/>
          <a:lstStyle/>
          <a:p>
            <a:fld id="{1CA6A924-0F0F-4917-B41C-9AED3FCD2484}" type="slidenum">
              <a:rPr lang="en-US" smtClean="0"/>
              <a:t>‹#›</a:t>
            </a:fld>
            <a:endParaRPr lang="en-US"/>
          </a:p>
        </p:txBody>
      </p:sp>
    </p:spTree>
    <p:extLst>
      <p:ext uri="{BB962C8B-B14F-4D97-AF65-F5344CB8AC3E}">
        <p14:creationId xmlns:p14="http://schemas.microsoft.com/office/powerpoint/2010/main" val="305849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E1014A-9770-40AD-9F65-EC9C5FEE8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8E7DA9-FEEB-48D4-A872-BE42A48A53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70511-31E9-44F3-A581-EBC485DF3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85660-8884-406C-926F-B4D155E56E9A}" type="datetimeFigureOut">
              <a:rPr lang="en-US" smtClean="0"/>
              <a:t>9/25/2020</a:t>
            </a:fld>
            <a:endParaRPr lang="en-US"/>
          </a:p>
        </p:txBody>
      </p:sp>
      <p:sp>
        <p:nvSpPr>
          <p:cNvPr id="5" name="Footer Placeholder 4">
            <a:extLst>
              <a:ext uri="{FF2B5EF4-FFF2-40B4-BE49-F238E27FC236}">
                <a16:creationId xmlns:a16="http://schemas.microsoft.com/office/drawing/2014/main" id="{7F61B0AA-3B91-47DA-AF1E-952C88988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77B896-6EC5-4F0F-B287-D965EDAAB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6A924-0F0F-4917-B41C-9AED3FCD2484}" type="slidenum">
              <a:rPr lang="en-US" smtClean="0"/>
              <a:t>‹#›</a:t>
            </a:fld>
            <a:endParaRPr lang="en-US"/>
          </a:p>
        </p:txBody>
      </p:sp>
    </p:spTree>
    <p:extLst>
      <p:ext uri="{BB962C8B-B14F-4D97-AF65-F5344CB8AC3E}">
        <p14:creationId xmlns:p14="http://schemas.microsoft.com/office/powerpoint/2010/main" val="388171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ivildigital.com/types-purpose-situ-rock-tests-foundation-desig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79FA-B7DF-4ECA-BBBD-974342173EC3}"/>
              </a:ext>
            </a:extLst>
          </p:cNvPr>
          <p:cNvSpPr>
            <a:spLocks noGrp="1"/>
          </p:cNvSpPr>
          <p:nvPr>
            <p:ph type="ctrTitle"/>
          </p:nvPr>
        </p:nvSpPr>
        <p:spPr/>
        <p:txBody>
          <a:bodyPr>
            <a:normAutofit/>
          </a:bodyPr>
          <a:lstStyle/>
          <a:p>
            <a:r>
              <a:rPr lang="en-US" sz="4800" b="1" dirty="0"/>
              <a:t>Ground Improvement Techniques</a:t>
            </a:r>
          </a:p>
        </p:txBody>
      </p:sp>
      <p:sp>
        <p:nvSpPr>
          <p:cNvPr id="3" name="Subtitle 2">
            <a:extLst>
              <a:ext uri="{FF2B5EF4-FFF2-40B4-BE49-F238E27FC236}">
                <a16:creationId xmlns:a16="http://schemas.microsoft.com/office/drawing/2014/main" id="{E8E942BA-97A6-48C7-B597-5FF16BE28F9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6871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76045-4992-43FB-ABB0-492AF8A22CD3}"/>
              </a:ext>
            </a:extLst>
          </p:cNvPr>
          <p:cNvSpPr>
            <a:spLocks noGrp="1"/>
          </p:cNvSpPr>
          <p:nvPr>
            <p:ph type="title"/>
          </p:nvPr>
        </p:nvSpPr>
        <p:spPr/>
        <p:txBody>
          <a:bodyPr/>
          <a:lstStyle/>
          <a:p>
            <a:r>
              <a:rPr lang="en-US" dirty="0"/>
              <a:t>Vacuum Preloading</a:t>
            </a:r>
          </a:p>
        </p:txBody>
      </p:sp>
      <p:sp>
        <p:nvSpPr>
          <p:cNvPr id="3" name="Content Placeholder 2">
            <a:extLst>
              <a:ext uri="{FF2B5EF4-FFF2-40B4-BE49-F238E27FC236}">
                <a16:creationId xmlns:a16="http://schemas.microsoft.com/office/drawing/2014/main" id="{C7F84557-8914-4140-8360-D78A52D61408}"/>
              </a:ext>
            </a:extLst>
          </p:cNvPr>
          <p:cNvSpPr>
            <a:spLocks noGrp="1"/>
          </p:cNvSpPr>
          <p:nvPr>
            <p:ph idx="1"/>
          </p:nvPr>
        </p:nvSpPr>
        <p:spPr/>
        <p:txBody>
          <a:bodyPr>
            <a:normAutofit fontScale="92500" lnSpcReduction="20000"/>
          </a:bodyPr>
          <a:lstStyle/>
          <a:p>
            <a:r>
              <a:rPr lang="en-US" dirty="0"/>
              <a:t>The basic idea of vacuum preloading method is applying a vacuum suction into an isolated soil mass to reduce the atmosphere pressure and pore water pressure in the soil, resulting soil consolidation and effective stress enhance without change the total stress.</a:t>
            </a:r>
          </a:p>
          <a:p>
            <a:endParaRPr lang="en-US" dirty="0"/>
          </a:p>
          <a:p>
            <a:r>
              <a:rPr lang="en-US" dirty="0"/>
              <a:t>Basically, whole vacuum preloading system consists of drainage system, isolation system and vacuum pumps. Once generated in vacuum pumps, vacuum suction rapidly spreads into soils along drainage system, reducing atmosphere and pore water pressure and forming pressure difference between vertical drains and pore water in soils. This pressure difference cause the pore water flows toward vertical drain which means soil consolidation happens. Vacuum suction keeps taking out water and air and accelerating soil consolidation.</a:t>
            </a:r>
          </a:p>
        </p:txBody>
      </p:sp>
    </p:spTree>
    <p:extLst>
      <p:ext uri="{BB962C8B-B14F-4D97-AF65-F5344CB8AC3E}">
        <p14:creationId xmlns:p14="http://schemas.microsoft.com/office/powerpoint/2010/main" val="57738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AAB7-CAF7-412D-B0F2-1AA4D9671645}"/>
              </a:ext>
            </a:extLst>
          </p:cNvPr>
          <p:cNvSpPr>
            <a:spLocks noGrp="1"/>
          </p:cNvSpPr>
          <p:nvPr>
            <p:ph type="title"/>
          </p:nvPr>
        </p:nvSpPr>
        <p:spPr/>
        <p:txBody>
          <a:bodyPr/>
          <a:lstStyle/>
          <a:p>
            <a:r>
              <a:rPr lang="en-US" dirty="0"/>
              <a:t>Vacuum Preloading</a:t>
            </a:r>
          </a:p>
        </p:txBody>
      </p:sp>
      <p:sp>
        <p:nvSpPr>
          <p:cNvPr id="3" name="Content Placeholder 2">
            <a:extLst>
              <a:ext uri="{FF2B5EF4-FFF2-40B4-BE49-F238E27FC236}">
                <a16:creationId xmlns:a16="http://schemas.microsoft.com/office/drawing/2014/main" id="{A9F520B1-367E-47D1-8A17-FFE755B6B55F}"/>
              </a:ext>
            </a:extLst>
          </p:cNvPr>
          <p:cNvSpPr>
            <a:spLocks noGrp="1"/>
          </p:cNvSpPr>
          <p:nvPr>
            <p:ph idx="1"/>
          </p:nvPr>
        </p:nvSpPr>
        <p:spPr/>
        <p:txBody>
          <a:bodyPr>
            <a:normAutofit fontScale="85000" lnSpcReduction="20000"/>
          </a:bodyPr>
          <a:lstStyle/>
          <a:p>
            <a:r>
              <a:rPr lang="en-US" dirty="0"/>
              <a:t>Drainage system is an interconnected network of PVD, horizontal filter pipes and sand layer, forming a complete path for spreading of vacuum suction and water flow.</a:t>
            </a:r>
          </a:p>
          <a:p>
            <a:endParaRPr lang="en-US" dirty="0"/>
          </a:p>
          <a:p>
            <a:r>
              <a:rPr lang="en-US" dirty="0"/>
              <a:t>Isolation system is used to cutoff leakage of water &amp; air below it. It consists of geomembrane, the soft clay itself and cutoff wall if necessary.</a:t>
            </a:r>
          </a:p>
          <a:p>
            <a:endParaRPr lang="en-US" dirty="0"/>
          </a:p>
          <a:p>
            <a:r>
              <a:rPr lang="en-US" dirty="0"/>
              <a:t>In the lateral direction, vacuum suction exerts an inward force into the subsoil which is totally different with surcharge preloading where an outward force is exerted. As a result, in most cases, the sliding failure mechanism could be partly or totally eliminated when applying vacuum preloading method. This is a distinguished advantage when conducting ground improvement on very soft ground or beside existing buildings or infrastructures.</a:t>
            </a:r>
          </a:p>
        </p:txBody>
      </p:sp>
    </p:spTree>
    <p:extLst>
      <p:ext uri="{BB962C8B-B14F-4D97-AF65-F5344CB8AC3E}">
        <p14:creationId xmlns:p14="http://schemas.microsoft.com/office/powerpoint/2010/main" val="2717633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D46C8-0DF4-4477-9BD0-0D8D6A69A493}"/>
              </a:ext>
            </a:extLst>
          </p:cNvPr>
          <p:cNvSpPr>
            <a:spLocks noGrp="1"/>
          </p:cNvSpPr>
          <p:nvPr>
            <p:ph type="title"/>
          </p:nvPr>
        </p:nvSpPr>
        <p:spPr/>
        <p:txBody>
          <a:bodyPr/>
          <a:lstStyle/>
          <a:p>
            <a:r>
              <a:rPr lang="en-US" dirty="0"/>
              <a:t>Electrical Method </a:t>
            </a:r>
          </a:p>
        </p:txBody>
      </p:sp>
      <p:sp>
        <p:nvSpPr>
          <p:cNvPr id="3" name="Content Placeholder 2">
            <a:extLst>
              <a:ext uri="{FF2B5EF4-FFF2-40B4-BE49-F238E27FC236}">
                <a16:creationId xmlns:a16="http://schemas.microsoft.com/office/drawing/2014/main" id="{90712094-992E-4B51-9C53-58513EF40B15}"/>
              </a:ext>
            </a:extLst>
          </p:cNvPr>
          <p:cNvSpPr>
            <a:spLocks noGrp="1"/>
          </p:cNvSpPr>
          <p:nvPr>
            <p:ph idx="1"/>
          </p:nvPr>
        </p:nvSpPr>
        <p:spPr/>
        <p:txBody>
          <a:bodyPr/>
          <a:lstStyle/>
          <a:p>
            <a:pPr>
              <a:lnSpc>
                <a:spcPct val="150000"/>
              </a:lnSpc>
            </a:pPr>
            <a:r>
              <a:rPr lang="en-US" dirty="0"/>
              <a:t> Used to densify the in situ cohesive soils. </a:t>
            </a:r>
          </a:p>
          <a:p>
            <a:pPr>
              <a:lnSpc>
                <a:spcPct val="150000"/>
              </a:lnSpc>
            </a:pPr>
            <a:r>
              <a:rPr lang="en-US" dirty="0"/>
              <a:t> Method is called electro osmosis. </a:t>
            </a:r>
          </a:p>
          <a:p>
            <a:pPr>
              <a:lnSpc>
                <a:spcPct val="150000"/>
              </a:lnSpc>
            </a:pPr>
            <a:r>
              <a:rPr lang="en-US" dirty="0"/>
              <a:t> Simply placing electrodes &amp; passing direct current between them. </a:t>
            </a:r>
          </a:p>
          <a:p>
            <a:pPr>
              <a:lnSpc>
                <a:spcPct val="150000"/>
              </a:lnSpc>
            </a:pPr>
            <a:r>
              <a:rPr lang="en-US" dirty="0"/>
              <a:t> Current induces flow of water from anode to cathode. </a:t>
            </a:r>
          </a:p>
          <a:p>
            <a:pPr>
              <a:lnSpc>
                <a:spcPct val="150000"/>
              </a:lnSpc>
            </a:pPr>
            <a:r>
              <a:rPr lang="en-US" dirty="0"/>
              <a:t> Anode is metal rod &amp; cathode is perforated pipe.</a:t>
            </a:r>
          </a:p>
        </p:txBody>
      </p:sp>
    </p:spTree>
    <p:extLst>
      <p:ext uri="{BB962C8B-B14F-4D97-AF65-F5344CB8AC3E}">
        <p14:creationId xmlns:p14="http://schemas.microsoft.com/office/powerpoint/2010/main" val="42515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82BB-59A8-432D-AE40-CEB58A6B2319}"/>
              </a:ext>
            </a:extLst>
          </p:cNvPr>
          <p:cNvSpPr>
            <a:spLocks noGrp="1"/>
          </p:cNvSpPr>
          <p:nvPr>
            <p:ph type="title"/>
          </p:nvPr>
        </p:nvSpPr>
        <p:spPr/>
        <p:txBody>
          <a:bodyPr/>
          <a:lstStyle/>
          <a:p>
            <a:r>
              <a:rPr lang="en-US" dirty="0"/>
              <a:t>Electro Osmotic Stabilization of soils </a:t>
            </a:r>
          </a:p>
        </p:txBody>
      </p:sp>
      <p:pic>
        <p:nvPicPr>
          <p:cNvPr id="5" name="Content Placeholder 4">
            <a:extLst>
              <a:ext uri="{FF2B5EF4-FFF2-40B4-BE49-F238E27FC236}">
                <a16:creationId xmlns:a16="http://schemas.microsoft.com/office/drawing/2014/main" id="{9523A2D5-174F-4091-8C74-FF7F9234A227}"/>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37289" y="1798638"/>
            <a:ext cx="9917422" cy="4351337"/>
          </a:xfrm>
        </p:spPr>
      </p:pic>
    </p:spTree>
    <p:extLst>
      <p:ext uri="{BB962C8B-B14F-4D97-AF65-F5344CB8AC3E}">
        <p14:creationId xmlns:p14="http://schemas.microsoft.com/office/powerpoint/2010/main" val="2785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593B-0220-4CB5-973B-6947CBDF4C52}"/>
              </a:ext>
            </a:extLst>
          </p:cNvPr>
          <p:cNvSpPr>
            <a:spLocks noGrp="1"/>
          </p:cNvSpPr>
          <p:nvPr>
            <p:ph type="title"/>
          </p:nvPr>
        </p:nvSpPr>
        <p:spPr/>
        <p:txBody>
          <a:bodyPr/>
          <a:lstStyle/>
          <a:p>
            <a:r>
              <a:rPr lang="en-US" dirty="0"/>
              <a:t>Electrical Method </a:t>
            </a:r>
          </a:p>
        </p:txBody>
      </p:sp>
      <p:sp>
        <p:nvSpPr>
          <p:cNvPr id="3" name="Content Placeholder 2">
            <a:extLst>
              <a:ext uri="{FF2B5EF4-FFF2-40B4-BE49-F238E27FC236}">
                <a16:creationId xmlns:a16="http://schemas.microsoft.com/office/drawing/2014/main" id="{6794C4CF-9000-4505-A51E-E4D5B5E61555}"/>
              </a:ext>
            </a:extLst>
          </p:cNvPr>
          <p:cNvSpPr>
            <a:spLocks noGrp="1"/>
          </p:cNvSpPr>
          <p:nvPr>
            <p:ph idx="1"/>
          </p:nvPr>
        </p:nvSpPr>
        <p:spPr>
          <a:xfrm>
            <a:off x="838200" y="1690688"/>
            <a:ext cx="10515600" cy="4486275"/>
          </a:xfrm>
        </p:spPr>
        <p:txBody>
          <a:bodyPr>
            <a:normAutofit lnSpcReduction="10000"/>
          </a:bodyPr>
          <a:lstStyle/>
          <a:p>
            <a:pPr marL="0" indent="0">
              <a:lnSpc>
                <a:spcPct val="150000"/>
              </a:lnSpc>
              <a:buNone/>
            </a:pPr>
            <a:r>
              <a:rPr lang="en-US" dirty="0"/>
              <a:t> The flow rate to a cathode well point can be estimated using modification of Darcy's law: q = </a:t>
            </a:r>
            <a:r>
              <a:rPr lang="en-US" dirty="0" err="1"/>
              <a:t>Ke</a:t>
            </a:r>
            <a:r>
              <a:rPr lang="en-US" dirty="0"/>
              <a:t> </a:t>
            </a:r>
            <a:r>
              <a:rPr lang="en-US" dirty="0" err="1"/>
              <a:t>ieA</a:t>
            </a:r>
            <a:r>
              <a:rPr lang="en-US" dirty="0"/>
              <a:t> </a:t>
            </a:r>
          </a:p>
          <a:p>
            <a:pPr marL="0" indent="0">
              <a:lnSpc>
                <a:spcPct val="150000"/>
              </a:lnSpc>
              <a:buNone/>
            </a:pPr>
            <a:r>
              <a:rPr lang="en-US" dirty="0"/>
              <a:t> Where, q= flow rate, m3 /s, </a:t>
            </a:r>
            <a:r>
              <a:rPr lang="en-US" dirty="0" err="1"/>
              <a:t>Ke</a:t>
            </a:r>
            <a:r>
              <a:rPr lang="en-US" dirty="0"/>
              <a:t> = electro osmotic coefficient of permeability based on voltage, 1 x 10-9 to 7 x 10-9 m/s per V/m, </a:t>
            </a:r>
            <a:r>
              <a:rPr lang="en-US" dirty="0" err="1"/>
              <a:t>ie</a:t>
            </a:r>
            <a:r>
              <a:rPr lang="en-US" dirty="0"/>
              <a:t> = electrical potential gradient, V/m, A = cross-sectional area, m2 .</a:t>
            </a:r>
          </a:p>
          <a:p>
            <a:pPr marL="0" indent="0">
              <a:lnSpc>
                <a:spcPct val="150000"/>
              </a:lnSpc>
              <a:buNone/>
            </a:pPr>
            <a:r>
              <a:rPr lang="en-US" dirty="0"/>
              <a:t>  The consumption of power varies from 1 to 10 </a:t>
            </a:r>
            <a:r>
              <a:rPr lang="en-US" dirty="0" err="1"/>
              <a:t>kv</a:t>
            </a:r>
            <a:r>
              <a:rPr lang="en-US" dirty="0"/>
              <a:t> per m3 of stabilized soil. </a:t>
            </a:r>
          </a:p>
        </p:txBody>
      </p:sp>
    </p:spTree>
    <p:extLst>
      <p:ext uri="{BB962C8B-B14F-4D97-AF65-F5344CB8AC3E}">
        <p14:creationId xmlns:p14="http://schemas.microsoft.com/office/powerpoint/2010/main" val="24716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D63A-0376-4DA3-8319-89820CC09073}"/>
              </a:ext>
            </a:extLst>
          </p:cNvPr>
          <p:cNvSpPr>
            <a:spLocks noGrp="1"/>
          </p:cNvSpPr>
          <p:nvPr>
            <p:ph type="title"/>
          </p:nvPr>
        </p:nvSpPr>
        <p:spPr/>
        <p:txBody>
          <a:bodyPr/>
          <a:lstStyle/>
          <a:p>
            <a:r>
              <a:rPr lang="en-US" dirty="0"/>
              <a:t>Deep Mixing Method</a:t>
            </a:r>
          </a:p>
        </p:txBody>
      </p:sp>
      <p:sp>
        <p:nvSpPr>
          <p:cNvPr id="3" name="Content Placeholder 2">
            <a:extLst>
              <a:ext uri="{FF2B5EF4-FFF2-40B4-BE49-F238E27FC236}">
                <a16:creationId xmlns:a16="http://schemas.microsoft.com/office/drawing/2014/main" id="{F0089DDB-9C1D-4BD4-83FA-615B291FA3B8}"/>
              </a:ext>
            </a:extLst>
          </p:cNvPr>
          <p:cNvSpPr>
            <a:spLocks noGrp="1"/>
          </p:cNvSpPr>
          <p:nvPr>
            <p:ph idx="1"/>
          </p:nvPr>
        </p:nvSpPr>
        <p:spPr/>
        <p:txBody>
          <a:bodyPr>
            <a:normAutofit lnSpcReduction="10000"/>
          </a:bodyPr>
          <a:lstStyle/>
          <a:p>
            <a:pPr marL="0" indent="0">
              <a:lnSpc>
                <a:spcPct val="150000"/>
              </a:lnSpc>
              <a:buNone/>
            </a:pPr>
            <a:r>
              <a:rPr lang="en-US" sz="2400" dirty="0"/>
              <a:t>The deep mixing method involves the stabilization of soils at large depth. It is an in situ ground modification technology in which a wet or dry binder is injected into the ground and blended with in situ soft soils (clay, peat or organic soils) by mechanical or rotary mixing tool. The aim is to produce the stabilized soil mass which may interact with natural soil and not, to produce too stiffly stabilized soil mass like a rigid pile which may independently carry out the design load.</a:t>
            </a:r>
          </a:p>
          <a:p>
            <a:pPr marL="0" indent="0">
              <a:lnSpc>
                <a:spcPct val="150000"/>
              </a:lnSpc>
              <a:buNone/>
            </a:pPr>
            <a:r>
              <a:rPr lang="en-US" sz="2400" dirty="0"/>
              <a:t>Depending on applications, the following patterns may be produced, single patterns, block patterns, panel pattern or stabilized grid pattern.</a:t>
            </a:r>
          </a:p>
        </p:txBody>
      </p:sp>
    </p:spTree>
    <p:extLst>
      <p:ext uri="{BB962C8B-B14F-4D97-AF65-F5344CB8AC3E}">
        <p14:creationId xmlns:p14="http://schemas.microsoft.com/office/powerpoint/2010/main" val="235833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3E63-54F0-47AE-820B-EA2C7AC6B941}"/>
              </a:ext>
            </a:extLst>
          </p:cNvPr>
          <p:cNvSpPr>
            <a:spLocks noGrp="1"/>
          </p:cNvSpPr>
          <p:nvPr>
            <p:ph type="title"/>
          </p:nvPr>
        </p:nvSpPr>
        <p:spPr/>
        <p:txBody>
          <a:bodyPr/>
          <a:lstStyle/>
          <a:p>
            <a:r>
              <a:rPr lang="en-US" dirty="0"/>
              <a:t>Deep Mixing Method</a:t>
            </a:r>
          </a:p>
        </p:txBody>
      </p:sp>
      <p:sp>
        <p:nvSpPr>
          <p:cNvPr id="3" name="Content Placeholder 2">
            <a:extLst>
              <a:ext uri="{FF2B5EF4-FFF2-40B4-BE49-F238E27FC236}">
                <a16:creationId xmlns:a16="http://schemas.microsoft.com/office/drawing/2014/main" id="{F1567DDF-EDB3-4A51-AC40-60ABE6B77BAE}"/>
              </a:ext>
            </a:extLst>
          </p:cNvPr>
          <p:cNvSpPr>
            <a:spLocks noGrp="1"/>
          </p:cNvSpPr>
          <p:nvPr>
            <p:ph idx="1"/>
          </p:nvPr>
        </p:nvSpPr>
        <p:spPr>
          <a:xfrm>
            <a:off x="838200" y="1825625"/>
            <a:ext cx="5818632" cy="2590927"/>
          </a:xfrm>
        </p:spPr>
        <p:txBody>
          <a:bodyPr>
            <a:normAutofit fontScale="92500" lnSpcReduction="20000"/>
          </a:bodyPr>
          <a:lstStyle/>
          <a:p>
            <a:pPr marL="0" indent="0">
              <a:buNone/>
            </a:pPr>
            <a:r>
              <a:rPr lang="en-US" sz="2400" dirty="0"/>
              <a:t>The increased strength and stiffness of stabilized soil should not, therefore, prevent</a:t>
            </a:r>
          </a:p>
          <a:p>
            <a:pPr marL="0" indent="0">
              <a:buNone/>
            </a:pPr>
            <a:r>
              <a:rPr lang="en-US" sz="2400" dirty="0"/>
              <a:t>an effective interaction and load distribution between the stabilized soil and natural soil</a:t>
            </a:r>
          </a:p>
          <a:p>
            <a:pPr marL="0" indent="0">
              <a:buNone/>
            </a:pPr>
            <a:r>
              <a:rPr lang="en-US" sz="2400" dirty="0"/>
              <a:t>(</a:t>
            </a:r>
            <a:r>
              <a:rPr lang="en-US" sz="2400" dirty="0" err="1"/>
              <a:t>EuroSoilStab</a:t>
            </a:r>
            <a:r>
              <a:rPr lang="en-US" sz="2400" dirty="0"/>
              <a:t>, 2002). Thus the design load should be distributed and carried out partly</a:t>
            </a:r>
          </a:p>
          <a:p>
            <a:pPr marL="0" indent="0">
              <a:buNone/>
            </a:pPr>
            <a:r>
              <a:rPr lang="en-US" sz="2400" dirty="0"/>
              <a:t>by natural soil and partly by stabilized soil mass (column). </a:t>
            </a:r>
          </a:p>
          <a:p>
            <a:endParaRPr lang="en-US" sz="2400" dirty="0"/>
          </a:p>
        </p:txBody>
      </p:sp>
      <p:pic>
        <p:nvPicPr>
          <p:cNvPr id="5" name="Picture 4">
            <a:extLst>
              <a:ext uri="{FF2B5EF4-FFF2-40B4-BE49-F238E27FC236}">
                <a16:creationId xmlns:a16="http://schemas.microsoft.com/office/drawing/2014/main" id="{2D40005B-62C4-491A-A867-4C5B4BCD97E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853440" y="4172945"/>
            <a:ext cx="6582694" cy="2114845"/>
          </a:xfrm>
          <a:prstGeom prst="rect">
            <a:avLst/>
          </a:prstGeom>
        </p:spPr>
      </p:pic>
    </p:spTree>
    <p:extLst>
      <p:ext uri="{BB962C8B-B14F-4D97-AF65-F5344CB8AC3E}">
        <p14:creationId xmlns:p14="http://schemas.microsoft.com/office/powerpoint/2010/main" val="396492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9EDACA3-E013-4E0F-8395-93F00145D733}"/>
              </a:ext>
            </a:extLst>
          </p:cNvPr>
          <p:cNvSpPr txBox="1">
            <a:spLocks noChangeArrowheads="1"/>
          </p:cNvSpPr>
          <p:nvPr/>
        </p:nvSpPr>
        <p:spPr>
          <a:xfrm>
            <a:off x="1389888" y="371722"/>
            <a:ext cx="7772400" cy="8930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dirty="0"/>
              <a:t>Reinforcement</a:t>
            </a:r>
          </a:p>
        </p:txBody>
      </p:sp>
      <p:sp>
        <p:nvSpPr>
          <p:cNvPr id="3" name="Rectangle 3">
            <a:extLst>
              <a:ext uri="{FF2B5EF4-FFF2-40B4-BE49-F238E27FC236}">
                <a16:creationId xmlns:a16="http://schemas.microsoft.com/office/drawing/2014/main" id="{9D06FC46-07E6-4A1F-9A7C-A7642CD8EC28}"/>
              </a:ext>
            </a:extLst>
          </p:cNvPr>
          <p:cNvSpPr txBox="1">
            <a:spLocks noChangeArrowheads="1"/>
          </p:cNvSpPr>
          <p:nvPr/>
        </p:nvSpPr>
        <p:spPr>
          <a:xfrm>
            <a:off x="1170432" y="1264786"/>
            <a:ext cx="9820656" cy="15779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Soil is stronger in compression than in tension</a:t>
            </a:r>
          </a:p>
          <a:p>
            <a:r>
              <a:rPr lang="en-US" altLang="en-US" dirty="0"/>
              <a:t>To improve strength in tension, geosynthetics placed in soil for soil reinforcement</a:t>
            </a:r>
          </a:p>
          <a:p>
            <a:pPr>
              <a:buFontTx/>
              <a:buNone/>
            </a:pPr>
            <a:endParaRPr lang="en-US" altLang="en-US" dirty="0"/>
          </a:p>
          <a:p>
            <a:endParaRPr lang="en-US" altLang="en-US" dirty="0"/>
          </a:p>
        </p:txBody>
      </p:sp>
      <p:pic>
        <p:nvPicPr>
          <p:cNvPr id="4" name="Picture 6">
            <a:extLst>
              <a:ext uri="{FF2B5EF4-FFF2-40B4-BE49-F238E27FC236}">
                <a16:creationId xmlns:a16="http://schemas.microsoft.com/office/drawing/2014/main" id="{E30B60AB-C1AC-4568-99D9-D49B9A476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821" y="2842761"/>
            <a:ext cx="2389188" cy="15779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a:extLst>
              <a:ext uri="{FF2B5EF4-FFF2-40B4-BE49-F238E27FC236}">
                <a16:creationId xmlns:a16="http://schemas.microsoft.com/office/drawing/2014/main" id="{7D5AE89E-0A29-4923-87C1-4CD4B090A6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5650" y="2842761"/>
            <a:ext cx="2446338" cy="15779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a:extLst>
              <a:ext uri="{FF2B5EF4-FFF2-40B4-BE49-F238E27FC236}">
                <a16:creationId xmlns:a16="http://schemas.microsoft.com/office/drawing/2014/main" id="{C1D5B628-4266-47B9-B1B7-C68D069BB7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8669" y="4577397"/>
            <a:ext cx="2400300" cy="1635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a:extLst>
              <a:ext uri="{FF2B5EF4-FFF2-40B4-BE49-F238E27FC236}">
                <a16:creationId xmlns:a16="http://schemas.microsoft.com/office/drawing/2014/main" id="{B4DFF7A4-D064-4C04-943E-40431E0699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1698" y="2842761"/>
            <a:ext cx="2422525" cy="163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260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9971FD9-C3EC-4891-AF54-31BF04ED37C9}"/>
              </a:ext>
            </a:extLst>
          </p:cNvPr>
          <p:cNvSpPr txBox="1">
            <a:spLocks noChangeArrowheads="1"/>
          </p:cNvSpPr>
          <p:nvPr/>
        </p:nvSpPr>
        <p:spPr>
          <a:xfrm>
            <a:off x="1362456" y="737616"/>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a:t>Reinforced earthwall construction</a:t>
            </a:r>
            <a:endParaRPr lang="en-US" altLang="en-US" dirty="0"/>
          </a:p>
        </p:txBody>
      </p:sp>
      <p:pic>
        <p:nvPicPr>
          <p:cNvPr id="3" name="Picture 16">
            <a:extLst>
              <a:ext uri="{FF2B5EF4-FFF2-40B4-BE49-F238E27FC236}">
                <a16:creationId xmlns:a16="http://schemas.microsoft.com/office/drawing/2014/main" id="{2E2C1956-1737-43D2-81E4-799B877F78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656" y="1880616"/>
            <a:ext cx="7526338" cy="4249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70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A612FE-F5A0-41DC-90A5-3DCD323C390A}"/>
              </a:ext>
            </a:extLst>
          </p:cNvPr>
          <p:cNvSpPr txBox="1">
            <a:spLocks noChangeArrowheads="1"/>
          </p:cNvSpPr>
          <p:nvPr/>
        </p:nvSpPr>
        <p:spPr>
          <a:xfrm>
            <a:off x="2185416" y="362712"/>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a:t>Dynamic vs. Vibratory</a:t>
            </a:r>
            <a:endParaRPr lang="en-US" altLang="en-US" dirty="0"/>
          </a:p>
        </p:txBody>
      </p:sp>
      <p:pic>
        <p:nvPicPr>
          <p:cNvPr id="3" name="Picture 3">
            <a:extLst>
              <a:ext uri="{FF2B5EF4-FFF2-40B4-BE49-F238E27FC236}">
                <a16:creationId xmlns:a16="http://schemas.microsoft.com/office/drawing/2014/main" id="{D08F2A21-2D1B-4A94-AA85-FAA136435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1616" y="1386650"/>
            <a:ext cx="7848600" cy="522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35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D3D7-7965-44F6-B187-8526BB72CF02}"/>
              </a:ext>
            </a:extLst>
          </p:cNvPr>
          <p:cNvSpPr>
            <a:spLocks noGrp="1"/>
          </p:cNvSpPr>
          <p:nvPr>
            <p:ph type="title"/>
          </p:nvPr>
        </p:nvSpPr>
        <p:spPr>
          <a:xfrm>
            <a:off x="838200" y="401701"/>
            <a:ext cx="10515600" cy="1325563"/>
          </a:xfrm>
        </p:spPr>
        <p:txBody>
          <a:bodyPr/>
          <a:lstStyle/>
          <a:p>
            <a:r>
              <a:rPr lang="en-US" dirty="0"/>
              <a:t>SOIL STABILIZATION</a:t>
            </a:r>
          </a:p>
        </p:txBody>
      </p:sp>
      <p:sp>
        <p:nvSpPr>
          <p:cNvPr id="3" name="Content Placeholder 2">
            <a:extLst>
              <a:ext uri="{FF2B5EF4-FFF2-40B4-BE49-F238E27FC236}">
                <a16:creationId xmlns:a16="http://schemas.microsoft.com/office/drawing/2014/main" id="{BB9F3504-8789-4F76-BF3F-52C8BFEDC5CE}"/>
              </a:ext>
            </a:extLst>
          </p:cNvPr>
          <p:cNvSpPr>
            <a:spLocks noGrp="1"/>
          </p:cNvSpPr>
          <p:nvPr>
            <p:ph idx="1"/>
          </p:nvPr>
        </p:nvSpPr>
        <p:spPr/>
        <p:txBody>
          <a:bodyPr>
            <a:normAutofit fontScale="92500" lnSpcReduction="10000"/>
          </a:bodyPr>
          <a:lstStyle/>
          <a:p>
            <a:pPr marL="0" indent="0">
              <a:lnSpc>
                <a:spcPct val="150000"/>
              </a:lnSpc>
              <a:buNone/>
            </a:pPr>
            <a:r>
              <a:rPr lang="en-US" dirty="0"/>
              <a:t>The improvement process under the situation when the influence zone is limited to less than 1m (roads etc.) is called surface stabilization.</a:t>
            </a:r>
          </a:p>
          <a:p>
            <a:pPr marL="0" indent="0">
              <a:lnSpc>
                <a:spcPct val="150000"/>
              </a:lnSpc>
              <a:buNone/>
            </a:pPr>
            <a:endParaRPr lang="en-US" dirty="0"/>
          </a:p>
          <a:p>
            <a:pPr marL="0" indent="0">
              <a:lnSpc>
                <a:spcPct val="150000"/>
              </a:lnSpc>
              <a:buNone/>
            </a:pPr>
            <a:r>
              <a:rPr lang="en-US" dirty="0"/>
              <a:t>Geo-Technical process of improving the engineering properties of the soil (density, shear strength, C&amp;O factors are improved while compressibility, settlement and permeability reduced) and making it more stable and durable is called ground improvement. </a:t>
            </a:r>
          </a:p>
        </p:txBody>
      </p:sp>
    </p:spTree>
    <p:extLst>
      <p:ext uri="{BB962C8B-B14F-4D97-AF65-F5344CB8AC3E}">
        <p14:creationId xmlns:p14="http://schemas.microsoft.com/office/powerpoint/2010/main" val="213017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45590EB-FF11-4FA8-A29B-62FE349CDB5A}"/>
              </a:ext>
            </a:extLst>
          </p:cNvPr>
          <p:cNvSpPr txBox="1">
            <a:spLocks noChangeArrowheads="1"/>
          </p:cNvSpPr>
          <p:nvPr/>
        </p:nvSpPr>
        <p:spPr>
          <a:xfrm>
            <a:off x="2066544" y="984504"/>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a:t>Vibratory probe compaction</a:t>
            </a:r>
            <a:endParaRPr lang="en-US" altLang="en-US" dirty="0"/>
          </a:p>
        </p:txBody>
      </p:sp>
      <p:sp>
        <p:nvSpPr>
          <p:cNvPr id="3" name="Rectangle 3">
            <a:extLst>
              <a:ext uri="{FF2B5EF4-FFF2-40B4-BE49-F238E27FC236}">
                <a16:creationId xmlns:a16="http://schemas.microsoft.com/office/drawing/2014/main" id="{053E0D76-8701-4FBE-A4A1-F0E1219C74CD}"/>
              </a:ext>
            </a:extLst>
          </p:cNvPr>
          <p:cNvSpPr txBox="1">
            <a:spLocks noChangeArrowheads="1"/>
          </p:cNvSpPr>
          <p:nvPr/>
        </p:nvSpPr>
        <p:spPr>
          <a:xfrm>
            <a:off x="2066544" y="2356104"/>
            <a:ext cx="77724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000" dirty="0"/>
              <a:t>Long probe mounted onto a vibratory pile driver compacts the soil around the probe; penetrations spaced in a grid pattern similar to vertical drains</a:t>
            </a:r>
          </a:p>
        </p:txBody>
      </p:sp>
    </p:spTree>
    <p:extLst>
      <p:ext uri="{BB962C8B-B14F-4D97-AF65-F5344CB8AC3E}">
        <p14:creationId xmlns:p14="http://schemas.microsoft.com/office/powerpoint/2010/main" val="2871157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C382FE4-7BD2-48FB-887A-6D34C8C4083F}"/>
              </a:ext>
            </a:extLst>
          </p:cNvPr>
          <p:cNvSpPr txBox="1">
            <a:spLocks noChangeArrowheads="1"/>
          </p:cNvSpPr>
          <p:nvPr/>
        </p:nvSpPr>
        <p:spPr>
          <a:xfrm>
            <a:off x="2048256" y="417576"/>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dirty="0"/>
              <a:t>Vibratory probe compaction</a:t>
            </a:r>
          </a:p>
        </p:txBody>
      </p:sp>
      <p:pic>
        <p:nvPicPr>
          <p:cNvPr id="3" name="Picture 3">
            <a:extLst>
              <a:ext uri="{FF2B5EF4-FFF2-40B4-BE49-F238E27FC236}">
                <a16:creationId xmlns:a16="http://schemas.microsoft.com/office/drawing/2014/main" id="{5793C924-020B-4DC8-B4B2-E40832EB86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056" y="1461199"/>
            <a:ext cx="7162800" cy="488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9163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D618423-36E8-4C1C-9CB9-30A5C8EFFBB6}"/>
              </a:ext>
            </a:extLst>
          </p:cNvPr>
          <p:cNvSpPr txBox="1">
            <a:spLocks noChangeArrowheads="1"/>
          </p:cNvSpPr>
          <p:nvPr/>
        </p:nvSpPr>
        <p:spPr>
          <a:xfrm>
            <a:off x="685800" y="609600"/>
            <a:ext cx="10753344"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a:t>Vibroflotation</a:t>
            </a:r>
            <a:endParaRPr lang="en-US" altLang="en-US" dirty="0"/>
          </a:p>
        </p:txBody>
      </p:sp>
      <p:sp>
        <p:nvSpPr>
          <p:cNvPr id="3" name="Rectangle 3">
            <a:extLst>
              <a:ext uri="{FF2B5EF4-FFF2-40B4-BE49-F238E27FC236}">
                <a16:creationId xmlns:a16="http://schemas.microsoft.com/office/drawing/2014/main" id="{476ACCB9-B391-4221-A355-F8D816DE3D61}"/>
              </a:ext>
            </a:extLst>
          </p:cNvPr>
          <p:cNvSpPr txBox="1">
            <a:spLocks noChangeArrowheads="1"/>
          </p:cNvSpPr>
          <p:nvPr/>
        </p:nvSpPr>
        <p:spPr>
          <a:xfrm>
            <a:off x="685800" y="1981200"/>
            <a:ext cx="10753344"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a:t>Probe incldes the vibrator mechanism and water jets</a:t>
            </a:r>
          </a:p>
          <a:p>
            <a:r>
              <a:rPr lang="en-US" altLang="en-US"/>
              <a:t>Probe is lowuered into the ground using a crane</a:t>
            </a:r>
          </a:p>
          <a:p>
            <a:r>
              <a:rPr lang="en-US" altLang="en-US"/>
              <a:t>Vibratory eccentric force induces densification and water jets assist in insertion and extraction </a:t>
            </a:r>
          </a:p>
          <a:p>
            <a:r>
              <a:rPr lang="en-US" altLang="en-US"/>
              <a:t>Vibratory probe compaction is effective if silt content is less than 12-15% and clay is less than 3%</a:t>
            </a:r>
          </a:p>
          <a:p>
            <a:r>
              <a:rPr lang="en-US" altLang="en-US"/>
              <a:t>Probes inserted in grid pattern at a spacing of 1.5 to 3 m</a:t>
            </a:r>
            <a:endParaRPr lang="en-US" altLang="en-US" dirty="0"/>
          </a:p>
        </p:txBody>
      </p:sp>
    </p:spTree>
    <p:extLst>
      <p:ext uri="{BB962C8B-B14F-4D97-AF65-F5344CB8AC3E}">
        <p14:creationId xmlns:p14="http://schemas.microsoft.com/office/powerpoint/2010/main" val="435173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4623B44-AACE-4C64-B966-E847A9439711}"/>
              </a:ext>
            </a:extLst>
          </p:cNvPr>
          <p:cNvSpPr txBox="1">
            <a:spLocks noChangeArrowheads="1"/>
          </p:cNvSpPr>
          <p:nvPr/>
        </p:nvSpPr>
        <p:spPr>
          <a:xfrm>
            <a:off x="2139696" y="356616"/>
            <a:ext cx="7772400" cy="950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dirty="0" err="1"/>
              <a:t>Vibroflotation</a:t>
            </a:r>
            <a:endParaRPr lang="en-US" altLang="en-US" dirty="0"/>
          </a:p>
        </p:txBody>
      </p:sp>
      <p:pic>
        <p:nvPicPr>
          <p:cNvPr id="3" name="Picture 3">
            <a:extLst>
              <a:ext uri="{FF2B5EF4-FFF2-40B4-BE49-F238E27FC236}">
                <a16:creationId xmlns:a16="http://schemas.microsoft.com/office/drawing/2014/main" id="{A75731CF-8E4D-48A8-83CF-8A60C43FF4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896" y="1307592"/>
            <a:ext cx="3425825"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42">
            <a:extLst>
              <a:ext uri="{FF2B5EF4-FFF2-40B4-BE49-F238E27FC236}">
                <a16:creationId xmlns:a16="http://schemas.microsoft.com/office/drawing/2014/main" id="{9354A11B-99C3-4948-B045-1736313D9A17}"/>
              </a:ext>
            </a:extLst>
          </p:cNvPr>
          <p:cNvGrpSpPr>
            <a:grpSpLocks/>
          </p:cNvGrpSpPr>
          <p:nvPr/>
        </p:nvGrpSpPr>
        <p:grpSpPr bwMode="auto">
          <a:xfrm>
            <a:off x="5187696" y="1396492"/>
            <a:ext cx="5410200" cy="4711700"/>
            <a:chOff x="0" y="403"/>
            <a:chExt cx="2254" cy="1384"/>
          </a:xfrm>
        </p:grpSpPr>
        <p:sp>
          <p:nvSpPr>
            <p:cNvPr id="5" name="Rectangle 25">
              <a:extLst>
                <a:ext uri="{FF2B5EF4-FFF2-40B4-BE49-F238E27FC236}">
                  <a16:creationId xmlns:a16="http://schemas.microsoft.com/office/drawing/2014/main" id="{1F4D2CB1-93F7-4C21-B889-014BF9B20CC7}"/>
                </a:ext>
              </a:extLst>
            </p:cNvPr>
            <p:cNvSpPr>
              <a:spLocks noChangeArrowheads="1"/>
            </p:cNvSpPr>
            <p:nvPr/>
          </p:nvSpPr>
          <p:spPr bwMode="auto">
            <a:xfrm>
              <a:off x="0" y="403"/>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Ground Type </a:t>
              </a:r>
            </a:p>
          </p:txBody>
        </p:sp>
        <p:sp>
          <p:nvSpPr>
            <p:cNvPr id="6" name="Rectangle 26">
              <a:extLst>
                <a:ext uri="{FF2B5EF4-FFF2-40B4-BE49-F238E27FC236}">
                  <a16:creationId xmlns:a16="http://schemas.microsoft.com/office/drawing/2014/main" id="{F19D68B6-D7C6-4B1B-9254-D8B745E462E7}"/>
                </a:ext>
              </a:extLst>
            </p:cNvPr>
            <p:cNvSpPr>
              <a:spLocks noChangeArrowheads="1"/>
            </p:cNvSpPr>
            <p:nvPr/>
          </p:nvSpPr>
          <p:spPr bwMode="auto">
            <a:xfrm>
              <a:off x="1080" y="403"/>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Relative Effectiveness </a:t>
              </a:r>
            </a:p>
          </p:txBody>
        </p:sp>
        <p:sp>
          <p:nvSpPr>
            <p:cNvPr id="7" name="Rectangle 27">
              <a:extLst>
                <a:ext uri="{FF2B5EF4-FFF2-40B4-BE49-F238E27FC236}">
                  <a16:creationId xmlns:a16="http://schemas.microsoft.com/office/drawing/2014/main" id="{86451DB0-5F90-465C-A171-5FDA0278F050}"/>
                </a:ext>
              </a:extLst>
            </p:cNvPr>
            <p:cNvSpPr>
              <a:spLocks noChangeArrowheads="1"/>
            </p:cNvSpPr>
            <p:nvPr/>
          </p:nvSpPr>
          <p:spPr bwMode="auto">
            <a:xfrm>
              <a:off x="0" y="576"/>
              <a:ext cx="2254" cy="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 name="Rectangle 28">
              <a:extLst>
                <a:ext uri="{FF2B5EF4-FFF2-40B4-BE49-F238E27FC236}">
                  <a16:creationId xmlns:a16="http://schemas.microsoft.com/office/drawing/2014/main" id="{54D652DB-CA5C-4E8F-9928-0D4746A167FD}"/>
                </a:ext>
              </a:extLst>
            </p:cNvPr>
            <p:cNvSpPr>
              <a:spLocks noChangeArrowheads="1"/>
            </p:cNvSpPr>
            <p:nvPr/>
          </p:nvSpPr>
          <p:spPr bwMode="auto">
            <a:xfrm>
              <a:off x="0" y="576"/>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Sands</a:t>
              </a:r>
            </a:p>
          </p:txBody>
        </p:sp>
        <p:sp>
          <p:nvSpPr>
            <p:cNvPr id="9" name="Rectangle 29">
              <a:extLst>
                <a:ext uri="{FF2B5EF4-FFF2-40B4-BE49-F238E27FC236}">
                  <a16:creationId xmlns:a16="http://schemas.microsoft.com/office/drawing/2014/main" id="{780DBA25-B2C8-4803-9EBB-6349A2FF5D4D}"/>
                </a:ext>
              </a:extLst>
            </p:cNvPr>
            <p:cNvSpPr>
              <a:spLocks noChangeArrowheads="1"/>
            </p:cNvSpPr>
            <p:nvPr/>
          </p:nvSpPr>
          <p:spPr bwMode="auto">
            <a:xfrm>
              <a:off x="1080" y="576"/>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Excellent</a:t>
              </a:r>
            </a:p>
          </p:txBody>
        </p:sp>
        <p:sp>
          <p:nvSpPr>
            <p:cNvPr id="10" name="Rectangle 30">
              <a:extLst>
                <a:ext uri="{FF2B5EF4-FFF2-40B4-BE49-F238E27FC236}">
                  <a16:creationId xmlns:a16="http://schemas.microsoft.com/office/drawing/2014/main" id="{F147D0C7-B36B-495C-83BD-FF1DD0F3A99E}"/>
                </a:ext>
              </a:extLst>
            </p:cNvPr>
            <p:cNvSpPr>
              <a:spLocks noChangeArrowheads="1"/>
            </p:cNvSpPr>
            <p:nvPr/>
          </p:nvSpPr>
          <p:spPr bwMode="auto">
            <a:xfrm>
              <a:off x="0" y="749"/>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Silty Sands</a:t>
              </a:r>
            </a:p>
          </p:txBody>
        </p:sp>
        <p:sp>
          <p:nvSpPr>
            <p:cNvPr id="11" name="Rectangle 31">
              <a:extLst>
                <a:ext uri="{FF2B5EF4-FFF2-40B4-BE49-F238E27FC236}">
                  <a16:creationId xmlns:a16="http://schemas.microsoft.com/office/drawing/2014/main" id="{E794827F-0170-44B5-B9F0-1AB0F95FFB46}"/>
                </a:ext>
              </a:extLst>
            </p:cNvPr>
            <p:cNvSpPr>
              <a:spLocks noChangeArrowheads="1"/>
            </p:cNvSpPr>
            <p:nvPr/>
          </p:nvSpPr>
          <p:spPr bwMode="auto">
            <a:xfrm>
              <a:off x="1080" y="749"/>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Marginal to Good</a:t>
              </a:r>
            </a:p>
          </p:txBody>
        </p:sp>
        <p:sp>
          <p:nvSpPr>
            <p:cNvPr id="12" name="Rectangle 32">
              <a:extLst>
                <a:ext uri="{FF2B5EF4-FFF2-40B4-BE49-F238E27FC236}">
                  <a16:creationId xmlns:a16="http://schemas.microsoft.com/office/drawing/2014/main" id="{3457A4CA-AEC3-4E6C-91AF-BB56AB1A4A53}"/>
                </a:ext>
              </a:extLst>
            </p:cNvPr>
            <p:cNvSpPr>
              <a:spLocks noChangeArrowheads="1"/>
            </p:cNvSpPr>
            <p:nvPr/>
          </p:nvSpPr>
          <p:spPr bwMode="auto">
            <a:xfrm>
              <a:off x="0" y="922"/>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Silts</a:t>
              </a:r>
            </a:p>
          </p:txBody>
        </p:sp>
        <p:sp>
          <p:nvSpPr>
            <p:cNvPr id="13" name="Rectangle 33">
              <a:extLst>
                <a:ext uri="{FF2B5EF4-FFF2-40B4-BE49-F238E27FC236}">
                  <a16:creationId xmlns:a16="http://schemas.microsoft.com/office/drawing/2014/main" id="{56843164-AC1B-4846-B4C3-9D27B7FCD662}"/>
                </a:ext>
              </a:extLst>
            </p:cNvPr>
            <p:cNvSpPr>
              <a:spLocks noChangeArrowheads="1"/>
            </p:cNvSpPr>
            <p:nvPr/>
          </p:nvSpPr>
          <p:spPr bwMode="auto">
            <a:xfrm>
              <a:off x="1080" y="922"/>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Poor</a:t>
              </a:r>
            </a:p>
          </p:txBody>
        </p:sp>
        <p:sp>
          <p:nvSpPr>
            <p:cNvPr id="14" name="Rectangle 34">
              <a:extLst>
                <a:ext uri="{FF2B5EF4-FFF2-40B4-BE49-F238E27FC236}">
                  <a16:creationId xmlns:a16="http://schemas.microsoft.com/office/drawing/2014/main" id="{75A20E6C-3565-4B00-BD33-3905A6FBAC02}"/>
                </a:ext>
              </a:extLst>
            </p:cNvPr>
            <p:cNvSpPr>
              <a:spLocks noChangeArrowheads="1"/>
            </p:cNvSpPr>
            <p:nvPr/>
          </p:nvSpPr>
          <p:spPr bwMode="auto">
            <a:xfrm>
              <a:off x="0" y="1095"/>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Clays</a:t>
              </a:r>
            </a:p>
          </p:txBody>
        </p:sp>
        <p:sp>
          <p:nvSpPr>
            <p:cNvPr id="15" name="Rectangle 35">
              <a:extLst>
                <a:ext uri="{FF2B5EF4-FFF2-40B4-BE49-F238E27FC236}">
                  <a16:creationId xmlns:a16="http://schemas.microsoft.com/office/drawing/2014/main" id="{AD0EAFD5-1131-41F1-9F0E-16F032328EE2}"/>
                </a:ext>
              </a:extLst>
            </p:cNvPr>
            <p:cNvSpPr>
              <a:spLocks noChangeArrowheads="1"/>
            </p:cNvSpPr>
            <p:nvPr/>
          </p:nvSpPr>
          <p:spPr bwMode="auto">
            <a:xfrm>
              <a:off x="1080" y="1095"/>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Not applicable</a:t>
              </a:r>
            </a:p>
          </p:txBody>
        </p:sp>
        <p:sp>
          <p:nvSpPr>
            <p:cNvPr id="16" name="Rectangle 36">
              <a:extLst>
                <a:ext uri="{FF2B5EF4-FFF2-40B4-BE49-F238E27FC236}">
                  <a16:creationId xmlns:a16="http://schemas.microsoft.com/office/drawing/2014/main" id="{127CF22C-95D7-4001-BFCA-E0A463E5F21B}"/>
                </a:ext>
              </a:extLst>
            </p:cNvPr>
            <p:cNvSpPr>
              <a:spLocks noChangeArrowheads="1"/>
            </p:cNvSpPr>
            <p:nvPr/>
          </p:nvSpPr>
          <p:spPr bwMode="auto">
            <a:xfrm>
              <a:off x="0" y="1268"/>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Mine Spoils</a:t>
              </a:r>
            </a:p>
          </p:txBody>
        </p:sp>
        <p:sp>
          <p:nvSpPr>
            <p:cNvPr id="17" name="Rectangle 37">
              <a:extLst>
                <a:ext uri="{FF2B5EF4-FFF2-40B4-BE49-F238E27FC236}">
                  <a16:creationId xmlns:a16="http://schemas.microsoft.com/office/drawing/2014/main" id="{D0487CEB-ABB2-46A4-8CE4-CA059AFFC8BD}"/>
                </a:ext>
              </a:extLst>
            </p:cNvPr>
            <p:cNvSpPr>
              <a:spLocks noChangeArrowheads="1"/>
            </p:cNvSpPr>
            <p:nvPr/>
          </p:nvSpPr>
          <p:spPr bwMode="auto">
            <a:xfrm>
              <a:off x="1080" y="1268"/>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Good (if granular)</a:t>
              </a:r>
            </a:p>
          </p:txBody>
        </p:sp>
        <p:sp>
          <p:nvSpPr>
            <p:cNvPr id="18" name="Rectangle 38">
              <a:extLst>
                <a:ext uri="{FF2B5EF4-FFF2-40B4-BE49-F238E27FC236}">
                  <a16:creationId xmlns:a16="http://schemas.microsoft.com/office/drawing/2014/main" id="{5B75DD13-FCEE-4DF5-A40F-A2C584CF3062}"/>
                </a:ext>
              </a:extLst>
            </p:cNvPr>
            <p:cNvSpPr>
              <a:spLocks noChangeArrowheads="1"/>
            </p:cNvSpPr>
            <p:nvPr/>
          </p:nvSpPr>
          <p:spPr bwMode="auto">
            <a:xfrm>
              <a:off x="0" y="1441"/>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Dumped Fill</a:t>
              </a:r>
            </a:p>
          </p:txBody>
        </p:sp>
        <p:sp>
          <p:nvSpPr>
            <p:cNvPr id="19" name="Rectangle 39">
              <a:extLst>
                <a:ext uri="{FF2B5EF4-FFF2-40B4-BE49-F238E27FC236}">
                  <a16:creationId xmlns:a16="http://schemas.microsoft.com/office/drawing/2014/main" id="{8FFAB6C6-CBF1-4B50-A781-0DED16FFD573}"/>
                </a:ext>
              </a:extLst>
            </p:cNvPr>
            <p:cNvSpPr>
              <a:spLocks noChangeArrowheads="1"/>
            </p:cNvSpPr>
            <p:nvPr/>
          </p:nvSpPr>
          <p:spPr bwMode="auto">
            <a:xfrm>
              <a:off x="1080" y="1441"/>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Depends upon nature of fill</a:t>
              </a:r>
            </a:p>
          </p:txBody>
        </p:sp>
        <p:sp>
          <p:nvSpPr>
            <p:cNvPr id="20" name="Rectangle 40">
              <a:extLst>
                <a:ext uri="{FF2B5EF4-FFF2-40B4-BE49-F238E27FC236}">
                  <a16:creationId xmlns:a16="http://schemas.microsoft.com/office/drawing/2014/main" id="{DB41CEF6-5972-4114-A177-A5E0DCF9E55F}"/>
                </a:ext>
              </a:extLst>
            </p:cNvPr>
            <p:cNvSpPr>
              <a:spLocks noChangeArrowheads="1"/>
            </p:cNvSpPr>
            <p:nvPr/>
          </p:nvSpPr>
          <p:spPr bwMode="auto">
            <a:xfrm>
              <a:off x="0" y="1614"/>
              <a:ext cx="10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Garbage</a:t>
              </a:r>
            </a:p>
          </p:txBody>
        </p:sp>
        <p:sp>
          <p:nvSpPr>
            <p:cNvPr id="21" name="Rectangle 41">
              <a:extLst>
                <a:ext uri="{FF2B5EF4-FFF2-40B4-BE49-F238E27FC236}">
                  <a16:creationId xmlns:a16="http://schemas.microsoft.com/office/drawing/2014/main" id="{EAC95D3B-5F7A-4098-A695-97D3B25430A7}"/>
                </a:ext>
              </a:extLst>
            </p:cNvPr>
            <p:cNvSpPr>
              <a:spLocks noChangeArrowheads="1"/>
            </p:cNvSpPr>
            <p:nvPr/>
          </p:nvSpPr>
          <p:spPr bwMode="auto">
            <a:xfrm>
              <a:off x="1080" y="1614"/>
              <a:ext cx="11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a:t>Not Applicable</a:t>
              </a:r>
            </a:p>
          </p:txBody>
        </p:sp>
      </p:grpSp>
    </p:spTree>
    <p:extLst>
      <p:ext uri="{BB962C8B-B14F-4D97-AF65-F5344CB8AC3E}">
        <p14:creationId xmlns:p14="http://schemas.microsoft.com/office/powerpoint/2010/main" val="161743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C9C651-5713-4CE5-82C1-2B477C0546B7}"/>
              </a:ext>
            </a:extLst>
          </p:cNvPr>
          <p:cNvSpPr>
            <a:spLocks noGrp="1" noChangeArrowheads="1"/>
          </p:cNvSpPr>
          <p:nvPr/>
        </p:nvSpPr>
        <p:spPr bwMode="auto">
          <a:xfrm>
            <a:off x="1426464" y="685800"/>
            <a:ext cx="855573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r>
              <a:rPr lang="en-US" altLang="en-US" dirty="0"/>
              <a:t>Vertical Drains</a:t>
            </a:r>
          </a:p>
        </p:txBody>
      </p:sp>
      <p:sp>
        <p:nvSpPr>
          <p:cNvPr id="3" name="Rectangle 2">
            <a:extLst>
              <a:ext uri="{FF2B5EF4-FFF2-40B4-BE49-F238E27FC236}">
                <a16:creationId xmlns:a16="http://schemas.microsoft.com/office/drawing/2014/main" id="{7AED46DC-7D04-4173-B9A9-A865C8F00E43}"/>
              </a:ext>
            </a:extLst>
          </p:cNvPr>
          <p:cNvSpPr>
            <a:spLocks noGrp="1" noChangeArrowheads="1"/>
          </p:cNvSpPr>
          <p:nvPr/>
        </p:nvSpPr>
        <p:spPr bwMode="auto">
          <a:xfrm>
            <a:off x="1051560" y="2057400"/>
            <a:ext cx="1023213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t>Vertical drains are installed under a surcharge load to accelerate the drainage of impervious soils and thus speed up consolidation</a:t>
            </a:r>
          </a:p>
          <a:p>
            <a:r>
              <a:rPr lang="en-US" altLang="en-US" sz="2800" dirty="0"/>
              <a:t>These drains provide a shorter path for the water to flow through to get away from the soil</a:t>
            </a:r>
          </a:p>
          <a:p>
            <a:r>
              <a:rPr lang="en-US" altLang="en-US" sz="2800" dirty="0"/>
              <a:t>Time to drain clay layers can be reduced from years to a couple of months</a:t>
            </a:r>
          </a:p>
        </p:txBody>
      </p:sp>
    </p:spTree>
    <p:extLst>
      <p:ext uri="{BB962C8B-B14F-4D97-AF65-F5344CB8AC3E}">
        <p14:creationId xmlns:p14="http://schemas.microsoft.com/office/powerpoint/2010/main" val="2468163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80D1A16-1EA4-4E78-A074-AFF648E8F8BE}"/>
              </a:ext>
            </a:extLst>
          </p:cNvPr>
          <p:cNvSpPr txBox="1">
            <a:spLocks noChangeArrowheads="1"/>
          </p:cNvSpPr>
          <p:nvPr/>
        </p:nvSpPr>
        <p:spPr>
          <a:xfrm>
            <a:off x="1847088" y="477315"/>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dirty="0"/>
              <a:t>Vertical Drains</a:t>
            </a:r>
          </a:p>
        </p:txBody>
      </p:sp>
      <p:pic>
        <p:nvPicPr>
          <p:cNvPr id="3" name="Picture 3">
            <a:extLst>
              <a:ext uri="{FF2B5EF4-FFF2-40B4-BE49-F238E27FC236}">
                <a16:creationId xmlns:a16="http://schemas.microsoft.com/office/drawing/2014/main" id="{EB06CE7A-1E6F-49A9-A31D-B03229459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165" y="1620315"/>
            <a:ext cx="6761670" cy="4789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7039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2EBC-591A-4929-8D8F-3B54EC79A74C}"/>
              </a:ext>
            </a:extLst>
          </p:cNvPr>
          <p:cNvSpPr>
            <a:spLocks noGrp="1"/>
          </p:cNvSpPr>
          <p:nvPr>
            <p:ph type="title"/>
          </p:nvPr>
        </p:nvSpPr>
        <p:spPr/>
        <p:txBody>
          <a:bodyPr/>
          <a:lstStyle/>
          <a:p>
            <a:r>
              <a:rPr lang="en-US" dirty="0"/>
              <a:t>Thermal Method: Heating</a:t>
            </a:r>
          </a:p>
        </p:txBody>
      </p:sp>
      <p:sp>
        <p:nvSpPr>
          <p:cNvPr id="3" name="Content Placeholder 2">
            <a:extLst>
              <a:ext uri="{FF2B5EF4-FFF2-40B4-BE49-F238E27FC236}">
                <a16:creationId xmlns:a16="http://schemas.microsoft.com/office/drawing/2014/main" id="{4D01C6C6-EE97-475B-9799-35876C886375}"/>
              </a:ext>
            </a:extLst>
          </p:cNvPr>
          <p:cNvSpPr>
            <a:spLocks noGrp="1"/>
          </p:cNvSpPr>
          <p:nvPr>
            <p:ph idx="1"/>
          </p:nvPr>
        </p:nvSpPr>
        <p:spPr/>
        <p:txBody>
          <a:bodyPr>
            <a:normAutofit/>
          </a:bodyPr>
          <a:lstStyle/>
          <a:p>
            <a:pPr marL="0" indent="0">
              <a:buNone/>
            </a:pPr>
            <a:r>
              <a:rPr lang="en-US" sz="3200" dirty="0"/>
              <a:t>Rarely used method </a:t>
            </a:r>
          </a:p>
          <a:p>
            <a:pPr marL="0" indent="0">
              <a:buNone/>
            </a:pPr>
            <a:r>
              <a:rPr lang="en-US" sz="3200" dirty="0"/>
              <a:t> Used to stabilize saturated clays by heat </a:t>
            </a:r>
          </a:p>
          <a:p>
            <a:pPr marL="0" indent="0">
              <a:buNone/>
            </a:pPr>
            <a:r>
              <a:rPr lang="en-US" sz="3200" dirty="0"/>
              <a:t> Russian technology </a:t>
            </a:r>
          </a:p>
          <a:p>
            <a:pPr marL="0" indent="0">
              <a:buNone/>
            </a:pPr>
            <a:r>
              <a:rPr lang="en-US" sz="3200" dirty="0"/>
              <a:t> At 100° c drying increases the strength of clays. </a:t>
            </a:r>
          </a:p>
          <a:p>
            <a:pPr marL="0" indent="0">
              <a:buNone/>
            </a:pPr>
            <a:r>
              <a:rPr lang="en-US" sz="3200" dirty="0"/>
              <a:t> A permanent change in structure of clay is possible at a temperature of 500°c, and at 1000°c there will be fusion of clay particles transforming clay into solid substance like brick.</a:t>
            </a:r>
          </a:p>
        </p:txBody>
      </p:sp>
    </p:spTree>
    <p:extLst>
      <p:ext uri="{BB962C8B-B14F-4D97-AF65-F5344CB8AC3E}">
        <p14:creationId xmlns:p14="http://schemas.microsoft.com/office/powerpoint/2010/main" val="1205818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6BDA-9AFE-4608-8C8B-56CBBBD404CC}"/>
              </a:ext>
            </a:extLst>
          </p:cNvPr>
          <p:cNvSpPr>
            <a:spLocks noGrp="1"/>
          </p:cNvSpPr>
          <p:nvPr>
            <p:ph type="title"/>
          </p:nvPr>
        </p:nvSpPr>
        <p:spPr/>
        <p:txBody>
          <a:bodyPr/>
          <a:lstStyle/>
          <a:p>
            <a:r>
              <a:rPr lang="en-US" dirty="0"/>
              <a:t>Thermal Method: Ground Freezing</a:t>
            </a:r>
          </a:p>
        </p:txBody>
      </p:sp>
      <p:sp>
        <p:nvSpPr>
          <p:cNvPr id="3" name="Content Placeholder 2">
            <a:extLst>
              <a:ext uri="{FF2B5EF4-FFF2-40B4-BE49-F238E27FC236}">
                <a16:creationId xmlns:a16="http://schemas.microsoft.com/office/drawing/2014/main" id="{97DCDFDD-D843-481A-BE57-38E2A6FE0D1F}"/>
              </a:ext>
            </a:extLst>
          </p:cNvPr>
          <p:cNvSpPr>
            <a:spLocks noGrp="1"/>
          </p:cNvSpPr>
          <p:nvPr>
            <p:ph idx="1"/>
          </p:nvPr>
        </p:nvSpPr>
        <p:spPr/>
        <p:txBody>
          <a:bodyPr/>
          <a:lstStyle/>
          <a:p>
            <a:pPr marL="0" indent="0">
              <a:buNone/>
            </a:pPr>
            <a:r>
              <a:rPr lang="en-US" dirty="0"/>
              <a:t>Useful in soils which is having pore water content is more. </a:t>
            </a:r>
          </a:p>
          <a:p>
            <a:pPr marL="0" indent="0">
              <a:buNone/>
            </a:pPr>
            <a:r>
              <a:rPr lang="en-US" dirty="0"/>
              <a:t> Series of refrigerant pipes are </a:t>
            </a:r>
            <a:r>
              <a:rPr lang="en-US" dirty="0" err="1"/>
              <a:t>spreaded</a:t>
            </a:r>
            <a:r>
              <a:rPr lang="en-US" dirty="0"/>
              <a:t>. </a:t>
            </a:r>
          </a:p>
          <a:p>
            <a:pPr marL="0" indent="0">
              <a:buNone/>
            </a:pPr>
            <a:r>
              <a:rPr lang="en-US" dirty="0"/>
              <a:t> Pore water starts converting into ice. </a:t>
            </a:r>
          </a:p>
          <a:p>
            <a:pPr marL="0" indent="0">
              <a:buNone/>
            </a:pPr>
            <a:r>
              <a:rPr lang="en-US" dirty="0"/>
              <a:t> The </a:t>
            </a:r>
            <a:r>
              <a:rPr lang="en-US" dirty="0" err="1"/>
              <a:t>freezed</a:t>
            </a:r>
            <a:r>
              <a:rPr lang="en-US" dirty="0"/>
              <a:t> soil is having high strength &amp; low permeability. </a:t>
            </a:r>
          </a:p>
          <a:p>
            <a:pPr marL="0" indent="0">
              <a:buNone/>
            </a:pPr>
            <a:r>
              <a:rPr lang="en-US" dirty="0"/>
              <a:t> Possible to stabilize wide range of type of soils.</a:t>
            </a:r>
          </a:p>
        </p:txBody>
      </p:sp>
    </p:spTree>
    <p:extLst>
      <p:ext uri="{BB962C8B-B14F-4D97-AF65-F5344CB8AC3E}">
        <p14:creationId xmlns:p14="http://schemas.microsoft.com/office/powerpoint/2010/main" val="2798592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A424-FE16-4F35-9822-49121726F096}"/>
              </a:ext>
            </a:extLst>
          </p:cNvPr>
          <p:cNvSpPr>
            <a:spLocks noGrp="1"/>
          </p:cNvSpPr>
          <p:nvPr>
            <p:ph type="title"/>
          </p:nvPr>
        </p:nvSpPr>
        <p:spPr/>
        <p:txBody>
          <a:bodyPr/>
          <a:lstStyle/>
          <a:p>
            <a:r>
              <a:rPr lang="en-US" dirty="0"/>
              <a:t>Thermal Method: Ground Freezing</a:t>
            </a:r>
          </a:p>
        </p:txBody>
      </p:sp>
      <p:sp>
        <p:nvSpPr>
          <p:cNvPr id="3" name="Content Placeholder 2">
            <a:extLst>
              <a:ext uri="{FF2B5EF4-FFF2-40B4-BE49-F238E27FC236}">
                <a16:creationId xmlns:a16="http://schemas.microsoft.com/office/drawing/2014/main" id="{5F2EB90C-BCA8-4259-B7D4-2FD4BBA0A25C}"/>
              </a:ext>
            </a:extLst>
          </p:cNvPr>
          <p:cNvSpPr>
            <a:spLocks noGrp="1"/>
          </p:cNvSpPr>
          <p:nvPr>
            <p:ph idx="1"/>
          </p:nvPr>
        </p:nvSpPr>
        <p:spPr/>
        <p:txBody>
          <a:bodyPr/>
          <a:lstStyle/>
          <a:p>
            <a:pPr marL="0" indent="0">
              <a:buNone/>
            </a:pPr>
            <a:r>
              <a:rPr lang="en-US" dirty="0"/>
              <a:t>Freezing technique has been successfully used in </a:t>
            </a:r>
          </a:p>
          <a:p>
            <a:pPr marL="0" indent="0">
              <a:buNone/>
            </a:pPr>
            <a:r>
              <a:rPr lang="en-US" dirty="0"/>
              <a:t>- sinking tunnel shaft </a:t>
            </a:r>
          </a:p>
          <a:p>
            <a:pPr marL="0" indent="0">
              <a:buNone/>
            </a:pPr>
            <a:r>
              <a:rPr lang="en-US" dirty="0"/>
              <a:t>- advancing tunnels in running ground </a:t>
            </a:r>
          </a:p>
          <a:p>
            <a:pPr marL="0" indent="0">
              <a:buNone/>
            </a:pPr>
            <a:r>
              <a:rPr lang="en-US" dirty="0"/>
              <a:t>- providing lateral restraint for excavations. </a:t>
            </a:r>
          </a:p>
        </p:txBody>
      </p:sp>
    </p:spTree>
    <p:extLst>
      <p:ext uri="{BB962C8B-B14F-4D97-AF65-F5344CB8AC3E}">
        <p14:creationId xmlns:p14="http://schemas.microsoft.com/office/powerpoint/2010/main" val="2494234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4DB81-0B2D-4CEE-82FA-4663960136C2}"/>
              </a:ext>
            </a:extLst>
          </p:cNvPr>
          <p:cNvSpPr>
            <a:spLocks noGrp="1"/>
          </p:cNvSpPr>
          <p:nvPr>
            <p:ph type="title"/>
          </p:nvPr>
        </p:nvSpPr>
        <p:spPr/>
        <p:txBody>
          <a:bodyPr/>
          <a:lstStyle/>
          <a:p>
            <a:r>
              <a:rPr lang="en-US" b="1" i="0" dirty="0">
                <a:solidFill>
                  <a:srgbClr val="222222"/>
                </a:solidFill>
                <a:effectLst/>
                <a:latin typeface="arial" panose="020B0604020202020204" pitchFamily="34" charset="0"/>
              </a:rPr>
              <a:t>Blasting</a:t>
            </a:r>
            <a:r>
              <a:rPr lang="en-US" b="0" i="0" dirty="0">
                <a:solidFill>
                  <a:srgbClr val="222222"/>
                </a:solidFill>
                <a:effectLst/>
                <a:latin typeface="arial" panose="020B0604020202020204" pitchFamily="34" charset="0"/>
              </a:rPr>
              <a:t> method</a:t>
            </a:r>
            <a:endParaRPr lang="en-US" dirty="0"/>
          </a:p>
        </p:txBody>
      </p:sp>
      <p:sp>
        <p:nvSpPr>
          <p:cNvPr id="3" name="Content Placeholder 2">
            <a:extLst>
              <a:ext uri="{FF2B5EF4-FFF2-40B4-BE49-F238E27FC236}">
                <a16:creationId xmlns:a16="http://schemas.microsoft.com/office/drawing/2014/main" id="{A32C4A24-950E-445F-BF03-379DC99C465C}"/>
              </a:ext>
            </a:extLst>
          </p:cNvPr>
          <p:cNvSpPr>
            <a:spLocks noGrp="1"/>
          </p:cNvSpPr>
          <p:nvPr>
            <p:ph idx="1"/>
          </p:nvPr>
        </p:nvSpPr>
        <p:spPr>
          <a:xfrm>
            <a:off x="838200" y="1825625"/>
            <a:ext cx="6376416" cy="4351338"/>
          </a:xfrm>
        </p:spPr>
        <p:txBody>
          <a:bodyPr>
            <a:normAutofit fontScale="85000" lnSpcReduction="10000"/>
          </a:bodyPr>
          <a:lstStyle/>
          <a:p>
            <a:pPr marL="0" indent="0">
              <a:lnSpc>
                <a:spcPct val="150000"/>
              </a:lnSpc>
              <a:buNone/>
            </a:pPr>
            <a:r>
              <a:rPr lang="en-US" dirty="0"/>
              <a:t>Blasting is the use of buried explosives to cause the densification of loose cohesion less ground. The principal is that the blasting of explosives in a predetermined pattern causes liquefaction, followed by the expulsion of pore water and subsequent densification of the ground. Blast densification is being utilized for more than 80 years to densify loose, saturated sand deposits.</a:t>
            </a:r>
          </a:p>
        </p:txBody>
      </p:sp>
      <p:pic>
        <p:nvPicPr>
          <p:cNvPr id="5" name="Picture 4">
            <a:extLst>
              <a:ext uri="{FF2B5EF4-FFF2-40B4-BE49-F238E27FC236}">
                <a16:creationId xmlns:a16="http://schemas.microsoft.com/office/drawing/2014/main" id="{90CA1094-D2D9-4601-809A-C586DE500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6441" y="2532888"/>
            <a:ext cx="3845815" cy="3166904"/>
          </a:xfrm>
          <a:prstGeom prst="rect">
            <a:avLst/>
          </a:prstGeom>
        </p:spPr>
      </p:pic>
    </p:spTree>
    <p:extLst>
      <p:ext uri="{BB962C8B-B14F-4D97-AF65-F5344CB8AC3E}">
        <p14:creationId xmlns:p14="http://schemas.microsoft.com/office/powerpoint/2010/main" val="381891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112"/>
            <a:ext cx="10515600" cy="794576"/>
          </a:xfrm>
        </p:spPr>
        <p:txBody>
          <a:bodyPr>
            <a:normAutofit/>
          </a:bodyPr>
          <a:lstStyle/>
          <a:p>
            <a:r>
              <a:rPr lang="en-US" sz="3200" dirty="0">
                <a:solidFill>
                  <a:srgbClr val="FF0000"/>
                </a:solidFill>
                <a:latin typeface="Times New Roman" pitchFamily="18" charset="0"/>
                <a:cs typeface="Times New Roman" pitchFamily="18" charset="0"/>
              </a:rPr>
              <a:t>Present Day Scenario</a:t>
            </a:r>
          </a:p>
        </p:txBody>
      </p:sp>
      <p:sp>
        <p:nvSpPr>
          <p:cNvPr id="3" name="Content Placeholder 2"/>
          <p:cNvSpPr>
            <a:spLocks noGrp="1"/>
          </p:cNvSpPr>
          <p:nvPr>
            <p:ph idx="1"/>
          </p:nvPr>
        </p:nvSpPr>
        <p:spPr>
          <a:xfrm>
            <a:off x="838200" y="1917065"/>
            <a:ext cx="10515600" cy="4351338"/>
          </a:xfrm>
        </p:spPr>
        <p:txBody>
          <a:bodyPr>
            <a:normAutofit/>
          </a:bodyPr>
          <a:lstStyle/>
          <a:p>
            <a:r>
              <a:rPr lang="en-US" dirty="0">
                <a:latin typeface="Times New Roman" pitchFamily="18" charset="0"/>
                <a:cs typeface="Times New Roman" pitchFamily="18" charset="0"/>
              </a:rPr>
              <a:t>Best buildable lands not available for construction</a:t>
            </a:r>
          </a:p>
          <a:p>
            <a:r>
              <a:rPr lang="en-US" dirty="0">
                <a:latin typeface="Times New Roman" pitchFamily="18" charset="0"/>
                <a:cs typeface="Times New Roman" pitchFamily="18" charset="0"/>
              </a:rPr>
              <a:t>Available sites are having low strength because :</a:t>
            </a:r>
          </a:p>
          <a:p>
            <a:pPr>
              <a:buFont typeface="Wingdings" pitchFamily="2" charset="2"/>
              <a:buChar char="Ø"/>
            </a:pPr>
            <a:r>
              <a:rPr lang="en-US" dirty="0">
                <a:solidFill>
                  <a:srgbClr val="7030A0"/>
                </a:solidFill>
                <a:latin typeface="Times New Roman" pitchFamily="18" charset="0"/>
                <a:cs typeface="Times New Roman" pitchFamily="18" charset="0"/>
              </a:rPr>
              <a:t>Filled up sites,  </a:t>
            </a:r>
          </a:p>
          <a:p>
            <a:pPr>
              <a:buFont typeface="Wingdings" pitchFamily="2" charset="2"/>
              <a:buChar char="Ø"/>
            </a:pPr>
            <a:r>
              <a:rPr lang="en-US" dirty="0">
                <a:solidFill>
                  <a:srgbClr val="7030A0"/>
                </a:solidFill>
                <a:latin typeface="Times New Roman" pitchFamily="18" charset="0"/>
                <a:cs typeface="Times New Roman" pitchFamily="18" charset="0"/>
              </a:rPr>
              <a:t>Low lying water logged, </a:t>
            </a:r>
          </a:p>
          <a:p>
            <a:pPr>
              <a:buFont typeface="Wingdings" pitchFamily="2" charset="2"/>
              <a:buChar char="Ø"/>
            </a:pPr>
            <a:r>
              <a:rPr lang="en-US" dirty="0">
                <a:solidFill>
                  <a:srgbClr val="7030A0"/>
                </a:solidFill>
                <a:latin typeface="Times New Roman" pitchFamily="18" charset="0"/>
                <a:cs typeface="Times New Roman" pitchFamily="18" charset="0"/>
              </a:rPr>
              <a:t>Waste lands, </a:t>
            </a:r>
          </a:p>
          <a:p>
            <a:pPr>
              <a:buFont typeface="Wingdings" pitchFamily="2" charset="2"/>
              <a:buChar char="Ø"/>
            </a:pPr>
            <a:r>
              <a:rPr lang="en-US" dirty="0">
                <a:solidFill>
                  <a:srgbClr val="7030A0"/>
                </a:solidFill>
                <a:latin typeface="Times New Roman" pitchFamily="18" charset="0"/>
                <a:cs typeface="Times New Roman" pitchFamily="18" charset="0"/>
              </a:rPr>
              <a:t>Creek lands with deep deposits of soft saturated marine clays</a:t>
            </a:r>
          </a:p>
          <a:p>
            <a:r>
              <a:rPr lang="en-US" dirty="0">
                <a:solidFill>
                  <a:srgbClr val="FF0000"/>
                </a:solidFill>
                <a:latin typeface="Times New Roman" pitchFamily="18" charset="0"/>
                <a:cs typeface="Times New Roman" pitchFamily="18" charset="0"/>
              </a:rPr>
              <a:t>Another problem</a:t>
            </a:r>
            <a:r>
              <a:rPr lang="en-US" dirty="0">
                <a:latin typeface="Times New Roman" pitchFamily="18" charset="0"/>
                <a:cs typeface="Times New Roman" pitchFamily="18" charset="0"/>
              </a:rPr>
              <a:t>: </a:t>
            </a:r>
            <a:r>
              <a:rPr lang="en-US" dirty="0">
                <a:solidFill>
                  <a:srgbClr val="00B050"/>
                </a:solidFill>
                <a:latin typeface="Times New Roman" pitchFamily="18" charset="0"/>
                <a:cs typeface="Times New Roman" pitchFamily="18" charset="0"/>
              </a:rPr>
              <a:t>Design loads are high and the site is situated in seismic zones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AD9D-38B8-4197-A0FA-5654697E3172}"/>
              </a:ext>
            </a:extLst>
          </p:cNvPr>
          <p:cNvSpPr>
            <a:spLocks noGrp="1"/>
          </p:cNvSpPr>
          <p:nvPr>
            <p:ph type="title"/>
          </p:nvPr>
        </p:nvSpPr>
        <p:spPr/>
        <p:txBody>
          <a:bodyPr/>
          <a:lstStyle/>
          <a:p>
            <a:r>
              <a:rPr lang="en-US" b="1" i="0" dirty="0">
                <a:solidFill>
                  <a:srgbClr val="222222"/>
                </a:solidFill>
                <a:effectLst/>
                <a:latin typeface="arial" panose="020B0604020202020204" pitchFamily="34" charset="0"/>
              </a:rPr>
              <a:t>Blasting</a:t>
            </a:r>
            <a:r>
              <a:rPr lang="en-US" b="0" i="0" dirty="0">
                <a:solidFill>
                  <a:srgbClr val="222222"/>
                </a:solidFill>
                <a:effectLst/>
                <a:latin typeface="arial" panose="020B0604020202020204" pitchFamily="34" charset="0"/>
              </a:rPr>
              <a:t> method</a:t>
            </a:r>
            <a:endParaRPr lang="en-US" dirty="0"/>
          </a:p>
        </p:txBody>
      </p:sp>
      <p:sp>
        <p:nvSpPr>
          <p:cNvPr id="3" name="Content Placeholder 2">
            <a:extLst>
              <a:ext uri="{FF2B5EF4-FFF2-40B4-BE49-F238E27FC236}">
                <a16:creationId xmlns:a16="http://schemas.microsoft.com/office/drawing/2014/main" id="{152F4594-B09C-492D-BD0B-8CCB45D8046E}"/>
              </a:ext>
            </a:extLst>
          </p:cNvPr>
          <p:cNvSpPr>
            <a:spLocks noGrp="1"/>
          </p:cNvSpPr>
          <p:nvPr>
            <p:ph idx="1"/>
          </p:nvPr>
        </p:nvSpPr>
        <p:spPr/>
        <p:txBody>
          <a:bodyPr/>
          <a:lstStyle/>
          <a:p>
            <a:pPr marL="0" indent="0">
              <a:lnSpc>
                <a:spcPct val="150000"/>
              </a:lnSpc>
              <a:buNone/>
            </a:pPr>
            <a:r>
              <a:rPr lang="en-US" dirty="0"/>
              <a:t>The aim of this ground-improvement technique is to densify and improve the engineering characteristics of loose sand deposits and thus prevent or minimize the effects of liquefaction during an earthquake. The liquefaction of loose, saturated sands due to seismically induced ground motions continues to be the major source of damage to facilities and loss of human lives after severe earthquake events.</a:t>
            </a:r>
          </a:p>
        </p:txBody>
      </p:sp>
    </p:spTree>
    <p:extLst>
      <p:ext uri="{BB962C8B-B14F-4D97-AF65-F5344CB8AC3E}">
        <p14:creationId xmlns:p14="http://schemas.microsoft.com/office/powerpoint/2010/main" val="815753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6339-8D37-4425-8FE9-76BBB17C03B0}"/>
              </a:ext>
            </a:extLst>
          </p:cNvPr>
          <p:cNvSpPr>
            <a:spLocks noGrp="1"/>
          </p:cNvSpPr>
          <p:nvPr>
            <p:ph type="title"/>
          </p:nvPr>
        </p:nvSpPr>
        <p:spPr/>
        <p:txBody>
          <a:bodyPr>
            <a:normAutofit/>
          </a:bodyPr>
          <a:lstStyle/>
          <a:p>
            <a:pPr algn="l"/>
            <a:r>
              <a:rPr lang="en-US" sz="3600" b="1" i="0" dirty="0">
                <a:solidFill>
                  <a:srgbClr val="3A3A3A"/>
                </a:solidFill>
                <a:effectLst/>
                <a:latin typeface="-apple-system"/>
              </a:rPr>
              <a:t>Procedure of the blasting for ground improvement</a:t>
            </a:r>
          </a:p>
        </p:txBody>
      </p:sp>
      <p:sp>
        <p:nvSpPr>
          <p:cNvPr id="3" name="Content Placeholder 2">
            <a:extLst>
              <a:ext uri="{FF2B5EF4-FFF2-40B4-BE49-F238E27FC236}">
                <a16:creationId xmlns:a16="http://schemas.microsoft.com/office/drawing/2014/main" id="{5FB27F43-954A-450E-96E2-A843D6C8A4E6}"/>
              </a:ext>
            </a:extLst>
          </p:cNvPr>
          <p:cNvSpPr>
            <a:spLocks noGrp="1"/>
          </p:cNvSpPr>
          <p:nvPr>
            <p:ph idx="1"/>
          </p:nvPr>
        </p:nvSpPr>
        <p:spPr/>
        <p:txBody>
          <a:bodyPr/>
          <a:lstStyle/>
          <a:p>
            <a:pPr algn="l">
              <a:buFont typeface="Arial" panose="020B0604020202020204" pitchFamily="34" charset="0"/>
              <a:buChar char="•"/>
            </a:pPr>
            <a:r>
              <a:rPr lang="en-US" b="0" i="0" dirty="0">
                <a:effectLst/>
                <a:latin typeface="-apple-system"/>
              </a:rPr>
              <a:t>Series of </a:t>
            </a:r>
            <a:r>
              <a:rPr lang="en-US" b="0" i="0" u="none" strike="noStrike" dirty="0">
                <a:effectLst/>
                <a:latin typeface="-apple-system"/>
                <a:hlinkClick r:id="rId2">
                  <a:extLst>
                    <a:ext uri="{A12FA001-AC4F-418D-AE19-62706E023703}">
                      <ahyp:hlinkClr xmlns:ahyp="http://schemas.microsoft.com/office/drawing/2018/hyperlinkcolor" val="tx"/>
                    </a:ext>
                  </a:extLst>
                </a:hlinkClick>
              </a:rPr>
              <a:t>boreholes</a:t>
            </a:r>
            <a:r>
              <a:rPr lang="en-US" b="0" i="0" dirty="0">
                <a:effectLst/>
                <a:latin typeface="-apple-system"/>
              </a:rPr>
              <a:t> are drilled and Pipe of 7.5 to 10 cm is driven to the required depth</a:t>
            </a:r>
          </a:p>
          <a:p>
            <a:pPr algn="l">
              <a:buFont typeface="Arial" panose="020B0604020202020204" pitchFamily="34" charset="0"/>
              <a:buChar char="•"/>
            </a:pPr>
            <a:r>
              <a:rPr lang="en-US" b="0" i="0" dirty="0">
                <a:effectLst/>
                <a:latin typeface="-apple-system"/>
              </a:rPr>
              <a:t>The detonator and the dynamic sticks are both enclosed in a water proof bundle and is lowered through casings</a:t>
            </a:r>
          </a:p>
          <a:p>
            <a:pPr algn="l">
              <a:buFont typeface="Arial" panose="020B0604020202020204" pitchFamily="34" charset="0"/>
              <a:buChar char="•"/>
            </a:pPr>
            <a:r>
              <a:rPr lang="en-US" b="0" i="0" dirty="0">
                <a:effectLst/>
                <a:latin typeface="-apple-system"/>
              </a:rPr>
              <a:t>Casing is withdrawn and a wad of paper or wood is placed against the charge of Explosive (To protect it from misfire)</a:t>
            </a:r>
          </a:p>
          <a:p>
            <a:pPr algn="l">
              <a:buFont typeface="Arial" panose="020B0604020202020204" pitchFamily="34" charset="0"/>
              <a:buChar char="•"/>
            </a:pPr>
            <a:r>
              <a:rPr lang="en-US" b="0" i="0" dirty="0">
                <a:effectLst/>
                <a:latin typeface="-apple-system"/>
              </a:rPr>
              <a:t>Boreholes are backfilled with sand to obtain full force of blast</a:t>
            </a:r>
          </a:p>
          <a:p>
            <a:pPr algn="l">
              <a:buFont typeface="Arial" panose="020B0604020202020204" pitchFamily="34" charset="0"/>
              <a:buChar char="•"/>
            </a:pPr>
            <a:r>
              <a:rPr lang="en-US" b="0" i="0" dirty="0">
                <a:effectLst/>
                <a:latin typeface="-apple-system"/>
              </a:rPr>
              <a:t>The charge is fired in definite pattern</a:t>
            </a:r>
          </a:p>
          <a:p>
            <a:pPr marL="0" indent="0">
              <a:buNone/>
            </a:pPr>
            <a:endParaRPr lang="en-US" dirty="0"/>
          </a:p>
        </p:txBody>
      </p:sp>
    </p:spTree>
    <p:extLst>
      <p:ext uri="{BB962C8B-B14F-4D97-AF65-F5344CB8AC3E}">
        <p14:creationId xmlns:p14="http://schemas.microsoft.com/office/powerpoint/2010/main" val="1111732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7AD55-8D1E-477B-B1EB-C592986917C9}"/>
              </a:ext>
            </a:extLst>
          </p:cNvPr>
          <p:cNvSpPr>
            <a:spLocks noGrp="1"/>
          </p:cNvSpPr>
          <p:nvPr>
            <p:ph type="title"/>
          </p:nvPr>
        </p:nvSpPr>
        <p:spPr/>
        <p:txBody>
          <a:bodyPr/>
          <a:lstStyle/>
          <a:p>
            <a:r>
              <a:rPr lang="en-US" b="1" i="0" dirty="0">
                <a:solidFill>
                  <a:srgbClr val="222222"/>
                </a:solidFill>
                <a:effectLst/>
                <a:latin typeface="arial" panose="020B0604020202020204" pitchFamily="34" charset="0"/>
              </a:rPr>
              <a:t>Blasting</a:t>
            </a:r>
            <a:r>
              <a:rPr lang="en-US" b="0" i="0" dirty="0">
                <a:solidFill>
                  <a:srgbClr val="222222"/>
                </a:solidFill>
                <a:effectLst/>
                <a:latin typeface="arial" panose="020B0604020202020204" pitchFamily="34" charset="0"/>
              </a:rPr>
              <a:t> method</a:t>
            </a:r>
            <a:endParaRPr lang="en-US" dirty="0"/>
          </a:p>
        </p:txBody>
      </p:sp>
      <p:sp>
        <p:nvSpPr>
          <p:cNvPr id="3" name="Content Placeholder 2">
            <a:extLst>
              <a:ext uri="{FF2B5EF4-FFF2-40B4-BE49-F238E27FC236}">
                <a16:creationId xmlns:a16="http://schemas.microsoft.com/office/drawing/2014/main" id="{DBFC4D16-98BB-4F3C-B658-5F35020E3D6A}"/>
              </a:ext>
            </a:extLst>
          </p:cNvPr>
          <p:cNvSpPr>
            <a:spLocks noGrp="1"/>
          </p:cNvSpPr>
          <p:nvPr>
            <p:ph idx="1"/>
          </p:nvPr>
        </p:nvSpPr>
        <p:spPr/>
        <p:txBody>
          <a:bodyPr/>
          <a:lstStyle/>
          <a:p>
            <a:pPr marL="0" indent="0">
              <a:lnSpc>
                <a:spcPct val="150000"/>
              </a:lnSpc>
              <a:buNone/>
            </a:pPr>
            <a:r>
              <a:rPr lang="en-US" dirty="0"/>
              <a:t>Blasting is more effective in loose sands that contain less than 20% silt and less than 5% clay. In case of partial saturated soil, the capillary action obstructs the densification tendency by preventing soil particles to come close. So this method is not useful for partial saturated soils. When deeper deposits are in question, the blasting is done in stages. Repeated shots are more effective than a single larger one.</a:t>
            </a:r>
          </a:p>
        </p:txBody>
      </p:sp>
    </p:spTree>
    <p:extLst>
      <p:ext uri="{BB962C8B-B14F-4D97-AF65-F5344CB8AC3E}">
        <p14:creationId xmlns:p14="http://schemas.microsoft.com/office/powerpoint/2010/main" val="2302577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6AB7-FCA7-4A58-A82C-4278BE104A9A}"/>
              </a:ext>
            </a:extLst>
          </p:cNvPr>
          <p:cNvSpPr>
            <a:spLocks noGrp="1"/>
          </p:cNvSpPr>
          <p:nvPr>
            <p:ph type="title"/>
          </p:nvPr>
        </p:nvSpPr>
        <p:spPr>
          <a:xfrm>
            <a:off x="838200" y="2614549"/>
            <a:ext cx="10515600" cy="1325563"/>
          </a:xfrm>
        </p:spPr>
        <p:txBody>
          <a:bodyPr/>
          <a:lstStyle/>
          <a:p>
            <a:pPr algn="ctr"/>
            <a:r>
              <a:rPr lang="en-US" dirty="0"/>
              <a:t>Thank You!</a:t>
            </a:r>
          </a:p>
        </p:txBody>
      </p:sp>
    </p:spTree>
    <p:extLst>
      <p:ext uri="{BB962C8B-B14F-4D97-AF65-F5344CB8AC3E}">
        <p14:creationId xmlns:p14="http://schemas.microsoft.com/office/powerpoint/2010/main" val="371767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02277"/>
            <a:ext cx="8229600" cy="871728"/>
          </a:xfrm>
        </p:spPr>
        <p:txBody>
          <a:bodyPr>
            <a:noAutofit/>
          </a:bodyPr>
          <a:lstStyle/>
          <a:p>
            <a:r>
              <a:rPr lang="en-US" sz="3200" dirty="0">
                <a:solidFill>
                  <a:srgbClr val="FF0000"/>
                </a:solidFill>
                <a:latin typeface="Times New Roman" pitchFamily="18" charset="0"/>
                <a:cs typeface="Times New Roman" pitchFamily="18" charset="0"/>
              </a:rPr>
              <a:t>What are the options?</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4" name="TextBox 3"/>
          <p:cNvSpPr txBox="1"/>
          <p:nvPr/>
        </p:nvSpPr>
        <p:spPr>
          <a:xfrm>
            <a:off x="1790700" y="1374005"/>
            <a:ext cx="8610600" cy="5109091"/>
          </a:xfrm>
          <a:prstGeom prst="rect">
            <a:avLst/>
          </a:prstGeom>
          <a:noFill/>
        </p:spPr>
        <p:txBody>
          <a:bodyPr wrap="square" rtlCol="0">
            <a:spAutoFit/>
          </a:bodyPr>
          <a:lstStyle/>
          <a:p>
            <a:pPr>
              <a:buFont typeface="Arial" pitchFamily="34" charset="0"/>
              <a:buChar char="•"/>
            </a:pPr>
            <a:r>
              <a:rPr lang="en-US" sz="2800" dirty="0">
                <a:latin typeface="Times New Roman" pitchFamily="18" charset="0"/>
                <a:cs typeface="Times New Roman" pitchFamily="18" charset="0"/>
              </a:rPr>
              <a:t>Traditional foundation techniques sometimes costlier than the super structure and in many situations can’t be built</a:t>
            </a:r>
          </a:p>
          <a:p>
            <a:pPr>
              <a:buFont typeface="Arial" pitchFamily="34" charset="0"/>
              <a:buChar char="•"/>
            </a:pPr>
            <a:r>
              <a:rPr lang="en-US" sz="2800" dirty="0">
                <a:latin typeface="Times New Roman" pitchFamily="18" charset="0"/>
                <a:cs typeface="Times New Roman" pitchFamily="18" charset="0"/>
              </a:rPr>
              <a:t>when a </a:t>
            </a:r>
            <a:r>
              <a:rPr lang="en-US" sz="2800" dirty="0">
                <a:solidFill>
                  <a:srgbClr val="00B050"/>
                </a:solidFill>
                <a:latin typeface="Times New Roman" pitchFamily="18" charset="0"/>
                <a:cs typeface="Times New Roman" pitchFamily="18" charset="0"/>
              </a:rPr>
              <a:t>poor ground exists</a:t>
            </a:r>
            <a:r>
              <a:rPr lang="en-US" sz="2800" dirty="0">
                <a:latin typeface="Times New Roman" pitchFamily="18" charset="0"/>
                <a:cs typeface="Times New Roman" pitchFamily="18" charset="0"/>
              </a:rPr>
              <a:t> at the project site, designer faces following questions:</a:t>
            </a:r>
          </a:p>
          <a:p>
            <a:pPr lvl="0" fontAlgn="base">
              <a:buFont typeface="Wingdings" pitchFamily="2" charset="2"/>
              <a:buChar char="Ø"/>
            </a:pPr>
            <a:r>
              <a:rPr lang="en-US" sz="2800" dirty="0">
                <a:latin typeface="Times New Roman" pitchFamily="18" charset="0"/>
                <a:cs typeface="Times New Roman" pitchFamily="18" charset="0"/>
              </a:rPr>
              <a:t>Should the poor ground be </a:t>
            </a:r>
            <a:r>
              <a:rPr lang="en-US" sz="2800" dirty="0">
                <a:solidFill>
                  <a:srgbClr val="00B050"/>
                </a:solidFill>
                <a:latin typeface="Times New Roman" pitchFamily="18" charset="0"/>
                <a:cs typeface="Times New Roman" pitchFamily="18" charset="0"/>
              </a:rPr>
              <a:t>removed and replaced</a:t>
            </a:r>
            <a:r>
              <a:rPr lang="en-US" sz="2800" dirty="0">
                <a:latin typeface="Times New Roman" pitchFamily="18" charset="0"/>
                <a:cs typeface="Times New Roman" pitchFamily="18" charset="0"/>
              </a:rPr>
              <a:t> with a </a:t>
            </a:r>
          </a:p>
          <a:p>
            <a:pPr lvl="0" fontAlgn="base"/>
            <a:r>
              <a:rPr lang="en-US" sz="2800" dirty="0">
                <a:latin typeface="Times New Roman" pitchFamily="18" charset="0"/>
                <a:cs typeface="Times New Roman" pitchFamily="18" charset="0"/>
              </a:rPr>
              <a:t>   more suitable material?</a:t>
            </a:r>
          </a:p>
          <a:p>
            <a:pPr lvl="0" fontAlgn="base">
              <a:buFont typeface="Wingdings" pitchFamily="2" charset="2"/>
              <a:buChar char="Ø"/>
            </a:pPr>
            <a:r>
              <a:rPr lang="en-US" sz="2800" dirty="0">
                <a:latin typeface="Times New Roman" pitchFamily="18" charset="0"/>
                <a:cs typeface="Times New Roman" pitchFamily="18" charset="0"/>
              </a:rPr>
              <a:t>Should the </a:t>
            </a:r>
            <a:r>
              <a:rPr lang="en-US" sz="2800" dirty="0">
                <a:solidFill>
                  <a:srgbClr val="00B050"/>
                </a:solidFill>
                <a:latin typeface="Times New Roman" pitchFamily="18" charset="0"/>
                <a:cs typeface="Times New Roman" pitchFamily="18" charset="0"/>
              </a:rPr>
              <a:t>weak ground be bypassed </a:t>
            </a:r>
            <a:r>
              <a:rPr lang="en-US" sz="2800" dirty="0">
                <a:latin typeface="Times New Roman" pitchFamily="18" charset="0"/>
                <a:cs typeface="Times New Roman" pitchFamily="18" charset="0"/>
              </a:rPr>
              <a:t>laterally by </a:t>
            </a:r>
          </a:p>
          <a:p>
            <a:pPr lvl="0" fontAlgn="base"/>
            <a:r>
              <a:rPr lang="en-US" sz="2800" dirty="0">
                <a:latin typeface="Times New Roman" pitchFamily="18" charset="0"/>
                <a:cs typeface="Times New Roman" pitchFamily="18" charset="0"/>
              </a:rPr>
              <a:t>   changing the project’s location or vertically by the use of </a:t>
            </a:r>
          </a:p>
          <a:p>
            <a:pPr lvl="0" fontAlgn="base"/>
            <a:r>
              <a:rPr lang="en-US" sz="2800" dirty="0">
                <a:latin typeface="Times New Roman" pitchFamily="18" charset="0"/>
                <a:cs typeface="Times New Roman" pitchFamily="18" charset="0"/>
              </a:rPr>
              <a:t>   deep foundations? or</a:t>
            </a:r>
          </a:p>
          <a:p>
            <a:pPr lvl="0" fontAlgn="base">
              <a:buFont typeface="Wingdings" pitchFamily="2" charset="2"/>
              <a:buChar char="Ø"/>
            </a:pPr>
            <a:r>
              <a:rPr lang="en-US" sz="2800" dirty="0">
                <a:latin typeface="Times New Roman" pitchFamily="18" charset="0"/>
                <a:cs typeface="Times New Roman" pitchFamily="18" charset="0"/>
              </a:rPr>
              <a:t>Should the </a:t>
            </a:r>
            <a:r>
              <a:rPr lang="en-US" sz="2800" dirty="0">
                <a:solidFill>
                  <a:srgbClr val="00B050"/>
                </a:solidFill>
                <a:latin typeface="Times New Roman" pitchFamily="18" charset="0"/>
                <a:cs typeface="Times New Roman" pitchFamily="18" charset="0"/>
              </a:rPr>
              <a:t>design of the facility</a:t>
            </a:r>
            <a:r>
              <a:rPr lang="en-US" sz="2800" dirty="0">
                <a:latin typeface="Times New Roman" pitchFamily="18" charset="0"/>
                <a:cs typeface="Times New Roman" pitchFamily="18" charset="0"/>
              </a:rPr>
              <a:t> (height, configuration, </a:t>
            </a:r>
          </a:p>
          <a:p>
            <a:pPr lvl="0" fontAlgn="base"/>
            <a:r>
              <a:rPr lang="en-US" sz="2800" dirty="0">
                <a:latin typeface="Times New Roman" pitchFamily="18" charset="0"/>
                <a:cs typeface="Times New Roman" pitchFamily="18" charset="0"/>
              </a:rPr>
              <a:t>    etc) be </a:t>
            </a:r>
            <a:r>
              <a:rPr lang="en-US" sz="2800" dirty="0">
                <a:solidFill>
                  <a:srgbClr val="00B050"/>
                </a:solidFill>
                <a:latin typeface="Times New Roman" pitchFamily="18" charset="0"/>
                <a:cs typeface="Times New Roman" pitchFamily="18" charset="0"/>
              </a:rPr>
              <a:t>changed </a:t>
            </a:r>
            <a:r>
              <a:rPr lang="en-US" sz="2800" dirty="0">
                <a:latin typeface="Times New Roman" pitchFamily="18" charset="0"/>
                <a:cs typeface="Times New Roman" pitchFamily="18" charset="0"/>
              </a:rPr>
              <a:t>to reflect the ground’s limitations?</a:t>
            </a:r>
          </a:p>
          <a:p>
            <a:pPr>
              <a:buFont typeface="Arial" pitchFamily="34" charset="0"/>
              <a:buChar char="•"/>
            </a:pPr>
            <a:endParaRPr lang="en-US"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659011"/>
            <a:ext cx="8686800" cy="5539978"/>
          </a:xfrm>
          <a:prstGeom prst="rect">
            <a:avLst/>
          </a:prstGeom>
          <a:noFill/>
        </p:spPr>
        <p:txBody>
          <a:bodyPr wrap="square" rtlCol="0">
            <a:spAutoFit/>
          </a:bodyPr>
          <a:lstStyle/>
          <a:p>
            <a:pPr>
              <a:buFont typeface="Arial" pitchFamily="34" charset="0"/>
              <a:buChar char="•"/>
            </a:pPr>
            <a:r>
              <a:rPr lang="en-US" sz="2800" dirty="0">
                <a:latin typeface="Times New Roman" pitchFamily="18" charset="0"/>
                <a:cs typeface="Times New Roman" pitchFamily="18" charset="0"/>
              </a:rPr>
              <a:t>Development of ground improvement, gives the designer/bulder has a </a:t>
            </a:r>
            <a:r>
              <a:rPr lang="en-US" sz="2800" u="sng" dirty="0">
                <a:solidFill>
                  <a:srgbClr val="00B050"/>
                </a:solidFill>
                <a:latin typeface="Times New Roman" pitchFamily="18" charset="0"/>
                <a:cs typeface="Times New Roman" pitchFamily="18" charset="0"/>
              </a:rPr>
              <a:t>fourth option</a:t>
            </a:r>
            <a:r>
              <a:rPr lang="en-US" sz="2800" dirty="0">
                <a:latin typeface="Times New Roman" pitchFamily="18" charset="0"/>
                <a:cs typeface="Times New Roman" pitchFamily="18" charset="0"/>
              </a:rPr>
              <a:t> </a:t>
            </a:r>
          </a:p>
          <a:p>
            <a:r>
              <a:rPr lang="en-US" sz="2800" b="1" dirty="0">
                <a:solidFill>
                  <a:srgbClr val="C00000"/>
                </a:solidFill>
                <a:latin typeface="Times New Roman" pitchFamily="18" charset="0"/>
                <a:cs typeface="Times New Roman" pitchFamily="18" charset="0"/>
              </a:rPr>
              <a:t>To “fix” the poor ground and make it suitable for the project’s needs</a:t>
            </a:r>
          </a:p>
          <a:p>
            <a:endParaRPr lang="en-US" sz="2800" b="1" dirty="0">
              <a:latin typeface="Times New Roman" pitchFamily="18" charset="0"/>
              <a:cs typeface="Times New Roman" pitchFamily="18" charset="0"/>
            </a:endParaRPr>
          </a:p>
          <a:p>
            <a:pPr>
              <a:buFont typeface="Arial" pitchFamily="34" charset="0"/>
              <a:buChar char="•"/>
            </a:pPr>
            <a:r>
              <a:rPr lang="en-US" sz="2800" dirty="0">
                <a:latin typeface="Times New Roman" pitchFamily="18" charset="0"/>
                <a:cs typeface="Times New Roman" pitchFamily="18" charset="0"/>
              </a:rPr>
              <a:t> Now the designer/builder </a:t>
            </a:r>
            <a:r>
              <a:rPr lang="en-US" sz="2800" dirty="0">
                <a:solidFill>
                  <a:srgbClr val="00B050"/>
                </a:solidFill>
                <a:latin typeface="Times New Roman" pitchFamily="18" charset="0"/>
                <a:cs typeface="Times New Roman" pitchFamily="18" charset="0"/>
              </a:rPr>
              <a:t>faces new questions</a:t>
            </a:r>
            <a:r>
              <a:rPr lang="en-US" sz="2800" dirty="0">
                <a:latin typeface="Times New Roman" pitchFamily="18" charset="0"/>
                <a:cs typeface="Times New Roman" pitchFamily="18" charset="0"/>
              </a:rPr>
              <a:t>:</a:t>
            </a:r>
          </a:p>
          <a:p>
            <a:pPr lvl="0" fontAlgn="base">
              <a:buFont typeface="Wingdings" pitchFamily="2" charset="2"/>
              <a:buChar char="Ø"/>
            </a:pPr>
            <a:r>
              <a:rPr lang="en-US" sz="2800" dirty="0">
                <a:latin typeface="Times New Roman" pitchFamily="18" charset="0"/>
                <a:cs typeface="Times New Roman" pitchFamily="18" charset="0"/>
              </a:rPr>
              <a:t>Should the </a:t>
            </a:r>
            <a:r>
              <a:rPr lang="en-US" sz="2800" dirty="0">
                <a:solidFill>
                  <a:srgbClr val="00B050"/>
                </a:solidFill>
                <a:latin typeface="Times New Roman" pitchFamily="18" charset="0"/>
                <a:cs typeface="Times New Roman" pitchFamily="18" charset="0"/>
              </a:rPr>
              <a:t>problematic ground</a:t>
            </a:r>
            <a:r>
              <a:rPr lang="en-US" sz="2800" dirty="0">
                <a:latin typeface="Times New Roman" pitchFamily="18" charset="0"/>
                <a:cs typeface="Times New Roman" pitchFamily="18" charset="0"/>
              </a:rPr>
              <a:t> at the project site be </a:t>
            </a:r>
          </a:p>
          <a:p>
            <a:pPr lvl="0" fontAlgn="base"/>
            <a:r>
              <a:rPr lang="en-US" sz="2800" dirty="0">
                <a:latin typeface="Times New Roman" pitchFamily="18" charset="0"/>
                <a:cs typeface="Times New Roman" pitchFamily="18" charset="0"/>
              </a:rPr>
              <a:t>   </a:t>
            </a:r>
            <a:r>
              <a:rPr lang="en-US" sz="2800" dirty="0">
                <a:solidFill>
                  <a:srgbClr val="00B050"/>
                </a:solidFill>
                <a:latin typeface="Times New Roman" pitchFamily="18" charset="0"/>
                <a:cs typeface="Times New Roman" pitchFamily="18" charset="0"/>
              </a:rPr>
              <a:t>fixed</a:t>
            </a:r>
            <a:r>
              <a:rPr lang="en-US" sz="2800" dirty="0">
                <a:latin typeface="Times New Roman" pitchFamily="18" charset="0"/>
                <a:cs typeface="Times New Roman" pitchFamily="18" charset="0"/>
              </a:rPr>
              <a:t> instead of </a:t>
            </a:r>
            <a:r>
              <a:rPr lang="en-US" sz="2800" dirty="0">
                <a:solidFill>
                  <a:srgbClr val="00B050"/>
                </a:solidFill>
                <a:latin typeface="Times New Roman" pitchFamily="18" charset="0"/>
                <a:cs typeface="Times New Roman" pitchFamily="18" charset="0"/>
              </a:rPr>
              <a:t>bypassed</a:t>
            </a:r>
            <a:r>
              <a:rPr lang="en-US" sz="2800" dirty="0">
                <a:latin typeface="Times New Roman" pitchFamily="18" charset="0"/>
                <a:cs typeface="Times New Roman" pitchFamily="18" charset="0"/>
              </a:rPr>
              <a:t>?</a:t>
            </a:r>
          </a:p>
          <a:p>
            <a:pPr lvl="0" fontAlgn="base">
              <a:buFont typeface="Wingdings" pitchFamily="2" charset="2"/>
              <a:buChar char="Ø"/>
            </a:pPr>
            <a:r>
              <a:rPr lang="en-US" sz="2800" dirty="0">
                <a:latin typeface="Times New Roman" pitchFamily="18" charset="0"/>
                <a:cs typeface="Times New Roman" pitchFamily="18" charset="0"/>
              </a:rPr>
              <a:t>What are the </a:t>
            </a:r>
            <a:r>
              <a:rPr lang="en-US" sz="2800" dirty="0">
                <a:solidFill>
                  <a:srgbClr val="00B050"/>
                </a:solidFill>
                <a:latin typeface="Times New Roman" pitchFamily="18" charset="0"/>
                <a:cs typeface="Times New Roman" pitchFamily="18" charset="0"/>
              </a:rPr>
              <a:t>critical issues</a:t>
            </a:r>
            <a:r>
              <a:rPr lang="en-US" sz="2800" dirty="0">
                <a:latin typeface="Times New Roman" pitchFamily="18" charset="0"/>
                <a:cs typeface="Times New Roman" pitchFamily="18" charset="0"/>
              </a:rPr>
              <a:t> that influence the successful </a:t>
            </a:r>
          </a:p>
          <a:p>
            <a:pPr lvl="0" fontAlgn="base"/>
            <a:r>
              <a:rPr lang="en-US" sz="2800" dirty="0">
                <a:latin typeface="Times New Roman" pitchFamily="18" charset="0"/>
                <a:cs typeface="Times New Roman" pitchFamily="18" charset="0"/>
              </a:rPr>
              <a:t>   application of a specific fixing tool? And</a:t>
            </a:r>
          </a:p>
          <a:p>
            <a:pPr lvl="0" fontAlgn="base">
              <a:buFont typeface="Wingdings" pitchFamily="2" charset="2"/>
              <a:buChar char="Ø"/>
            </a:pPr>
            <a:r>
              <a:rPr lang="en-US" sz="2800" dirty="0">
                <a:latin typeface="Times New Roman" pitchFamily="18" charset="0"/>
                <a:cs typeface="Times New Roman" pitchFamily="18" charset="0"/>
              </a:rPr>
              <a:t>Which </a:t>
            </a:r>
            <a:r>
              <a:rPr lang="en-US" sz="2800" dirty="0">
                <a:solidFill>
                  <a:srgbClr val="00B050"/>
                </a:solidFill>
                <a:latin typeface="Times New Roman" pitchFamily="18" charset="0"/>
                <a:cs typeface="Times New Roman" pitchFamily="18" charset="0"/>
              </a:rPr>
              <a:t>fixing tool to be used</a:t>
            </a:r>
            <a:r>
              <a:rPr lang="en-US" sz="2800" dirty="0">
                <a:latin typeface="Times New Roman" pitchFamily="18" charset="0"/>
                <a:cs typeface="Times New Roman" pitchFamily="18" charset="0"/>
              </a:rPr>
              <a:t> from comprehensive </a:t>
            </a:r>
          </a:p>
          <a:p>
            <a:pPr lvl="0" fontAlgn="base"/>
            <a:r>
              <a:rPr lang="en-US" sz="2800" dirty="0">
                <a:latin typeface="Times New Roman" pitchFamily="18" charset="0"/>
                <a:cs typeface="Times New Roman" pitchFamily="18" charset="0"/>
              </a:rPr>
              <a:t>   and diversified </a:t>
            </a:r>
            <a:r>
              <a:rPr lang="en-US" sz="2800" dirty="0">
                <a:solidFill>
                  <a:srgbClr val="00B050"/>
                </a:solidFill>
                <a:latin typeface="Times New Roman" pitchFamily="18" charset="0"/>
                <a:cs typeface="Times New Roman" pitchFamily="18" charset="0"/>
              </a:rPr>
              <a:t>set currently available</a:t>
            </a:r>
            <a:r>
              <a:rPr lang="en-US" sz="2800" dirty="0">
                <a:latin typeface="Times New Roman" pitchFamily="18" charset="0"/>
                <a:cs typeface="Times New Roman" pitchFamily="18" charset="0"/>
              </a:rPr>
              <a:t> in the tool box?</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82067"/>
            <a:ext cx="8686800" cy="5693866"/>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What are the major functions of Ground improvement in soil ?</a:t>
            </a:r>
          </a:p>
          <a:p>
            <a:endParaRPr lang="en-US" sz="2800" dirty="0">
              <a:latin typeface="Times New Roman" pitchFamily="18" charset="0"/>
              <a:cs typeface="Times New Roman" pitchFamily="18" charset="0"/>
            </a:endParaRPr>
          </a:p>
          <a:p>
            <a:pPr marL="342900" indent="-342900">
              <a:buAutoNum type="arabicParenBoth"/>
            </a:pPr>
            <a:r>
              <a:rPr lang="en-US" sz="2800" dirty="0">
                <a:latin typeface="Times New Roman" pitchFamily="18" charset="0"/>
                <a:cs typeface="Times New Roman" pitchFamily="18" charset="0"/>
              </a:rPr>
              <a:t> To increase the bearing capacity</a:t>
            </a:r>
          </a:p>
          <a:p>
            <a:pPr marL="342900" indent="-342900">
              <a:buAutoNum type="arabicParenBoth"/>
            </a:pPr>
            <a:r>
              <a:rPr lang="en-US" sz="2800" dirty="0">
                <a:latin typeface="Times New Roman" pitchFamily="18" charset="0"/>
                <a:cs typeface="Times New Roman" pitchFamily="18" charset="0"/>
              </a:rPr>
              <a:t> To control deformations and accelerate consolidation </a:t>
            </a:r>
          </a:p>
          <a:p>
            <a:pPr marL="342900" indent="-342900">
              <a:buAutoNum type="arabicParenBoth"/>
            </a:pPr>
            <a:r>
              <a:rPr lang="en-US" sz="2800" dirty="0">
                <a:latin typeface="Times New Roman" pitchFamily="18" charset="0"/>
                <a:cs typeface="Times New Roman" pitchFamily="18" charset="0"/>
              </a:rPr>
              <a:t> To provide lateral stability </a:t>
            </a:r>
          </a:p>
          <a:p>
            <a:pPr marL="342900" indent="-342900">
              <a:buAutoNum type="arabicParenBoth"/>
            </a:pPr>
            <a:r>
              <a:rPr lang="en-US" sz="2800" dirty="0">
                <a:latin typeface="Times New Roman" pitchFamily="18" charset="0"/>
                <a:cs typeface="Times New Roman" pitchFamily="18" charset="0"/>
              </a:rPr>
              <a:t> To form seepage cut-off and environmental control</a:t>
            </a:r>
          </a:p>
          <a:p>
            <a:pPr marL="342900" indent="-342900">
              <a:buAutoNum type="arabicParenBoth"/>
            </a:pPr>
            <a:r>
              <a:rPr lang="en-US" sz="2800" dirty="0">
                <a:latin typeface="Times New Roman" pitchFamily="18" charset="0"/>
                <a:cs typeface="Times New Roman" pitchFamily="18" charset="0"/>
              </a:rPr>
              <a:t> To increase resistance to liquefaction</a:t>
            </a:r>
          </a:p>
          <a:p>
            <a:pPr marL="342900" indent="-342900"/>
            <a:endParaRPr lang="en-US" sz="2800" dirty="0">
              <a:latin typeface="Times New Roman" pitchFamily="18" charset="0"/>
              <a:cs typeface="Times New Roman" pitchFamily="18" charset="0"/>
            </a:endParaRPr>
          </a:p>
          <a:p>
            <a:pPr marL="342900" indent="-342900">
              <a:buFont typeface="Arial" pitchFamily="34" charset="0"/>
              <a:buChar char="•"/>
            </a:pPr>
            <a:r>
              <a:rPr lang="en-US" sz="2800" dirty="0">
                <a:latin typeface="Times New Roman" pitchFamily="18" charset="0"/>
                <a:cs typeface="Times New Roman" pitchFamily="18" charset="0"/>
              </a:rPr>
              <a:t>Above functions can be accomplished :</a:t>
            </a:r>
          </a:p>
          <a:p>
            <a:pPr marL="342900" indent="-342900"/>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dirty="0">
                <a:latin typeface="Times New Roman" pitchFamily="18" charset="0"/>
                <a:cs typeface="Times New Roman" pitchFamily="18" charset="0"/>
              </a:rPr>
              <a:t>by modifying the ground’s character - with or without the addition of foreign material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42F8-F564-4564-9810-4EA8D6A862C1}"/>
              </a:ext>
            </a:extLst>
          </p:cNvPr>
          <p:cNvSpPr>
            <a:spLocks noGrp="1"/>
          </p:cNvSpPr>
          <p:nvPr>
            <p:ph type="title"/>
          </p:nvPr>
        </p:nvSpPr>
        <p:spPr/>
        <p:txBody>
          <a:bodyPr/>
          <a:lstStyle/>
          <a:p>
            <a:r>
              <a:rPr lang="en-US" dirty="0"/>
              <a:t>PRE-LOADING</a:t>
            </a:r>
          </a:p>
        </p:txBody>
      </p:sp>
      <p:sp>
        <p:nvSpPr>
          <p:cNvPr id="3" name="Content Placeholder 2">
            <a:extLst>
              <a:ext uri="{FF2B5EF4-FFF2-40B4-BE49-F238E27FC236}">
                <a16:creationId xmlns:a16="http://schemas.microsoft.com/office/drawing/2014/main" id="{199D674D-CAC6-4259-B005-0B51C1B162BC}"/>
              </a:ext>
            </a:extLst>
          </p:cNvPr>
          <p:cNvSpPr>
            <a:spLocks noGrp="1"/>
          </p:cNvSpPr>
          <p:nvPr>
            <p:ph idx="1"/>
          </p:nvPr>
        </p:nvSpPr>
        <p:spPr/>
        <p:txBody>
          <a:bodyPr>
            <a:normAutofit lnSpcReduction="10000"/>
          </a:bodyPr>
          <a:lstStyle/>
          <a:p>
            <a:r>
              <a:rPr lang="en-US" dirty="0"/>
              <a:t> In this method preloading of 1.2 to 1.3 times of designed load is applied in advance to allow desired settlement and accelerate consolidation.</a:t>
            </a:r>
          </a:p>
          <a:p>
            <a:r>
              <a:rPr lang="en-US" dirty="0"/>
              <a:t>Specifically for alluvial soils having high moisture content, high compressibility and low shearing strength by lowering water table by any means.</a:t>
            </a:r>
          </a:p>
          <a:p>
            <a:r>
              <a:rPr lang="en-US" dirty="0"/>
              <a:t>Process can be accelerated by introducing sand piles in the periphery.</a:t>
            </a:r>
          </a:p>
          <a:p>
            <a:r>
              <a:rPr lang="en-US" dirty="0"/>
              <a:t>Best suited for air fields, storage tanks, flood control structures etc.</a:t>
            </a:r>
          </a:p>
          <a:p>
            <a:r>
              <a:rPr lang="en-US" dirty="0"/>
              <a:t>Undesired initial investment, disposal of use of preloaded soil, unexpected time delay may be considered.</a:t>
            </a:r>
          </a:p>
        </p:txBody>
      </p:sp>
    </p:spTree>
    <p:extLst>
      <p:ext uri="{BB962C8B-B14F-4D97-AF65-F5344CB8AC3E}">
        <p14:creationId xmlns:p14="http://schemas.microsoft.com/office/powerpoint/2010/main" val="3619763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ADC39-8456-4201-896C-EE2716B400EE}"/>
              </a:ext>
            </a:extLst>
          </p:cNvPr>
          <p:cNvSpPr>
            <a:spLocks noGrp="1"/>
          </p:cNvSpPr>
          <p:nvPr>
            <p:ph type="title"/>
          </p:nvPr>
        </p:nvSpPr>
        <p:spPr/>
        <p:txBody>
          <a:bodyPr/>
          <a:lstStyle/>
          <a:p>
            <a:r>
              <a:rPr lang="en-US" dirty="0"/>
              <a:t>Vacuum Preloading</a:t>
            </a:r>
          </a:p>
        </p:txBody>
      </p:sp>
      <p:sp>
        <p:nvSpPr>
          <p:cNvPr id="3" name="Content Placeholder 2">
            <a:extLst>
              <a:ext uri="{FF2B5EF4-FFF2-40B4-BE49-F238E27FC236}">
                <a16:creationId xmlns:a16="http://schemas.microsoft.com/office/drawing/2014/main" id="{1F09E78A-9F2E-4691-B573-A40A4D124D63}"/>
              </a:ext>
            </a:extLst>
          </p:cNvPr>
          <p:cNvSpPr>
            <a:spLocks noGrp="1"/>
          </p:cNvSpPr>
          <p:nvPr>
            <p:ph idx="1"/>
          </p:nvPr>
        </p:nvSpPr>
        <p:spPr>
          <a:xfrm>
            <a:off x="838200" y="1825625"/>
            <a:ext cx="6504432" cy="4351338"/>
          </a:xfrm>
        </p:spPr>
        <p:txBody>
          <a:bodyPr>
            <a:normAutofit fontScale="92500" lnSpcReduction="20000"/>
          </a:bodyPr>
          <a:lstStyle/>
          <a:p>
            <a:pPr marL="0" indent="0">
              <a:lnSpc>
                <a:spcPct val="200000"/>
              </a:lnSpc>
              <a:buNone/>
            </a:pPr>
            <a:r>
              <a:rPr lang="en-US" dirty="0"/>
              <a:t>The basic idea of vacuum preloading method is applying a vacuum suction into an isolated soil mass to reduce the atmosphere pressure and pore water pressure in the soil, resulting soil consolidation and effective stress enhance without change the total stress.</a:t>
            </a:r>
          </a:p>
        </p:txBody>
      </p:sp>
      <p:pic>
        <p:nvPicPr>
          <p:cNvPr id="5" name="Picture 4">
            <a:extLst>
              <a:ext uri="{FF2B5EF4-FFF2-40B4-BE49-F238E27FC236}">
                <a16:creationId xmlns:a16="http://schemas.microsoft.com/office/drawing/2014/main" id="{40FF2C2F-A821-4A9C-BE24-868F0BBB5F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333" y="2009965"/>
            <a:ext cx="4028123" cy="4028123"/>
          </a:xfrm>
          <a:prstGeom prst="rect">
            <a:avLst/>
          </a:prstGeom>
        </p:spPr>
      </p:pic>
    </p:spTree>
    <p:extLst>
      <p:ext uri="{BB962C8B-B14F-4D97-AF65-F5344CB8AC3E}">
        <p14:creationId xmlns:p14="http://schemas.microsoft.com/office/powerpoint/2010/main" val="257356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D1782-632F-469E-8A2C-EB7B04E96F8F}"/>
              </a:ext>
            </a:extLst>
          </p:cNvPr>
          <p:cNvSpPr>
            <a:spLocks noGrp="1"/>
          </p:cNvSpPr>
          <p:nvPr>
            <p:ph type="title"/>
          </p:nvPr>
        </p:nvSpPr>
        <p:spPr/>
        <p:txBody>
          <a:bodyPr/>
          <a:lstStyle/>
          <a:p>
            <a:r>
              <a:rPr lang="en-US" dirty="0"/>
              <a:t>Vacuum Preloading</a:t>
            </a:r>
          </a:p>
        </p:txBody>
      </p:sp>
      <p:sp>
        <p:nvSpPr>
          <p:cNvPr id="3" name="Content Placeholder 2">
            <a:extLst>
              <a:ext uri="{FF2B5EF4-FFF2-40B4-BE49-F238E27FC236}">
                <a16:creationId xmlns:a16="http://schemas.microsoft.com/office/drawing/2014/main" id="{C0D061FB-D589-4C14-A4D0-095603C4B939}"/>
              </a:ext>
            </a:extLst>
          </p:cNvPr>
          <p:cNvSpPr>
            <a:spLocks noGrp="1"/>
          </p:cNvSpPr>
          <p:nvPr>
            <p:ph idx="1"/>
          </p:nvPr>
        </p:nvSpPr>
        <p:spPr/>
        <p:txBody>
          <a:bodyPr/>
          <a:lstStyle/>
          <a:p>
            <a:pPr marL="0" indent="0">
              <a:lnSpc>
                <a:spcPct val="150000"/>
              </a:lnSpc>
              <a:buNone/>
            </a:pPr>
            <a:r>
              <a:rPr lang="en-US" dirty="0"/>
              <a:t>Vacuum preloading (consolidation) method was initially proposed by </a:t>
            </a:r>
            <a:r>
              <a:rPr lang="en-US" dirty="0" err="1"/>
              <a:t>Kjellman</a:t>
            </a:r>
            <a:r>
              <a:rPr lang="en-US" dirty="0"/>
              <a:t> at 1952 and was worked out by the Royal Swedish Geotechnical Institute as a method for improving fine grain soil. This method </a:t>
            </a:r>
            <a:r>
              <a:rPr lang="en-US" dirty="0" err="1"/>
              <a:t>utilises</a:t>
            </a:r>
            <a:r>
              <a:rPr lang="en-US" dirty="0"/>
              <a:t> atmosphere pressure as a temporary surcharge for improving fine grain soft soil.</a:t>
            </a:r>
          </a:p>
        </p:txBody>
      </p:sp>
    </p:spTree>
    <p:extLst>
      <p:ext uri="{BB962C8B-B14F-4D97-AF65-F5344CB8AC3E}">
        <p14:creationId xmlns:p14="http://schemas.microsoft.com/office/powerpoint/2010/main" val="3376504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1830</Words>
  <Application>Microsoft Office PowerPoint</Application>
  <PresentationFormat>Widescreen</PresentationFormat>
  <Paragraphs>149</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-apple-system</vt:lpstr>
      <vt:lpstr>Arial</vt:lpstr>
      <vt:lpstr>Arial</vt:lpstr>
      <vt:lpstr>Calibri</vt:lpstr>
      <vt:lpstr>Calibri Light</vt:lpstr>
      <vt:lpstr>Times New Roman</vt:lpstr>
      <vt:lpstr>Wingdings</vt:lpstr>
      <vt:lpstr>Office Theme</vt:lpstr>
      <vt:lpstr>Ground Improvement Techniques</vt:lpstr>
      <vt:lpstr>SOIL STABILIZATION</vt:lpstr>
      <vt:lpstr>Present Day Scenario</vt:lpstr>
      <vt:lpstr>What are the options? </vt:lpstr>
      <vt:lpstr>PowerPoint Presentation</vt:lpstr>
      <vt:lpstr>PowerPoint Presentation</vt:lpstr>
      <vt:lpstr>PRE-LOADING</vt:lpstr>
      <vt:lpstr>Vacuum Preloading</vt:lpstr>
      <vt:lpstr>Vacuum Preloading</vt:lpstr>
      <vt:lpstr>Vacuum Preloading</vt:lpstr>
      <vt:lpstr>Vacuum Preloading</vt:lpstr>
      <vt:lpstr>Electrical Method </vt:lpstr>
      <vt:lpstr>Electro Osmotic Stabilization of soils </vt:lpstr>
      <vt:lpstr>Electrical Method </vt:lpstr>
      <vt:lpstr>Deep Mixing Method</vt:lpstr>
      <vt:lpstr>Deep Mixing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Thermal Method: Heating</vt:lpstr>
      <vt:lpstr>Thermal Method: Ground Freezing</vt:lpstr>
      <vt:lpstr>Thermal Method: Ground Freezing</vt:lpstr>
      <vt:lpstr>Blasting method</vt:lpstr>
      <vt:lpstr>Blasting method</vt:lpstr>
      <vt:lpstr>Procedure of the blasting for ground improvement</vt:lpstr>
      <vt:lpstr>Blasting method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Wahidullah Wahdat</dc:creator>
  <cp:lastModifiedBy>Wahidullah Wahdat</cp:lastModifiedBy>
  <cp:revision>18</cp:revision>
  <dcterms:created xsi:type="dcterms:W3CDTF">2020-09-25T18:14:19Z</dcterms:created>
  <dcterms:modified xsi:type="dcterms:W3CDTF">2020-09-25T19:38:57Z</dcterms:modified>
</cp:coreProperties>
</file>