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67" r:id="rId16"/>
    <p:sldId id="272" r:id="rId17"/>
    <p:sldId id="273" r:id="rId18"/>
    <p:sldId id="274" r:id="rId19"/>
    <p:sldId id="275"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10/16/2018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Gerund! Infinitive/Participles</a:t>
            </a:r>
            <a:endParaRPr lang="en-US" dirty="0"/>
          </a:p>
        </p:txBody>
      </p:sp>
    </p:spTree>
    <p:extLst>
      <p:ext uri="{BB962C8B-B14F-4D97-AF65-F5344CB8AC3E}">
        <p14:creationId xmlns:p14="http://schemas.microsoft.com/office/powerpoint/2010/main" val="1539238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a:t>The present participle is a participle that ends in </a:t>
            </a:r>
            <a:r>
              <a:rPr lang="en-US" sz="3200" dirty="0" err="1"/>
              <a:t>ing</a:t>
            </a:r>
            <a:r>
              <a:rPr lang="en-US" sz="3200" dirty="0"/>
              <a:t>. It can be used with the </a:t>
            </a:r>
            <a:r>
              <a:rPr lang="en-US" sz="3200" dirty="0" err="1"/>
              <a:t>auxilliary</a:t>
            </a:r>
            <a:r>
              <a:rPr lang="en-US" sz="3200" dirty="0"/>
              <a:t> verb 'to be' to form the continuous tense. It always takes the ‘</a:t>
            </a:r>
            <a:r>
              <a:rPr lang="en-US" sz="3200" dirty="0" err="1"/>
              <a:t>ing</a:t>
            </a:r>
            <a:r>
              <a:rPr lang="en-US" sz="3200" dirty="0"/>
              <a:t>’ form of the verb, even irregular verbs have an ‘...</a:t>
            </a:r>
            <a:r>
              <a:rPr lang="en-US" sz="3200" dirty="0" err="1"/>
              <a:t>ing</a:t>
            </a:r>
            <a:r>
              <a:rPr lang="en-US" sz="3200" dirty="0"/>
              <a:t>’ form, in fact virtually all English words that end with ‘</a:t>
            </a:r>
            <a:r>
              <a:rPr lang="en-US" sz="3200" dirty="0" err="1"/>
              <a:t>ing</a:t>
            </a:r>
            <a:r>
              <a:rPr lang="en-US" sz="3200" dirty="0"/>
              <a:t>’ are present participles.</a:t>
            </a:r>
          </a:p>
        </p:txBody>
      </p:sp>
    </p:spTree>
    <p:extLst>
      <p:ext uri="{BB962C8B-B14F-4D97-AF65-F5344CB8AC3E}">
        <p14:creationId xmlns:p14="http://schemas.microsoft.com/office/powerpoint/2010/main" val="952906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779394"/>
          </a:xfrm>
        </p:spPr>
        <p:txBody>
          <a:bodyPr>
            <a:normAutofit fontScale="92500" lnSpcReduction="10000"/>
          </a:bodyPr>
          <a:lstStyle/>
          <a:p>
            <a:r>
              <a:rPr lang="en-US" sz="3500" dirty="0"/>
              <a:t>For example:-</a:t>
            </a:r>
          </a:p>
          <a:p>
            <a:endParaRPr lang="en-US" sz="3500" dirty="0"/>
          </a:p>
          <a:p>
            <a:r>
              <a:rPr lang="en-US" sz="3500" dirty="0"/>
              <a:t>I am learning English. (Learning is part of the continuous verb phrase 'am learning')</a:t>
            </a:r>
          </a:p>
          <a:p>
            <a:endParaRPr lang="en-US" sz="3500" dirty="0"/>
          </a:p>
          <a:p>
            <a:r>
              <a:rPr lang="en-US" sz="3500" dirty="0"/>
              <a:t>We were running through the woods. (Running is part of the continuous verb phrase 'were running' ).</a:t>
            </a:r>
          </a:p>
          <a:p>
            <a:endParaRPr lang="en-US" dirty="0" smtClean="0"/>
          </a:p>
          <a:p>
            <a:r>
              <a:rPr lang="en-US" sz="3500" dirty="0" smtClean="0"/>
              <a:t>It is used as an adjective</a:t>
            </a:r>
            <a:endParaRPr lang="en-US" sz="3500" dirty="0"/>
          </a:p>
        </p:txBody>
      </p:sp>
    </p:spTree>
    <p:extLst>
      <p:ext uri="{BB962C8B-B14F-4D97-AF65-F5344CB8AC3E}">
        <p14:creationId xmlns:p14="http://schemas.microsoft.com/office/powerpoint/2010/main" val="4016071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521817"/>
          </a:xfrm>
        </p:spPr>
        <p:txBody>
          <a:bodyPr>
            <a:noAutofit/>
          </a:bodyPr>
          <a:lstStyle/>
          <a:p>
            <a:r>
              <a:rPr lang="en-US" sz="3200" b="1" dirty="0" err="1"/>
              <a:t>Verbals</a:t>
            </a:r>
            <a:r>
              <a:rPr lang="en-US" sz="3200" b="1" dirty="0"/>
              <a:t>: Gerunds, Infinitives, and </a:t>
            </a:r>
            <a:r>
              <a:rPr lang="en-US" sz="3200" b="1" dirty="0" smtClean="0"/>
              <a:t>Participles</a:t>
            </a:r>
          </a:p>
          <a:p>
            <a:endParaRPr lang="en-US" sz="3200" b="1" dirty="0"/>
          </a:p>
          <a:p>
            <a:endParaRPr lang="en-US" sz="3200" b="1" dirty="0"/>
          </a:p>
          <a:p>
            <a:r>
              <a:rPr lang="en-US" sz="3200" dirty="0"/>
              <a:t>The three </a:t>
            </a:r>
            <a:r>
              <a:rPr lang="en-US" sz="3200" dirty="0" err="1" smtClean="0"/>
              <a:t>verbals</a:t>
            </a:r>
            <a:r>
              <a:rPr lang="en-US" sz="3200" dirty="0"/>
              <a:t>— gerunds, infinitives, and participles—are formed from verbs, but are never used alone as action words in sentences. Instead, </a:t>
            </a:r>
            <a:r>
              <a:rPr lang="en-US" sz="3200" dirty="0" err="1"/>
              <a:t>verbals</a:t>
            </a:r>
            <a:r>
              <a:rPr lang="en-US" sz="3200" dirty="0"/>
              <a:t> function as nouns, adjectives, or adverbs. These </a:t>
            </a:r>
            <a:r>
              <a:rPr lang="en-US" sz="3200" dirty="0" err="1"/>
              <a:t>verbals</a:t>
            </a:r>
            <a:r>
              <a:rPr lang="en-US" sz="3200" dirty="0"/>
              <a:t> are important in phrases.</a:t>
            </a:r>
          </a:p>
        </p:txBody>
      </p:sp>
    </p:spTree>
    <p:extLst>
      <p:ext uri="{BB962C8B-B14F-4D97-AF65-F5344CB8AC3E}">
        <p14:creationId xmlns:p14="http://schemas.microsoft.com/office/powerpoint/2010/main" val="2519114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766515"/>
          </a:xfrm>
        </p:spPr>
        <p:txBody>
          <a:bodyPr>
            <a:normAutofit/>
          </a:bodyPr>
          <a:lstStyle/>
          <a:p>
            <a:r>
              <a:rPr lang="en-US" sz="3200" dirty="0"/>
              <a:t>The gerund ends in -</a:t>
            </a:r>
            <a:r>
              <a:rPr lang="en-US" sz="3200" dirty="0" err="1"/>
              <a:t>ing</a:t>
            </a:r>
            <a:r>
              <a:rPr lang="en-US" sz="3200" dirty="0"/>
              <a:t> and functions as a noun</a:t>
            </a:r>
            <a:r>
              <a:rPr lang="en-US" sz="3200" dirty="0" smtClean="0"/>
              <a:t>.</a:t>
            </a:r>
          </a:p>
          <a:p>
            <a:endParaRPr lang="en-US" sz="3200" dirty="0"/>
          </a:p>
          <a:p>
            <a:r>
              <a:rPr lang="en-US" sz="3200" dirty="0"/>
              <a:t>	Jumping is fun.</a:t>
            </a:r>
          </a:p>
          <a:p>
            <a:endParaRPr lang="en-US" sz="3200" dirty="0"/>
          </a:p>
          <a:p>
            <a:r>
              <a:rPr lang="en-US" sz="3200" dirty="0"/>
              <a:t>	He liked skiing.</a:t>
            </a:r>
          </a:p>
          <a:p>
            <a:endParaRPr lang="en-US" sz="3200" dirty="0"/>
          </a:p>
          <a:p>
            <a:r>
              <a:rPr lang="en-US" sz="3200" dirty="0"/>
              <a:t>	He had a unique way of whistling.</a:t>
            </a:r>
          </a:p>
        </p:txBody>
      </p:sp>
    </p:spTree>
    <p:extLst>
      <p:ext uri="{BB962C8B-B14F-4D97-AF65-F5344CB8AC3E}">
        <p14:creationId xmlns:p14="http://schemas.microsoft.com/office/powerpoint/2010/main" val="2094438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470301"/>
          </a:xfrm>
        </p:spPr>
        <p:txBody>
          <a:bodyPr>
            <a:normAutofit/>
          </a:bodyPr>
          <a:lstStyle/>
          <a:p>
            <a:r>
              <a:rPr lang="en-US" sz="3600" dirty="0"/>
              <a:t>The infinitive is the base form of a verb with to. Usually it functions as a noun, although it can also function as an adjective or adverb.</a:t>
            </a:r>
          </a:p>
        </p:txBody>
      </p:sp>
    </p:spTree>
    <p:extLst>
      <p:ext uri="{BB962C8B-B14F-4D97-AF65-F5344CB8AC3E}">
        <p14:creationId xmlns:p14="http://schemas.microsoft.com/office/powerpoint/2010/main" val="4225584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727879"/>
          </a:xfrm>
        </p:spPr>
        <p:txBody>
          <a:bodyPr>
            <a:normAutofit/>
          </a:bodyPr>
          <a:lstStyle/>
          <a:p>
            <a:r>
              <a:rPr lang="en-US" sz="2800" dirty="0"/>
              <a:t>To jump is fun. (noun; subject of the verb is)</a:t>
            </a:r>
          </a:p>
          <a:p>
            <a:endParaRPr lang="en-US" sz="2800" dirty="0"/>
          </a:p>
          <a:p>
            <a:r>
              <a:rPr lang="en-US" sz="2800" dirty="0"/>
              <a:t>	I like to ski. (noun; direct object of the verb like)</a:t>
            </a:r>
          </a:p>
          <a:p>
            <a:endParaRPr lang="en-US" sz="2800" dirty="0"/>
          </a:p>
          <a:p>
            <a:r>
              <a:rPr lang="en-US" sz="2800" dirty="0"/>
              <a:t>	She had a suggestion to offer. (adjective modifying suggestion)</a:t>
            </a:r>
          </a:p>
          <a:p>
            <a:endParaRPr lang="en-US" sz="2800" dirty="0"/>
          </a:p>
          <a:p>
            <a:r>
              <a:rPr lang="en-US" sz="2800" dirty="0"/>
              <a:t>	He called to warn her. (adverb modifying the verb called)</a:t>
            </a:r>
          </a:p>
        </p:txBody>
      </p:sp>
    </p:spTree>
    <p:extLst>
      <p:ext uri="{BB962C8B-B14F-4D97-AF65-F5344CB8AC3E}">
        <p14:creationId xmlns:p14="http://schemas.microsoft.com/office/powerpoint/2010/main" val="3217917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393028"/>
          </a:xfrm>
        </p:spPr>
        <p:txBody>
          <a:bodyPr>
            <a:normAutofit/>
          </a:bodyPr>
          <a:lstStyle/>
          <a:p>
            <a:r>
              <a:rPr lang="en-US" sz="3200" dirty="0"/>
              <a:t>A participle is a verb that ends in -</a:t>
            </a:r>
            <a:r>
              <a:rPr lang="en-US" sz="3200" dirty="0" err="1"/>
              <a:t>ing</a:t>
            </a:r>
            <a:r>
              <a:rPr lang="en-US" sz="3200" dirty="0"/>
              <a:t> (present participle) or -</a:t>
            </a:r>
            <a:r>
              <a:rPr lang="en-US" sz="3200" dirty="0" err="1"/>
              <a:t>ed</a:t>
            </a:r>
            <a:r>
              <a:rPr lang="en-US" sz="3200" dirty="0"/>
              <a:t>, -d, -t, -en, -n (past participle). Participles may function as adjectives, describing or modifying nouns.</a:t>
            </a:r>
          </a:p>
        </p:txBody>
      </p:sp>
    </p:spTree>
    <p:extLst>
      <p:ext uri="{BB962C8B-B14F-4D97-AF65-F5344CB8AC3E}">
        <p14:creationId xmlns:p14="http://schemas.microsoft.com/office/powerpoint/2010/main" val="2066759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830910"/>
          </a:xfrm>
        </p:spPr>
        <p:txBody>
          <a:bodyPr>
            <a:normAutofit/>
          </a:bodyPr>
          <a:lstStyle/>
          <a:p>
            <a:r>
              <a:rPr lang="en-US" sz="2800" dirty="0"/>
              <a:t>The dancing parrots entertained the crowd.</a:t>
            </a:r>
          </a:p>
          <a:p>
            <a:endParaRPr lang="en-US" sz="2800" dirty="0"/>
          </a:p>
          <a:p>
            <a:r>
              <a:rPr lang="en-US" sz="2800" dirty="0"/>
              <a:t>	The wrecked sailboat washed up on shore.</a:t>
            </a:r>
          </a:p>
        </p:txBody>
      </p:sp>
    </p:spTree>
    <p:extLst>
      <p:ext uri="{BB962C8B-B14F-4D97-AF65-F5344CB8AC3E}">
        <p14:creationId xmlns:p14="http://schemas.microsoft.com/office/powerpoint/2010/main" val="3071281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251361"/>
          </a:xfrm>
        </p:spPr>
        <p:txBody>
          <a:bodyPr>
            <a:normAutofit/>
          </a:bodyPr>
          <a:lstStyle/>
          <a:p>
            <a:r>
              <a:rPr lang="en-US" sz="2800" dirty="0"/>
              <a:t>But participles have another function. When used with helping verbs such as to be and to have, they are action verbs and form several verb tenses.</a:t>
            </a:r>
          </a:p>
          <a:p>
            <a:endParaRPr lang="en-US" sz="2800" dirty="0"/>
          </a:p>
          <a:p>
            <a:r>
              <a:rPr lang="en-US" sz="2800" dirty="0"/>
              <a:t>	She is thinking of the children.</a:t>
            </a:r>
          </a:p>
          <a:p>
            <a:endParaRPr lang="en-US" sz="2800" dirty="0"/>
          </a:p>
          <a:p>
            <a:r>
              <a:rPr lang="en-US" sz="2800" dirty="0"/>
              <a:t>	The conference room had been cleaned before they arrived.</a:t>
            </a:r>
          </a:p>
        </p:txBody>
      </p:sp>
    </p:spTree>
    <p:extLst>
      <p:ext uri="{BB962C8B-B14F-4D97-AF65-F5344CB8AC3E}">
        <p14:creationId xmlns:p14="http://schemas.microsoft.com/office/powerpoint/2010/main" val="3827806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48609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611969"/>
          </a:xfrm>
        </p:spPr>
        <p:txBody>
          <a:bodyPr>
            <a:normAutofit/>
          </a:bodyPr>
          <a:lstStyle/>
          <a:p>
            <a:r>
              <a:rPr lang="en-US" sz="4000" b="1" dirty="0"/>
              <a:t>Gerunds: The Basics</a:t>
            </a:r>
          </a:p>
        </p:txBody>
      </p:sp>
    </p:spTree>
    <p:extLst>
      <p:ext uri="{BB962C8B-B14F-4D97-AF65-F5344CB8AC3E}">
        <p14:creationId xmlns:p14="http://schemas.microsoft.com/office/powerpoint/2010/main" val="92652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3604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Gerunds are words that are formed with verbs but act as nouns. They’re very easy to spot, since every gerund is a verb with </a:t>
            </a:r>
            <a:r>
              <a:rPr lang="en-US" sz="3200" dirty="0" err="1"/>
              <a:t>ing</a:t>
            </a:r>
            <a:r>
              <a:rPr lang="en-US" sz="3200" dirty="0"/>
              <a:t> tacked to its tail. There are no exceptions to this rule.</a:t>
            </a:r>
          </a:p>
        </p:txBody>
      </p:sp>
    </p:spTree>
    <p:extLst>
      <p:ext uri="{BB962C8B-B14F-4D97-AF65-F5344CB8AC3E}">
        <p14:creationId xmlns:p14="http://schemas.microsoft.com/office/powerpoint/2010/main" val="107410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Like all things grammar, gerunds do take a tiny bit of detective work to spot. The problem here is that present participles also end with the letters </a:t>
            </a:r>
            <a:r>
              <a:rPr lang="en-US" sz="3200" dirty="0" err="1"/>
              <a:t>ing</a:t>
            </a:r>
            <a:r>
              <a:rPr lang="en-US" sz="3200" dirty="0"/>
              <a:t>. Besides being able to spot gerunds, you should be able to tell the difference between a gerund and a present participle.</a:t>
            </a:r>
          </a:p>
        </p:txBody>
      </p:sp>
    </p:spTree>
    <p:extLst>
      <p:ext uri="{BB962C8B-B14F-4D97-AF65-F5344CB8AC3E}">
        <p14:creationId xmlns:p14="http://schemas.microsoft.com/office/powerpoint/2010/main" val="39484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a:t>Let’s go back to the definition of a gerund for a moment. Remember that gerunds are words that are formed with verbs but act as nouns. Present participles do not act as nouns. Instead, they act as modifiers or complete progressive verbs. To find gerunds in sentences, just look for a verb + </a:t>
            </a:r>
            <a:r>
              <a:rPr lang="en-US" sz="3200" dirty="0" err="1"/>
              <a:t>ing</a:t>
            </a:r>
            <a:r>
              <a:rPr lang="en-US" sz="3200" dirty="0"/>
              <a:t> that is used as a noun. It’s that simple.</a:t>
            </a:r>
          </a:p>
        </p:txBody>
      </p:sp>
    </p:spTree>
    <p:extLst>
      <p:ext uri="{BB962C8B-B14F-4D97-AF65-F5344CB8AC3E}">
        <p14:creationId xmlns:p14="http://schemas.microsoft.com/office/powerpoint/2010/main" val="3339688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b="1" dirty="0"/>
              <a:t>Examples of Gerunds</a:t>
            </a:r>
          </a:p>
        </p:txBody>
      </p:sp>
    </p:spTree>
    <p:extLst>
      <p:ext uri="{BB962C8B-B14F-4D97-AF65-F5344CB8AC3E}">
        <p14:creationId xmlns:p14="http://schemas.microsoft.com/office/powerpoint/2010/main" val="1664057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As you read these examples of gerunds, notice the verbs they contain, and notice that every single one of them ends in </a:t>
            </a:r>
            <a:r>
              <a:rPr lang="en-US" sz="3200" dirty="0" err="1"/>
              <a:t>ing</a:t>
            </a:r>
            <a:r>
              <a:rPr lang="en-US" sz="3200" dirty="0"/>
              <a:t>. By the end of this quick lesson, you’ll have no problem recognizing gerunds when you see them.</a:t>
            </a:r>
          </a:p>
        </p:txBody>
      </p:sp>
    </p:spTree>
    <p:extLst>
      <p:ext uri="{BB962C8B-B14F-4D97-AF65-F5344CB8AC3E}">
        <p14:creationId xmlns:p14="http://schemas.microsoft.com/office/powerpoint/2010/main" val="2168915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431665"/>
          </a:xfrm>
        </p:spPr>
        <p:txBody>
          <a:bodyPr>
            <a:noAutofit/>
          </a:bodyPr>
          <a:lstStyle/>
          <a:p>
            <a:r>
              <a:rPr lang="en-US" sz="3200" dirty="0"/>
              <a:t>Swimming in the ocean has been Sharon’s passion since she was five years old.</a:t>
            </a:r>
          </a:p>
          <a:p>
            <a:r>
              <a:rPr lang="en-US" sz="3200" dirty="0"/>
              <a:t>Let’s go dancing at the club tonight.</a:t>
            </a:r>
          </a:p>
          <a:p>
            <a:r>
              <a:rPr lang="en-US" sz="3200" dirty="0"/>
              <a:t>I delayed telling Jerry the bad news.</a:t>
            </a:r>
          </a:p>
          <a:p>
            <a:r>
              <a:rPr lang="en-US" sz="3200" dirty="0"/>
              <a:t>Holly decided that flying above the clouds was the most incredible experience she’d ever had.</a:t>
            </a:r>
          </a:p>
          <a:p>
            <a:r>
              <a:rPr lang="en-US" sz="3200" dirty="0"/>
              <a:t>Bill avoided doing his math assignment because the World Series was on.</a:t>
            </a:r>
          </a:p>
        </p:txBody>
      </p:sp>
    </p:spTree>
    <p:extLst>
      <p:ext uri="{BB962C8B-B14F-4D97-AF65-F5344CB8AC3E}">
        <p14:creationId xmlns:p14="http://schemas.microsoft.com/office/powerpoint/2010/main" val="222314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smtClean="0"/>
              <a:t>Present Participle</a:t>
            </a:r>
            <a:endParaRPr lang="en-US" sz="3600" b="1" dirty="0"/>
          </a:p>
        </p:txBody>
      </p:sp>
    </p:spTree>
    <p:extLst>
      <p:ext uri="{BB962C8B-B14F-4D97-AF65-F5344CB8AC3E}">
        <p14:creationId xmlns:p14="http://schemas.microsoft.com/office/powerpoint/2010/main" val="249652868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44</TotalTime>
  <Words>582</Words>
  <Application>Microsoft Office PowerPoint</Application>
  <PresentationFormat>Widescreen</PresentationFormat>
  <Paragraphs>49</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Century Gothic</vt:lpstr>
      <vt:lpstr>Wingdings 3</vt:lpstr>
      <vt:lpstr>Slice</vt:lpstr>
      <vt:lpstr>Gerund! Infinitive/Participles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Gerund! Infinitive/Participles</dc:title>
  <dc:creator>User</dc:creator>
  <cp:lastModifiedBy>User</cp:lastModifiedBy>
  <cp:revision>7</cp:revision>
  <dcterms:created xsi:type="dcterms:W3CDTF">2018-10-16T15:26:53Z</dcterms:created>
  <dcterms:modified xsi:type="dcterms:W3CDTF">2018-10-16T16:35:32Z</dcterms:modified>
</cp:coreProperties>
</file>