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5/6/2019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0"/>
            <a:ext cx="8229600" cy="1600200"/>
          </a:xfrm>
        </p:spPr>
        <p:txBody>
          <a:bodyPr>
            <a:normAutofit/>
          </a:bodyPr>
          <a:lstStyle/>
          <a:p>
            <a:r>
              <a:rPr lang="en-US" sz="66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Groups in organization</a:t>
            </a:r>
          </a:p>
        </p:txBody>
      </p:sp>
    </p:spTree>
    <p:extLst>
      <p:ext uri="{BB962C8B-B14F-4D97-AF65-F5344CB8AC3E}">
        <p14:creationId xmlns:p14="http://schemas.microsoft.com/office/powerpoint/2010/main" val="38040885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marL="685800" indent="-685800" algn="l">
              <a:buFont typeface="Wingdings" panose="05000000000000000000" pitchFamily="2" charset="2"/>
              <a:buChar char="v"/>
            </a:pPr>
            <a:r>
              <a:rPr lang="en-US" dirty="0" smtClean="0">
                <a:effectLst/>
              </a:rPr>
              <a:t> </a:t>
            </a:r>
            <a:r>
              <a:rPr lang="en-US" u="sng" dirty="0">
                <a:effectLst/>
              </a:rPr>
              <a:t>Reasons Why Individuals Join Groups</a:t>
            </a:r>
            <a:r>
              <a:rPr lang="en-US" dirty="0">
                <a:effectLst/>
              </a:rPr>
              <a:t/>
            </a:r>
            <a:br>
              <a:rPr lang="en-US" dirty="0">
                <a:effectLst/>
              </a:rPr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2895600"/>
            <a:ext cx="7854696" cy="3505200"/>
          </a:xfrm>
        </p:spPr>
        <p:txBody>
          <a:bodyPr>
            <a:normAutofit/>
          </a:bodyPr>
          <a:lstStyle/>
          <a:p>
            <a:pPr marL="514350" indent="-514350" algn="l">
              <a:buFont typeface="+mj-lt"/>
              <a:buAutoNum type="arabicParenR"/>
            </a:pPr>
            <a:r>
              <a:rPr lang="en-US" sz="3100" dirty="0"/>
              <a:t>Security.</a:t>
            </a:r>
          </a:p>
          <a:p>
            <a:pPr marL="514350" indent="-514350" algn="l">
              <a:buFont typeface="+mj-lt"/>
              <a:buAutoNum type="arabicParenR"/>
            </a:pPr>
            <a:r>
              <a:rPr lang="en-US" sz="3100" dirty="0"/>
              <a:t>Esteem.</a:t>
            </a:r>
          </a:p>
          <a:p>
            <a:pPr marL="514350" indent="-514350" algn="l">
              <a:buFont typeface="+mj-lt"/>
              <a:buAutoNum type="arabicParenR"/>
            </a:pPr>
            <a:r>
              <a:rPr lang="en-US" sz="3100" dirty="0"/>
              <a:t>Affiliation.</a:t>
            </a:r>
          </a:p>
          <a:p>
            <a:pPr marL="514350" indent="-514350" algn="l">
              <a:buFont typeface="+mj-lt"/>
              <a:buAutoNum type="arabicParenR"/>
            </a:pPr>
            <a:r>
              <a:rPr lang="en-US" sz="3100" dirty="0"/>
              <a:t>Power.</a:t>
            </a:r>
          </a:p>
          <a:p>
            <a:pPr marL="514350" indent="-514350" algn="l">
              <a:buFont typeface="+mj-lt"/>
              <a:buAutoNum type="arabicParenR"/>
            </a:pPr>
            <a:r>
              <a:rPr lang="en-US" sz="3100" dirty="0"/>
              <a:t>Identity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4780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3400" y="1143000"/>
            <a:ext cx="8229600" cy="4495800"/>
          </a:xfrm>
        </p:spPr>
        <p:txBody>
          <a:bodyPr>
            <a:noAutofit/>
          </a:bodyPr>
          <a:lstStyle/>
          <a:p>
            <a:pPr algn="just"/>
            <a:r>
              <a:rPr lang="en-US" sz="4000" b="1" dirty="0">
                <a:latin typeface="Arial Narrow" panose="020B0606020202030204" pitchFamily="34" charset="0"/>
              </a:rPr>
              <a:t>A group can be defined as two or more interacting and interdependent individuals who come together to achieve particular objectives</a:t>
            </a:r>
            <a:r>
              <a:rPr lang="en-US" sz="4000" b="1" dirty="0" smtClean="0">
                <a:latin typeface="Arial Narrow" panose="020B0606020202030204" pitchFamily="34" charset="0"/>
              </a:rPr>
              <a:t>.</a:t>
            </a:r>
            <a:br>
              <a:rPr lang="en-US" sz="4000" b="1" dirty="0" smtClean="0">
                <a:latin typeface="Arial Narrow" panose="020B0606020202030204" pitchFamily="34" charset="0"/>
              </a:rPr>
            </a:br>
            <a:r>
              <a:rPr lang="en-US" sz="4000" b="1" dirty="0" smtClean="0">
                <a:latin typeface="Arial Narrow" panose="020B0606020202030204" pitchFamily="34" charset="0"/>
              </a:rPr>
              <a:t> </a:t>
            </a:r>
            <a:r>
              <a:rPr lang="en-US" sz="4000" b="1" dirty="0">
                <a:latin typeface="Arial Narrow" panose="020B0606020202030204" pitchFamily="34" charset="0"/>
              </a:rPr>
              <a:t>A group behavior can be stated as a course of action a group takes as a family.</a:t>
            </a:r>
          </a:p>
        </p:txBody>
      </p:sp>
    </p:spTree>
    <p:extLst>
      <p:ext uri="{BB962C8B-B14F-4D97-AF65-F5344CB8AC3E}">
        <p14:creationId xmlns:p14="http://schemas.microsoft.com/office/powerpoint/2010/main" val="16122240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533400" y="1447800"/>
            <a:ext cx="7772400" cy="1470025"/>
          </a:xfrm>
        </p:spPr>
        <p:txBody>
          <a:bodyPr>
            <a:noAutofit/>
          </a:bodyPr>
          <a:lstStyle/>
          <a:p>
            <a:r>
              <a:rPr lang="en-US" sz="6000" b="1" i="1" u="sng" dirty="0"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Types of Groups</a:t>
            </a:r>
            <a:r>
              <a:rPr lang="en-US" sz="60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60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sz="6000" b="1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667000"/>
            <a:ext cx="6400800" cy="1752600"/>
          </a:xfrm>
        </p:spPr>
        <p:txBody>
          <a:bodyPr>
            <a:norm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sz="4000" b="1" dirty="0">
                <a:solidFill>
                  <a:schemeClr val="tx1"/>
                </a:solidFill>
              </a:rPr>
              <a:t>F</a:t>
            </a:r>
            <a:r>
              <a:rPr lang="en-US" sz="4000" b="1" dirty="0" smtClean="0">
                <a:solidFill>
                  <a:schemeClr val="tx1"/>
                </a:solidFill>
              </a:rPr>
              <a:t>ormal groups 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sz="4000" b="1" dirty="0">
                <a:solidFill>
                  <a:schemeClr val="tx1"/>
                </a:solidFill>
              </a:rPr>
              <a:t>I</a:t>
            </a:r>
            <a:r>
              <a:rPr lang="en-US" sz="4000" b="1" dirty="0" smtClean="0">
                <a:solidFill>
                  <a:schemeClr val="tx1"/>
                </a:solidFill>
              </a:rPr>
              <a:t>nformal </a:t>
            </a:r>
            <a:r>
              <a:rPr lang="en-US" sz="4000" b="1" dirty="0">
                <a:solidFill>
                  <a:schemeClr val="tx1"/>
                </a:solidFill>
              </a:rPr>
              <a:t>groups</a:t>
            </a:r>
          </a:p>
        </p:txBody>
      </p:sp>
    </p:spTree>
    <p:extLst>
      <p:ext uri="{BB962C8B-B14F-4D97-AF65-F5344CB8AC3E}">
        <p14:creationId xmlns:p14="http://schemas.microsoft.com/office/powerpoint/2010/main" val="42843472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5300" b="1" u="sng" dirty="0"/>
              <a:t>Formal Groups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12938"/>
            <a:ext cx="8229600" cy="4525963"/>
          </a:xfrm>
        </p:spPr>
        <p:txBody>
          <a:bodyPr>
            <a:normAutofit fontScale="92500" lnSpcReduction="10000"/>
          </a:bodyPr>
          <a:lstStyle/>
          <a:p>
            <a:endParaRPr lang="en-US" dirty="0" smtClean="0"/>
          </a:p>
          <a:p>
            <a:r>
              <a:rPr lang="en-US" dirty="0" smtClean="0"/>
              <a:t>These are the type of work groups created by the organization and have designated work assignments and rooted tasks. </a:t>
            </a:r>
          </a:p>
          <a:p>
            <a:endParaRPr lang="en-US" dirty="0" smtClean="0"/>
          </a:p>
          <a:p>
            <a:r>
              <a:rPr lang="en-US" dirty="0" smtClean="0"/>
              <a:t>The behavior of                                                                          such                                                                                          groups is                                                                            directed toward                                                                 achieving                                                                   organizational                                                                            goals.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6600" y="2351315"/>
            <a:ext cx="5867400" cy="44849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10211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143000"/>
          </a:xfrm>
        </p:spPr>
        <p:txBody>
          <a:bodyPr>
            <a:normAutofit fontScale="90000"/>
          </a:bodyPr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sz="4400" b="1" u="sng" dirty="0"/>
              <a:t>These can be further classified into two sub-groups −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b="1" dirty="0" smtClean="0"/>
              <a:t>Command </a:t>
            </a:r>
            <a:r>
              <a:rPr lang="en-US" b="1" dirty="0"/>
              <a:t>group</a:t>
            </a:r>
            <a:r>
              <a:rPr lang="en-US" dirty="0"/>
              <a:t> − It is a group consisting of individuals who report directly to the manager</a:t>
            </a:r>
            <a:r>
              <a:rPr lang="en-US" dirty="0" smtClean="0"/>
              <a:t>.</a:t>
            </a:r>
          </a:p>
          <a:p>
            <a:pPr marL="0" indent="0" algn="just">
              <a:buNone/>
            </a:pPr>
            <a:endParaRPr lang="en-US" dirty="0"/>
          </a:p>
          <a:p>
            <a:pPr algn="just"/>
            <a:r>
              <a:rPr lang="en-US" b="1" dirty="0"/>
              <a:t>Interest group</a:t>
            </a:r>
            <a:r>
              <a:rPr lang="en-US" dirty="0"/>
              <a:t> − It is a group formed by individuals working together to achieve a specific objective. </a:t>
            </a:r>
            <a:endParaRPr lang="en-US" dirty="0" smtClean="0"/>
          </a:p>
          <a:p>
            <a:pPr marL="0" indent="0" algn="just">
              <a:buNone/>
            </a:pPr>
            <a:r>
              <a:rPr lang="en-US" b="1" dirty="0" smtClean="0"/>
              <a:t>Example</a:t>
            </a:r>
            <a:r>
              <a:rPr lang="en-US" dirty="0"/>
              <a:t> − A group of workers working on a project and reporting to the same manager is considered as a command group. A group of friends chilling out together is considered as interest group or say members of a club.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85972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US" sz="4800" u="sng" dirty="0"/>
              <a:t>Informal Groups</a:t>
            </a:r>
            <a:r>
              <a:rPr lang="en-US" u="sng" dirty="0"/>
              <a:t/>
            </a:r>
            <a:br>
              <a:rPr lang="en-US" u="sng" dirty="0"/>
            </a:br>
            <a:endParaRPr lang="en-US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667000"/>
            <a:ext cx="7854696" cy="1752600"/>
          </a:xfrm>
        </p:spPr>
        <p:txBody>
          <a:bodyPr>
            <a:noAutofit/>
          </a:bodyPr>
          <a:lstStyle/>
          <a:p>
            <a:pPr algn="l"/>
            <a:r>
              <a:rPr lang="en-US" sz="3200" dirty="0">
                <a:latin typeface="Arial Narrow" panose="020B0606020202030204" pitchFamily="34" charset="0"/>
              </a:rPr>
              <a:t>The groups that are formed by the employees themselves as per their </a:t>
            </a:r>
            <a:r>
              <a:rPr lang="en-US" sz="3200" dirty="0" smtClean="0">
                <a:latin typeface="Arial Narrow" panose="020B0606020202030204" pitchFamily="34" charset="0"/>
              </a:rPr>
              <a:t>likes </a:t>
            </a:r>
            <a:r>
              <a:rPr lang="en-US" sz="3200" dirty="0">
                <a:latin typeface="Arial Narrow" panose="020B0606020202030204" pitchFamily="34" charset="0"/>
              </a:rPr>
              <a:t>is known as Informal Groups</a:t>
            </a:r>
            <a:endParaRPr lang="en-US" sz="3200" dirty="0" smtClean="0">
              <a:latin typeface="Arial Narrow" panose="020B0606020202030204" pitchFamily="34" charset="0"/>
            </a:endParaRPr>
          </a:p>
          <a:p>
            <a:pPr algn="l"/>
            <a:r>
              <a:rPr lang="en-US" sz="3200" dirty="0" smtClean="0">
                <a:latin typeface="Arial Narrow" panose="020B0606020202030204" pitchFamily="34" charset="0"/>
              </a:rPr>
              <a:t>These </a:t>
            </a:r>
            <a:r>
              <a:rPr lang="en-US" sz="3200" dirty="0">
                <a:latin typeface="Arial Narrow" panose="020B0606020202030204" pitchFamily="34" charset="0"/>
              </a:rPr>
              <a:t>groups are formed with friendships and common interests. </a:t>
            </a:r>
          </a:p>
        </p:txBody>
      </p:sp>
    </p:spTree>
    <p:extLst>
      <p:ext uri="{BB962C8B-B14F-4D97-AF65-F5344CB8AC3E}">
        <p14:creationId xmlns:p14="http://schemas.microsoft.com/office/powerpoint/2010/main" val="21486380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762000"/>
            <a:ext cx="7851648" cy="1828800"/>
          </a:xfrm>
        </p:spPr>
        <p:txBody>
          <a:bodyPr>
            <a:normAutofit fontScale="90000"/>
          </a:bodyPr>
          <a:lstStyle/>
          <a:p>
            <a:pPr marL="857250" indent="-857250" algn="l">
              <a:buFont typeface="Wingdings" panose="05000000000000000000" pitchFamily="2" charset="2"/>
              <a:buChar char="Ø"/>
            </a:pPr>
            <a:r>
              <a:rPr lang="en-US" sz="4900" u="sng" dirty="0">
                <a:solidFill>
                  <a:schemeClr val="bg1">
                    <a:lumMod val="95000"/>
                    <a:lumOff val="5000"/>
                  </a:schemeClr>
                </a:solidFill>
                <a:latin typeface="Arial Narrow" panose="020B0606020202030204" pitchFamily="34" charset="0"/>
              </a:rPr>
              <a:t>These can be further classified into two sub-groups −</a:t>
            </a:r>
            <a:r>
              <a:rPr lang="en-US" sz="6000" dirty="0">
                <a:solidFill>
                  <a:schemeClr val="bg1">
                    <a:lumMod val="95000"/>
                    <a:lumOff val="5000"/>
                  </a:schemeClr>
                </a:solidFill>
                <a:latin typeface="Arial Narrow" panose="020B0606020202030204" pitchFamily="34" charset="0"/>
              </a:rPr>
              <a:t/>
            </a:r>
            <a:br>
              <a:rPr lang="en-US" sz="6000" dirty="0">
                <a:solidFill>
                  <a:schemeClr val="bg1">
                    <a:lumMod val="95000"/>
                    <a:lumOff val="5000"/>
                  </a:schemeClr>
                </a:solidFill>
                <a:latin typeface="Arial Narrow" panose="020B0606020202030204" pitchFamily="34" charset="0"/>
              </a:rPr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2362200"/>
            <a:ext cx="8229600" cy="3200400"/>
          </a:xfrm>
        </p:spPr>
        <p:txBody>
          <a:bodyPr>
            <a:normAutofit/>
          </a:bodyPr>
          <a:lstStyle/>
          <a:p>
            <a:pPr marL="514350" indent="-514350" algn="just">
              <a:buFont typeface="+mj-lt"/>
              <a:buAutoNum type="alphaLcParenR"/>
            </a:pPr>
            <a:r>
              <a:rPr lang="en-US" sz="3100" b="1" u="sng" dirty="0">
                <a:latin typeface="Arial Narrow" panose="020B0606020202030204" pitchFamily="34" charset="0"/>
              </a:rPr>
              <a:t>Task group</a:t>
            </a:r>
            <a:r>
              <a:rPr lang="en-US" sz="3100" dirty="0">
                <a:latin typeface="Arial Narrow" panose="020B0606020202030204" pitchFamily="34" charset="0"/>
              </a:rPr>
              <a:t> − Those working together to finish a job or task is known as task group.</a:t>
            </a:r>
          </a:p>
          <a:p>
            <a:pPr marL="514350" indent="-514350" algn="just">
              <a:buFont typeface="+mj-lt"/>
              <a:buAutoNum type="alphaLcParenR"/>
            </a:pPr>
            <a:r>
              <a:rPr lang="en-US" sz="3100" b="1" u="sng" dirty="0">
                <a:latin typeface="Arial Narrow" panose="020B0606020202030204" pitchFamily="34" charset="0"/>
              </a:rPr>
              <a:t>Friendship group</a:t>
            </a:r>
            <a:r>
              <a:rPr lang="en-US" sz="3100" dirty="0">
                <a:latin typeface="Arial Narrow" panose="020B0606020202030204" pitchFamily="34" charset="0"/>
              </a:rPr>
              <a:t> − Those brought together because of their shared interests or common characteristics is known as friendship group.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60758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3200"/>
            <a:ext cx="83058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300" b="1" u="sng" dirty="0"/>
              <a:t>Differences between Formal Group and Informal Group</a:t>
            </a: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7949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4578571"/>
              </p:ext>
            </p:extLst>
          </p:nvPr>
        </p:nvGraphicFramePr>
        <p:xfrm>
          <a:off x="0" y="20782"/>
          <a:ext cx="9144000" cy="6881195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2850842"/>
                <a:gridCol w="3139141"/>
                <a:gridCol w="3154017"/>
              </a:tblGrid>
              <a:tr h="690198">
                <a:tc>
                  <a:txBody>
                    <a:bodyPr/>
                    <a:lstStyle/>
                    <a:p>
                      <a:pPr algn="ctr"/>
                      <a:r>
                        <a:rPr lang="en-US" sz="2200" b="1" u="sng" dirty="0">
                          <a:effectLst/>
                        </a:rPr>
                        <a:t>Basis for Comparison</a:t>
                      </a:r>
                    </a:p>
                  </a:txBody>
                  <a:tcPr marL="63615" marR="63615" marT="31808" marB="31808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u="sng" dirty="0">
                          <a:effectLst/>
                        </a:rPr>
                        <a:t>Formal Group</a:t>
                      </a:r>
                    </a:p>
                  </a:txBody>
                  <a:tcPr marL="63615" marR="63615" marT="31808" marB="31808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u="sng" dirty="0">
                          <a:effectLst/>
                        </a:rPr>
                        <a:t>Informal Group</a:t>
                      </a:r>
                    </a:p>
                  </a:txBody>
                  <a:tcPr marL="63615" marR="63615" marT="31808" marB="31808" anchor="ctr">
                    <a:cell3D prstMaterial="dkEdge">
                      <a:bevel/>
                      <a:lightRig rig="flood" dir="t"/>
                    </a:cell3D>
                  </a:tcPr>
                </a:tc>
              </a:tr>
              <a:tr h="2169196">
                <a:tc>
                  <a:txBody>
                    <a:bodyPr/>
                    <a:lstStyle/>
                    <a:p>
                      <a:r>
                        <a:rPr lang="en-US" sz="2000" dirty="0">
                          <a:effectLst/>
                        </a:rPr>
                        <a:t>Meaning</a:t>
                      </a:r>
                    </a:p>
                  </a:txBody>
                  <a:tcPr marL="63615" marR="63615" marT="31808" marB="31808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effectLst/>
                        </a:rPr>
                        <a:t>Groups created by the organization, for the purpose of accomplishing a specific task, are known as Formal Groups.</a:t>
                      </a:r>
                    </a:p>
                  </a:txBody>
                  <a:tcPr marL="63615" marR="63615" marT="31808" marB="31808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effectLst/>
                        </a:rPr>
                        <a:t>Groups created by the employees themselves, for their own sake are known as Informal Groups.</a:t>
                      </a:r>
                    </a:p>
                  </a:txBody>
                  <a:tcPr marL="63615" marR="63615" marT="31808" marB="31808" anchor="ctr">
                    <a:cell3D prstMaterial="dkEdge">
                      <a:bevel/>
                      <a:lightRig rig="flood" dir="t"/>
                    </a:cell3D>
                  </a:tcPr>
                </a:tc>
              </a:tr>
              <a:tr h="405677">
                <a:tc>
                  <a:txBody>
                    <a:bodyPr/>
                    <a:lstStyle/>
                    <a:p>
                      <a:r>
                        <a:rPr lang="en-US" sz="2000">
                          <a:effectLst/>
                        </a:rPr>
                        <a:t>Formation</a:t>
                      </a:r>
                    </a:p>
                  </a:txBody>
                  <a:tcPr marL="63615" marR="63615" marT="31808" marB="31808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effectLst/>
                        </a:rPr>
                        <a:t>Deliberately.</a:t>
                      </a:r>
                    </a:p>
                  </a:txBody>
                  <a:tcPr marL="63615" marR="63615" marT="31808" marB="31808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effectLst/>
                        </a:rPr>
                        <a:t>Voluntarily</a:t>
                      </a:r>
                    </a:p>
                  </a:txBody>
                  <a:tcPr marL="63615" marR="63615" marT="31808" marB="31808" anchor="ctr">
                    <a:cell3D prstMaterial="dkEdge">
                      <a:bevel/>
                      <a:lightRig rig="flood" dir="t"/>
                    </a:cell3D>
                  </a:tcPr>
                </a:tc>
              </a:tr>
              <a:tr h="690198">
                <a:tc>
                  <a:txBody>
                    <a:bodyPr/>
                    <a:lstStyle/>
                    <a:p>
                      <a:r>
                        <a:rPr lang="en-US" sz="2000">
                          <a:effectLst/>
                        </a:rPr>
                        <a:t>Size</a:t>
                      </a:r>
                    </a:p>
                  </a:txBody>
                  <a:tcPr marL="63615" marR="63615" marT="31808" marB="31808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effectLst/>
                        </a:rPr>
                        <a:t>Large.</a:t>
                      </a:r>
                    </a:p>
                  </a:txBody>
                  <a:tcPr marL="63615" marR="63615" marT="31808" marB="31808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effectLst/>
                        </a:rPr>
                        <a:t>Comparatively small.</a:t>
                      </a:r>
                    </a:p>
                  </a:txBody>
                  <a:tcPr marL="63615" marR="63615" marT="31808" marB="31808" anchor="ctr">
                    <a:cell3D prstMaterial="dkEdge">
                      <a:bevel/>
                      <a:lightRig rig="flood" dir="t"/>
                    </a:cell3D>
                  </a:tcPr>
                </a:tc>
              </a:tr>
              <a:tr h="690198">
                <a:tc>
                  <a:txBody>
                    <a:bodyPr/>
                    <a:lstStyle/>
                    <a:p>
                      <a:r>
                        <a:rPr lang="en-US" sz="2000">
                          <a:effectLst/>
                        </a:rPr>
                        <a:t>Life</a:t>
                      </a:r>
                    </a:p>
                  </a:txBody>
                  <a:tcPr marL="63615" marR="63615" marT="31808" marB="31808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effectLst/>
                        </a:rPr>
                        <a:t>Depends on the type of group.</a:t>
                      </a:r>
                    </a:p>
                  </a:txBody>
                  <a:tcPr marL="63615" marR="63615" marT="31808" marB="31808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effectLst/>
                        </a:rPr>
                        <a:t>Depends on the members.</a:t>
                      </a:r>
                    </a:p>
                  </a:txBody>
                  <a:tcPr marL="63615" marR="63615" marT="31808" marB="31808" anchor="ctr">
                    <a:cell3D prstMaterial="dkEdge">
                      <a:bevel/>
                      <a:lightRig rig="flood" dir="t"/>
                    </a:cell3D>
                  </a:tcPr>
                </a:tc>
              </a:tr>
              <a:tr h="405677">
                <a:tc>
                  <a:txBody>
                    <a:bodyPr/>
                    <a:lstStyle/>
                    <a:p>
                      <a:r>
                        <a:rPr lang="en-US" sz="2000">
                          <a:effectLst/>
                        </a:rPr>
                        <a:t>Structure</a:t>
                      </a:r>
                    </a:p>
                  </a:txBody>
                  <a:tcPr marL="63615" marR="63615" marT="31808" marB="31808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effectLst/>
                        </a:rPr>
                        <a:t>Well Defined.</a:t>
                      </a:r>
                    </a:p>
                  </a:txBody>
                  <a:tcPr marL="63615" marR="63615" marT="31808" marB="31808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effectLst/>
                        </a:rPr>
                        <a:t>Not well defined.</a:t>
                      </a:r>
                    </a:p>
                  </a:txBody>
                  <a:tcPr marL="63615" marR="63615" marT="31808" marB="31808" anchor="ctr">
                    <a:cell3D prstMaterial="dkEdge">
                      <a:bevel/>
                      <a:lightRig rig="flood" dir="t"/>
                    </a:cell3D>
                  </a:tcPr>
                </a:tc>
              </a:tr>
              <a:tr h="690198">
                <a:tc>
                  <a:txBody>
                    <a:bodyPr/>
                    <a:lstStyle/>
                    <a:p>
                      <a:r>
                        <a:rPr lang="en-US" sz="2000">
                          <a:effectLst/>
                        </a:rPr>
                        <a:t>Importance is given to</a:t>
                      </a:r>
                    </a:p>
                  </a:txBody>
                  <a:tcPr marL="63615" marR="63615" marT="31808" marB="31808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effectLst/>
                        </a:rPr>
                        <a:t>Position.</a:t>
                      </a:r>
                    </a:p>
                  </a:txBody>
                  <a:tcPr marL="63615" marR="63615" marT="31808" marB="31808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effectLst/>
                        </a:rPr>
                        <a:t>Person.</a:t>
                      </a:r>
                    </a:p>
                  </a:txBody>
                  <a:tcPr marL="63615" marR="63615" marT="31808" marB="31808" anchor="ctr">
                    <a:cell3D prstMaterial="dkEdge">
                      <a:bevel/>
                      <a:lightRig rig="flood" dir="t"/>
                    </a:cell3D>
                  </a:tcPr>
                </a:tc>
              </a:tr>
              <a:tr h="405677">
                <a:tc>
                  <a:txBody>
                    <a:bodyPr/>
                    <a:lstStyle/>
                    <a:p>
                      <a:r>
                        <a:rPr lang="en-US" sz="2000">
                          <a:effectLst/>
                        </a:rPr>
                        <a:t>Relationship</a:t>
                      </a:r>
                    </a:p>
                  </a:txBody>
                  <a:tcPr marL="63615" marR="63615" marT="31808" marB="31808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effectLst/>
                        </a:rPr>
                        <a:t>Professional.</a:t>
                      </a:r>
                    </a:p>
                  </a:txBody>
                  <a:tcPr marL="63615" marR="63615" marT="31808" marB="31808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effectLst/>
                        </a:rPr>
                        <a:t>Personal.</a:t>
                      </a:r>
                    </a:p>
                  </a:txBody>
                  <a:tcPr marL="63615" marR="63615" marT="31808" marB="31808" anchor="ctr">
                    <a:cell3D prstMaterial="dkEdge">
                      <a:bevel/>
                      <a:lightRig rig="flood" dir="t"/>
                    </a:cell3D>
                  </a:tcPr>
                </a:tc>
              </a:tr>
              <a:tr h="690198">
                <a:tc>
                  <a:txBody>
                    <a:bodyPr/>
                    <a:lstStyle/>
                    <a:p>
                      <a:r>
                        <a:rPr lang="en-US" sz="2000">
                          <a:effectLst/>
                        </a:rPr>
                        <a:t>Communication</a:t>
                      </a:r>
                    </a:p>
                  </a:txBody>
                  <a:tcPr marL="63615" marR="63615" marT="31808" marB="31808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effectLst/>
                        </a:rPr>
                        <a:t>Moves in a defined direction.</a:t>
                      </a:r>
                    </a:p>
                  </a:txBody>
                  <a:tcPr marL="63615" marR="63615" marT="31808" marB="31808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effectLst/>
                        </a:rPr>
                        <a:t>Stretches in all the directions.</a:t>
                      </a:r>
                    </a:p>
                  </a:txBody>
                  <a:tcPr marL="63615" marR="63615" marT="31808" marB="31808" anchor="ctr">
                    <a:cell3D prstMaterial="dkEdge">
                      <a:bevel/>
                      <a:lightRig rig="flood" dir="t"/>
                    </a:cell3D>
                  </a:tcPr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2454275" y="176371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300" b="0" i="0" u="none" strike="noStrike" cap="none" normalizeH="0" baseline="0" smtClean="0">
                <a:ln>
                  <a:noFill/>
                </a:ln>
                <a:solidFill>
                  <a:srgbClr val="151515"/>
                </a:solidFill>
                <a:effectLst/>
                <a:latin typeface="Merriweather"/>
                <a:cs typeface="Arial" pitchFamily="34" charset="0"/>
              </a:rPr>
              <a:t> 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117642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62</TotalTime>
  <Words>216</Words>
  <Application>Microsoft Office PowerPoint</Application>
  <PresentationFormat>On-screen Show (4:3)</PresentationFormat>
  <Paragraphs>56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Flow</vt:lpstr>
      <vt:lpstr>Groups in organization</vt:lpstr>
      <vt:lpstr>A group can be defined as two or more interacting and interdependent individuals who come together to achieve particular objectives.  A group behavior can be stated as a course of action a group takes as a family.</vt:lpstr>
      <vt:lpstr>Types of Groups </vt:lpstr>
      <vt:lpstr>Formal Groups </vt:lpstr>
      <vt:lpstr>These can be further classified into two sub-groups − </vt:lpstr>
      <vt:lpstr>Informal Groups </vt:lpstr>
      <vt:lpstr>These can be further classified into two sub-groups − </vt:lpstr>
      <vt:lpstr>Differences between Formal Group and Informal Group </vt:lpstr>
      <vt:lpstr>PowerPoint Presentation</vt:lpstr>
      <vt:lpstr> Reasons Why Individuals Join Groups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Groups in organization</dc:title>
  <dc:creator>Mehwish CS</dc:creator>
  <cp:lastModifiedBy>Mehwish CS</cp:lastModifiedBy>
  <cp:revision>9</cp:revision>
  <dcterms:created xsi:type="dcterms:W3CDTF">2006-08-16T00:00:00Z</dcterms:created>
  <dcterms:modified xsi:type="dcterms:W3CDTF">2019-05-06T05:03:04Z</dcterms:modified>
</cp:coreProperties>
</file>