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Fourier Series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70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IMG_20200616_232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IMG_20200616_232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Fourier Series in Engineering.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931139"/>
            <a:ext cx="398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STUDENTS TASK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89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457200"/>
            <a:ext cx="8305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Fourier series:</a:t>
            </a:r>
          </a:p>
          <a:p>
            <a:r>
              <a:rPr lang="en-US" sz="2500" dirty="0" smtClean="0"/>
              <a:t>Fourier series are infinite series designed to </a:t>
            </a:r>
          </a:p>
          <a:p>
            <a:endParaRPr lang="en-US" sz="2500" dirty="0"/>
          </a:p>
          <a:p>
            <a:r>
              <a:rPr lang="en-US" sz="2500" dirty="0" smtClean="0"/>
              <a:t>represent general periodic functions in terms</a:t>
            </a:r>
          </a:p>
          <a:p>
            <a:endParaRPr lang="en-US" sz="2500" dirty="0" smtClean="0"/>
          </a:p>
          <a:p>
            <a:r>
              <a:rPr lang="en-US" sz="2500" dirty="0" smtClean="0"/>
              <a:t>Of </a:t>
            </a:r>
            <a:r>
              <a:rPr lang="en-US" sz="2500" dirty="0" err="1" smtClean="0"/>
              <a:t>sines</a:t>
            </a:r>
            <a:r>
              <a:rPr lang="en-US" sz="2500" dirty="0" smtClean="0"/>
              <a:t> and cosines.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3000" y="609600"/>
                <a:ext cx="76200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u="sng" dirty="0"/>
                  <a:t>Periodic function:</a:t>
                </a:r>
              </a:p>
              <a:p>
                <a:r>
                  <a:rPr lang="en-US" sz="2500" dirty="0"/>
                  <a:t>A function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𝑓</m:t>
                    </m:r>
                    <m:r>
                      <a:rPr lang="en-US" sz="2500" i="1" dirty="0" smtClean="0">
                        <a:latin typeface="Cambria Math"/>
                      </a:rPr>
                      <m:t>(</m:t>
                    </m:r>
                    <m:r>
                      <a:rPr lang="en-US" sz="2500" i="1" dirty="0" smtClean="0">
                        <a:latin typeface="Cambria Math"/>
                      </a:rPr>
                      <m:t>𝑥</m:t>
                    </m:r>
                    <m:r>
                      <a:rPr lang="en-US" sz="25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500" dirty="0"/>
                  <a:t>is called periodic function if </a:t>
                </a:r>
                <a:endParaRPr lang="en-US" sz="2500" dirty="0" smtClean="0"/>
              </a:p>
              <a:p>
                <a:endParaRPr lang="en-US" sz="2500" dirty="0"/>
              </a:p>
              <a:p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𝑓</m:t>
                    </m:r>
                    <m:r>
                      <a:rPr lang="en-US" sz="2500" i="1" dirty="0" smtClean="0">
                        <a:latin typeface="Cambria Math"/>
                      </a:rPr>
                      <m:t>(</m:t>
                    </m:r>
                    <m:r>
                      <a:rPr lang="en-US" sz="2500" i="1" dirty="0" smtClean="0">
                        <a:latin typeface="Cambria Math"/>
                      </a:rPr>
                      <m:t>𝑥</m:t>
                    </m:r>
                    <m:r>
                      <a:rPr lang="en-US" sz="25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500" dirty="0"/>
                  <a:t>is define for all real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500" dirty="0" smtClean="0"/>
                  <a:t>, </a:t>
                </a:r>
                <a:r>
                  <a:rPr lang="en-US" sz="2500" dirty="0"/>
                  <a:t>except possibly at </a:t>
                </a:r>
                <a:endParaRPr lang="en-US" sz="2500" dirty="0" smtClean="0"/>
              </a:p>
              <a:p>
                <a:endParaRPr lang="en-US" sz="2500" dirty="0"/>
              </a:p>
              <a:p>
                <a:r>
                  <a:rPr lang="en-US" sz="2500" dirty="0"/>
                  <a:t>Some points, and if there is some positive </a:t>
                </a:r>
                <a:r>
                  <a:rPr lang="en-US" sz="2500" dirty="0" smtClean="0"/>
                  <a:t>no</a:t>
                </a:r>
              </a:p>
              <a:p>
                <a:endParaRPr lang="en-US" sz="2500" dirty="0"/>
              </a:p>
              <a:p>
                <a:r>
                  <a:rPr lang="en-US" sz="2500" dirty="0" smtClean="0"/>
                  <a:t> </a:t>
                </a:r>
                <a:r>
                  <a:rPr lang="en-US" sz="2500" dirty="0"/>
                  <a:t>p, called a period of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𝑓</m:t>
                    </m:r>
                    <m:r>
                      <a:rPr lang="en-US" sz="2500" i="1" dirty="0" smtClean="0">
                        <a:latin typeface="Cambria Math"/>
                      </a:rPr>
                      <m:t>(</m:t>
                    </m:r>
                    <m:r>
                      <a:rPr lang="en-US" sz="2500" i="1" dirty="0" smtClean="0">
                        <a:latin typeface="Cambria Math"/>
                      </a:rPr>
                      <m:t>𝑥</m:t>
                    </m:r>
                    <m:r>
                      <a:rPr lang="en-US" sz="2500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sz="2500" dirty="0"/>
              </a:p>
              <a:p>
                <a:r>
                  <a:rPr lang="en-US" sz="2500" dirty="0" smtClean="0"/>
                  <a:t>s.t                    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𝑓</m:t>
                    </m:r>
                    <m:r>
                      <a:rPr lang="en-US" sz="2500" i="1" dirty="0" smtClean="0">
                        <a:latin typeface="Cambria Math"/>
                      </a:rPr>
                      <m:t>(</m:t>
                    </m:r>
                    <m:r>
                      <a:rPr lang="en-US" sz="2500" i="1" dirty="0" err="1">
                        <a:latin typeface="Cambria Math"/>
                      </a:rPr>
                      <m:t>𝑥</m:t>
                    </m:r>
                    <m:r>
                      <a:rPr lang="en-US" sz="2500" i="1" dirty="0" err="1">
                        <a:latin typeface="Cambria Math"/>
                      </a:rPr>
                      <m:t>+</m:t>
                    </m:r>
                    <m:r>
                      <a:rPr lang="en-US" sz="2500" i="1" dirty="0" err="1">
                        <a:latin typeface="Cambria Math"/>
                      </a:rPr>
                      <m:t>𝑝</m:t>
                    </m:r>
                    <m:r>
                      <a:rPr lang="en-US" sz="2500" i="1" dirty="0">
                        <a:latin typeface="Cambria Math"/>
                      </a:rPr>
                      <m:t>) = </m:t>
                    </m:r>
                    <m:r>
                      <a:rPr lang="en-US" sz="2500" i="1" dirty="0">
                        <a:latin typeface="Cambria Math"/>
                      </a:rPr>
                      <m:t>𝑓</m:t>
                    </m:r>
                    <m:r>
                      <a:rPr lang="en-US" sz="2500" i="1" dirty="0">
                        <a:latin typeface="Cambria Math"/>
                      </a:rPr>
                      <m:t>(</m:t>
                    </m:r>
                    <m:r>
                      <a:rPr lang="en-US" sz="2500" i="1" dirty="0">
                        <a:latin typeface="Cambria Math"/>
                      </a:rPr>
                      <m:t>𝑥</m:t>
                    </m:r>
                    <m:r>
                      <a:rPr lang="en-US" sz="2500" i="1" dirty="0">
                        <a:latin typeface="Cambria Math"/>
                      </a:rPr>
                      <m:t>)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09600"/>
                <a:ext cx="7620000" cy="3600986"/>
              </a:xfrm>
              <a:prstGeom prst="rect">
                <a:avLst/>
              </a:prstGeom>
              <a:blipFill rotWithShape="1">
                <a:blip r:embed="rId2"/>
                <a:stretch>
                  <a:fillRect l="-1680" t="-1692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34044"/>
            <a:ext cx="82296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/>
              <a:t>Period: </a:t>
            </a:r>
            <a:endParaRPr lang="en-US" sz="2800" b="1" i="1" u="sng" dirty="0" smtClean="0"/>
          </a:p>
          <a:p>
            <a:r>
              <a:rPr lang="en-US" sz="2500" dirty="0" smtClean="0"/>
              <a:t>The </a:t>
            </a:r>
            <a:r>
              <a:rPr lang="en-US" sz="2500" dirty="0"/>
              <a:t>period is defined as the length of a </a:t>
            </a:r>
            <a:r>
              <a:rPr lang="en-US" sz="2500" dirty="0" smtClean="0"/>
              <a:t>functions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cycle. </a:t>
            </a:r>
            <a:r>
              <a:rPr lang="en-US" sz="2500" dirty="0" smtClean="0"/>
              <a:t>Trigonometric </a:t>
            </a:r>
            <a:r>
              <a:rPr lang="en-US" sz="2500" dirty="0" smtClean="0"/>
              <a:t>functions are </a:t>
            </a:r>
            <a:r>
              <a:rPr lang="en-US" sz="2500" dirty="0"/>
              <a:t>cyclic and </a:t>
            </a:r>
            <a:r>
              <a:rPr lang="en-US" sz="2500" dirty="0" smtClean="0"/>
              <a:t>when</a:t>
            </a:r>
          </a:p>
          <a:p>
            <a:endParaRPr lang="en-US" sz="2500" dirty="0"/>
          </a:p>
          <a:p>
            <a:r>
              <a:rPr lang="en-US" sz="2500" dirty="0" smtClean="0"/>
              <a:t>you </a:t>
            </a:r>
            <a:r>
              <a:rPr lang="en-US" sz="2500" dirty="0"/>
              <a:t>graph them, you will seethe up’s and </a:t>
            </a:r>
            <a:r>
              <a:rPr lang="en-US" sz="2500" dirty="0" smtClean="0"/>
              <a:t>downs</a:t>
            </a:r>
          </a:p>
          <a:p>
            <a:r>
              <a:rPr lang="en-US" sz="2500" dirty="0" smtClean="0"/>
              <a:t> </a:t>
            </a:r>
            <a:endParaRPr lang="en-US" sz="2500" dirty="0"/>
          </a:p>
          <a:p>
            <a:r>
              <a:rPr lang="en-US" sz="2500" dirty="0"/>
              <a:t>of the graph and </a:t>
            </a:r>
            <a:r>
              <a:rPr lang="en-US" sz="2500" dirty="0" smtClean="0"/>
              <a:t>You </a:t>
            </a:r>
            <a:r>
              <a:rPr lang="en-US" sz="2500" dirty="0"/>
              <a:t>will see these up’s </a:t>
            </a:r>
            <a:r>
              <a:rPr lang="en-US" sz="2500" dirty="0" smtClean="0"/>
              <a:t>and</a:t>
            </a:r>
          </a:p>
          <a:p>
            <a:endParaRPr lang="en-US" sz="2500" dirty="0"/>
          </a:p>
          <a:p>
            <a:r>
              <a:rPr lang="en-US" sz="2500" dirty="0" smtClean="0"/>
              <a:t>downs </a:t>
            </a:r>
            <a:r>
              <a:rPr lang="en-US" sz="2500" dirty="0"/>
              <a:t>keep repeating at regular domain.</a:t>
            </a:r>
          </a:p>
        </p:txBody>
      </p:sp>
    </p:spTree>
    <p:extLst>
      <p:ext uri="{BB962C8B-B14F-4D97-AF65-F5344CB8AC3E}">
        <p14:creationId xmlns:p14="http://schemas.microsoft.com/office/powerpoint/2010/main" val="30818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381000"/>
                <a:ext cx="8494505" cy="6090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/>
                  <a:t>F</a:t>
                </a:r>
                <a:r>
                  <a:rPr lang="en-US" sz="2800" b="1" u="sng" dirty="0" smtClean="0"/>
                  <a:t>ormulas of Fourier series</a:t>
                </a:r>
              </a:p>
              <a:p>
                <a:r>
                  <a:rPr lang="en-US" sz="2500" dirty="0" smtClean="0"/>
                  <a:t>F(x)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en-US" sz="25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5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</m:sup>
                      <m:e>
                        <m:sSub>
                          <m:sSub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US" sz="25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𝑛𝑥</m:t>
                                </m:r>
                                <m:f>
                                  <m:fPr>
                                    <m:ctrlPr>
                                      <a:rPr lang="en-US" sz="25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500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5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500" i="1">
                                <a:latin typeface="Cambria Math"/>
                                <a:ea typeface="Cambria Math"/>
                              </a:rPr>
                              <m:t>∝</m:t>
                            </m:r>
                          </m:sup>
                          <m:e>
                            <m:eqArr>
                              <m:eqArrPr>
                                <m:ctrlPr>
                                  <a:rPr lang="en-US" sz="25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5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5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5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500" i="1">
                                            <a:latin typeface="Cambria Math"/>
                                          </a:rPr>
                                          <m:t>𝑛𝑥</m:t>
                                        </m:r>
                                        <m:f>
                                          <m:fPr>
                                            <m:ctrlPr>
                                              <a:rPr lang="en-US" sz="25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5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5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e>
                        </m:nary>
                      </m:e>
                    </m:nary>
                  </m:oMath>
                </a14:m>
                <a:endParaRPr lang="en-US" sz="2500" dirty="0" smtClean="0"/>
              </a:p>
              <a:p>
                <a:r>
                  <a:rPr lang="en-US" sz="2800" b="1" dirty="0"/>
                  <a:t>L</a:t>
                </a:r>
                <a:r>
                  <a:rPr lang="en-US" sz="2800" dirty="0"/>
                  <a:t> is half of the period of the function</a:t>
                </a:r>
                <a:endParaRPr lang="en-US" sz="2500" dirty="0" smtClean="0"/>
              </a:p>
              <a:p>
                <a:endParaRPr lang="en-US" sz="2500" dirty="0" smtClean="0"/>
              </a:p>
              <a:p>
                <a:r>
                  <a:rPr lang="en-US" sz="2500" dirty="0" smtClean="0"/>
                  <a:t>But when function has period -</a:t>
                </a:r>
                <a14:m>
                  <m:oMath xmlns:m="http://schemas.openxmlformats.org/officeDocument/2006/math">
                    <m:r>
                      <a:rPr lang="en-US" sz="25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500" b="0" dirty="0" smtClean="0">
                  <a:ea typeface="Cambria Math"/>
                </a:endParaRPr>
              </a:p>
              <a:p>
                <a:endParaRPr lang="en-US" sz="2500" dirty="0" smtClean="0"/>
              </a:p>
              <a:p>
                <a:r>
                  <a:rPr lang="en-US" sz="2500" dirty="0" smtClean="0"/>
                  <a:t>F(x</a:t>
                </a:r>
                <a:r>
                  <a:rPr lang="en-US" sz="2500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5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500" i="1" smtClean="0">
                        <a:latin typeface="Cambria Math"/>
                      </a:rPr>
                      <m:t>+</m:t>
                    </m:r>
                    <m:r>
                      <a:rPr lang="en-US" sz="2500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5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i="1">
                            <a:latin typeface="Cambria Math"/>
                          </a:rPr>
                          <m:t>𝑛</m:t>
                        </m:r>
                        <m:r>
                          <a:rPr lang="en-US" sz="25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∝</m:t>
                        </m:r>
                      </m:sup>
                      <m:e>
                        <m:sSub>
                          <m:sSub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5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𝑛𝑥</m:t>
                                </m:r>
                              </m:e>
                            </m:d>
                          </m:e>
                        </m:func>
                        <m:r>
                          <a:rPr lang="en-US" sz="25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5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500" i="1">
                                <a:latin typeface="Cambria Math"/>
                                <a:ea typeface="Cambria Math"/>
                              </a:rPr>
                              <m:t>∝</m:t>
                            </m:r>
                          </m:sup>
                          <m:e>
                            <m:eqArr>
                              <m:eqArrPr>
                                <m:ctrlPr>
                                  <a:rPr lang="en-US" sz="25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5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5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5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500" i="1">
                                            <a:latin typeface="Cambria Math"/>
                                          </a:rPr>
                                          <m:t>𝑛𝑥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e>
                        </m:nary>
                      </m:e>
                    </m:nary>
                  </m:oMath>
                </a14:m>
                <a:endParaRPr lang="en-US" sz="2500" dirty="0" smtClean="0"/>
              </a:p>
              <a:p>
                <a:endParaRPr lang="en-US" sz="2500" dirty="0" smtClean="0"/>
              </a:p>
              <a:p>
                <a:r>
                  <a:rPr lang="en-US" sz="2500" dirty="0" smtClean="0"/>
                  <a:t>0r even this one,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5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500" dirty="0" smtClean="0"/>
                  <a:t> is rolled into 1</a:t>
                </a:r>
                <a:r>
                  <a:rPr lang="en-US" sz="2500" baseline="30000" dirty="0" smtClean="0"/>
                  <a:t>st</a:t>
                </a:r>
                <a:r>
                  <a:rPr lang="en-US" sz="2500" dirty="0" smtClean="0"/>
                  <a:t> sum</a:t>
                </a:r>
              </a:p>
              <a:p>
                <a:endParaRPr lang="en-US" sz="2500" dirty="0" smtClean="0"/>
              </a:p>
              <a:p>
                <a:r>
                  <a:rPr lang="en-US" sz="2500" dirty="0" smtClean="0"/>
                  <a:t>F(x)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5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i="1">
                            <a:latin typeface="Cambria Math"/>
                          </a:rPr>
                          <m:t>𝑛</m:t>
                        </m:r>
                        <m:r>
                          <a:rPr lang="en-US" sz="2500" i="1">
                            <a:latin typeface="Cambria Math"/>
                          </a:rPr>
                          <m:t>=</m:t>
                        </m:r>
                        <m:r>
                          <a:rPr lang="en-US" sz="25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∝</m:t>
                        </m:r>
                      </m:sup>
                      <m:e>
                        <m:sSub>
                          <m:sSub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5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𝑛𝑥</m:t>
                                </m:r>
                              </m:e>
                            </m:d>
                          </m:e>
                        </m:func>
                        <m:r>
                          <a:rPr lang="en-US" sz="2500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5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500" i="1">
                                <a:latin typeface="Cambria Math"/>
                                <a:ea typeface="Cambria Math"/>
                              </a:rPr>
                              <m:t>∝</m:t>
                            </m:r>
                          </m:sup>
                          <m:e>
                            <m:eqArr>
                              <m:eqArrPr>
                                <m:ctrlPr>
                                  <a:rPr lang="en-US" sz="25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5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5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5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500" i="1">
                                            <a:latin typeface="Cambria Math"/>
                                          </a:rPr>
                                          <m:t>𝑛𝑥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e>
                        </m:nary>
                      </m:e>
                    </m:nary>
                  </m:oMath>
                </a14:m>
                <a:endParaRPr lang="en-US" sz="2500" dirty="0" smtClean="0"/>
              </a:p>
              <a:p>
                <a:endParaRPr lang="en-US" sz="2500" dirty="0"/>
              </a:p>
              <a:p>
                <a:r>
                  <a:rPr lang="en-US" sz="25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5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,…</m:t>
                    </m:r>
                    <m:r>
                      <a:rPr lang="en-US" sz="2500" b="0" i="1" smtClean="0">
                        <a:latin typeface="Cambria Math"/>
                      </a:rPr>
                      <m:t>𝑎𝑛𝑑</m:t>
                    </m:r>
                    <m:r>
                      <a:rPr lang="en-US" sz="25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5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,… </m:t>
                    </m:r>
                  </m:oMath>
                </a14:m>
                <a:r>
                  <a:rPr lang="en-US" sz="2500" dirty="0" smtClean="0"/>
                  <a:t> are coefficient of series. </a:t>
                </a:r>
                <a:endParaRPr lang="en-US" sz="25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"/>
                <a:ext cx="8494505" cy="6090450"/>
              </a:xfrm>
              <a:prstGeom prst="rect">
                <a:avLst/>
              </a:prstGeom>
              <a:blipFill rotWithShape="1">
                <a:blip r:embed="rId2"/>
                <a:stretch>
                  <a:fillRect l="-1436" t="-1001" r="-215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5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533400"/>
                <a:ext cx="7315200" cy="4821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F(x</a:t>
                </a:r>
                <a:r>
                  <a:rPr lang="en-US" sz="2800" b="1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en-US" sz="2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latin typeface="Cambria Math"/>
                          </a:rPr>
                          <m:t>=</m:t>
                        </m:r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∝</m:t>
                        </m:r>
                      </m:sup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func>
                          <m:func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𝒏𝒙</m:t>
                                </m:r>
                              </m:e>
                            </m:d>
                          </m:e>
                        </m:func>
                        <m:r>
                          <a:rPr lang="en-US" sz="2800" b="1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∝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⁡(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𝒏𝒙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800" b="1" dirty="0" smtClean="0"/>
              </a:p>
              <a:p>
                <a:endParaRPr lang="en-US" sz="2800" b="1" dirty="0"/>
              </a:p>
              <a:p>
                <a:r>
                  <a:rPr lang="en-US" sz="2800" b="1" dirty="0" smtClean="0"/>
                  <a:t>Here</a:t>
                </a:r>
              </a:p>
              <a:p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  <m:nary>
                      <m:nary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sub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sup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800" b="1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b="1" i="1" dirty="0" smtClean="0">
                  <a:latin typeface="Cambria Math"/>
                </a:endParaRPr>
              </a:p>
              <a:p>
                <a:endParaRPr lang="en-US" sz="28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  <m:nary>
                      <m:naryPr>
                        <m:ctrlPr>
                          <a:rPr lang="en-US" sz="2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𝝅</m:t>
                        </m:r>
                      </m:sub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𝝅</m:t>
                        </m:r>
                      </m:sup>
                      <m:e>
                        <m:r>
                          <a:rPr lang="en-US" sz="28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atin typeface="Cambria Math"/>
                          </a:rPr>
                          <m:t>𝒄𝒐𝒔𝒏𝒙</m:t>
                        </m:r>
                        <m:r>
                          <a:rPr lang="en-US" sz="2800" b="1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800" b="1" dirty="0" smtClean="0"/>
                  <a:t>   ;  n = 1, 2, 3…</a:t>
                </a:r>
              </a:p>
              <a:p>
                <a:endParaRPr lang="en-US" sz="28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  <m:nary>
                      <m:naryPr>
                        <m:ctrlPr>
                          <a:rPr lang="en-US" sz="2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𝝅</m:t>
                        </m:r>
                      </m:sub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𝝅</m:t>
                        </m:r>
                      </m:sup>
                      <m:e>
                        <m:r>
                          <a:rPr lang="en-US" sz="28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atin typeface="Cambria Math"/>
                          </a:rPr>
                          <m:t>𝒔𝒊𝒏</m:t>
                        </m:r>
                        <m:r>
                          <a:rPr lang="en-US" sz="2800" b="1" i="1">
                            <a:latin typeface="Cambria Math"/>
                          </a:rPr>
                          <m:t>𝒏𝒙𝒅𝒙</m:t>
                        </m:r>
                      </m:e>
                    </m:nary>
                  </m:oMath>
                </a14:m>
                <a:r>
                  <a:rPr lang="en-US" sz="2800" b="1" dirty="0"/>
                  <a:t>   ;  n = 1, 2, 3…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"/>
                <a:ext cx="7315200" cy="4821705"/>
              </a:xfrm>
              <a:prstGeom prst="rect">
                <a:avLst/>
              </a:prstGeom>
              <a:blipFill rotWithShape="1">
                <a:blip r:embed="rId2"/>
                <a:stretch>
                  <a:fillRect l="-1750" t="-126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2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en-US" dirty="0" smtClean="0"/>
              <a:t>Question:</a:t>
            </a:r>
            <a:br>
              <a:rPr lang="en-US" dirty="0" smtClean="0"/>
            </a:br>
            <a:r>
              <a:rPr lang="en-US" dirty="0" smtClean="0"/>
              <a:t>Find the Fourier Series of the given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IMG_20200616_232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IMG_20200616_232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179</TotalTime>
  <Words>280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Fourier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Find the Fourier Series of the given function.</vt:lpstr>
      <vt:lpstr>PowerPoint Presentation</vt:lpstr>
      <vt:lpstr>PowerPoint Presentation</vt:lpstr>
      <vt:lpstr>PowerPoint Presentation</vt:lpstr>
      <vt:lpstr>PowerPoint Presentation</vt:lpstr>
      <vt:lpstr>Application of Fourier Series in Engineering.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Series</dc:title>
  <dc:creator>Administrator</dc:creator>
  <cp:lastModifiedBy>Administrator</cp:lastModifiedBy>
  <cp:revision>12</cp:revision>
  <dcterms:created xsi:type="dcterms:W3CDTF">2006-08-16T00:00:00Z</dcterms:created>
  <dcterms:modified xsi:type="dcterms:W3CDTF">2020-06-17T08:07:25Z</dcterms:modified>
</cp:coreProperties>
</file>