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2760" autoAdjust="0"/>
  </p:normalViewPr>
  <p:slideViewPr>
    <p:cSldViewPr>
      <p:cViewPr varScale="1">
        <p:scale>
          <a:sx n="52" d="100"/>
          <a:sy n="52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6C519-E69F-494B-A361-FB9AB6C31560}" type="datetimeFigureOut">
              <a:rPr lang="en-US" smtClean="0"/>
              <a:t>11/10/2014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2501C-5113-4D0F-B019-B6AD9F02CA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1: Functionality</a:t>
            </a:r>
          </a:p>
          <a:p>
            <a:r>
              <a:rPr lang="en-GB" dirty="0" smtClean="0"/>
              <a:t>2: Scalability</a:t>
            </a:r>
          </a:p>
          <a:p>
            <a:r>
              <a:rPr lang="en-GB" dirty="0" smtClean="0"/>
              <a:t>3:</a:t>
            </a:r>
            <a:r>
              <a:rPr lang="en-GB" baseline="0" dirty="0" smtClean="0"/>
              <a:t> Adaptability</a:t>
            </a:r>
          </a:p>
          <a:p>
            <a:r>
              <a:rPr lang="en-GB" baseline="0" dirty="0" smtClean="0"/>
              <a:t>4: Manageability</a:t>
            </a:r>
          </a:p>
          <a:p>
            <a:r>
              <a:rPr lang="en-GB" baseline="0" dirty="0" smtClean="0"/>
              <a:t>5</a:t>
            </a:r>
            <a:r>
              <a:rPr lang="en-GB" baseline="0" smtClean="0"/>
              <a:t>: Availability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501C-5113-4D0F-B019-B6AD9F02CA6D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 is for Fault (Management)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Measure?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Mean Time to Failure:</a:t>
            </a:r>
          </a:p>
          <a:p>
            <a:pPr>
              <a:buNone/>
            </a:pPr>
            <a:r>
              <a:rPr lang="en-GB" dirty="0" smtClean="0"/>
              <a:t>	MTTF= Total hours in Service/ Number of 		        elements</a:t>
            </a:r>
          </a:p>
          <a:p>
            <a:r>
              <a:rPr lang="en-GB" dirty="0" smtClean="0"/>
              <a:t>Mean Time Between Failures:</a:t>
            </a:r>
          </a:p>
          <a:p>
            <a:pPr lvl="1"/>
            <a:r>
              <a:rPr lang="en-GB" dirty="0" smtClean="0"/>
              <a:t>MTBF= Operating Time for System/ number of 		systems failed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Mean Time To Repair:</a:t>
            </a:r>
          </a:p>
          <a:p>
            <a:pPr lvl="2">
              <a:buNone/>
            </a:pPr>
            <a:r>
              <a:rPr lang="en-GB" dirty="0" smtClean="0"/>
              <a:t>MTTR= Sum of all repair time/ number of failures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It Done?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Identify Faults: Put in place systems that allow the detection of faults and locate the fault on its network segment.</a:t>
            </a:r>
          </a:p>
          <a:p>
            <a:r>
              <a:rPr lang="en-GB" dirty="0" smtClean="0"/>
              <a:t>Isolate The Cause of Fault: Examine the network to determine what has caused the error that you are seeing</a:t>
            </a:r>
          </a:p>
          <a:p>
            <a:r>
              <a:rPr lang="en-GB" dirty="0" smtClean="0"/>
              <a:t>Correct The Fault: Undertake to manage the fault either through corrective action such as repair or replacement, or get the network to operate around the fault- e.g. redundancy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Faults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&amp; 2</a:t>
            </a:r>
            <a:r>
              <a:rPr lang="en-GB" baseline="30000" dirty="0" smtClean="0"/>
              <a:t>nd</a:t>
            </a:r>
            <a:r>
              <a:rPr lang="en-GB" dirty="0" smtClean="0"/>
              <a:t> Line Support: The least desirable way to find out about a problem- at this time the user is already inconvenienced.</a:t>
            </a:r>
          </a:p>
          <a:p>
            <a:r>
              <a:rPr lang="en-GB" dirty="0" smtClean="0"/>
              <a:t>Polling: The act of periodically checking connectivity across your network</a:t>
            </a:r>
          </a:p>
          <a:p>
            <a:pPr lvl="1"/>
            <a:r>
              <a:rPr lang="en-GB" dirty="0" smtClean="0"/>
              <a:t>Network overhead</a:t>
            </a:r>
          </a:p>
          <a:p>
            <a:pPr lvl="1"/>
            <a:r>
              <a:rPr lang="en-GB" dirty="0" smtClean="0"/>
              <a:t>Frequency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Events/ Alarms: Identify critical events and have them trigger a notification when they occur.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Polling Vs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Polling:</a:t>
            </a:r>
          </a:p>
          <a:p>
            <a:pPr lvl="1"/>
            <a:r>
              <a:rPr lang="en-GB" dirty="0" smtClean="0"/>
              <a:t>Traffic Intensive</a:t>
            </a:r>
          </a:p>
          <a:p>
            <a:pPr lvl="1"/>
            <a:r>
              <a:rPr lang="en-GB" dirty="0" smtClean="0"/>
              <a:t>Extremely reliable</a:t>
            </a:r>
          </a:p>
          <a:p>
            <a:pPr lvl="1"/>
            <a:r>
              <a:rPr lang="en-GB" dirty="0" smtClean="0"/>
              <a:t>Centralise processing overhead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Events:</a:t>
            </a:r>
          </a:p>
          <a:p>
            <a:pPr lvl="2"/>
            <a:r>
              <a:rPr lang="en-GB" dirty="0" smtClean="0"/>
              <a:t>Unreliable?</a:t>
            </a:r>
          </a:p>
          <a:p>
            <a:pPr lvl="2"/>
            <a:r>
              <a:rPr lang="en-GB" dirty="0" smtClean="0"/>
              <a:t>Require resources on the devices</a:t>
            </a:r>
          </a:p>
          <a:p>
            <a:pPr lvl="2"/>
            <a:r>
              <a:rPr lang="en-GB" dirty="0" smtClean="0"/>
              <a:t>Last traffic overhead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Polling On Devices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00200"/>
            <a:ext cx="419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581400"/>
            <a:ext cx="457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Faults Needs Managing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Prioritization: Not all faults on the network will have same priority. The order of repair has to be modified in order with urgency.</a:t>
            </a:r>
          </a:p>
          <a:p>
            <a:pPr lvl="1"/>
            <a:r>
              <a:rPr lang="en-GB" dirty="0" smtClean="0"/>
              <a:t>Are you seeing the cause and effect?</a:t>
            </a:r>
          </a:p>
          <a:p>
            <a:pPr lvl="1"/>
            <a:r>
              <a:rPr lang="en-GB" dirty="0" smtClean="0"/>
              <a:t>Are there too many faults to manage?</a:t>
            </a:r>
          </a:p>
          <a:p>
            <a:pPr lvl="1"/>
            <a:r>
              <a:rPr lang="en-GB" dirty="0" smtClean="0"/>
              <a:t>What are the most pressing?</a:t>
            </a:r>
          </a:p>
          <a:p>
            <a:pPr lvl="1"/>
            <a:r>
              <a:rPr lang="en-GB" dirty="0" smtClean="0"/>
              <a:t>Is it your fault to manage?</a:t>
            </a:r>
          </a:p>
          <a:p>
            <a:pPr lvl="1"/>
            <a:r>
              <a:rPr lang="en-GB" dirty="0" smtClean="0"/>
              <a:t>Can the fault be worked around?</a:t>
            </a:r>
          </a:p>
          <a:p>
            <a:pPr lvl="1"/>
            <a:r>
              <a:rPr lang="en-GB" dirty="0" smtClean="0"/>
              <a:t>Can the fault be managed locally?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 Based Interface: Accessing the Network Management System using the Web.</a:t>
            </a:r>
          </a:p>
          <a:p>
            <a:pPr lvl="1"/>
            <a:r>
              <a:rPr lang="en-GB" dirty="0" smtClean="0"/>
              <a:t>Faults reports available remotely.</a:t>
            </a:r>
          </a:p>
          <a:p>
            <a:pPr lvl="1"/>
            <a:r>
              <a:rPr lang="en-GB" dirty="0" smtClean="0"/>
              <a:t>Security concerns.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Desktop Interface: The fault Management System uses a local only interface such as a monitoring board. </a:t>
            </a:r>
          </a:p>
          <a:p>
            <a:pPr lvl="2"/>
            <a:r>
              <a:rPr lang="en-GB" dirty="0" smtClean="0"/>
              <a:t>Faults reports not available outside.</a:t>
            </a:r>
          </a:p>
          <a:p>
            <a:pPr lvl="2"/>
            <a:r>
              <a:rPr lang="en-GB" dirty="0" smtClean="0"/>
              <a:t>More secure- less use.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Fault Management: The act of predicting, identifying, prioritising and then resolving faults/ potential faults in a managed network environment.</a:t>
            </a:r>
          </a:p>
          <a:p>
            <a:r>
              <a:rPr lang="en-GB" dirty="0" smtClean="0"/>
              <a:t>Predictive: Use metrics to determine where equipment is about to reach its ‘at risk period’.</a:t>
            </a:r>
          </a:p>
          <a:p>
            <a:r>
              <a:rPr lang="en-GB" dirty="0" smtClean="0"/>
              <a:t>Monitoring: various ways of gathering data- Polling Vs Alarms/ Events.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Architecture: Web based or desktop based system used to track faults and provide an overview of the state of the network.</a:t>
            </a:r>
          </a:p>
          <a:p>
            <a:r>
              <a:rPr lang="en-GB" dirty="0" smtClean="0"/>
              <a:t>Framework: A means to allocate jobs to employees and notify them of the work outstanding. Emergency contact and feedback mechanism.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Clemm</a:t>
            </a:r>
            <a:r>
              <a:rPr lang="en-GB" dirty="0" smtClean="0"/>
              <a:t> Chapter 5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Appreciate the concept of Fault Management</a:t>
            </a:r>
          </a:p>
          <a:p>
            <a:r>
              <a:rPr lang="en-GB" dirty="0" smtClean="0"/>
              <a:t>Appreciate how to accomplish Fault Management.</a:t>
            </a:r>
          </a:p>
          <a:p>
            <a:r>
              <a:rPr lang="en-GB" dirty="0" smtClean="0"/>
              <a:t>Appreciate detecting Faults- before System breaks!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design goals- Manageability and availability.</a:t>
            </a:r>
          </a:p>
          <a:p>
            <a:r>
              <a:rPr lang="en-GB" dirty="0" smtClean="0"/>
              <a:t>An understanding of managing the system life- cycle.</a:t>
            </a:r>
          </a:p>
          <a:p>
            <a:r>
              <a:rPr lang="en-GB" dirty="0" smtClean="0"/>
              <a:t>The ability to identify the various measurements used for predictive maintenance.</a:t>
            </a:r>
          </a:p>
          <a:p>
            <a:r>
              <a:rPr lang="en-GB" dirty="0" smtClean="0"/>
              <a:t>Knowledge of the infrastructure needed to perform fault management.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Net Design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Functionality</a:t>
            </a:r>
          </a:p>
          <a:p>
            <a:r>
              <a:rPr lang="en-GB" dirty="0" smtClean="0"/>
              <a:t>Scalability- need to manage it whatever its size</a:t>
            </a:r>
          </a:p>
          <a:p>
            <a:r>
              <a:rPr lang="en-GB" dirty="0" smtClean="0"/>
              <a:t>Availability (99.999 %)</a:t>
            </a:r>
          </a:p>
          <a:p>
            <a:r>
              <a:rPr lang="en-GB" dirty="0" smtClean="0"/>
              <a:t>Adaptability</a:t>
            </a:r>
          </a:p>
          <a:p>
            <a:r>
              <a:rPr lang="en-GB" dirty="0" smtClean="0"/>
              <a:t>Manageability (plan for management)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Availability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Redundant/ duplicate links</a:t>
            </a:r>
          </a:p>
          <a:p>
            <a:r>
              <a:rPr lang="en-GB" dirty="0" smtClean="0"/>
              <a:t>Highly available equipment (</a:t>
            </a:r>
            <a:r>
              <a:rPr lang="en-GB" dirty="0" err="1" smtClean="0"/>
              <a:t>e.g</a:t>
            </a:r>
            <a:r>
              <a:rPr lang="en-GB" dirty="0" smtClean="0"/>
              <a:t> Cisco 6500 series).</a:t>
            </a:r>
          </a:p>
          <a:p>
            <a:r>
              <a:rPr lang="en-GB" dirty="0" smtClean="0"/>
              <a:t>Redundant/ duplicate kit</a:t>
            </a:r>
          </a:p>
          <a:p>
            <a:r>
              <a:rPr lang="en-GB" dirty="0" smtClean="0"/>
              <a:t>Spares?</a:t>
            </a:r>
          </a:p>
          <a:p>
            <a:r>
              <a:rPr lang="en-GB" dirty="0" smtClean="0"/>
              <a:t>Fault tolerant storage (RAID)</a:t>
            </a:r>
          </a:p>
          <a:p>
            <a:r>
              <a:rPr lang="en-GB" dirty="0" smtClean="0"/>
              <a:t>Specialist Routing Protocol (HSRP)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in Management Aspects</a:t>
            </a:r>
          </a:p>
          <a:p>
            <a:pPr lvl="1"/>
            <a:r>
              <a:rPr lang="en-GB" dirty="0" smtClean="0"/>
              <a:t>Telnet to devices only from a specific subnet.</a:t>
            </a:r>
          </a:p>
          <a:p>
            <a:pPr lvl="1"/>
            <a:r>
              <a:rPr lang="en-GB" dirty="0" smtClean="0"/>
              <a:t>Have devices send management information (</a:t>
            </a:r>
            <a:r>
              <a:rPr lang="en-GB" dirty="0" err="1" smtClean="0"/>
              <a:t>Syslog</a:t>
            </a:r>
            <a:r>
              <a:rPr lang="en-GB" dirty="0" smtClean="0"/>
              <a:t>, SNMP etc).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Plan in Place for management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Aim to minimise faults and ensure the network can still operate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NOT fire fighting !  Predict where the fire will be and eliminate the risk.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Manageability Cont….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Documentation</a:t>
            </a:r>
          </a:p>
          <a:p>
            <a:pPr lvl="1"/>
            <a:r>
              <a:rPr lang="en-GB" dirty="0" smtClean="0"/>
              <a:t>Base-lining</a:t>
            </a:r>
          </a:p>
          <a:p>
            <a:pPr lvl="1"/>
            <a:r>
              <a:rPr lang="en-GB" dirty="0" smtClean="0"/>
              <a:t>Document everything </a:t>
            </a:r>
          </a:p>
          <a:p>
            <a:pPr lvl="2"/>
            <a:r>
              <a:rPr lang="en-GB" dirty="0" smtClean="0"/>
              <a:t>Date equipment bought, from whom</a:t>
            </a:r>
          </a:p>
          <a:p>
            <a:pPr lvl="2"/>
            <a:r>
              <a:rPr lang="en-GB" dirty="0" smtClean="0"/>
              <a:t>Repair log make, model, batch, problem, etc.</a:t>
            </a:r>
          </a:p>
          <a:p>
            <a:pPr lvl="2"/>
            <a:r>
              <a:rPr lang="en-GB" dirty="0" smtClean="0"/>
              <a:t>Cables too.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Fault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process of locating and correcting network problems.</a:t>
            </a:r>
          </a:p>
          <a:p>
            <a:r>
              <a:rPr lang="en-GB" dirty="0" smtClean="0"/>
              <a:t>General activities:</a:t>
            </a:r>
          </a:p>
          <a:p>
            <a:pPr lvl="1"/>
            <a:r>
              <a:rPr lang="en-GB" dirty="0" smtClean="0"/>
              <a:t>Predicting when equipment will fail.</a:t>
            </a:r>
          </a:p>
          <a:p>
            <a:pPr lvl="1"/>
            <a:r>
              <a:rPr lang="en-GB" dirty="0" smtClean="0"/>
              <a:t>Maintaining and examining error log.</a:t>
            </a:r>
          </a:p>
          <a:p>
            <a:pPr lvl="1"/>
            <a:r>
              <a:rPr lang="en-GB" dirty="0" smtClean="0"/>
              <a:t>Accepting and acting on error detection notifications.</a:t>
            </a:r>
          </a:p>
          <a:p>
            <a:pPr lvl="1"/>
            <a:r>
              <a:rPr lang="en-GB" dirty="0" smtClean="0"/>
              <a:t>Tracing and identifying faults.</a:t>
            </a:r>
          </a:p>
          <a:p>
            <a:pPr lvl="1"/>
            <a:r>
              <a:rPr lang="en-GB" dirty="0" smtClean="0"/>
              <a:t>Carrying out sequences of diagnostic tests.</a:t>
            </a:r>
          </a:p>
          <a:p>
            <a:pPr lvl="1"/>
            <a:r>
              <a:rPr lang="en-GB" dirty="0" smtClean="0"/>
              <a:t>Measuring the performance of fault management.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Measure?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Failure Rate</a:t>
            </a:r>
          </a:p>
          <a:p>
            <a:pPr lvl="1"/>
            <a:r>
              <a:rPr lang="en-GB" dirty="0" smtClean="0"/>
              <a:t>FR (%)= number of systems failed/ number of 		systems tested.</a:t>
            </a:r>
          </a:p>
          <a:p>
            <a:pPr lvl="1"/>
            <a:r>
              <a:rPr lang="en-GB" dirty="0" smtClean="0"/>
              <a:t>FR (N)= number of systems failed/ number of 		operational hours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700</Words>
  <Application>Microsoft Office PowerPoint</Application>
  <PresentationFormat>On-screen Show (4:3)</PresentationFormat>
  <Paragraphs>107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 is for Fault (Management)</vt:lpstr>
      <vt:lpstr>Objectives</vt:lpstr>
      <vt:lpstr>Introduction</vt:lpstr>
      <vt:lpstr>5 Net Design Goals</vt:lpstr>
      <vt:lpstr>Availability</vt:lpstr>
      <vt:lpstr>Manageability</vt:lpstr>
      <vt:lpstr>Manageability Cont….</vt:lpstr>
      <vt:lpstr>Fault Management</vt:lpstr>
      <vt:lpstr>How Do We Measure?</vt:lpstr>
      <vt:lpstr>How Do We Measure?</vt:lpstr>
      <vt:lpstr>How Is It Done?</vt:lpstr>
      <vt:lpstr>Identifying Faults</vt:lpstr>
      <vt:lpstr>Polling Vs Events</vt:lpstr>
      <vt:lpstr>Effect Of Polling On Devices</vt:lpstr>
      <vt:lpstr>Which Faults Needs Managing</vt:lpstr>
      <vt:lpstr>Presenting Information</vt:lpstr>
      <vt:lpstr>Summary </vt:lpstr>
      <vt:lpstr>Summary  </vt:lpstr>
      <vt:lpstr>Further Reading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is for Fault (Management)</dc:title>
  <dc:creator>ghassan</dc:creator>
  <cp:lastModifiedBy>ghassan hasnain</cp:lastModifiedBy>
  <cp:revision>5</cp:revision>
  <dcterms:created xsi:type="dcterms:W3CDTF">2006-08-16T00:00:00Z</dcterms:created>
  <dcterms:modified xsi:type="dcterms:W3CDTF">2014-11-10T17:41:30Z</dcterms:modified>
</cp:coreProperties>
</file>