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handoutMasterIdLst>
    <p:handoutMasterId r:id="rId28"/>
  </p:handoutMasterIdLst>
  <p:sldIdLst>
    <p:sldId id="348" r:id="rId3"/>
    <p:sldId id="265" r:id="rId4"/>
    <p:sldId id="317" r:id="rId6"/>
    <p:sldId id="319" r:id="rId7"/>
    <p:sldId id="318" r:id="rId8"/>
    <p:sldId id="320" r:id="rId9"/>
    <p:sldId id="321" r:id="rId10"/>
    <p:sldId id="322" r:id="rId11"/>
    <p:sldId id="323" r:id="rId12"/>
    <p:sldId id="325" r:id="rId13"/>
    <p:sldId id="326" r:id="rId14"/>
    <p:sldId id="330" r:id="rId15"/>
    <p:sldId id="350" r:id="rId16"/>
    <p:sldId id="351" r:id="rId17"/>
    <p:sldId id="352" r:id="rId18"/>
    <p:sldId id="353" r:id="rId19"/>
    <p:sldId id="354" r:id="rId20"/>
    <p:sldId id="355" r:id="rId21"/>
    <p:sldId id="356" r:id="rId22"/>
    <p:sldId id="369" r:id="rId23"/>
    <p:sldId id="370" r:id="rId24"/>
    <p:sldId id="376" r:id="rId25"/>
    <p:sldId id="373" r:id="rId26"/>
    <p:sldId id="375" r:id="rId27"/>
  </p:sldIdLst>
  <p:sldSz cx="10287000" cy="6858000" type="35mm"/>
  <p:notesSz cx="6997700" cy="9271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48F"/>
    <a:srgbClr val="C8A200"/>
    <a:srgbClr val="004C00"/>
    <a:srgbClr val="006600"/>
    <a:srgbClr val="336600"/>
    <a:srgbClr val="6666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5045" autoAdjust="0"/>
  </p:normalViewPr>
  <p:slideViewPr>
    <p:cSldViewPr>
      <p:cViewPr varScale="1">
        <p:scale>
          <a:sx n="56" d="100"/>
          <a:sy n="56" d="100"/>
        </p:scale>
        <p:origin x="1608" y="60"/>
      </p:cViewPr>
      <p:guideLst>
        <p:guide orient="horz" pos="2160"/>
        <p:guide pos="32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3713" cy="463550"/>
          </a:xfrm>
          <a:prstGeom prst="rect">
            <a:avLst/>
          </a:prstGeom>
          <a:noFill/>
          <a:ln w="9525">
            <a:noFill/>
            <a:miter lim="800000"/>
          </a:ln>
          <a:effectLst/>
        </p:spPr>
        <p:txBody>
          <a:bodyPr vert="horz" wrap="square" lIns="92937" tIns="46468" rIns="92937" bIns="46468" numCol="1" anchor="t" anchorCtr="0" compatLnSpc="1"/>
          <a:lstStyle>
            <a:lvl1pPr defTabSz="930275">
              <a:defRPr sz="1200"/>
            </a:lvl1pPr>
          </a:lstStyle>
          <a:p>
            <a:pPr>
              <a:defRPr/>
            </a:pPr>
            <a:endParaRPr lang="en-US"/>
          </a:p>
        </p:txBody>
      </p:sp>
      <p:sp>
        <p:nvSpPr>
          <p:cNvPr id="9219" name="Rectangle 3"/>
          <p:cNvSpPr>
            <a:spLocks noGrp="1" noChangeArrowheads="1"/>
          </p:cNvSpPr>
          <p:nvPr>
            <p:ph type="dt" sz="quarter" idx="1"/>
          </p:nvPr>
        </p:nvSpPr>
        <p:spPr bwMode="auto">
          <a:xfrm>
            <a:off x="3963988" y="0"/>
            <a:ext cx="3033712" cy="463550"/>
          </a:xfrm>
          <a:prstGeom prst="rect">
            <a:avLst/>
          </a:prstGeom>
          <a:noFill/>
          <a:ln w="9525">
            <a:noFill/>
            <a:miter lim="800000"/>
          </a:ln>
          <a:effectLst/>
        </p:spPr>
        <p:txBody>
          <a:bodyPr vert="horz" wrap="square" lIns="92937" tIns="46468" rIns="92937" bIns="46468" numCol="1" anchor="t" anchorCtr="0" compatLnSpc="1"/>
          <a:lstStyle>
            <a:lvl1pPr algn="r" defTabSz="930275">
              <a:defRPr sz="1200"/>
            </a:lvl1pPr>
          </a:lstStyle>
          <a:p>
            <a:pPr>
              <a:defRPr/>
            </a:pPr>
            <a:endParaRPr lang="en-US"/>
          </a:p>
        </p:txBody>
      </p:sp>
      <p:sp>
        <p:nvSpPr>
          <p:cNvPr id="9220" name="Rectangle 4"/>
          <p:cNvSpPr>
            <a:spLocks noGrp="1" noChangeArrowheads="1"/>
          </p:cNvSpPr>
          <p:nvPr>
            <p:ph type="ftr" sz="quarter" idx="2"/>
          </p:nvPr>
        </p:nvSpPr>
        <p:spPr bwMode="auto">
          <a:xfrm>
            <a:off x="0" y="8807450"/>
            <a:ext cx="3033713" cy="463550"/>
          </a:xfrm>
          <a:prstGeom prst="rect">
            <a:avLst/>
          </a:prstGeom>
          <a:noFill/>
          <a:ln w="9525">
            <a:noFill/>
            <a:miter lim="800000"/>
          </a:ln>
          <a:effectLst/>
        </p:spPr>
        <p:txBody>
          <a:bodyPr vert="horz" wrap="square" lIns="92937" tIns="46468" rIns="92937" bIns="46468" numCol="1" anchor="b" anchorCtr="0" compatLnSpc="1"/>
          <a:lstStyle>
            <a:lvl1pPr defTabSz="930275">
              <a:defRPr sz="1200"/>
            </a:lvl1pPr>
          </a:lstStyle>
          <a:p>
            <a:pPr>
              <a:defRPr/>
            </a:pPr>
            <a:endParaRPr lang="en-US"/>
          </a:p>
        </p:txBody>
      </p:sp>
      <p:sp>
        <p:nvSpPr>
          <p:cNvPr id="9221" name="Rectangle 5"/>
          <p:cNvSpPr>
            <a:spLocks noGrp="1" noChangeArrowheads="1"/>
          </p:cNvSpPr>
          <p:nvPr>
            <p:ph type="sldNum" sz="quarter" idx="3"/>
          </p:nvPr>
        </p:nvSpPr>
        <p:spPr bwMode="auto">
          <a:xfrm>
            <a:off x="3963988" y="8807450"/>
            <a:ext cx="3033712" cy="463550"/>
          </a:xfrm>
          <a:prstGeom prst="rect">
            <a:avLst/>
          </a:prstGeom>
          <a:noFill/>
          <a:ln w="9525">
            <a:noFill/>
            <a:miter lim="800000"/>
          </a:ln>
          <a:effectLst/>
        </p:spPr>
        <p:txBody>
          <a:bodyPr vert="horz" wrap="square" lIns="92937" tIns="46468" rIns="92937" bIns="46468" numCol="1" anchor="b" anchorCtr="0" compatLnSpc="1"/>
          <a:lstStyle>
            <a:lvl1pPr algn="r" defTabSz="930275">
              <a:defRPr sz="1200"/>
            </a:lvl1pPr>
          </a:lstStyle>
          <a:p>
            <a:pPr>
              <a:defRPr/>
            </a:pPr>
            <a:fld id="{CEB76400-0A64-42F5-97D4-33DF0134D7E3}"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1440" tIns="45720" rIns="91440" bIns="45720" rtlCol="0"/>
          <a:lstStyle>
            <a:lvl1pPr algn="r">
              <a:defRPr sz="1200"/>
            </a:lvl1pPr>
          </a:lstStyle>
          <a:p>
            <a:pPr>
              <a:defRPr/>
            </a:pPr>
            <a:fld id="{0639E078-96EC-477F-A514-E231A25C061D}" type="datetimeFigureOut">
              <a:rPr lang="en-US"/>
            </a:fld>
            <a:endParaRPr lang="en-US"/>
          </a:p>
        </p:txBody>
      </p:sp>
      <p:sp>
        <p:nvSpPr>
          <p:cNvPr id="4" name="Slide Image Placeholder 3"/>
          <p:cNvSpPr>
            <a:spLocks noGrp="1" noRot="1" noChangeAspect="1"/>
          </p:cNvSpPr>
          <p:nvPr>
            <p:ph type="sldImg" idx="2"/>
          </p:nvPr>
        </p:nvSpPr>
        <p:spPr>
          <a:xfrm>
            <a:off x="892175" y="695325"/>
            <a:ext cx="5213350" cy="34766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1440" tIns="45720" rIns="91440" bIns="45720" rtlCol="0">
            <a:normAutofit/>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 name="Footer Placeholder 5"/>
          <p:cNvSpPr>
            <a:spLocks noGrp="1"/>
          </p:cNvSpPr>
          <p:nvPr>
            <p:ph type="ftr" sz="quarter" idx="4"/>
          </p:nvPr>
        </p:nvSpPr>
        <p:spPr>
          <a:xfrm>
            <a:off x="0" y="8805863"/>
            <a:ext cx="3032125" cy="46355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1440" tIns="45720" rIns="91440" bIns="45720" rtlCol="0" anchor="b"/>
          <a:lstStyle>
            <a:lvl1pPr algn="r">
              <a:defRPr sz="1200"/>
            </a:lvl1pPr>
          </a:lstStyle>
          <a:p>
            <a:pPr>
              <a:defRPr/>
            </a:pPr>
            <a:fld id="{C2946214-9B05-41F3-AF90-C1754DD84711}"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What about the math… set theory and first-order predicat</a:t>
            </a:r>
            <a:r>
              <a:rPr lang="en-US" baseline="0" dirty="0" smtClean="0"/>
              <a:t>e logic… what are those….</a:t>
            </a: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Can you prove this formally?</a:t>
            </a:r>
            <a:endParaRPr lang="en-US" dirty="0" smtClean="0"/>
          </a:p>
          <a:p>
            <a:endParaRPr lang="en-US" dirty="0" smtClean="0"/>
          </a:p>
          <a:p>
            <a:r>
              <a:rPr lang="en-US" b="0" i="0" smtClean="0">
                <a:latin typeface="Cambria Math" panose="02040503050406030204"/>
              </a:rPr>
              <a:t>(𝑝 </a:t>
            </a:r>
            <a:r>
              <a:rPr lang="en-US" b="0" i="0" smtClean="0">
                <a:latin typeface="Cambria Math" panose="02040503050406030204"/>
                <a:ea typeface="Cambria Math" panose="02040503050406030204"/>
              </a:rPr>
              <a:t>∧¬𝑞)  →𝑟</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𝑞)∨𝑟</a:t>
            </a:r>
            <a:r>
              <a:rPr lang="en-US" dirty="0" smtClean="0"/>
              <a:t>  [from logic rule </a:t>
            </a:r>
            <a:r>
              <a:rPr lang="en-US" b="0" i="0" smtClean="0">
                <a:latin typeface="Cambria Math" panose="02040503050406030204"/>
                <a:ea typeface="Cambria Math" panose="02040503050406030204"/>
              </a:rPr>
              <a:t>p→𝑞</a:t>
            </a: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dirty="0" smtClean="0"/>
              <a:t>But we know from the statements in the story</a:t>
            </a:r>
            <a:r>
              <a:rPr lang="en-US" baseline="0" dirty="0" smtClean="0"/>
              <a:t> that</a:t>
            </a:r>
            <a:r>
              <a:rPr lang="en-US" dirty="0" smtClean="0"/>
              <a:t> </a:t>
            </a:r>
            <a:r>
              <a:rPr lang="en-US" b="0" i="0" smtClean="0">
                <a:latin typeface="Cambria Math" panose="02040503050406030204"/>
                <a:ea typeface="Cambria Math" panose="02040503050406030204"/>
              </a:rPr>
              <a:t>𝑟</a:t>
            </a:r>
            <a:r>
              <a:rPr lang="en-US" dirty="0" smtClean="0"/>
              <a:t> is False, which gives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𝑞)∨𝐹𝑎𝑙𝑠𝑒</a:t>
            </a:r>
            <a:r>
              <a:rPr lang="en-US" dirty="0" smtClean="0"/>
              <a:t>      [substitution]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a:t>
            </a:r>
            <a:r>
              <a:rPr lang="en-US" dirty="0" smtClean="0"/>
              <a:t>                 [reduction]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[laws</a:t>
            </a:r>
            <a:r>
              <a:rPr lang="en-US" baseline="0" dirty="0" smtClean="0"/>
              <a:t> of logical negation]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aseline="0" dirty="0" smtClean="0"/>
              <a:t>But we know from the statements in the story that </a:t>
            </a:r>
            <a:r>
              <a:rPr lang="en-US" b="0" i="0" smtClean="0">
                <a:latin typeface="Cambria Math" panose="02040503050406030204"/>
              </a:rPr>
              <a:t>𝑝</a:t>
            </a:r>
            <a:r>
              <a:rPr lang="en-US" dirty="0" smtClean="0"/>
              <a:t> is true, which</a:t>
            </a:r>
            <a:r>
              <a:rPr lang="en-US" baseline="0" dirty="0" smtClean="0"/>
              <a:t> gives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¬𝑇𝑟𝑢𝑒∨𝑞</a:t>
            </a:r>
            <a:r>
              <a:rPr lang="en-US" dirty="0" smtClean="0"/>
              <a:t>   </a:t>
            </a:r>
            <a:r>
              <a:rPr lang="en-US" baseline="0" dirty="0" smtClean="0"/>
              <a:t> </a:t>
            </a:r>
            <a:r>
              <a:rPr lang="en-US" dirty="0" smtClean="0"/>
              <a:t>[substitution]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F𝑎𝑙𝑠𝑒 ∨𝑞</a:t>
            </a:r>
            <a:r>
              <a:rPr lang="en-US" dirty="0" smtClean="0"/>
              <a:t>   </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𝑞</a:t>
            </a:r>
            <a:r>
              <a:rPr lang="en-US" dirty="0" smtClean="0"/>
              <a:t>              </a:t>
            </a:r>
            <a:r>
              <a:rPr lang="en-US" smtClean="0"/>
              <a:t>[reduction]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Can you prove this formally?</a:t>
            </a:r>
            <a:endParaRPr lang="en-US" dirty="0" smtClean="0"/>
          </a:p>
          <a:p>
            <a:endParaRPr lang="en-US" dirty="0" smtClean="0"/>
          </a:p>
          <a:p>
            <a:r>
              <a:rPr lang="en-US" b="0" i="0" smtClean="0">
                <a:latin typeface="Cambria Math" panose="02040503050406030204"/>
              </a:rPr>
              <a:t>(𝑝 </a:t>
            </a:r>
            <a:r>
              <a:rPr lang="en-US" b="0" i="0" smtClean="0">
                <a:latin typeface="Cambria Math" panose="02040503050406030204"/>
                <a:ea typeface="Cambria Math" panose="02040503050406030204"/>
              </a:rPr>
              <a:t>∧¬𝑞)  →𝑟</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𝑞)∨𝑟</a:t>
            </a:r>
            <a:r>
              <a:rPr lang="en-US" dirty="0" smtClean="0"/>
              <a:t>  [from logic rule </a:t>
            </a:r>
            <a:r>
              <a:rPr lang="en-US" b="0" i="0" smtClean="0">
                <a:latin typeface="Cambria Math" panose="02040503050406030204"/>
                <a:ea typeface="Cambria Math" panose="02040503050406030204"/>
              </a:rPr>
              <a:t>p→𝑞</a:t>
            </a: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dirty="0" smtClean="0"/>
              <a:t>But we know from the statements in the story</a:t>
            </a:r>
            <a:r>
              <a:rPr lang="en-US" baseline="0" dirty="0" smtClean="0"/>
              <a:t> that</a:t>
            </a:r>
            <a:r>
              <a:rPr lang="en-US" dirty="0" smtClean="0"/>
              <a:t> </a:t>
            </a:r>
            <a:r>
              <a:rPr lang="en-US" b="0" i="0" smtClean="0">
                <a:latin typeface="Cambria Math" panose="02040503050406030204"/>
                <a:ea typeface="Cambria Math" panose="02040503050406030204"/>
              </a:rPr>
              <a:t>𝑟</a:t>
            </a:r>
            <a:r>
              <a:rPr lang="en-US" dirty="0" smtClean="0"/>
              <a:t> is False, which gives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𝑞)∨𝐹𝑎𝑙𝑠𝑒</a:t>
            </a:r>
            <a:r>
              <a:rPr lang="en-US" dirty="0" smtClean="0"/>
              <a:t>      [substitution]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a:t>
            </a:r>
            <a:r>
              <a:rPr lang="en-US" dirty="0" smtClean="0"/>
              <a:t>                 [reduction]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[laws</a:t>
            </a:r>
            <a:r>
              <a:rPr lang="en-US" baseline="0" dirty="0" smtClean="0"/>
              <a:t> of logical negation]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aseline="0" dirty="0" smtClean="0"/>
              <a:t>But we know from the statements in the story that </a:t>
            </a:r>
            <a:r>
              <a:rPr lang="en-US" b="0" i="0" smtClean="0">
                <a:latin typeface="Cambria Math" panose="02040503050406030204"/>
              </a:rPr>
              <a:t>𝑝</a:t>
            </a:r>
            <a:r>
              <a:rPr lang="en-US" dirty="0" smtClean="0"/>
              <a:t> is true, which</a:t>
            </a:r>
            <a:r>
              <a:rPr lang="en-US" baseline="0" dirty="0" smtClean="0"/>
              <a:t> gives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¬𝑇𝑟𝑢𝑒∨𝑞</a:t>
            </a:r>
            <a:r>
              <a:rPr lang="en-US" dirty="0" smtClean="0"/>
              <a:t>   </a:t>
            </a:r>
            <a:r>
              <a:rPr lang="en-US" baseline="0" dirty="0" smtClean="0"/>
              <a:t> </a:t>
            </a:r>
            <a:r>
              <a:rPr lang="en-US" dirty="0" smtClean="0"/>
              <a:t>[substitution]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F𝑎𝑙𝑠𝑒 ∨𝑞</a:t>
            </a:r>
            <a:r>
              <a:rPr lang="en-US" dirty="0" smtClean="0"/>
              <a:t>   </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𝑞</a:t>
            </a:r>
            <a:r>
              <a:rPr lang="en-US" dirty="0" smtClean="0"/>
              <a:t>              </a:t>
            </a:r>
            <a:r>
              <a:rPr lang="en-US" smtClean="0"/>
              <a:t>[reduction]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Can you prove this formally?</a:t>
            </a:r>
            <a:endParaRPr lang="en-US" dirty="0" smtClean="0"/>
          </a:p>
          <a:p>
            <a:endParaRPr lang="en-US" dirty="0" smtClean="0"/>
          </a:p>
          <a:p>
            <a:r>
              <a:rPr lang="en-US" b="0" i="0" smtClean="0">
                <a:latin typeface="Cambria Math" panose="02040503050406030204"/>
              </a:rPr>
              <a:t>(𝑝 </a:t>
            </a:r>
            <a:r>
              <a:rPr lang="en-US" b="0" i="0" smtClean="0">
                <a:latin typeface="Cambria Math" panose="02040503050406030204"/>
                <a:ea typeface="Cambria Math" panose="02040503050406030204"/>
              </a:rPr>
              <a:t>∧¬𝑞)  →𝑟</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𝑞)∨𝑟</a:t>
            </a:r>
            <a:r>
              <a:rPr lang="en-US" dirty="0" smtClean="0"/>
              <a:t>  [from logic rule </a:t>
            </a:r>
            <a:r>
              <a:rPr lang="en-US" b="0" i="0" smtClean="0">
                <a:latin typeface="Cambria Math" panose="02040503050406030204"/>
                <a:ea typeface="Cambria Math" panose="02040503050406030204"/>
              </a:rPr>
              <a:t>p→𝑞</a:t>
            </a: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dirty="0" smtClean="0"/>
              <a:t>But we know from the statements in the story</a:t>
            </a:r>
            <a:r>
              <a:rPr lang="en-US" baseline="0" dirty="0" smtClean="0"/>
              <a:t> that</a:t>
            </a:r>
            <a:r>
              <a:rPr lang="en-US" dirty="0" smtClean="0"/>
              <a:t> </a:t>
            </a:r>
            <a:r>
              <a:rPr lang="en-US" b="0" i="0" smtClean="0">
                <a:latin typeface="Cambria Math" panose="02040503050406030204"/>
                <a:ea typeface="Cambria Math" panose="02040503050406030204"/>
              </a:rPr>
              <a:t>𝑟</a:t>
            </a:r>
            <a:r>
              <a:rPr lang="en-US" dirty="0" smtClean="0"/>
              <a:t> is False, which gives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𝑞)∨𝐹𝑎𝑙𝑠𝑒</a:t>
            </a:r>
            <a:r>
              <a:rPr lang="en-US" dirty="0" smtClean="0"/>
              <a:t>      [substitution]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a:t>
            </a:r>
            <a:r>
              <a:rPr lang="en-US" dirty="0" smtClean="0"/>
              <a:t>                 [reduction]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[laws</a:t>
            </a:r>
            <a:r>
              <a:rPr lang="en-US" baseline="0" dirty="0" smtClean="0"/>
              <a:t> of logical negation]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aseline="0" dirty="0" smtClean="0"/>
              <a:t>But we know from the statements in the story that </a:t>
            </a:r>
            <a:r>
              <a:rPr lang="en-US" b="0" i="0" smtClean="0">
                <a:latin typeface="Cambria Math" panose="02040503050406030204"/>
              </a:rPr>
              <a:t>𝑝</a:t>
            </a:r>
            <a:r>
              <a:rPr lang="en-US" dirty="0" smtClean="0"/>
              <a:t> is true, which</a:t>
            </a:r>
            <a:r>
              <a:rPr lang="en-US" baseline="0" dirty="0" smtClean="0"/>
              <a:t> gives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¬𝑇𝑟𝑢𝑒∨𝑞</a:t>
            </a:r>
            <a:r>
              <a:rPr lang="en-US" dirty="0" smtClean="0"/>
              <a:t>   </a:t>
            </a:r>
            <a:r>
              <a:rPr lang="en-US" baseline="0" dirty="0" smtClean="0"/>
              <a:t> </a:t>
            </a:r>
            <a:r>
              <a:rPr lang="en-US" dirty="0" smtClean="0"/>
              <a:t>[substitution]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F𝑎𝑙𝑠𝑒 ∨𝑞</a:t>
            </a:r>
            <a:r>
              <a:rPr lang="en-US" dirty="0" smtClean="0"/>
              <a:t>   </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𝑞</a:t>
            </a:r>
            <a:r>
              <a:rPr lang="en-US" dirty="0" smtClean="0"/>
              <a:t>              </a:t>
            </a:r>
            <a:r>
              <a:rPr lang="en-US" smtClean="0"/>
              <a:t>[reduction]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Can you prove this formally?</a:t>
            </a:r>
            <a:endParaRPr lang="en-US" dirty="0" smtClean="0"/>
          </a:p>
          <a:p>
            <a:endParaRPr lang="en-US" dirty="0" smtClean="0"/>
          </a:p>
          <a:p>
            <a:r>
              <a:rPr lang="en-US" b="0" i="0" smtClean="0">
                <a:latin typeface="Cambria Math" panose="02040503050406030204"/>
              </a:rPr>
              <a:t>(𝑝 </a:t>
            </a:r>
            <a:r>
              <a:rPr lang="en-US" b="0" i="0" smtClean="0">
                <a:latin typeface="Cambria Math" panose="02040503050406030204"/>
                <a:ea typeface="Cambria Math" panose="02040503050406030204"/>
              </a:rPr>
              <a:t>∧¬𝑞)  →𝑟</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𝑞)∨𝑟</a:t>
            </a:r>
            <a:r>
              <a:rPr lang="en-US" dirty="0" smtClean="0"/>
              <a:t>  [from logic rule </a:t>
            </a:r>
            <a:r>
              <a:rPr lang="en-US" b="0" i="0" smtClean="0">
                <a:latin typeface="Cambria Math" panose="02040503050406030204"/>
                <a:ea typeface="Cambria Math" panose="02040503050406030204"/>
              </a:rPr>
              <a:t>p→𝑞</a:t>
            </a: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dirty="0" smtClean="0"/>
              <a:t>But we know from the statements in the story</a:t>
            </a:r>
            <a:r>
              <a:rPr lang="en-US" baseline="0" dirty="0" smtClean="0"/>
              <a:t> that</a:t>
            </a:r>
            <a:r>
              <a:rPr lang="en-US" dirty="0" smtClean="0"/>
              <a:t> </a:t>
            </a:r>
            <a:r>
              <a:rPr lang="en-US" b="0" i="0" smtClean="0">
                <a:latin typeface="Cambria Math" panose="02040503050406030204"/>
                <a:ea typeface="Cambria Math" panose="02040503050406030204"/>
              </a:rPr>
              <a:t>𝑟</a:t>
            </a:r>
            <a:r>
              <a:rPr lang="en-US" dirty="0" smtClean="0"/>
              <a:t> is False, which gives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𝑞)∨𝐹𝑎𝑙𝑠𝑒</a:t>
            </a:r>
            <a:r>
              <a:rPr lang="en-US" dirty="0" smtClean="0"/>
              <a:t>      [substitution]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a:t>
            </a:r>
            <a:r>
              <a:rPr lang="en-US" dirty="0" smtClean="0"/>
              <a:t>                 [reduction]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[laws</a:t>
            </a:r>
            <a:r>
              <a:rPr lang="en-US" baseline="0" dirty="0" smtClean="0"/>
              <a:t> of logical negation]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aseline="0" dirty="0" smtClean="0"/>
              <a:t>But we know from the statements in the story that </a:t>
            </a:r>
            <a:r>
              <a:rPr lang="en-US" b="0" i="0" smtClean="0">
                <a:latin typeface="Cambria Math" panose="02040503050406030204"/>
              </a:rPr>
              <a:t>𝑝</a:t>
            </a:r>
            <a:r>
              <a:rPr lang="en-US" dirty="0" smtClean="0"/>
              <a:t> is true, which</a:t>
            </a:r>
            <a:r>
              <a:rPr lang="en-US" baseline="0" dirty="0" smtClean="0"/>
              <a:t> gives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¬𝑇𝑟𝑢𝑒∨𝑞</a:t>
            </a:r>
            <a:r>
              <a:rPr lang="en-US" dirty="0" smtClean="0"/>
              <a:t>   </a:t>
            </a:r>
            <a:r>
              <a:rPr lang="en-US" baseline="0" dirty="0" smtClean="0"/>
              <a:t> </a:t>
            </a:r>
            <a:r>
              <a:rPr lang="en-US" dirty="0" smtClean="0"/>
              <a:t>[substitution]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F𝑎𝑙𝑠𝑒 ∨𝑞</a:t>
            </a:r>
            <a:r>
              <a:rPr lang="en-US" dirty="0" smtClean="0"/>
              <a:t>   </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𝑞</a:t>
            </a:r>
            <a:r>
              <a:rPr lang="en-US" dirty="0" smtClean="0"/>
              <a:t>              </a:t>
            </a:r>
            <a:r>
              <a:rPr lang="en-US" smtClean="0"/>
              <a:t>[reduction]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Can you prove this formally?</a:t>
            </a:r>
            <a:endParaRPr lang="en-US" dirty="0" smtClean="0"/>
          </a:p>
          <a:p>
            <a:endParaRPr lang="en-US" dirty="0" smtClean="0"/>
          </a:p>
          <a:p>
            <a:r>
              <a:rPr lang="en-US" b="0" i="0" smtClean="0">
                <a:latin typeface="Cambria Math" panose="02040503050406030204"/>
              </a:rPr>
              <a:t>(𝑝 </a:t>
            </a:r>
            <a:r>
              <a:rPr lang="en-US" b="0" i="0" smtClean="0">
                <a:latin typeface="Cambria Math" panose="02040503050406030204"/>
                <a:ea typeface="Cambria Math" panose="02040503050406030204"/>
              </a:rPr>
              <a:t>∧¬𝑞)  →𝑟</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𝑞)∨𝑟</a:t>
            </a:r>
            <a:r>
              <a:rPr lang="en-US" dirty="0" smtClean="0"/>
              <a:t>  [from logic rule </a:t>
            </a:r>
            <a:r>
              <a:rPr lang="en-US" b="0" i="0" smtClean="0">
                <a:latin typeface="Cambria Math" panose="02040503050406030204"/>
                <a:ea typeface="Cambria Math" panose="02040503050406030204"/>
              </a:rPr>
              <a:t>p→𝑞</a:t>
            </a: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dirty="0" smtClean="0"/>
              <a:t>But we know from the statements in the story</a:t>
            </a:r>
            <a:r>
              <a:rPr lang="en-US" baseline="0" dirty="0" smtClean="0"/>
              <a:t> that</a:t>
            </a:r>
            <a:r>
              <a:rPr lang="en-US" dirty="0" smtClean="0"/>
              <a:t> </a:t>
            </a:r>
            <a:r>
              <a:rPr lang="en-US" b="0" i="0" smtClean="0">
                <a:latin typeface="Cambria Math" panose="02040503050406030204"/>
                <a:ea typeface="Cambria Math" panose="02040503050406030204"/>
              </a:rPr>
              <a:t>𝑟</a:t>
            </a:r>
            <a:r>
              <a:rPr lang="en-US" dirty="0" smtClean="0"/>
              <a:t> is False, which gives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𝑞)∨𝐹𝑎𝑙𝑠𝑒</a:t>
            </a:r>
            <a:r>
              <a:rPr lang="en-US" dirty="0" smtClean="0"/>
              <a:t>      [substitution]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a:t>
            </a:r>
            <a:r>
              <a:rPr lang="en-US" dirty="0" smtClean="0"/>
              <a:t>                 [reduction]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[laws</a:t>
            </a:r>
            <a:r>
              <a:rPr lang="en-US" baseline="0" dirty="0" smtClean="0"/>
              <a:t> of logical negation]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aseline="0" dirty="0" smtClean="0"/>
              <a:t>But we know from the statements in the story that </a:t>
            </a:r>
            <a:r>
              <a:rPr lang="en-US" b="0" i="0" smtClean="0">
                <a:latin typeface="Cambria Math" panose="02040503050406030204"/>
              </a:rPr>
              <a:t>𝑝</a:t>
            </a:r>
            <a:r>
              <a:rPr lang="en-US" dirty="0" smtClean="0"/>
              <a:t> is true, which</a:t>
            </a:r>
            <a:r>
              <a:rPr lang="en-US" baseline="0" dirty="0" smtClean="0"/>
              <a:t> gives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¬𝑇𝑟𝑢𝑒∨𝑞</a:t>
            </a:r>
            <a:r>
              <a:rPr lang="en-US" dirty="0" smtClean="0"/>
              <a:t>   </a:t>
            </a:r>
            <a:r>
              <a:rPr lang="en-US" baseline="0" dirty="0" smtClean="0"/>
              <a:t> </a:t>
            </a:r>
            <a:r>
              <a:rPr lang="en-US" dirty="0" smtClean="0"/>
              <a:t>[substitution]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F𝑎𝑙𝑠𝑒 ∨𝑞</a:t>
            </a:r>
            <a:r>
              <a:rPr lang="en-US" dirty="0" smtClean="0"/>
              <a:t>   </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𝑞</a:t>
            </a:r>
            <a:r>
              <a:rPr lang="en-US" dirty="0" smtClean="0"/>
              <a:t>              </a:t>
            </a:r>
            <a:r>
              <a:rPr lang="en-US" smtClean="0"/>
              <a:t>[reduction]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Can you prove this formally?</a:t>
            </a:r>
            <a:endParaRPr lang="en-US" dirty="0" smtClean="0"/>
          </a:p>
          <a:p>
            <a:endParaRPr lang="en-US" dirty="0" smtClean="0"/>
          </a:p>
          <a:p>
            <a:r>
              <a:rPr lang="en-US" b="0" i="0" smtClean="0">
                <a:latin typeface="Cambria Math" panose="02040503050406030204"/>
              </a:rPr>
              <a:t>(𝑝 </a:t>
            </a:r>
            <a:r>
              <a:rPr lang="en-US" b="0" i="0" smtClean="0">
                <a:latin typeface="Cambria Math" panose="02040503050406030204"/>
                <a:ea typeface="Cambria Math" panose="02040503050406030204"/>
              </a:rPr>
              <a:t>∧¬𝑞)  →𝑟</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𝑞)∨𝑟</a:t>
            </a:r>
            <a:r>
              <a:rPr lang="en-US" dirty="0" smtClean="0"/>
              <a:t>  [from logic rule </a:t>
            </a:r>
            <a:r>
              <a:rPr lang="en-US" b="0" i="0" smtClean="0">
                <a:latin typeface="Cambria Math" panose="02040503050406030204"/>
                <a:ea typeface="Cambria Math" panose="02040503050406030204"/>
              </a:rPr>
              <a:t>p→𝑞</a:t>
            </a: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dirty="0" smtClean="0"/>
              <a:t>But we know from the statements in the story</a:t>
            </a:r>
            <a:r>
              <a:rPr lang="en-US" baseline="0" dirty="0" smtClean="0"/>
              <a:t> that</a:t>
            </a:r>
            <a:r>
              <a:rPr lang="en-US" dirty="0" smtClean="0"/>
              <a:t> </a:t>
            </a:r>
            <a:r>
              <a:rPr lang="en-US" b="0" i="0" smtClean="0">
                <a:latin typeface="Cambria Math" panose="02040503050406030204"/>
                <a:ea typeface="Cambria Math" panose="02040503050406030204"/>
              </a:rPr>
              <a:t>𝑟</a:t>
            </a:r>
            <a:r>
              <a:rPr lang="en-US" dirty="0" smtClean="0"/>
              <a:t> is False, which gives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𝑞)∨𝐹𝑎𝑙𝑠𝑒</a:t>
            </a:r>
            <a:r>
              <a:rPr lang="en-US" dirty="0" smtClean="0"/>
              <a:t>      [substitution]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a:t>
            </a:r>
            <a:r>
              <a:rPr lang="en-US" dirty="0" smtClean="0"/>
              <a:t>                 [reduction]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[laws</a:t>
            </a:r>
            <a:r>
              <a:rPr lang="en-US" baseline="0" dirty="0" smtClean="0"/>
              <a:t> of logical negation]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aseline="0" dirty="0" smtClean="0"/>
              <a:t>But we know from the statements in the story that </a:t>
            </a:r>
            <a:r>
              <a:rPr lang="en-US" b="0" i="0" smtClean="0">
                <a:latin typeface="Cambria Math" panose="02040503050406030204"/>
              </a:rPr>
              <a:t>𝑝</a:t>
            </a:r>
            <a:r>
              <a:rPr lang="en-US" dirty="0" smtClean="0"/>
              <a:t> is true, which</a:t>
            </a:r>
            <a:r>
              <a:rPr lang="en-US" baseline="0" dirty="0" smtClean="0"/>
              <a:t> gives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¬𝑇𝑟𝑢𝑒∨𝑞</a:t>
            </a:r>
            <a:r>
              <a:rPr lang="en-US" dirty="0" smtClean="0"/>
              <a:t>   </a:t>
            </a:r>
            <a:r>
              <a:rPr lang="en-US" baseline="0" dirty="0" smtClean="0"/>
              <a:t> </a:t>
            </a:r>
            <a:r>
              <a:rPr lang="en-US" dirty="0" smtClean="0"/>
              <a:t>[substitution]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F𝑎𝑙𝑠𝑒 ∨𝑞</a:t>
            </a:r>
            <a:r>
              <a:rPr lang="en-US" dirty="0" smtClean="0"/>
              <a:t>   </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𝑞</a:t>
            </a:r>
            <a:r>
              <a:rPr lang="en-US" dirty="0" smtClean="0"/>
              <a:t>              </a:t>
            </a:r>
            <a:r>
              <a:rPr lang="en-US" smtClean="0"/>
              <a:t>[reduction]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Can you prove this formally?</a:t>
            </a:r>
            <a:endParaRPr lang="en-US" dirty="0" smtClean="0"/>
          </a:p>
          <a:p>
            <a:endParaRPr lang="en-US" dirty="0" smtClean="0"/>
          </a:p>
          <a:p>
            <a:r>
              <a:rPr lang="en-US" b="0" i="0" smtClean="0">
                <a:latin typeface="Cambria Math" panose="02040503050406030204"/>
              </a:rPr>
              <a:t>(𝑝 </a:t>
            </a:r>
            <a:r>
              <a:rPr lang="en-US" b="0" i="0" smtClean="0">
                <a:latin typeface="Cambria Math" panose="02040503050406030204"/>
                <a:ea typeface="Cambria Math" panose="02040503050406030204"/>
              </a:rPr>
              <a:t>∧¬𝑞)  →𝑟</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𝑞)∨𝑟</a:t>
            </a:r>
            <a:r>
              <a:rPr lang="en-US" dirty="0" smtClean="0"/>
              <a:t>  [from logic rule </a:t>
            </a:r>
            <a:r>
              <a:rPr lang="en-US" b="0" i="0" smtClean="0">
                <a:latin typeface="Cambria Math" panose="02040503050406030204"/>
                <a:ea typeface="Cambria Math" panose="02040503050406030204"/>
              </a:rPr>
              <a:t>p→𝑞</a:t>
            </a: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dirty="0" smtClean="0"/>
              <a:t>But we know from the statements in the story</a:t>
            </a:r>
            <a:r>
              <a:rPr lang="en-US" baseline="0" dirty="0" smtClean="0"/>
              <a:t> that</a:t>
            </a:r>
            <a:r>
              <a:rPr lang="en-US" dirty="0" smtClean="0"/>
              <a:t> </a:t>
            </a:r>
            <a:r>
              <a:rPr lang="en-US" b="0" i="0" smtClean="0">
                <a:latin typeface="Cambria Math" panose="02040503050406030204"/>
                <a:ea typeface="Cambria Math" panose="02040503050406030204"/>
              </a:rPr>
              <a:t>𝑟</a:t>
            </a:r>
            <a:r>
              <a:rPr lang="en-US" dirty="0" smtClean="0"/>
              <a:t> is False, which gives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𝑞)∨𝐹𝑎𝑙𝑠𝑒</a:t>
            </a:r>
            <a:r>
              <a:rPr lang="en-US" dirty="0" smtClean="0"/>
              <a:t>      [substitution]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a:t>
            </a:r>
            <a:r>
              <a:rPr lang="en-US" dirty="0" smtClean="0"/>
              <a:t>                 [reduction]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[laws</a:t>
            </a:r>
            <a:r>
              <a:rPr lang="en-US" baseline="0" dirty="0" smtClean="0"/>
              <a:t> of logical negation]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aseline="0" dirty="0" smtClean="0"/>
              <a:t>But we know from the statements in the story that </a:t>
            </a:r>
            <a:r>
              <a:rPr lang="en-US" b="0" i="0" smtClean="0">
                <a:latin typeface="Cambria Math" panose="02040503050406030204"/>
              </a:rPr>
              <a:t>𝑝</a:t>
            </a:r>
            <a:r>
              <a:rPr lang="en-US" dirty="0" smtClean="0"/>
              <a:t> is true, which</a:t>
            </a:r>
            <a:r>
              <a:rPr lang="en-US" baseline="0" dirty="0" smtClean="0"/>
              <a:t> gives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¬𝑇𝑟𝑢𝑒∨𝑞</a:t>
            </a:r>
            <a:r>
              <a:rPr lang="en-US" dirty="0" smtClean="0"/>
              <a:t>   </a:t>
            </a:r>
            <a:r>
              <a:rPr lang="en-US" baseline="0" dirty="0" smtClean="0"/>
              <a:t> </a:t>
            </a:r>
            <a:r>
              <a:rPr lang="en-US" dirty="0" smtClean="0"/>
              <a:t>[substitution]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F𝑎𝑙𝑠𝑒 ∨𝑞</a:t>
            </a:r>
            <a:r>
              <a:rPr lang="en-US" dirty="0" smtClean="0"/>
              <a:t>   </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𝑞</a:t>
            </a:r>
            <a:r>
              <a:rPr lang="en-US" dirty="0" smtClean="0"/>
              <a:t>              </a:t>
            </a:r>
            <a:r>
              <a:rPr lang="en-US" smtClean="0"/>
              <a:t>[reduction]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Can you prove this formally?</a:t>
            </a:r>
            <a:endParaRPr lang="en-US" dirty="0" smtClean="0"/>
          </a:p>
          <a:p>
            <a:endParaRPr lang="en-US" dirty="0" smtClean="0"/>
          </a:p>
          <a:p>
            <a:r>
              <a:rPr lang="en-US" b="0" i="0" smtClean="0">
                <a:latin typeface="Cambria Math" panose="02040503050406030204"/>
              </a:rPr>
              <a:t>(𝑝 </a:t>
            </a:r>
            <a:r>
              <a:rPr lang="en-US" b="0" i="0" smtClean="0">
                <a:latin typeface="Cambria Math" panose="02040503050406030204"/>
                <a:ea typeface="Cambria Math" panose="02040503050406030204"/>
              </a:rPr>
              <a:t>∧¬𝑞)  →𝑟</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𝑞)∨𝑟</a:t>
            </a:r>
            <a:r>
              <a:rPr lang="en-US" dirty="0" smtClean="0"/>
              <a:t>  [from logic rule </a:t>
            </a:r>
            <a:r>
              <a:rPr lang="en-US" b="0" i="0" smtClean="0">
                <a:latin typeface="Cambria Math" panose="02040503050406030204"/>
                <a:ea typeface="Cambria Math" panose="02040503050406030204"/>
              </a:rPr>
              <a:t>p→𝑞</a:t>
            </a: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dirty="0" smtClean="0"/>
              <a:t>But we know from the statements in the story</a:t>
            </a:r>
            <a:r>
              <a:rPr lang="en-US" baseline="0" dirty="0" smtClean="0"/>
              <a:t> that</a:t>
            </a:r>
            <a:r>
              <a:rPr lang="en-US" dirty="0" smtClean="0"/>
              <a:t> </a:t>
            </a:r>
            <a:r>
              <a:rPr lang="en-US" b="0" i="0" smtClean="0">
                <a:latin typeface="Cambria Math" panose="02040503050406030204"/>
                <a:ea typeface="Cambria Math" panose="02040503050406030204"/>
              </a:rPr>
              <a:t>𝑟</a:t>
            </a:r>
            <a:r>
              <a:rPr lang="en-US" dirty="0" smtClean="0"/>
              <a:t> is False, which gives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𝑞)∨𝐹𝑎𝑙𝑠𝑒</a:t>
            </a:r>
            <a:r>
              <a:rPr lang="en-US" dirty="0" smtClean="0"/>
              <a:t>      [substitution]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a:t>
            </a:r>
            <a:r>
              <a:rPr lang="en-US" dirty="0" smtClean="0"/>
              <a:t>                 [reduction]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[laws</a:t>
            </a:r>
            <a:r>
              <a:rPr lang="en-US" baseline="0" dirty="0" smtClean="0"/>
              <a:t> of logical negation]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aseline="0" dirty="0" smtClean="0"/>
              <a:t>But we know from the statements in the story that </a:t>
            </a:r>
            <a:r>
              <a:rPr lang="en-US" b="0" i="0" smtClean="0">
                <a:latin typeface="Cambria Math" panose="02040503050406030204"/>
              </a:rPr>
              <a:t>𝑝</a:t>
            </a:r>
            <a:r>
              <a:rPr lang="en-US" dirty="0" smtClean="0"/>
              <a:t> is true, which</a:t>
            </a:r>
            <a:r>
              <a:rPr lang="en-US" baseline="0" dirty="0" smtClean="0"/>
              <a:t> gives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¬𝑇𝑟𝑢𝑒∨𝑞</a:t>
            </a:r>
            <a:r>
              <a:rPr lang="en-US" dirty="0" smtClean="0"/>
              <a:t>   </a:t>
            </a:r>
            <a:r>
              <a:rPr lang="en-US" baseline="0" dirty="0" smtClean="0"/>
              <a:t> </a:t>
            </a:r>
            <a:r>
              <a:rPr lang="en-US" dirty="0" smtClean="0"/>
              <a:t>[substitution]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F𝑎𝑙𝑠𝑒 ∨𝑞</a:t>
            </a:r>
            <a:r>
              <a:rPr lang="en-US" dirty="0" smtClean="0"/>
              <a:t>   </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𝑞</a:t>
            </a:r>
            <a:r>
              <a:rPr lang="en-US" dirty="0" smtClean="0"/>
              <a:t>              </a:t>
            </a:r>
            <a:r>
              <a:rPr lang="en-US" smtClean="0"/>
              <a:t>[reduction]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633095" lvl="1" indent="0" eaLnBrk="0" hangingPunct="0">
              <a:spcBef>
                <a:spcPct val="20000"/>
              </a:spcBef>
              <a:spcAft>
                <a:spcPts val="600"/>
              </a:spcAft>
              <a:buClr>
                <a:srgbClr val="FFC000"/>
              </a:buClr>
              <a:buFont typeface="Wingdings" panose="05000000000000000000" pitchFamily="2" charset="2"/>
              <a:buNone/>
              <a:defRPr/>
            </a:pPr>
            <a:r>
              <a:rPr lang="en-US" dirty="0" smtClean="0"/>
              <a:t>State Space – </a:t>
            </a:r>
            <a:r>
              <a:rPr kumimoji="1" lang="en-US" sz="2800" dirty="0" smtClean="0">
                <a:solidFill>
                  <a:schemeClr val="bg1"/>
                </a:solidFill>
                <a:latin typeface="Georgia" panose="02040502050405020303" pitchFamily="18" charset="0"/>
              </a:rPr>
              <a:t>the set of states the system can occupy</a:t>
            </a:r>
            <a:endParaRPr kumimoji="1" lang="en-US" sz="2800" dirty="0" smtClean="0">
              <a:solidFill>
                <a:schemeClr val="bg1"/>
              </a:solidFill>
              <a:latin typeface="Georgia" panose="02040502050405020303" pitchFamily="18" charset="0"/>
            </a:endParaRPr>
          </a:p>
          <a:p>
            <a:r>
              <a:rPr lang="en-US" dirty="0" smtClean="0"/>
              <a:t>              Invariants – properties</a:t>
            </a:r>
            <a:r>
              <a:rPr lang="en-US" baseline="0" dirty="0" smtClean="0"/>
              <a:t> that are maintained as the system moves from state to state</a:t>
            </a:r>
            <a:endParaRPr lang="en-US" baseline="0" dirty="0" smtClean="0"/>
          </a:p>
          <a:p>
            <a:endParaRPr lang="en-US" baseline="0" dirty="0" smtClean="0"/>
          </a:p>
          <a:p>
            <a:r>
              <a:rPr lang="en-US" baseline="0" dirty="0" smtClean="0"/>
              <a:t>Operations – represent the triggers for state changes… i.e., specify a relationship between input and output variables for a pair of states, one representing the state before the operation and the other one after.</a:t>
            </a:r>
            <a:endParaRPr lang="en-US"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Can you prove this formally?</a:t>
            </a:r>
            <a:endParaRPr lang="en-US" dirty="0" smtClean="0"/>
          </a:p>
          <a:p>
            <a:endParaRPr lang="en-US" dirty="0" smtClean="0"/>
          </a:p>
          <a:p>
            <a:r>
              <a:rPr lang="en-US" b="0" i="0" smtClean="0">
                <a:latin typeface="Cambria Math" panose="02040503050406030204"/>
              </a:rPr>
              <a:t>(𝑝 </a:t>
            </a:r>
            <a:r>
              <a:rPr lang="en-US" b="0" i="0" smtClean="0">
                <a:latin typeface="Cambria Math" panose="02040503050406030204"/>
                <a:ea typeface="Cambria Math" panose="02040503050406030204"/>
              </a:rPr>
              <a:t>∧¬𝑞)  →𝑟</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𝑞)∨𝑟</a:t>
            </a:r>
            <a:r>
              <a:rPr lang="en-US" dirty="0" smtClean="0"/>
              <a:t>  [from logic rule </a:t>
            </a:r>
            <a:r>
              <a:rPr lang="en-US" b="0" i="0" smtClean="0">
                <a:latin typeface="Cambria Math" panose="02040503050406030204"/>
                <a:ea typeface="Cambria Math" panose="02040503050406030204"/>
              </a:rPr>
              <a:t>p→𝑞</a:t>
            </a: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dirty="0" smtClean="0"/>
              <a:t>But we know from the statements in the story</a:t>
            </a:r>
            <a:r>
              <a:rPr lang="en-US" baseline="0" dirty="0" smtClean="0"/>
              <a:t> that</a:t>
            </a:r>
            <a:r>
              <a:rPr lang="en-US" dirty="0" smtClean="0"/>
              <a:t> </a:t>
            </a:r>
            <a:r>
              <a:rPr lang="en-US" b="0" i="0" smtClean="0">
                <a:latin typeface="Cambria Math" panose="02040503050406030204"/>
                <a:ea typeface="Cambria Math" panose="02040503050406030204"/>
              </a:rPr>
              <a:t>𝑟</a:t>
            </a:r>
            <a:r>
              <a:rPr lang="en-US" dirty="0" smtClean="0"/>
              <a:t> is False, which gives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𝑞)∨𝐹𝑎𝑙𝑠𝑒</a:t>
            </a:r>
            <a:r>
              <a:rPr lang="en-US" dirty="0" smtClean="0"/>
              <a:t>      [substitution]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a:t>
            </a:r>
            <a:r>
              <a:rPr lang="en-US" dirty="0" smtClean="0"/>
              <a:t>                 [reduction]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[laws</a:t>
            </a:r>
            <a:r>
              <a:rPr lang="en-US" baseline="0" dirty="0" smtClean="0"/>
              <a:t> of logical negation]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aseline="0" dirty="0" smtClean="0"/>
              <a:t>But we know from the statements in the story that </a:t>
            </a:r>
            <a:r>
              <a:rPr lang="en-US" b="0" i="0" smtClean="0">
                <a:latin typeface="Cambria Math" panose="02040503050406030204"/>
              </a:rPr>
              <a:t>𝑝</a:t>
            </a:r>
            <a:r>
              <a:rPr lang="en-US" dirty="0" smtClean="0"/>
              <a:t> is true, which</a:t>
            </a:r>
            <a:r>
              <a:rPr lang="en-US" baseline="0" dirty="0" smtClean="0"/>
              <a:t> gives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¬𝑇𝑟𝑢𝑒∨𝑞</a:t>
            </a:r>
            <a:r>
              <a:rPr lang="en-US" dirty="0" smtClean="0"/>
              <a:t>   </a:t>
            </a:r>
            <a:r>
              <a:rPr lang="en-US" baseline="0" dirty="0" smtClean="0"/>
              <a:t> </a:t>
            </a:r>
            <a:r>
              <a:rPr lang="en-US" dirty="0" smtClean="0"/>
              <a:t>[substitution]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F𝑎𝑙𝑠𝑒 ∨𝑞</a:t>
            </a:r>
            <a:r>
              <a:rPr lang="en-US" dirty="0" smtClean="0"/>
              <a:t>   </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𝑞</a:t>
            </a:r>
            <a:r>
              <a:rPr lang="en-US" dirty="0" smtClean="0"/>
              <a:t>              </a:t>
            </a:r>
            <a:r>
              <a:rPr lang="en-US" smtClean="0"/>
              <a:t>[reduction]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Can you prove this formally?</a:t>
            </a:r>
            <a:endParaRPr lang="en-US" dirty="0" smtClean="0"/>
          </a:p>
          <a:p>
            <a:endParaRPr lang="en-US" dirty="0" smtClean="0"/>
          </a:p>
          <a:p>
            <a:r>
              <a:rPr lang="en-US" b="0" i="0" smtClean="0">
                <a:latin typeface="Cambria Math" panose="02040503050406030204"/>
              </a:rPr>
              <a:t>(𝑝 </a:t>
            </a:r>
            <a:r>
              <a:rPr lang="en-US" b="0" i="0" smtClean="0">
                <a:latin typeface="Cambria Math" panose="02040503050406030204"/>
                <a:ea typeface="Cambria Math" panose="02040503050406030204"/>
              </a:rPr>
              <a:t>∧¬𝑞)  →𝑟</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𝑞)∨𝑟</a:t>
            </a:r>
            <a:r>
              <a:rPr lang="en-US" dirty="0" smtClean="0"/>
              <a:t>  [from logic rule </a:t>
            </a:r>
            <a:r>
              <a:rPr lang="en-US" b="0" i="0" smtClean="0">
                <a:latin typeface="Cambria Math" panose="02040503050406030204"/>
                <a:ea typeface="Cambria Math" panose="02040503050406030204"/>
              </a:rPr>
              <a:t>p→𝑞</a:t>
            </a: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dirty="0" smtClean="0"/>
              <a:t>But we know from the statements in the story</a:t>
            </a:r>
            <a:r>
              <a:rPr lang="en-US" baseline="0" dirty="0" smtClean="0"/>
              <a:t> that</a:t>
            </a:r>
            <a:r>
              <a:rPr lang="en-US" dirty="0" smtClean="0"/>
              <a:t> </a:t>
            </a:r>
            <a:r>
              <a:rPr lang="en-US" b="0" i="0" smtClean="0">
                <a:latin typeface="Cambria Math" panose="02040503050406030204"/>
                <a:ea typeface="Cambria Math" panose="02040503050406030204"/>
              </a:rPr>
              <a:t>𝑟</a:t>
            </a:r>
            <a:r>
              <a:rPr lang="en-US" dirty="0" smtClean="0"/>
              <a:t> is False, which gives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𝑞)∨𝐹𝑎𝑙𝑠𝑒</a:t>
            </a:r>
            <a:r>
              <a:rPr lang="en-US" dirty="0" smtClean="0"/>
              <a:t>      [substitution]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a:t>
            </a:r>
            <a:r>
              <a:rPr lang="en-US" b="0" i="0" smtClean="0">
                <a:latin typeface="Cambria Math" panose="02040503050406030204"/>
              </a:rPr>
              <a:t>𝑝 ∧¬</a:t>
            </a:r>
            <a:r>
              <a:rPr lang="en-US" b="0" i="0" smtClean="0">
                <a:latin typeface="Cambria Math" panose="02040503050406030204"/>
                <a:ea typeface="Cambria Math" panose="02040503050406030204"/>
              </a:rPr>
              <a:t>𝑞)</a:t>
            </a:r>
            <a:r>
              <a:rPr lang="en-US" dirty="0" smtClean="0"/>
              <a:t>                 [reduction]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¬𝑝∨𝑞</a:t>
            </a:r>
            <a:r>
              <a:rPr lang="en-US" dirty="0" smtClean="0"/>
              <a:t>                   [laws</a:t>
            </a:r>
            <a:r>
              <a:rPr lang="en-US" baseline="0" dirty="0" smtClean="0"/>
              <a:t> of logical negation]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aseline="0" dirty="0" smtClean="0"/>
              <a:t>But we know from the statements in the story that </a:t>
            </a:r>
            <a:r>
              <a:rPr lang="en-US" b="0" i="0" smtClean="0">
                <a:latin typeface="Cambria Math" panose="02040503050406030204"/>
              </a:rPr>
              <a:t>𝑝</a:t>
            </a:r>
            <a:r>
              <a:rPr lang="en-US" dirty="0" smtClean="0"/>
              <a:t> is true, which</a:t>
            </a:r>
            <a:r>
              <a:rPr lang="en-US" baseline="0" dirty="0" smtClean="0"/>
              <a:t> gives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¬𝑇𝑟𝑢𝑒∨𝑞</a:t>
            </a:r>
            <a:r>
              <a:rPr lang="en-US" dirty="0" smtClean="0"/>
              <a:t>   </a:t>
            </a:r>
            <a:r>
              <a:rPr lang="en-US" baseline="0" dirty="0" smtClean="0"/>
              <a:t> </a:t>
            </a:r>
            <a:r>
              <a:rPr lang="en-US" dirty="0" smtClean="0"/>
              <a:t>[substitution]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b="0" i="0" smtClean="0">
                <a:latin typeface="Cambria Math" panose="02040503050406030204"/>
                <a:ea typeface="Cambria Math" panose="02040503050406030204"/>
              </a:rPr>
              <a:t>F𝑎𝑙𝑠𝑒 ∨𝑞</a:t>
            </a:r>
            <a:r>
              <a:rPr lang="en-US" dirty="0" smtClean="0"/>
              <a:t>   </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en-US" i="0" smtClean="0">
                <a:latin typeface="Cambria Math" panose="02040503050406030204"/>
                <a:ea typeface="Cambria Math" panose="02040503050406030204"/>
              </a:rPr>
              <a:t>≡</a:t>
            </a:r>
            <a:r>
              <a:rPr lang="en-US" b="0" i="0" smtClean="0">
                <a:latin typeface="Cambria Math" panose="02040503050406030204"/>
                <a:ea typeface="Cambria Math" panose="02040503050406030204"/>
              </a:rPr>
              <a:t>𝑞</a:t>
            </a:r>
            <a:r>
              <a:rPr lang="en-US" dirty="0" smtClean="0"/>
              <a:t>              </a:t>
            </a:r>
            <a:r>
              <a:rPr lang="en-US" smtClean="0"/>
              <a:t>[reduction]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defRPr/>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Counter</a:t>
            </a:r>
            <a:r>
              <a:rPr lang="en-US" baseline="0" dirty="0" smtClean="0"/>
              <a:t> declares two variables of natural numbers for value and limit and has an invariant that value is less than equals limit.</a:t>
            </a:r>
            <a:endParaRPr lang="en-US" baseline="0" dirty="0" smtClean="0"/>
          </a:p>
          <a:p>
            <a:endParaRPr lang="en-US" baseline="0" dirty="0" smtClean="0"/>
          </a:p>
          <a:p>
            <a:r>
              <a:rPr lang="en-US" baseline="0" dirty="0" smtClean="0"/>
              <a:t>An increment operation of the Counter ADT is defined by declaring dashed and </a:t>
            </a:r>
            <a:r>
              <a:rPr lang="en-US" baseline="0" dirty="0" err="1" smtClean="0"/>
              <a:t>undashed</a:t>
            </a:r>
            <a:r>
              <a:rPr lang="en-US" baseline="0" dirty="0" smtClean="0"/>
              <a:t> references to its name. </a:t>
            </a:r>
            <a:r>
              <a:rPr lang="en-US" baseline="0" dirty="0" err="1" smtClean="0"/>
              <a:t>Undashed</a:t>
            </a:r>
            <a:r>
              <a:rPr lang="en-US" baseline="0" dirty="0" smtClean="0"/>
              <a:t> refers to the state of the Counter before the operation, and dashed refers to the state after the operation completes. In the example the operation increments the value of the counter </a:t>
            </a:r>
            <a:r>
              <a:rPr lang="en-US" baseline="0" smtClean="0"/>
              <a:t>by one.</a:t>
            </a:r>
            <a:endParaRPr lang="en-US" baseline="0"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lvl="1"/>
            <a:r>
              <a:rPr lang="en-US" sz="1200" kern="1200" dirty="0" smtClean="0">
                <a:solidFill>
                  <a:schemeClr val="tx1"/>
                </a:solidFill>
                <a:effectLst/>
                <a:latin typeface="+mn-lt"/>
                <a:ea typeface="+mn-ea"/>
                <a:cs typeface="+mn-cs"/>
              </a:rPr>
              <a:t>Transitions – described in terms of current state of a variable (e.g., </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and the next state of the variable (denoted ).</a:t>
            </a:r>
            <a:endParaRPr lang="en-US" sz="1200" kern="1200" dirty="0" smtClean="0">
              <a:solidFill>
                <a:schemeClr val="tx1"/>
              </a:solidFill>
              <a:effectLst/>
              <a:latin typeface="+mn-lt"/>
              <a:ea typeface="+mn-ea"/>
              <a:cs typeface="+mn-cs"/>
            </a:endParaRPr>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lvl="1"/>
            <a:r>
              <a:rPr lang="en-US" sz="1200" kern="1200" dirty="0" smtClean="0">
                <a:solidFill>
                  <a:schemeClr val="tx1"/>
                </a:solidFill>
                <a:effectLst/>
                <a:latin typeface="+mn-lt"/>
                <a:ea typeface="+mn-ea"/>
                <a:cs typeface="+mn-cs"/>
              </a:rPr>
              <a:t>Implicitly we have access to the four</a:t>
            </a:r>
            <a:r>
              <a:rPr lang="en-US" sz="1200" kern="1200" baseline="0" dirty="0" smtClean="0">
                <a:solidFill>
                  <a:schemeClr val="tx1"/>
                </a:solidFill>
                <a:effectLst/>
                <a:latin typeface="+mn-lt"/>
                <a:ea typeface="+mn-ea"/>
                <a:cs typeface="+mn-cs"/>
              </a:rPr>
              <a:t> variables value, value’, limit, and limit’</a:t>
            </a:r>
            <a:endParaRPr lang="en-US" sz="1200" kern="1200" dirty="0" smtClean="0">
              <a:solidFill>
                <a:schemeClr val="tx1"/>
              </a:solidFill>
              <a:effectLst/>
              <a:latin typeface="+mn-lt"/>
              <a:ea typeface="+mn-ea"/>
              <a:cs typeface="+mn-cs"/>
            </a:endParaRPr>
          </a:p>
          <a:p>
            <a:endParaRPr lang="en-US"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In programming, </a:t>
            </a:r>
            <a:r>
              <a:rPr lang="en-US" dirty="0" err="1" smtClean="0"/>
              <a:t>accessor</a:t>
            </a:r>
            <a:r>
              <a:rPr lang="en-US" dirty="0" smtClean="0"/>
              <a:t> methods</a:t>
            </a:r>
            <a:endParaRPr lang="en-US" dirty="0" smtClean="0"/>
          </a:p>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Note that in</a:t>
            </a:r>
            <a:r>
              <a:rPr lang="en-US" baseline="0" dirty="0" smtClean="0"/>
              <a:t> Z there is no way to describe control flow and so we don’t read schemas sequentially (i.e., </a:t>
            </a:r>
            <a:r>
              <a:rPr lang="en-US" baseline="0" dirty="0" err="1" smtClean="0"/>
              <a:t>init</a:t>
            </a:r>
            <a:r>
              <a:rPr lang="en-US" baseline="0" dirty="0" smtClean="0"/>
              <a:t> need not be the first schema)</a:t>
            </a: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dirty="0" smtClean="0"/>
              <a:t>Similar</a:t>
            </a:r>
            <a:r>
              <a:rPr lang="en-US" baseline="0" dirty="0" smtClean="0"/>
              <a:t> problem with the Inc operation, if value + 1 &gt; limit</a:t>
            </a: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155D67-8473-465A-B71E-DF3605E9895C}" type="slidenum">
              <a:rPr lang="en-US" sz="1200" smtClean="0"/>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70CBA73-C07B-4A6A-A2FE-4FA939DA9110}"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26FBEBD-FCE5-4BE8-884F-67A4CB0658AF}"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76B15BC-F221-4748-8C25-BADCF56BF46D}"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0030A359-2702-42F6-B8CF-17266FAFE905}"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15F7047-C086-4BEF-97A2-9E33B47365C2}"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6329847-80A2-4312-9B25-2EDC5183BC27}"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6A59364-7ED7-45B8-9802-A0B5972A7526}"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CC5F433-A08B-45DF-A291-A521816900B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C94ECD5-007E-4D88-9374-45F29C34B588}"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7456B3E7-6B89-45D4-A130-1C367A9531F5}"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42FD506-60C6-4890-9922-27CE4DCDA597}"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369DD9A-18F5-4C96-8A8B-86859FEA4652}"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a:defRPr/>
            </a:pPr>
            <a:fld id="{002D3051-2742-47C9-BB3F-B9EB9BB872DE}"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18.jpe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20.jpe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22.jpe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24.jpe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image" Target="../media/image26.jpe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2.xml"/><Relationship Id="rId2" Type="http://schemas.openxmlformats.org/officeDocument/2006/relationships/image" Target="../media/image29.jpe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image" Target="../media/image31.jpeg"/><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image" Target="../media/image33.jpeg"/><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2.xml"/><Relationship Id="rId3" Type="http://schemas.openxmlformats.org/officeDocument/2006/relationships/hyperlink" Target="http://staff.washington.edu/jon/z/toolkit.html" TargetMode="External"/><Relationship Id="rId2" Type="http://schemas.openxmlformats.org/officeDocument/2006/relationships/hyperlink" Target="http://staff.washington.edu/jon/z/glossary.html" TargetMode="External"/><Relationship Id="rId1" Type="http://schemas.openxmlformats.org/officeDocument/2006/relationships/hyperlink" Target="http://staff.washington.edu/jon/z/z-example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419100" y="2590800"/>
            <a:ext cx="9867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r>
              <a:rPr kumimoji="1" lang="en-US" sz="4400" dirty="0">
                <a:solidFill>
                  <a:srgbClr val="FFCC00"/>
                </a:solidFill>
                <a:latin typeface="Georgia" panose="02040502050405020303" pitchFamily="18" charset="0"/>
                <a:cs typeface="Arial" panose="020B0604020202020204" pitchFamily="34" charset="0"/>
              </a:rPr>
              <a:t>Formal </a:t>
            </a:r>
            <a:r>
              <a:rPr kumimoji="1" lang="en-US" sz="4400" dirty="0" smtClean="0">
                <a:solidFill>
                  <a:srgbClr val="FFCC00"/>
                </a:solidFill>
                <a:latin typeface="Georgia" panose="02040502050405020303" pitchFamily="18" charset="0"/>
                <a:cs typeface="Arial" panose="020B0604020202020204" pitchFamily="34" charset="0"/>
              </a:rPr>
              <a:t>Methods in SE</a:t>
            </a:r>
            <a:endParaRPr kumimoji="1" lang="en-US" sz="4400" dirty="0">
              <a:solidFill>
                <a:srgbClr val="FFCC00"/>
              </a:solidFill>
              <a:latin typeface="Georgia" panose="02040502050405020303" pitchFamily="18" charset="0"/>
              <a:cs typeface="Arial" panose="020B0604020202020204" pitchFamily="34" charset="0"/>
            </a:endParaRPr>
          </a:p>
        </p:txBody>
      </p:sp>
      <p:sp>
        <p:nvSpPr>
          <p:cNvPr id="12" name="TextBox 11"/>
          <p:cNvSpPr txBox="1"/>
          <p:nvPr/>
        </p:nvSpPr>
        <p:spPr>
          <a:xfrm>
            <a:off x="5175164" y="2337112"/>
            <a:ext cx="4996815" cy="829945"/>
          </a:xfrm>
          <a:prstGeom prst="rect">
            <a:avLst/>
          </a:prstGeom>
          <a:noFill/>
        </p:spPr>
        <p:txBody>
          <a:bodyPr wrap="none">
            <a:spAutoFit/>
          </a:bodyPr>
          <a:lstStyle/>
          <a:p>
            <a:pPr algn="ctr">
              <a:defRPr/>
            </a:pPr>
            <a:r>
              <a:rPr lang="en-US" dirty="0">
                <a:solidFill>
                  <a:schemeClr val="accent3"/>
                </a:solidFill>
                <a:latin typeface="Georgia" panose="02040502050405020303" pitchFamily="18" charset="0"/>
                <a:cs typeface="Arial" panose="020B0604020202020204" pitchFamily="34" charset="0"/>
              </a:rPr>
              <a:t>Lecture </a:t>
            </a:r>
            <a:r>
              <a:rPr lang="en-US" altLang="en-US" dirty="0">
                <a:solidFill>
                  <a:schemeClr val="accent3"/>
                </a:solidFill>
                <a:latin typeface="Georgia" panose="02040502050405020303" pitchFamily="18" charset="0"/>
                <a:cs typeface="Arial" panose="020B0604020202020204" pitchFamily="34" charset="0"/>
              </a:rPr>
              <a:t>9</a:t>
            </a:r>
            <a:r>
              <a:rPr lang="en-US" dirty="0" smtClean="0">
                <a:solidFill>
                  <a:schemeClr val="accent3"/>
                </a:solidFill>
                <a:latin typeface="Georgia" panose="02040502050405020303" pitchFamily="18" charset="0"/>
                <a:cs typeface="Arial" panose="020B0604020202020204" pitchFamily="34" charset="0"/>
              </a:rPr>
              <a:t>: </a:t>
            </a:r>
            <a:r>
              <a:rPr lang="en-US" altLang="en-US" dirty="0" smtClean="0">
                <a:solidFill>
                  <a:schemeClr val="accent3"/>
                </a:solidFill>
                <a:latin typeface="Georgia" panose="02040502050405020303" pitchFamily="18" charset="0"/>
                <a:cs typeface="Arial" panose="020B0604020202020204" pitchFamily="34" charset="0"/>
              </a:rPr>
              <a:t>Z Specification Language</a:t>
            </a:r>
            <a:br>
              <a:rPr lang="en-US" dirty="0" smtClean="0">
                <a:solidFill>
                  <a:schemeClr val="accent3"/>
                </a:solidFill>
                <a:latin typeface="Georgia" panose="02040502050405020303" pitchFamily="18" charset="0"/>
                <a:cs typeface="Arial" panose="020B0604020202020204" pitchFamily="34" charset="0"/>
              </a:rPr>
            </a:br>
            <a:r>
              <a:rPr lang="en-US" dirty="0" smtClean="0">
                <a:solidFill>
                  <a:schemeClr val="accent3"/>
                </a:solidFill>
                <a:latin typeface="Georgia" panose="02040502050405020303" pitchFamily="18" charset="0"/>
                <a:cs typeface="Arial" panose="020B0604020202020204" pitchFamily="34" charset="0"/>
              </a:rPr>
              <a:t>Chapter </a:t>
            </a:r>
            <a:r>
              <a:rPr lang="" altLang="en-US" dirty="0" smtClean="0">
                <a:solidFill>
                  <a:schemeClr val="accent3"/>
                </a:solidFill>
                <a:latin typeface="Georgia" panose="02040502050405020303" pitchFamily="18" charset="0"/>
                <a:cs typeface="Arial" panose="020B0604020202020204" pitchFamily="34" charset="0"/>
              </a:rPr>
              <a:t>8</a:t>
            </a:r>
            <a:r>
              <a:rPr lang="en-US" dirty="0" smtClean="0">
                <a:solidFill>
                  <a:schemeClr val="accent3"/>
                </a:solidFill>
                <a:latin typeface="Georgia" panose="02040502050405020303" pitchFamily="18" charset="0"/>
                <a:cs typeface="Arial" panose="020B0604020202020204" pitchFamily="34" charset="0"/>
              </a:rPr>
              <a:t>: </a:t>
            </a:r>
            <a:r>
              <a:rPr lang="en-US" altLang="en-US" dirty="0" smtClean="0">
                <a:solidFill>
                  <a:schemeClr val="accent3"/>
                </a:solidFill>
                <a:latin typeface="Georgia" panose="02040502050405020303" pitchFamily="18" charset="0"/>
                <a:cs typeface="Arial" panose="020B0604020202020204" pitchFamily="34" charset="0"/>
              </a:rPr>
              <a:t>Z Formal Specification</a:t>
            </a:r>
            <a:endParaRPr lang="en-US" altLang="en-US" dirty="0" smtClean="0">
              <a:solidFill>
                <a:schemeClr val="accent3"/>
              </a:solidFill>
              <a:latin typeface="Georgia" panose="02040502050405020303" pitchFamily="18" charset="0"/>
              <a:cs typeface="Arial" panose="020B0604020202020204" pitchFamily="34" charset="0"/>
            </a:endParaRPr>
          </a:p>
        </p:txBody>
      </p:sp>
      <p:cxnSp>
        <p:nvCxnSpPr>
          <p:cNvPr id="43" name="Straight Connector 42"/>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056" name="TextBox 44"/>
          <p:cNvSpPr txBox="1">
            <a:spLocks noChangeArrowheads="1"/>
          </p:cNvSpPr>
          <p:nvPr/>
        </p:nvSpPr>
        <p:spPr bwMode="auto">
          <a:xfrm>
            <a:off x="6286500" y="6019800"/>
            <a:ext cx="4000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800" dirty="0" smtClean="0">
                <a:solidFill>
                  <a:schemeClr val="bg1"/>
                </a:solidFill>
                <a:latin typeface="Georgia" panose="02040502050405020303" pitchFamily="18" charset="0"/>
                <a:cs typeface="Arial" panose="020B0604020202020204" pitchFamily="34" charset="0"/>
              </a:rPr>
              <a:t>Copied from: Dr. </a:t>
            </a:r>
            <a:r>
              <a:rPr lang="en-US" sz="1800" dirty="0" err="1" smtClean="0">
                <a:solidFill>
                  <a:schemeClr val="bg1"/>
                </a:solidFill>
                <a:latin typeface="Georgia" panose="02040502050405020303" pitchFamily="18" charset="0"/>
                <a:cs typeface="Arial" panose="020B0604020202020204" pitchFamily="34" charset="0"/>
              </a:rPr>
              <a:t>Saif</a:t>
            </a:r>
            <a:r>
              <a:rPr lang="en-US" sz="1800" dirty="0" smtClean="0">
                <a:solidFill>
                  <a:schemeClr val="bg1"/>
                </a:solidFill>
                <a:latin typeface="Georgia" panose="02040502050405020303" pitchFamily="18" charset="0"/>
                <a:cs typeface="Arial" panose="020B0604020202020204" pitchFamily="34" charset="0"/>
              </a:rPr>
              <a:t> U. R. Malik</a:t>
            </a:r>
            <a:endParaRPr lang="en-US" sz="1800" dirty="0">
              <a:solidFill>
                <a:schemeClr val="bg1"/>
              </a:solidFill>
              <a:latin typeface="Georgia" panose="02040502050405020303" pitchFamily="18" charset="0"/>
              <a:cs typeface="Arial" panose="020B0604020202020204" pitchFamily="34" charset="0"/>
            </a:endParaRPr>
          </a:p>
          <a:p>
            <a:pPr eaLnBrk="1" hangingPunct="1"/>
            <a:r>
              <a:rPr lang="en-US" sz="1800" dirty="0">
                <a:solidFill>
                  <a:schemeClr val="bg1"/>
                </a:solidFill>
                <a:latin typeface="Georgia" panose="02040502050405020303" pitchFamily="18" charset="0"/>
                <a:cs typeface="Arial" panose="020B0604020202020204" pitchFamily="34" charset="0"/>
              </a:rPr>
              <a:t>Assistant </a:t>
            </a:r>
            <a:r>
              <a:rPr lang="en-US" sz="1800" dirty="0" smtClean="0">
                <a:solidFill>
                  <a:schemeClr val="bg1"/>
                </a:solidFill>
                <a:latin typeface="Georgia" panose="02040502050405020303" pitchFamily="18" charset="0"/>
                <a:cs typeface="Arial" panose="020B0604020202020204" pitchFamily="34" charset="0"/>
              </a:rPr>
              <a:t>Professor, Deptt. of CS, CUI</a:t>
            </a:r>
            <a:endParaRPr lang="en-US" sz="1800" dirty="0">
              <a:solidFill>
                <a:schemeClr val="bg1"/>
              </a:solidFill>
              <a:latin typeface="Georgia" panose="02040502050405020303" pitchFamily="18" charset="0"/>
              <a:cs typeface="Arial" panose="020B0604020202020204" pitchFamily="34" charset="0"/>
            </a:endParaRPr>
          </a:p>
        </p:txBody>
      </p:sp>
      <p:sp>
        <p:nvSpPr>
          <p:cNvPr id="7" name="TextBox 44"/>
          <p:cNvSpPr txBox="1">
            <a:spLocks noChangeArrowheads="1"/>
          </p:cNvSpPr>
          <p:nvPr/>
        </p:nvSpPr>
        <p:spPr bwMode="auto">
          <a:xfrm>
            <a:off x="2503731" y="4052499"/>
            <a:ext cx="5203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dirty="0" smtClean="0">
                <a:solidFill>
                  <a:schemeClr val="bg1"/>
                </a:solidFill>
                <a:latin typeface="Georgia" panose="02040502050405020303" pitchFamily="18" charset="0"/>
                <a:cs typeface="Arial" panose="020B0604020202020204" pitchFamily="34" charset="0"/>
              </a:rPr>
              <a:t>Delivered by: Waqas Swati</a:t>
            </a:r>
            <a:endParaRPr lang="en-US" dirty="0" smtClean="0">
              <a:solidFill>
                <a:schemeClr val="bg1"/>
              </a:solidFill>
              <a:latin typeface="Georgia" panose="02040502050405020303" pitchFamily="18" charset="0"/>
              <a:cs typeface="Arial" panose="020B0604020202020204" pitchFamily="34" charset="0"/>
            </a:endParaRPr>
          </a:p>
          <a:p>
            <a:pPr eaLnBrk="1" hangingPunct="1"/>
            <a:r>
              <a:rPr lang="en-US" dirty="0" smtClean="0">
                <a:solidFill>
                  <a:schemeClr val="bg1"/>
                </a:solidFill>
                <a:latin typeface="Georgia" panose="02040502050405020303" pitchFamily="18" charset="0"/>
                <a:cs typeface="Arial" panose="020B0604020202020204" pitchFamily="34" charset="0"/>
              </a:rPr>
              <a:t>Lecturer, Deptt. of CS.</a:t>
            </a:r>
            <a:br>
              <a:rPr lang="en-US" dirty="0" smtClean="0">
                <a:solidFill>
                  <a:schemeClr val="bg1"/>
                </a:solidFill>
                <a:latin typeface="Georgia" panose="02040502050405020303" pitchFamily="18" charset="0"/>
                <a:cs typeface="Arial" panose="020B0604020202020204" pitchFamily="34" charset="0"/>
              </a:rPr>
            </a:br>
            <a:r>
              <a:rPr lang="en-US" dirty="0" smtClean="0">
                <a:solidFill>
                  <a:schemeClr val="bg1"/>
                </a:solidFill>
                <a:latin typeface="Georgia" panose="02040502050405020303" pitchFamily="18" charset="0"/>
                <a:cs typeface="Arial" panose="020B0604020202020204" pitchFamily="34" charset="0"/>
              </a:rPr>
              <a:t>IQRA National University, Peshawar</a:t>
            </a:r>
            <a:endParaRPr lang="en-US" dirty="0">
              <a:solidFill>
                <a:schemeClr val="bg1"/>
              </a:solidFill>
              <a:latin typeface="Georgia" panose="02040502050405020303"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2108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635000" indent="-635000" eaLnBrk="0" hangingPunct="0">
                  <a:spcBef>
                    <a:spcPct val="20000"/>
                  </a:spcBef>
                  <a:spcAft>
                    <a:spcPts val="0"/>
                  </a:spcAft>
                  <a:buClr>
                    <a:srgbClr val="FFC000"/>
                  </a:buClr>
                  <a:buFont typeface="Wingdings" pitchFamily="2" charset="2"/>
                  <a:buChar char="v"/>
                  <a:defRPr/>
                </a:pPr>
                <a:r>
                  <a:rPr kumimoji="1" lang="en-US" sz="2800" dirty="0" smtClean="0">
                    <a:solidFill>
                      <a:schemeClr val="bg1"/>
                    </a:solidFill>
                    <a:latin typeface="Georgia" pitchFamily="18" charset="0"/>
                  </a:rPr>
                  <a:t>To guarantee </a:t>
                </a:r>
                <a:r>
                  <a:rPr kumimoji="1" lang="en-US" sz="2800" dirty="0" smtClean="0">
                    <a:solidFill>
                      <a:srgbClr val="FFC000"/>
                    </a:solidFill>
                    <a:latin typeface="Georgia" pitchFamily="18" charset="0"/>
                  </a:rPr>
                  <a:t>Add</a:t>
                </a:r>
                <a:r>
                  <a:rPr kumimoji="1" lang="en-US" sz="2800" dirty="0" smtClean="0">
                    <a:solidFill>
                      <a:schemeClr val="bg1"/>
                    </a:solidFill>
                    <a:latin typeface="Georgia" pitchFamily="18" charset="0"/>
                  </a:rPr>
                  <a:t> terminates successfully, the state before it is executed must be related to at least one state afterward</a:t>
                </a:r>
                <a:br>
                  <a:rPr kumimoji="1" lang="en-US" sz="2800" dirty="0" smtClean="0">
                    <a:solidFill>
                      <a:schemeClr val="bg1"/>
                    </a:solidFill>
                    <a:latin typeface="Georgia" pitchFamily="18" charset="0"/>
                  </a:rPr>
                </a:br>
                <a:endParaRPr kumimoji="1" lang="en-US" sz="2800" dirty="0" smtClean="0">
                  <a:solidFill>
                    <a:schemeClr val="bg1"/>
                  </a:solidFill>
                  <a:latin typeface="Georgia" pitchFamily="18" charset="0"/>
                </a:endParaRPr>
              </a:p>
              <a:p>
                <a:pPr marL="457200" indent="-457200" eaLnBrk="0" hangingPunct="0">
                  <a:spcBef>
                    <a:spcPct val="20000"/>
                  </a:spcBef>
                  <a:spcAft>
                    <a:spcPts val="300"/>
                  </a:spcAft>
                  <a:buClr>
                    <a:srgbClr val="FFC000"/>
                  </a:buClr>
                  <a:buFont typeface="Wingdings" pitchFamily="2" charset="2"/>
                  <a:buChar char="v"/>
                  <a:defRPr/>
                </a:pPr>
                <a:r>
                  <a:rPr kumimoji="1" lang="en-US" sz="2800" dirty="0" smtClean="0">
                    <a:solidFill>
                      <a:schemeClr val="bg1"/>
                    </a:solidFill>
                    <a:latin typeface="Georgia" pitchFamily="18" charset="0"/>
                  </a:rPr>
                  <a:t>  That is, the following </a:t>
                </a:r>
                <a:r>
                  <a:rPr kumimoji="1" lang="en-US" sz="2800" dirty="0" smtClean="0">
                    <a:solidFill>
                      <a:srgbClr val="FFC000"/>
                    </a:solidFill>
                    <a:latin typeface="Georgia" pitchFamily="18" charset="0"/>
                  </a:rPr>
                  <a:t>precondition</a:t>
                </a:r>
                <a:r>
                  <a:rPr kumimoji="1" lang="en-US" sz="2800" dirty="0" smtClean="0">
                    <a:solidFill>
                      <a:schemeClr val="bg1"/>
                    </a:solidFill>
                    <a:latin typeface="Georgia" pitchFamily="18" charset="0"/>
                  </a:rPr>
                  <a:t> must hold:</a:t>
                </a:r>
              </a:p>
              <a:p>
                <a:pPr marL="1092200" lvl="1" indent="-463550" eaLnBrk="0" hangingPunct="0">
                  <a:spcBef>
                    <a:spcPct val="20000"/>
                  </a:spcBef>
                  <a:spcAft>
                    <a:spcPts val="3000"/>
                  </a:spcAft>
                  <a:buClr>
                    <a:srgbClr val="FFC000"/>
                  </a:buClr>
                  <a:buFont typeface="Wingdings" pitchFamily="2" charset="2"/>
                  <a:buChar char="§"/>
                  <a:defRPr/>
                </a:pPr>
                <a14:m>
                  <m:oMath xmlns:m="http://schemas.openxmlformats.org/officeDocument/2006/math">
                    <m:r>
                      <a:rPr kumimoji="1" lang="en-US" sz="2800" i="1" smtClean="0">
                        <a:solidFill>
                          <a:srgbClr val="FFC000"/>
                        </a:solidFill>
                        <a:latin typeface="Cambria Math"/>
                        <a:ea typeface="Cambria Math"/>
                      </a:rPr>
                      <m:t>∃</m:t>
                    </m:r>
                    <m:r>
                      <a:rPr kumimoji="1" lang="en-US" sz="2800" b="0" i="1" smtClean="0">
                        <a:solidFill>
                          <a:srgbClr val="FFC000"/>
                        </a:solidFill>
                        <a:latin typeface="Cambria Math"/>
                        <a:ea typeface="Cambria Math"/>
                      </a:rPr>
                      <m:t> </m:t>
                    </m:r>
                    <m:r>
                      <a:rPr kumimoji="1" lang="en-US" sz="2800" b="0" i="1" smtClean="0">
                        <a:solidFill>
                          <a:srgbClr val="FFC000"/>
                        </a:solidFill>
                        <a:latin typeface="Cambria Math"/>
                        <a:ea typeface="Cambria Math"/>
                      </a:rPr>
                      <m:t>𝐶𝑜𝑢𝑛𝑡𝑒</m:t>
                    </m:r>
                    <m:sSup>
                      <m:sSupPr>
                        <m:ctrlPr>
                          <a:rPr kumimoji="1" lang="en-US" sz="2800" b="0" i="1" smtClean="0">
                            <a:solidFill>
                              <a:srgbClr val="FFC000"/>
                            </a:solidFill>
                            <a:latin typeface="Cambria Math" panose="02040503050406030204" pitchFamily="18" charset="0"/>
                            <a:ea typeface="Cambria Math"/>
                          </a:rPr>
                        </m:ctrlPr>
                      </m:sSupPr>
                      <m:e>
                        <m:r>
                          <a:rPr kumimoji="1" lang="en-US" sz="2800" b="0" i="1" smtClean="0">
                            <a:solidFill>
                              <a:srgbClr val="FFC000"/>
                            </a:solidFill>
                            <a:latin typeface="Cambria Math"/>
                            <a:ea typeface="Cambria Math"/>
                          </a:rPr>
                          <m:t>𝑟</m:t>
                        </m:r>
                      </m:e>
                      <m:sup>
                        <m:r>
                          <a:rPr kumimoji="1" lang="en-US" sz="2800" b="0" i="1" smtClean="0">
                            <a:solidFill>
                              <a:srgbClr val="FFC000"/>
                            </a:solidFill>
                            <a:latin typeface="Cambria Math"/>
                            <a:ea typeface="Cambria Math"/>
                          </a:rPr>
                          <m:t>′</m:t>
                        </m:r>
                      </m:sup>
                    </m:sSup>
                    <m:r>
                      <a:rPr kumimoji="1" lang="en-US" sz="2800" b="0" i="1" smtClean="0">
                        <a:solidFill>
                          <a:srgbClr val="FFC000"/>
                        </a:solidFill>
                        <a:latin typeface="Cambria Math"/>
                        <a:ea typeface="Cambria Math"/>
                      </a:rPr>
                      <m:t>⋅  </m:t>
                    </m:r>
                    <m:r>
                      <a:rPr kumimoji="1" lang="en-US" sz="2800" b="0" i="1" smtClean="0">
                        <a:solidFill>
                          <a:schemeClr val="bg1"/>
                        </a:solidFill>
                        <a:latin typeface="Cambria Math"/>
                      </a:rPr>
                      <m:t>𝑣𝑎𝑙𝑢</m:t>
                    </m:r>
                    <m:sSup>
                      <m:sSupPr>
                        <m:ctrlPr>
                          <a:rPr kumimoji="1" lang="en-US" sz="2800" b="0" i="1" smtClean="0">
                            <a:solidFill>
                              <a:schemeClr val="bg1"/>
                            </a:solidFill>
                            <a:latin typeface="Cambria Math" panose="02040503050406030204" pitchFamily="18" charset="0"/>
                          </a:rPr>
                        </m:ctrlPr>
                      </m:sSupPr>
                      <m:e>
                        <m:r>
                          <a:rPr kumimoji="1" lang="en-US" sz="2800" b="0" i="1" smtClean="0">
                            <a:solidFill>
                              <a:schemeClr val="bg1"/>
                            </a:solidFill>
                            <a:latin typeface="Cambria Math"/>
                          </a:rPr>
                          <m:t>𝑒</m:t>
                        </m:r>
                      </m:e>
                      <m:sup>
                        <m:r>
                          <a:rPr kumimoji="1" lang="en-US" sz="2800" b="0" i="1" smtClean="0">
                            <a:solidFill>
                              <a:schemeClr val="bg1"/>
                            </a:solidFill>
                            <a:latin typeface="Cambria Math"/>
                          </a:rPr>
                          <m:t>′</m:t>
                        </m:r>
                      </m:sup>
                    </m:sSup>
                    <m:r>
                      <a:rPr kumimoji="1" lang="en-US" sz="2800" b="0" i="1" smtClean="0">
                        <a:solidFill>
                          <a:schemeClr val="bg1"/>
                        </a:solidFill>
                        <a:latin typeface="Cambria Math"/>
                      </a:rPr>
                      <m:t>=</m:t>
                    </m:r>
                    <m:r>
                      <a:rPr kumimoji="1" lang="en-US" sz="2800" b="0" i="1" smtClean="0">
                        <a:solidFill>
                          <a:schemeClr val="bg1"/>
                        </a:solidFill>
                        <a:latin typeface="Cambria Math"/>
                      </a:rPr>
                      <m:t>𝑣𝑎𝑙𝑢𝑒</m:t>
                    </m:r>
                    <m:r>
                      <a:rPr kumimoji="1" lang="en-US" sz="2800" b="0" i="1" smtClean="0">
                        <a:solidFill>
                          <a:schemeClr val="bg1"/>
                        </a:solidFill>
                        <a:latin typeface="Cambria Math"/>
                      </a:rPr>
                      <m:t>+</m:t>
                    </m:r>
                    <m:r>
                      <a:rPr kumimoji="1" lang="en-US" sz="2800" b="0" i="1" smtClean="0">
                        <a:solidFill>
                          <a:schemeClr val="bg1"/>
                        </a:solidFill>
                        <a:latin typeface="Cambria Math"/>
                      </a:rPr>
                      <m:t>𝑗𝑢𝑚𝑝</m:t>
                    </m:r>
                    <m:r>
                      <a:rPr kumimoji="1" lang="en-US" sz="2800" b="0" i="1" smtClean="0">
                        <a:solidFill>
                          <a:schemeClr val="bg1"/>
                        </a:solidFill>
                        <a:latin typeface="Cambria Math"/>
                      </a:rPr>
                      <m:t>?  ∧ </m:t>
                    </m:r>
                  </m:oMath>
                </a14:m>
                <a:r>
                  <a:rPr kumimoji="1" lang="en-US" sz="2800" b="0" i="1" dirty="0" smtClean="0">
                    <a:solidFill>
                      <a:schemeClr val="bg1"/>
                    </a:solidFill>
                    <a:latin typeface="Cambria Math"/>
                    <a:ea typeface="Cambria Math"/>
                  </a:rPr>
                  <a:t/>
                </a:r>
                <a:br>
                  <a:rPr kumimoji="1" lang="en-US" sz="2800" b="0" i="1" dirty="0" smtClean="0">
                    <a:solidFill>
                      <a:schemeClr val="bg1"/>
                    </a:solidFill>
                    <a:latin typeface="Cambria Math"/>
                    <a:ea typeface="Cambria Math"/>
                  </a:rPr>
                </a:br>
                <a:r>
                  <a:rPr kumimoji="1" lang="en-US" sz="2800" b="0" i="1" dirty="0" smtClean="0">
                    <a:solidFill>
                      <a:schemeClr val="bg1"/>
                    </a:solidFill>
                    <a:latin typeface="Cambria Math"/>
                    <a:ea typeface="Cambria Math"/>
                  </a:rPr>
                  <a:t>                           </a:t>
                </a:r>
                <a14:m>
                  <m:oMath xmlns:m="http://schemas.openxmlformats.org/officeDocument/2006/math">
                    <m:r>
                      <a:rPr kumimoji="1" lang="en-US" sz="2800" b="0" i="1" smtClean="0">
                        <a:solidFill>
                          <a:schemeClr val="bg1"/>
                        </a:solidFill>
                        <a:latin typeface="Cambria Math"/>
                        <a:ea typeface="Cambria Math"/>
                      </a:rPr>
                      <m:t>𝑙𝑖𝑚𝑖</m:t>
                    </m:r>
                    <m:sSup>
                      <m:sSupPr>
                        <m:ctrlPr>
                          <a:rPr kumimoji="1" lang="en-US" sz="2800" b="0" i="1" smtClean="0">
                            <a:solidFill>
                              <a:schemeClr val="bg1"/>
                            </a:solidFill>
                            <a:latin typeface="Cambria Math" panose="02040503050406030204" pitchFamily="18" charset="0"/>
                            <a:ea typeface="Cambria Math"/>
                          </a:rPr>
                        </m:ctrlPr>
                      </m:sSupPr>
                      <m:e>
                        <m:r>
                          <a:rPr kumimoji="1" lang="en-US" sz="2800" b="0" i="1" smtClean="0">
                            <a:solidFill>
                              <a:schemeClr val="bg1"/>
                            </a:solidFill>
                            <a:latin typeface="Cambria Math"/>
                            <a:ea typeface="Cambria Math"/>
                          </a:rPr>
                          <m:t>𝑡</m:t>
                        </m:r>
                      </m:e>
                      <m:sup>
                        <m:r>
                          <a:rPr kumimoji="1" lang="en-US" sz="2800" b="0" i="1" smtClean="0">
                            <a:solidFill>
                              <a:schemeClr val="bg1"/>
                            </a:solidFill>
                            <a:latin typeface="Cambria Math"/>
                            <a:ea typeface="Cambria Math"/>
                          </a:rPr>
                          <m:t>′</m:t>
                        </m:r>
                      </m:sup>
                    </m:sSup>
                    <m:r>
                      <a:rPr kumimoji="1" lang="en-US" sz="2800" b="0" i="1" smtClean="0">
                        <a:solidFill>
                          <a:schemeClr val="bg1"/>
                        </a:solidFill>
                        <a:latin typeface="Cambria Math"/>
                        <a:ea typeface="Cambria Math"/>
                      </a:rPr>
                      <m:t>=</m:t>
                    </m:r>
                    <m:r>
                      <a:rPr kumimoji="1" lang="en-US" sz="2800" b="0" i="1" smtClean="0">
                        <a:solidFill>
                          <a:schemeClr val="bg1"/>
                        </a:solidFill>
                        <a:latin typeface="Cambria Math"/>
                        <a:ea typeface="Cambria Math"/>
                      </a:rPr>
                      <m:t>𝑙𝑖𝑚𝑖𝑡</m:t>
                    </m:r>
                  </m:oMath>
                </a14:m>
                <a:r>
                  <a:rPr kumimoji="1" lang="en-US" sz="2800" dirty="0" smtClean="0">
                    <a:solidFill>
                      <a:schemeClr val="bg1"/>
                    </a:solidFill>
                    <a:latin typeface="Georgia" pitchFamily="18" charset="0"/>
                  </a:rPr>
                  <a:t> </a:t>
                </a:r>
                <a:endParaRPr kumimoji="1" lang="en-US" sz="2800" dirty="0" smtClean="0">
                  <a:solidFill>
                    <a:srgbClr val="FFC000"/>
                  </a:solidFill>
                  <a:latin typeface="Georgia" pitchFamily="18" charset="0"/>
                </a:endParaRPr>
              </a:p>
              <a:p>
                <a:pPr marL="628650" indent="-628650" eaLnBrk="0" hangingPunct="0">
                  <a:spcBef>
                    <a:spcPct val="20000"/>
                  </a:spcBef>
                  <a:spcAft>
                    <a:spcPts val="600"/>
                  </a:spcAft>
                  <a:buClr>
                    <a:srgbClr val="FFC000"/>
                  </a:buClr>
                  <a:buFont typeface="Wingdings" pitchFamily="2" charset="2"/>
                  <a:buChar char="v"/>
                  <a:defRPr/>
                </a:pPr>
                <a:r>
                  <a:rPr kumimoji="1" lang="en-US" sz="2800" dirty="0" smtClean="0">
                    <a:solidFill>
                      <a:schemeClr val="bg1"/>
                    </a:solidFill>
                    <a:latin typeface="Georgia" pitchFamily="18" charset="0"/>
                  </a:rPr>
                  <a:t>This is logically equivalent to:</a:t>
                </a:r>
              </a:p>
              <a:p>
                <a:pPr marL="1092200" lvl="1" indent="-463550" eaLnBrk="0" hangingPunct="0">
                  <a:spcBef>
                    <a:spcPct val="20000"/>
                  </a:spcBef>
                  <a:spcAft>
                    <a:spcPts val="3000"/>
                  </a:spcAft>
                  <a:buClr>
                    <a:srgbClr val="FFC000"/>
                  </a:buClr>
                  <a:buFont typeface="Wingdings" pitchFamily="2" charset="2"/>
                  <a:buChar char="§"/>
                  <a:defRPr/>
                </a:pPr>
                <a14:m>
                  <m:oMath xmlns:m="http://schemas.openxmlformats.org/officeDocument/2006/math">
                    <m:r>
                      <a:rPr kumimoji="1" lang="en-US" sz="2800" i="1" smtClean="0">
                        <a:solidFill>
                          <a:srgbClr val="FFC000"/>
                        </a:solidFill>
                        <a:latin typeface="Cambria Math"/>
                        <a:ea typeface="Cambria Math"/>
                      </a:rPr>
                      <m:t>∃ </m:t>
                    </m:r>
                    <m:r>
                      <a:rPr kumimoji="1" lang="en-US" sz="2800" b="0" i="1" smtClean="0">
                        <a:solidFill>
                          <a:srgbClr val="FFC000"/>
                        </a:solidFill>
                        <a:latin typeface="Cambria Math"/>
                        <a:ea typeface="Cambria Math"/>
                      </a:rPr>
                      <m:t>𝑣𝑎𝑙𝑢</m:t>
                    </m:r>
                    <m:sSup>
                      <m:sSupPr>
                        <m:ctrlPr>
                          <a:rPr kumimoji="1" lang="en-US" sz="2800" b="0" i="1" smtClean="0">
                            <a:solidFill>
                              <a:srgbClr val="FFC000"/>
                            </a:solidFill>
                            <a:latin typeface="Cambria Math" panose="02040503050406030204" pitchFamily="18" charset="0"/>
                            <a:ea typeface="Cambria Math"/>
                          </a:rPr>
                        </m:ctrlPr>
                      </m:sSupPr>
                      <m:e>
                        <m:r>
                          <a:rPr kumimoji="1" lang="en-US" sz="2800" b="0" i="1" smtClean="0">
                            <a:solidFill>
                              <a:srgbClr val="FFC000"/>
                            </a:solidFill>
                            <a:latin typeface="Cambria Math"/>
                            <a:ea typeface="Cambria Math"/>
                          </a:rPr>
                          <m:t>𝑒</m:t>
                        </m:r>
                      </m:e>
                      <m:sup>
                        <m:r>
                          <a:rPr kumimoji="1" lang="en-US" sz="2800" b="0" i="1" smtClean="0">
                            <a:solidFill>
                              <a:srgbClr val="FFC000"/>
                            </a:solidFill>
                            <a:latin typeface="Cambria Math"/>
                            <a:ea typeface="Cambria Math"/>
                          </a:rPr>
                          <m:t>′</m:t>
                        </m:r>
                      </m:sup>
                    </m:sSup>
                    <m:r>
                      <a:rPr kumimoji="1" lang="en-US" sz="2800" b="0" i="1" smtClean="0">
                        <a:solidFill>
                          <a:srgbClr val="FFC000"/>
                        </a:solidFill>
                        <a:latin typeface="Cambria Math"/>
                        <a:ea typeface="Cambria Math"/>
                      </a:rPr>
                      <m:t>, </m:t>
                    </m:r>
                    <m:r>
                      <a:rPr kumimoji="1" lang="en-US" sz="2800" b="0" i="1" smtClean="0">
                        <a:solidFill>
                          <a:srgbClr val="FFC000"/>
                        </a:solidFill>
                        <a:latin typeface="Cambria Math"/>
                        <a:ea typeface="Cambria Math"/>
                      </a:rPr>
                      <m:t>𝑙𝑖𝑚𝑖</m:t>
                    </m:r>
                    <m:sSup>
                      <m:sSupPr>
                        <m:ctrlPr>
                          <a:rPr kumimoji="1" lang="en-US" sz="2800" b="0" i="1" smtClean="0">
                            <a:solidFill>
                              <a:srgbClr val="FFC000"/>
                            </a:solidFill>
                            <a:latin typeface="Cambria Math" panose="02040503050406030204" pitchFamily="18" charset="0"/>
                            <a:ea typeface="Cambria Math"/>
                          </a:rPr>
                        </m:ctrlPr>
                      </m:sSupPr>
                      <m:e>
                        <m:r>
                          <a:rPr kumimoji="1" lang="en-US" sz="2800" b="0" i="1" smtClean="0">
                            <a:solidFill>
                              <a:srgbClr val="FFC000"/>
                            </a:solidFill>
                            <a:latin typeface="Cambria Math"/>
                            <a:ea typeface="Cambria Math"/>
                          </a:rPr>
                          <m:t>𝑡</m:t>
                        </m:r>
                      </m:e>
                      <m:sup>
                        <m:r>
                          <a:rPr kumimoji="1" lang="en-US" sz="2800" b="0" i="1" smtClean="0">
                            <a:solidFill>
                              <a:srgbClr val="FFC000"/>
                            </a:solidFill>
                            <a:latin typeface="Cambria Math"/>
                            <a:ea typeface="Cambria Math"/>
                          </a:rPr>
                          <m:t>′</m:t>
                        </m:r>
                      </m:sup>
                    </m:sSup>
                    <m:r>
                      <a:rPr kumimoji="1" lang="en-US" sz="2800" b="0" i="1" smtClean="0">
                        <a:solidFill>
                          <a:srgbClr val="FFC000"/>
                        </a:solidFill>
                        <a:latin typeface="Cambria Math"/>
                        <a:ea typeface="Cambria Math"/>
                      </a:rPr>
                      <m:t>:</m:t>
                    </m:r>
                    <m:r>
                      <a:rPr kumimoji="1" lang="en-US" sz="2800" b="0" i="1" smtClean="0">
                        <a:solidFill>
                          <a:srgbClr val="FFC000"/>
                        </a:solidFill>
                        <a:latin typeface="Cambria Math"/>
                        <a:ea typeface="Cambria Math"/>
                      </a:rPr>
                      <m:t>ℕ</m:t>
                    </m:r>
                    <m:r>
                      <a:rPr kumimoji="1" lang="en-US" sz="2800" b="0" i="1" smtClean="0">
                        <a:solidFill>
                          <a:srgbClr val="FFC000"/>
                        </a:solidFill>
                        <a:latin typeface="Cambria Math"/>
                        <a:ea typeface="Cambria Math"/>
                      </a:rPr>
                      <m:t>  |  </m:t>
                    </m:r>
                    <m:r>
                      <a:rPr kumimoji="1" lang="en-US" sz="2800" b="0" i="1" smtClean="0">
                        <a:solidFill>
                          <a:srgbClr val="FFC000"/>
                        </a:solidFill>
                        <a:latin typeface="Cambria Math"/>
                        <a:ea typeface="Cambria Math"/>
                      </a:rPr>
                      <m:t>𝑣𝑎𝑙𝑢</m:t>
                    </m:r>
                    <m:sSup>
                      <m:sSupPr>
                        <m:ctrlPr>
                          <a:rPr kumimoji="1" lang="en-US" sz="2800" b="0" i="1" smtClean="0">
                            <a:solidFill>
                              <a:srgbClr val="FFC000"/>
                            </a:solidFill>
                            <a:latin typeface="Cambria Math" panose="02040503050406030204" pitchFamily="18" charset="0"/>
                            <a:ea typeface="Cambria Math"/>
                          </a:rPr>
                        </m:ctrlPr>
                      </m:sSupPr>
                      <m:e>
                        <m:r>
                          <a:rPr kumimoji="1" lang="en-US" sz="2800" b="0" i="1" smtClean="0">
                            <a:solidFill>
                              <a:srgbClr val="FFC000"/>
                            </a:solidFill>
                            <a:latin typeface="Cambria Math"/>
                            <a:ea typeface="Cambria Math"/>
                          </a:rPr>
                          <m:t>𝑒</m:t>
                        </m:r>
                      </m:e>
                      <m:sup>
                        <m:r>
                          <a:rPr kumimoji="1" lang="en-US" sz="2800" b="0" i="1" smtClean="0">
                            <a:solidFill>
                              <a:srgbClr val="FFC000"/>
                            </a:solidFill>
                            <a:latin typeface="Cambria Math"/>
                            <a:ea typeface="Cambria Math"/>
                          </a:rPr>
                          <m:t>′</m:t>
                        </m:r>
                      </m:sup>
                    </m:sSup>
                    <m:r>
                      <a:rPr kumimoji="1" lang="en-US" sz="2800" b="0" i="1" smtClean="0">
                        <a:solidFill>
                          <a:srgbClr val="FFC000"/>
                        </a:solidFill>
                        <a:latin typeface="Cambria Math"/>
                        <a:ea typeface="Cambria Math"/>
                      </a:rPr>
                      <m:t>≤</m:t>
                    </m:r>
                    <m:r>
                      <a:rPr kumimoji="1" lang="en-US" sz="2800" b="0" i="1" smtClean="0">
                        <a:solidFill>
                          <a:srgbClr val="FFC000"/>
                        </a:solidFill>
                        <a:latin typeface="Cambria Math"/>
                        <a:ea typeface="Cambria Math"/>
                      </a:rPr>
                      <m:t>𝑙𝑖𝑚𝑖𝑡</m:t>
                    </m:r>
                    <m:r>
                      <a:rPr kumimoji="1" lang="en-US" sz="2800" b="0" i="1" smtClean="0">
                        <a:solidFill>
                          <a:srgbClr val="FFC000"/>
                        </a:solidFill>
                        <a:latin typeface="Cambria Math"/>
                        <a:ea typeface="Cambria Math"/>
                      </a:rPr>
                      <m:t>′</m:t>
                    </m:r>
                  </m:oMath>
                </a14:m>
                <a:r>
                  <a:rPr kumimoji="1" lang="en-US" sz="2800" dirty="0" smtClean="0">
                    <a:solidFill>
                      <a:srgbClr val="FFC000"/>
                    </a:solidFill>
                    <a:latin typeface="Georgia" pitchFamily="18" charset="0"/>
                  </a:rPr>
                  <a:t>  </a:t>
                </a:r>
                <a:r>
                  <a:rPr kumimoji="1" lang="en-US" sz="2800" dirty="0">
                    <a:solidFill>
                      <a:srgbClr val="FFC000"/>
                    </a:solidFill>
                    <a:latin typeface="Georgia" pitchFamily="18" charset="0"/>
                  </a:rPr>
                  <a:t/>
                </a:r>
                <a:br>
                  <a:rPr kumimoji="1" lang="en-US" sz="2800" dirty="0">
                    <a:solidFill>
                      <a:srgbClr val="FFC000"/>
                    </a:solidFill>
                    <a:latin typeface="Georgia" pitchFamily="18" charset="0"/>
                  </a:rPr>
                </a:br>
                <a:r>
                  <a:rPr kumimoji="1" lang="en-US" sz="2800" dirty="0">
                    <a:solidFill>
                      <a:srgbClr val="FFC000"/>
                    </a:solidFill>
                    <a:latin typeface="Georgia" pitchFamily="18" charset="0"/>
                  </a:rPr>
                  <a:t>       </a:t>
                </a:r>
                <a14:m>
                  <m:oMath xmlns:m="http://schemas.openxmlformats.org/officeDocument/2006/math">
                    <m:r>
                      <a:rPr kumimoji="1" lang="en-US" sz="2800" b="0" i="0" smtClean="0">
                        <a:solidFill>
                          <a:schemeClr val="bg1"/>
                        </a:solidFill>
                        <a:latin typeface="Cambria Math"/>
                      </a:rPr>
                      <m:t>                    </m:t>
                    </m:r>
                    <m:r>
                      <a:rPr kumimoji="1" lang="en-US" sz="2800" i="1" smtClean="0">
                        <a:solidFill>
                          <a:schemeClr val="bg1"/>
                        </a:solidFill>
                        <a:latin typeface="Cambria Math"/>
                      </a:rPr>
                      <m:t>𝑣𝑎𝑙𝑢</m:t>
                    </m:r>
                    <m:sSup>
                      <m:sSupPr>
                        <m:ctrlPr>
                          <a:rPr kumimoji="1" lang="en-US" sz="2800" i="1">
                            <a:solidFill>
                              <a:schemeClr val="bg1"/>
                            </a:solidFill>
                            <a:latin typeface="Cambria Math" panose="02040503050406030204" pitchFamily="18" charset="0"/>
                          </a:rPr>
                        </m:ctrlPr>
                      </m:sSupPr>
                      <m:e>
                        <m:r>
                          <a:rPr kumimoji="1" lang="en-US" sz="2800" i="1">
                            <a:solidFill>
                              <a:schemeClr val="bg1"/>
                            </a:solidFill>
                            <a:latin typeface="Cambria Math"/>
                          </a:rPr>
                          <m:t>𝑒</m:t>
                        </m:r>
                      </m:e>
                      <m:sup>
                        <m:r>
                          <a:rPr kumimoji="1" lang="en-US" sz="2800" i="1">
                            <a:solidFill>
                              <a:schemeClr val="bg1"/>
                            </a:solidFill>
                            <a:latin typeface="Cambria Math"/>
                          </a:rPr>
                          <m:t>′</m:t>
                        </m:r>
                      </m:sup>
                    </m:sSup>
                    <m:r>
                      <a:rPr kumimoji="1" lang="en-US" sz="2800" i="1">
                        <a:solidFill>
                          <a:schemeClr val="bg1"/>
                        </a:solidFill>
                        <a:latin typeface="Cambria Math"/>
                      </a:rPr>
                      <m:t>=</m:t>
                    </m:r>
                    <m:r>
                      <a:rPr kumimoji="1" lang="en-US" sz="2800" i="1">
                        <a:solidFill>
                          <a:schemeClr val="bg1"/>
                        </a:solidFill>
                        <a:latin typeface="Cambria Math"/>
                      </a:rPr>
                      <m:t>𝑣𝑎𝑙𝑢𝑒</m:t>
                    </m:r>
                    <m:r>
                      <a:rPr kumimoji="1" lang="en-US" sz="2800" i="1">
                        <a:solidFill>
                          <a:schemeClr val="bg1"/>
                        </a:solidFill>
                        <a:latin typeface="Cambria Math"/>
                      </a:rPr>
                      <m:t>+</m:t>
                    </m:r>
                    <m:r>
                      <a:rPr kumimoji="1" lang="en-US" sz="2800" i="1">
                        <a:solidFill>
                          <a:schemeClr val="bg1"/>
                        </a:solidFill>
                        <a:latin typeface="Cambria Math"/>
                      </a:rPr>
                      <m:t>𝑗𝑢𝑚𝑝</m:t>
                    </m:r>
                    <m:r>
                      <a:rPr kumimoji="1" lang="en-US" sz="2800" i="1">
                        <a:solidFill>
                          <a:schemeClr val="bg1"/>
                        </a:solidFill>
                        <a:latin typeface="Cambria Math"/>
                      </a:rPr>
                      <m:t>?  ∧ </m:t>
                    </m:r>
                  </m:oMath>
                </a14:m>
                <a:r>
                  <a:rPr kumimoji="1" lang="en-US" sz="2800" i="1" dirty="0" smtClean="0">
                    <a:solidFill>
                      <a:schemeClr val="bg1"/>
                    </a:solidFill>
                    <a:latin typeface="Cambria Math"/>
                  </a:rPr>
                  <a:t/>
                </a:r>
                <a:br>
                  <a:rPr kumimoji="1" lang="en-US" sz="2800" i="1" dirty="0" smtClean="0">
                    <a:solidFill>
                      <a:schemeClr val="bg1"/>
                    </a:solidFill>
                    <a:latin typeface="Cambria Math"/>
                  </a:rPr>
                </a:br>
                <a:r>
                  <a:rPr kumimoji="1" lang="en-US" sz="2800" i="1" dirty="0" smtClean="0">
                    <a:solidFill>
                      <a:schemeClr val="bg1"/>
                    </a:solidFill>
                    <a:latin typeface="Cambria Math"/>
                  </a:rPr>
                  <a:t>                            </a:t>
                </a:r>
                <a14:m>
                  <m:oMath xmlns:m="http://schemas.openxmlformats.org/officeDocument/2006/math">
                    <m:r>
                      <a:rPr kumimoji="1" lang="en-US" sz="2800" i="1">
                        <a:solidFill>
                          <a:schemeClr val="bg1"/>
                        </a:solidFill>
                        <a:latin typeface="Cambria Math"/>
                        <a:ea typeface="Cambria Math"/>
                      </a:rPr>
                      <m:t>𝑙𝑖𝑚𝑖</m:t>
                    </m:r>
                    <m:sSup>
                      <m:sSupPr>
                        <m:ctrlPr>
                          <a:rPr kumimoji="1" lang="en-US" sz="2800" i="1">
                            <a:solidFill>
                              <a:schemeClr val="bg1"/>
                            </a:solidFill>
                            <a:latin typeface="Cambria Math" panose="02040503050406030204" pitchFamily="18" charset="0"/>
                            <a:ea typeface="Cambria Math"/>
                          </a:rPr>
                        </m:ctrlPr>
                      </m:sSupPr>
                      <m:e>
                        <m:r>
                          <a:rPr kumimoji="1" lang="en-US" sz="2800" i="1">
                            <a:solidFill>
                              <a:schemeClr val="bg1"/>
                            </a:solidFill>
                            <a:latin typeface="Cambria Math"/>
                            <a:ea typeface="Cambria Math"/>
                          </a:rPr>
                          <m:t>𝑡</m:t>
                        </m:r>
                      </m:e>
                      <m:sup>
                        <m:r>
                          <a:rPr kumimoji="1" lang="en-US" sz="2800" i="1">
                            <a:solidFill>
                              <a:schemeClr val="bg1"/>
                            </a:solidFill>
                            <a:latin typeface="Cambria Math"/>
                            <a:ea typeface="Cambria Math"/>
                          </a:rPr>
                          <m:t>′</m:t>
                        </m:r>
                      </m:sup>
                    </m:sSup>
                    <m:r>
                      <a:rPr kumimoji="1" lang="en-US" sz="2800" i="1">
                        <a:solidFill>
                          <a:schemeClr val="bg1"/>
                        </a:solidFill>
                        <a:latin typeface="Cambria Math"/>
                        <a:ea typeface="Cambria Math"/>
                      </a:rPr>
                      <m:t>=</m:t>
                    </m:r>
                    <m:r>
                      <a:rPr kumimoji="1" lang="en-US" sz="2800" i="1">
                        <a:solidFill>
                          <a:schemeClr val="bg1"/>
                        </a:solidFill>
                        <a:latin typeface="Cambria Math"/>
                        <a:ea typeface="Cambria Math"/>
                      </a:rPr>
                      <m:t>𝑙𝑖𝑚𝑖𝑡</m:t>
                    </m:r>
                  </m:oMath>
                </a14:m>
                <a:r>
                  <a:rPr kumimoji="1" lang="en-US" sz="2800" dirty="0">
                    <a:solidFill>
                      <a:schemeClr val="bg1"/>
                    </a:solidFill>
                    <a:latin typeface="Georgia" pitchFamily="18" charset="0"/>
                  </a:rPr>
                  <a:t> </a:t>
                </a:r>
              </a:p>
              <a:p>
                <a:pPr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endParaRPr kumimoji="1" lang="en-US" sz="2800" dirty="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1092200" lvl="1" indent="-512763" eaLnBrk="0" hangingPunct="0">
                  <a:spcBef>
                    <a:spcPct val="20000"/>
                  </a:spcBef>
                  <a:spcAft>
                    <a:spcPts val="600"/>
                  </a:spcAft>
                  <a:buClr>
                    <a:srgbClr val="FFC000"/>
                  </a:buClr>
                  <a:defRPr/>
                </a:pPr>
                <a:endParaRPr kumimoji="1" lang="en-US" sz="2800" dirty="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210800" cy="5638800"/>
              </a:xfrm>
              <a:prstGeom prst="rect">
                <a:avLst/>
              </a:prstGeom>
              <a:blipFill rotWithShape="1">
                <a:blip r:embed="rId1"/>
                <a:stretch>
                  <a:fillRect l="-1075" t="-10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Implicit Preconditions</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2" name="Oval 11"/>
          <p:cNvSpPr/>
          <p:nvPr/>
        </p:nvSpPr>
        <p:spPr>
          <a:xfrm>
            <a:off x="3086100" y="3352800"/>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96100" y="5257800"/>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99441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635000" indent="-635000" eaLnBrk="0" hangingPunct="0">
                  <a:spcBef>
                    <a:spcPct val="20000"/>
                  </a:spcBef>
                  <a:spcAft>
                    <a:spcPts val="2400"/>
                  </a:spcAft>
                  <a:buClr>
                    <a:srgbClr val="FFC000"/>
                  </a:buClr>
                  <a:buFont typeface="Wingdings" pitchFamily="2" charset="2"/>
                  <a:buChar char="v"/>
                  <a:defRPr/>
                </a:pPr>
                <a:r>
                  <a:rPr kumimoji="1" lang="en-US" sz="2800" dirty="0" smtClean="0">
                    <a:solidFill>
                      <a:schemeClr val="bg1"/>
                    </a:solidFill>
                    <a:latin typeface="Georgia" pitchFamily="18" charset="0"/>
                  </a:rPr>
                  <a:t>Note also that for the </a:t>
                </a:r>
                <a:r>
                  <a:rPr kumimoji="1" lang="en-US" sz="2800" dirty="0" smtClean="0">
                    <a:solidFill>
                      <a:srgbClr val="FFC000"/>
                    </a:solidFill>
                    <a:latin typeface="Georgia" pitchFamily="18" charset="0"/>
                  </a:rPr>
                  <a:t>Inc</a:t>
                </a:r>
                <a:r>
                  <a:rPr kumimoji="1" lang="en-US" sz="2800" dirty="0" smtClean="0">
                    <a:solidFill>
                      <a:schemeClr val="bg1"/>
                    </a:solidFill>
                    <a:latin typeface="Georgia" pitchFamily="18" charset="0"/>
                  </a:rPr>
                  <a:t> operation to be successful it requires a similar precondition (formed by replacing </a:t>
                </a:r>
                <a14:m>
                  <m:oMath xmlns:m="http://schemas.openxmlformats.org/officeDocument/2006/math">
                    <m:r>
                      <a:rPr kumimoji="1" lang="en-US" sz="2800" i="1" smtClean="0">
                        <a:solidFill>
                          <a:srgbClr val="FFC000"/>
                        </a:solidFill>
                        <a:latin typeface="Cambria Math"/>
                      </a:rPr>
                      <m:t>𝑗𝑢𝑚𝑝</m:t>
                    </m:r>
                    <m:r>
                      <a:rPr kumimoji="1" lang="en-US" sz="2800" i="1" smtClean="0">
                        <a:solidFill>
                          <a:srgbClr val="FFC000"/>
                        </a:solidFill>
                        <a:latin typeface="Cambria Math"/>
                      </a:rPr>
                      <m:t>?</m:t>
                    </m:r>
                  </m:oMath>
                </a14:m>
                <a:r>
                  <a:rPr kumimoji="1" lang="en-US" sz="2800" dirty="0" smtClean="0">
                    <a:solidFill>
                      <a:schemeClr val="bg1"/>
                    </a:solidFill>
                    <a:latin typeface="Georgia" pitchFamily="18" charset="0"/>
                  </a:rPr>
                  <a:t> on the previous slide with the literal </a:t>
                </a:r>
                <a:r>
                  <a:rPr kumimoji="1" lang="en-US" sz="2800" dirty="0" smtClean="0">
                    <a:solidFill>
                      <a:srgbClr val="FFC000"/>
                    </a:solidFill>
                    <a:latin typeface="Georgia" pitchFamily="18" charset="0"/>
                  </a:rPr>
                  <a:t>1</a:t>
                </a:r>
                <a:r>
                  <a:rPr kumimoji="1" lang="en-US" sz="2800" dirty="0" smtClean="0">
                    <a:solidFill>
                      <a:schemeClr val="bg1"/>
                    </a:solidFill>
                    <a:latin typeface="Georgia" pitchFamily="18" charset="0"/>
                  </a:rPr>
                  <a:t>).</a:t>
                </a:r>
              </a:p>
              <a:p>
                <a:pPr marL="628650" indent="-628650" eaLnBrk="0" hangingPunct="0">
                  <a:spcBef>
                    <a:spcPct val="20000"/>
                  </a:spcBef>
                  <a:spcAft>
                    <a:spcPts val="3000"/>
                  </a:spcAft>
                  <a:buClr>
                    <a:srgbClr val="FFC000"/>
                  </a:buClr>
                  <a:buFont typeface="Wingdings" pitchFamily="2" charset="2"/>
                  <a:buChar char="v"/>
                  <a:defRPr/>
                </a:pPr>
                <a:r>
                  <a:rPr kumimoji="1" lang="en-US" sz="2800" dirty="0" smtClean="0">
                    <a:solidFill>
                      <a:schemeClr val="bg1"/>
                    </a:solidFill>
                    <a:latin typeface="Georgia" pitchFamily="18" charset="0"/>
                  </a:rPr>
                  <a:t>A useful check on the accuracy of a specification is to </a:t>
                </a:r>
                <a:br>
                  <a:rPr kumimoji="1" lang="en-US" sz="2800" dirty="0" smtClean="0">
                    <a:solidFill>
                      <a:schemeClr val="bg1"/>
                    </a:solidFill>
                    <a:latin typeface="Georgia" pitchFamily="18" charset="0"/>
                  </a:rPr>
                </a:br>
                <a:r>
                  <a:rPr kumimoji="1" lang="en-US" sz="2800" dirty="0" smtClean="0">
                    <a:solidFill>
                      <a:srgbClr val="FFC000"/>
                    </a:solidFill>
                    <a:latin typeface="Georgia" pitchFamily="18" charset="0"/>
                  </a:rPr>
                  <a:t>make such implicit preconditions explicit</a:t>
                </a:r>
                <a:r>
                  <a:rPr kumimoji="1" lang="en-US" sz="2800" dirty="0" smtClean="0">
                    <a:solidFill>
                      <a:schemeClr val="bg1"/>
                    </a:solidFill>
                    <a:latin typeface="Georgia" pitchFamily="18" charset="0"/>
                  </a:rPr>
                  <a:t>, and check </a:t>
                </a:r>
                <a:br>
                  <a:rPr kumimoji="1" lang="en-US" sz="2800" dirty="0" smtClean="0">
                    <a:solidFill>
                      <a:schemeClr val="bg1"/>
                    </a:solidFill>
                    <a:latin typeface="Georgia" pitchFamily="18" charset="0"/>
                  </a:rPr>
                </a:br>
                <a:r>
                  <a:rPr kumimoji="1" lang="en-US" sz="2800" dirty="0" smtClean="0">
                    <a:solidFill>
                      <a:schemeClr val="bg1"/>
                    </a:solidFill>
                    <a:latin typeface="Georgia" pitchFamily="18" charset="0"/>
                  </a:rPr>
                  <a:t>them against the expected precondition</a:t>
                </a:r>
              </a:p>
              <a:p>
                <a:pPr marL="628650" indent="-628650" eaLnBrk="0" hangingPunct="0">
                  <a:spcBef>
                    <a:spcPct val="20000"/>
                  </a:spcBef>
                  <a:spcAft>
                    <a:spcPts val="3000"/>
                  </a:spcAft>
                  <a:buClr>
                    <a:srgbClr val="FFC000"/>
                  </a:buClr>
                  <a:buFont typeface="Wingdings" pitchFamily="2" charset="2"/>
                  <a:buChar char="v"/>
                  <a:defRPr/>
                </a:pPr>
                <a:r>
                  <a:rPr kumimoji="1" lang="en-US" sz="2800" dirty="0" smtClean="0">
                    <a:solidFill>
                      <a:schemeClr val="bg1"/>
                    </a:solidFill>
                    <a:latin typeface="Georgia" pitchFamily="18" charset="0"/>
                  </a:rPr>
                  <a:t>The state before an operation must also satisfy the invariant, and hence the specification of an operation implies that it </a:t>
                </a:r>
                <a:r>
                  <a:rPr kumimoji="1" lang="en-US" sz="2800" dirty="0" smtClean="0">
                    <a:solidFill>
                      <a:srgbClr val="FFC000"/>
                    </a:solidFill>
                    <a:latin typeface="Georgia" pitchFamily="18" charset="0"/>
                  </a:rPr>
                  <a:t>need not behave properly if started from an invalid state </a:t>
                </a:r>
              </a:p>
              <a:p>
                <a:pPr marL="628650" indent="-628650" eaLnBrk="0" hangingPunct="0">
                  <a:spcBef>
                    <a:spcPct val="20000"/>
                  </a:spcBef>
                  <a:spcAft>
                    <a:spcPts val="30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endParaRPr kumimoji="1" lang="en-US" sz="2800" dirty="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1092200" lvl="1" indent="-512763" eaLnBrk="0" hangingPunct="0">
                  <a:spcBef>
                    <a:spcPct val="20000"/>
                  </a:spcBef>
                  <a:spcAft>
                    <a:spcPts val="600"/>
                  </a:spcAft>
                  <a:buClr>
                    <a:srgbClr val="FFC000"/>
                  </a:buClr>
                  <a:defRPr/>
                </a:pPr>
                <a:endParaRPr kumimoji="1" lang="en-US" sz="2800" dirty="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9944100" cy="5638800"/>
              </a:xfrm>
              <a:prstGeom prst="rect">
                <a:avLst/>
              </a:prstGeom>
              <a:blipFill rotWithShape="1">
                <a:blip r:embed="rId1"/>
                <a:stretch>
                  <a:fillRect l="-1104" t="-1081" r="-14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Implicit Preconditions </a:t>
            </a:r>
            <a:r>
              <a:rPr kumimoji="1" lang="en-US" sz="4800" dirty="0" smtClean="0">
                <a:solidFill>
                  <a:schemeClr val="bg1"/>
                </a:solidFill>
                <a:latin typeface="Georgia" panose="02040502050405020303" pitchFamily="18" charset="0"/>
              </a:rPr>
              <a:t>(cont’d)</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2108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635000" indent="-635000" eaLnBrk="0" hangingPunct="0">
                  <a:spcBef>
                    <a:spcPct val="20000"/>
                  </a:spcBef>
                  <a:spcAft>
                    <a:spcPts val="600"/>
                  </a:spcAft>
                  <a:buClr>
                    <a:srgbClr val="FFC000"/>
                  </a:buClr>
                  <a:buFont typeface="Wingdings" pitchFamily="2" charset="2"/>
                  <a:buChar char="v"/>
                  <a:defRPr/>
                </a:pPr>
                <a:r>
                  <a:rPr kumimoji="1" lang="en-US" sz="2800" dirty="0" smtClean="0">
                    <a:solidFill>
                      <a:schemeClr val="bg1"/>
                    </a:solidFill>
                    <a:latin typeface="Georgia" pitchFamily="18" charset="0"/>
                  </a:rPr>
                  <a:t>Z is a </a:t>
                </a:r>
                <a:r>
                  <a:rPr kumimoji="1" lang="en-US" sz="2800" dirty="0" smtClean="0">
                    <a:solidFill>
                      <a:srgbClr val="FFC000"/>
                    </a:solidFill>
                    <a:latin typeface="Georgia" pitchFamily="18" charset="0"/>
                  </a:rPr>
                  <a:t>strongly typed </a:t>
                </a:r>
                <a:r>
                  <a:rPr kumimoji="1" lang="en-US" sz="2800" dirty="0" smtClean="0">
                    <a:solidFill>
                      <a:schemeClr val="bg1"/>
                    </a:solidFill>
                    <a:latin typeface="Georgia" pitchFamily="18" charset="0"/>
                  </a:rPr>
                  <a:t>language </a:t>
                </a:r>
              </a:p>
              <a:p>
                <a:pPr marL="1092200" lvl="1" indent="-461963" eaLnBrk="0" hangingPunct="0">
                  <a:spcBef>
                    <a:spcPct val="20000"/>
                  </a:spcBef>
                  <a:spcAft>
                    <a:spcPts val="2400"/>
                  </a:spcAft>
                  <a:buClr>
                    <a:srgbClr val="FFC000"/>
                  </a:buClr>
                  <a:buFont typeface="Wingdings" pitchFamily="2" charset="2"/>
                  <a:buChar char="§"/>
                  <a:defRPr/>
                </a:pPr>
                <a:r>
                  <a:rPr kumimoji="1" lang="en-US" sz="2800" dirty="0" smtClean="0">
                    <a:solidFill>
                      <a:schemeClr val="bg1"/>
                    </a:solidFill>
                    <a:latin typeface="Georgia" pitchFamily="18" charset="0"/>
                  </a:rPr>
                  <a:t>Every declaration is given a type</a:t>
                </a:r>
              </a:p>
              <a:p>
                <a:pPr marL="635000" indent="-635000" eaLnBrk="0" hangingPunct="0">
                  <a:spcBef>
                    <a:spcPct val="20000"/>
                  </a:spcBef>
                  <a:spcAft>
                    <a:spcPts val="2400"/>
                  </a:spcAft>
                  <a:buClr>
                    <a:srgbClr val="FFC000"/>
                  </a:buClr>
                  <a:buFont typeface="Wingdings" pitchFamily="2" charset="2"/>
                  <a:buChar char="v"/>
                  <a:defRPr/>
                </a:pPr>
                <a:r>
                  <a:rPr kumimoji="1" lang="en-US" sz="2800" dirty="0" smtClean="0">
                    <a:solidFill>
                      <a:srgbClr val="FFC000"/>
                    </a:solidFill>
                    <a:latin typeface="Georgia" pitchFamily="18" charset="0"/>
                  </a:rPr>
                  <a:t>Sets</a:t>
                </a:r>
                <a:r>
                  <a:rPr kumimoji="1" lang="en-US" sz="2800" dirty="0" smtClean="0">
                    <a:solidFill>
                      <a:schemeClr val="bg1"/>
                    </a:solidFill>
                    <a:latin typeface="Georgia" pitchFamily="18" charset="0"/>
                  </a:rPr>
                  <a:t> can be used as types, e.g., in the example we used the set of natural numbers </a:t>
                </a:r>
                <a14:m>
                  <m:oMath xmlns:m="http://schemas.openxmlformats.org/officeDocument/2006/math">
                    <m:r>
                      <a:rPr kumimoji="1" lang="en-US" sz="2800" i="1" smtClean="0">
                        <a:solidFill>
                          <a:srgbClr val="FFC000"/>
                        </a:solidFill>
                        <a:latin typeface="Cambria Math"/>
                        <a:ea typeface="Cambria Math"/>
                      </a:rPr>
                      <m:t>ℕ</m:t>
                    </m:r>
                  </m:oMath>
                </a14:m>
                <a:r>
                  <a:rPr kumimoji="1" lang="en-US" sz="2800" dirty="0" smtClean="0">
                    <a:solidFill>
                      <a:schemeClr val="bg1"/>
                    </a:solidFill>
                    <a:latin typeface="Georgia" pitchFamily="18" charset="0"/>
                  </a:rPr>
                  <a:t> = </a:t>
                </a:r>
                <a14:m>
                  <m:oMath xmlns:m="http://schemas.openxmlformats.org/officeDocument/2006/math">
                    <m:r>
                      <a:rPr kumimoji="1" lang="en-US" sz="2800" b="0" i="1" smtClean="0">
                        <a:solidFill>
                          <a:srgbClr val="FFC000"/>
                        </a:solidFill>
                        <a:latin typeface="Cambria Math"/>
                      </a:rPr>
                      <m:t>{ 0, 1, 2, …}</m:t>
                    </m:r>
                  </m:oMath>
                </a14:m>
                <a:endParaRPr kumimoji="1" lang="en-US" sz="2800" dirty="0" smtClean="0">
                  <a:solidFill>
                    <a:schemeClr val="bg1"/>
                  </a:solidFill>
                  <a:latin typeface="Georgia" pitchFamily="18" charset="0"/>
                </a:endParaRPr>
              </a:p>
              <a:p>
                <a:pPr marL="635000" indent="-635000" eaLnBrk="0" hangingPunct="0">
                  <a:spcBef>
                    <a:spcPct val="20000"/>
                  </a:spcBef>
                  <a:spcAft>
                    <a:spcPts val="2400"/>
                  </a:spcAft>
                  <a:buClr>
                    <a:srgbClr val="FFC000"/>
                  </a:buClr>
                  <a:buFont typeface="Wingdings" pitchFamily="2" charset="2"/>
                  <a:buChar char="v"/>
                  <a:defRPr/>
                </a:pPr>
                <a:r>
                  <a:rPr kumimoji="1" lang="en-US" sz="2800" dirty="0" smtClean="0">
                    <a:solidFill>
                      <a:schemeClr val="bg1"/>
                    </a:solidFill>
                    <a:latin typeface="Georgia" pitchFamily="18" charset="0"/>
                  </a:rPr>
                  <a:t>Z allows us to define our own sets without having to say what objects they contain, e.g., </a:t>
                </a:r>
                <a:r>
                  <a:rPr kumimoji="1" lang="en-US" sz="2800" dirty="0" smtClean="0">
                    <a:solidFill>
                      <a:srgbClr val="FFC000"/>
                    </a:solidFill>
                    <a:latin typeface="Georgia" pitchFamily="18" charset="0"/>
                  </a:rPr>
                  <a:t>STUDENT</a:t>
                </a:r>
                <a:r>
                  <a:rPr kumimoji="1" lang="en-US" sz="2800" dirty="0" smtClean="0">
                    <a:solidFill>
                      <a:schemeClr val="bg1"/>
                    </a:solidFill>
                    <a:latin typeface="Georgia" pitchFamily="18" charset="0"/>
                  </a:rPr>
                  <a:t>, </a:t>
                </a:r>
                <a:r>
                  <a:rPr kumimoji="1" lang="en-US" sz="2800" dirty="0" smtClean="0">
                    <a:solidFill>
                      <a:srgbClr val="FFC000"/>
                    </a:solidFill>
                    <a:latin typeface="Georgia" pitchFamily="18" charset="0"/>
                  </a:rPr>
                  <a:t>COURSE</a:t>
                </a:r>
              </a:p>
              <a:p>
                <a:pPr marL="635000" indent="-635000" eaLnBrk="0" hangingPunct="0">
                  <a:spcBef>
                    <a:spcPct val="20000"/>
                  </a:spcBef>
                  <a:spcAft>
                    <a:spcPts val="600"/>
                  </a:spcAft>
                  <a:buClr>
                    <a:srgbClr val="FFC000"/>
                  </a:buClr>
                  <a:buFont typeface="Wingdings" pitchFamily="2" charset="2"/>
                  <a:buChar char="v"/>
                  <a:defRPr/>
                </a:pPr>
                <a:r>
                  <a:rPr kumimoji="1" lang="en-US" sz="2800" dirty="0" smtClean="0">
                    <a:solidFill>
                      <a:schemeClr val="bg1"/>
                    </a:solidFill>
                    <a:latin typeface="Georgia" pitchFamily="18" charset="0"/>
                  </a:rPr>
                  <a:t>Since Z is based on </a:t>
                </a:r>
                <a:r>
                  <a:rPr kumimoji="1" lang="en-US" sz="2800" dirty="0" smtClean="0">
                    <a:solidFill>
                      <a:srgbClr val="FFC000"/>
                    </a:solidFill>
                    <a:latin typeface="Georgia" pitchFamily="18" charset="0"/>
                  </a:rPr>
                  <a:t>first-order </a:t>
                </a:r>
                <a:r>
                  <a:rPr kumimoji="1" lang="en-US" sz="2800" dirty="0">
                    <a:solidFill>
                      <a:srgbClr val="FFC000"/>
                    </a:solidFill>
                    <a:latin typeface="Georgia" pitchFamily="18" charset="0"/>
                  </a:rPr>
                  <a:t>predicate </a:t>
                </a:r>
                <a:r>
                  <a:rPr kumimoji="1" lang="en-US" sz="2800" dirty="0" smtClean="0">
                    <a:solidFill>
                      <a:srgbClr val="FFC000"/>
                    </a:solidFill>
                    <a:latin typeface="Georgia" pitchFamily="18" charset="0"/>
                  </a:rPr>
                  <a:t>logic</a:t>
                </a:r>
                <a:r>
                  <a:rPr kumimoji="1" lang="en-US" sz="2800" dirty="0" smtClean="0">
                    <a:solidFill>
                      <a:schemeClr val="bg1"/>
                    </a:solidFill>
                    <a:latin typeface="Georgia" pitchFamily="18" charset="0"/>
                  </a:rPr>
                  <a:t> and </a:t>
                </a:r>
                <a:r>
                  <a:rPr kumimoji="1" lang="en-US" sz="2800" dirty="0" smtClean="0">
                    <a:solidFill>
                      <a:srgbClr val="FFC000"/>
                    </a:solidFill>
                    <a:latin typeface="Georgia" pitchFamily="18" charset="0"/>
                  </a:rPr>
                  <a:t>set theory</a:t>
                </a:r>
                <a:r>
                  <a:rPr kumimoji="1" lang="en-US" sz="2800" dirty="0" smtClean="0">
                    <a:solidFill>
                      <a:schemeClr val="bg1"/>
                    </a:solidFill>
                    <a:latin typeface="Georgia" pitchFamily="18" charset="0"/>
                  </a:rPr>
                  <a:t>, let’s review these topics before going further</a:t>
                </a:r>
                <a:r>
                  <a:rPr kumimoji="1" lang="en-US" sz="2800" dirty="0" smtClean="0">
                    <a:solidFill>
                      <a:srgbClr val="FFC000"/>
                    </a:solidFill>
                    <a:latin typeface="Georgia" pitchFamily="18" charset="0"/>
                  </a:rPr>
                  <a:t> </a:t>
                </a:r>
              </a:p>
              <a:p>
                <a:pPr marL="628650" indent="-628650" eaLnBrk="0" hangingPunct="0">
                  <a:spcBef>
                    <a:spcPct val="20000"/>
                  </a:spcBef>
                  <a:spcAft>
                    <a:spcPts val="30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endParaRPr kumimoji="1" lang="en-US" sz="2800" dirty="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1092200" lvl="1" indent="-512763" eaLnBrk="0" hangingPunct="0">
                  <a:spcBef>
                    <a:spcPct val="20000"/>
                  </a:spcBef>
                  <a:spcAft>
                    <a:spcPts val="600"/>
                  </a:spcAft>
                  <a:buClr>
                    <a:srgbClr val="FFC000"/>
                  </a:buClr>
                  <a:defRPr/>
                </a:pPr>
                <a:endParaRPr kumimoji="1" lang="en-US" sz="2800" dirty="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210800" cy="5638800"/>
              </a:xfrm>
              <a:prstGeom prst="rect">
                <a:avLst/>
              </a:prstGeom>
              <a:blipFill rotWithShape="1">
                <a:blip r:embed="rId1"/>
                <a:stretch>
                  <a:fillRect l="-1075" t="-10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Types</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0203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457200" indent="-457200" eaLnBrk="0" hangingPunct="0">
                  <a:spcBef>
                    <a:spcPct val="20000"/>
                  </a:spcBef>
                  <a:spcAft>
                    <a:spcPts val="600"/>
                  </a:spcAft>
                  <a:buClr>
                    <a:srgbClr val="FFC000"/>
                  </a:buClr>
                  <a:buFont typeface="Wingdings" pitchFamily="2" charset="2"/>
                  <a:buChar char="v"/>
                  <a:defRPr/>
                </a:pPr>
                <a:r>
                  <a:rPr kumimoji="1" lang="en-US" sz="2800" dirty="0" smtClean="0">
                    <a:solidFill>
                      <a:srgbClr val="FFC000"/>
                    </a:solidFill>
                    <a:latin typeface="Georgia" pitchFamily="18" charset="0"/>
                  </a:rPr>
                  <a:t>Description</a:t>
                </a:r>
              </a:p>
              <a:p>
                <a:pPr marL="914400" lvl="1" indent="-457200" eaLnBrk="0" hangingPunct="0">
                  <a:spcBef>
                    <a:spcPct val="20000"/>
                  </a:spcBef>
                  <a:spcAft>
                    <a:spcPts val="600"/>
                  </a:spcAft>
                  <a:buClr>
                    <a:srgbClr val="FFC000"/>
                  </a:buClr>
                  <a:buFont typeface="Wingdings" pitchFamily="2" charset="2"/>
                  <a:buChar char="§"/>
                  <a:defRPr/>
                </a:pPr>
                <a:r>
                  <a:rPr kumimoji="1" lang="en-US" sz="2800" dirty="0" smtClean="0">
                    <a:solidFill>
                      <a:schemeClr val="bg1"/>
                    </a:solidFill>
                    <a:latin typeface="Georgia" pitchFamily="18" charset="0"/>
                    <a:ea typeface="Cambria Math"/>
                  </a:rPr>
                  <a:t>A system that records people’s birthdays and is able to issue a reminder when the day comes around</a:t>
                </a:r>
              </a:p>
              <a:p>
                <a:pPr marL="914400" lvl="1" indent="-457200" eaLnBrk="0" hangingPunct="0">
                  <a:spcBef>
                    <a:spcPct val="20000"/>
                  </a:spcBef>
                  <a:spcAft>
                    <a:spcPts val="2400"/>
                  </a:spcAft>
                  <a:buClr>
                    <a:srgbClr val="FFC000"/>
                  </a:buClr>
                  <a:buFont typeface="Wingdings" pitchFamily="2" charset="2"/>
                  <a:buChar char="§"/>
                  <a:defRPr/>
                </a:pPr>
                <a:r>
                  <a:rPr kumimoji="1" lang="en-US" sz="2800" dirty="0" smtClean="0">
                    <a:solidFill>
                      <a:schemeClr val="bg1"/>
                    </a:solidFill>
                    <a:latin typeface="Georgia" pitchFamily="18" charset="0"/>
                    <a:ea typeface="Cambria Math"/>
                  </a:rPr>
                  <a:t>Spivey - Z Reference Manual, chapter one (pages 1-10) </a:t>
                </a:r>
              </a:p>
              <a:p>
                <a:pPr marL="457200" lvl="0" indent="-457200" eaLnBrk="0" hangingPunct="0">
                  <a:spcBef>
                    <a:spcPct val="20000"/>
                  </a:spcBef>
                  <a:spcAft>
                    <a:spcPts val="0"/>
                  </a:spcAft>
                  <a:buClr>
                    <a:srgbClr val="FFC000"/>
                  </a:buClr>
                  <a:buFont typeface="Wingdings" pitchFamily="2" charset="2"/>
                  <a:buChar char="v"/>
                  <a:defRPr/>
                </a:pPr>
                <a:r>
                  <a:rPr kumimoji="1" lang="en-US" sz="2800" dirty="0" smtClean="0">
                    <a:solidFill>
                      <a:srgbClr val="FFC000"/>
                    </a:solidFill>
                    <a:latin typeface="Georgia" pitchFamily="18" charset="0"/>
                  </a:rPr>
                  <a:t>State Space Schema</a:t>
                </a:r>
              </a:p>
              <a:p>
                <a:pPr marL="457200" lvl="0" indent="-457200" eaLnBrk="0" hangingPunct="0">
                  <a:spcBef>
                    <a:spcPct val="20000"/>
                  </a:spcBef>
                  <a:spcAft>
                    <a:spcPts val="0"/>
                  </a:spcAft>
                  <a:buClr>
                    <a:srgbClr val="FFC000"/>
                  </a:buClr>
                  <a:buFont typeface="Wingdings" pitchFamily="2" charset="2"/>
                  <a:buChar char="v"/>
                  <a:defRPr/>
                </a:pPr>
                <a:endParaRPr kumimoji="1" lang="en-US" sz="2800" dirty="0">
                  <a:solidFill>
                    <a:srgbClr val="FFC000"/>
                  </a:solidFill>
                  <a:latin typeface="Georgia" pitchFamily="18" charset="0"/>
                </a:endParaRPr>
              </a:p>
              <a:p>
                <a:pPr lvl="1" eaLnBrk="0" hangingPunct="0">
                  <a:spcBef>
                    <a:spcPct val="20000"/>
                  </a:spcBef>
                  <a:spcAft>
                    <a:spcPts val="600"/>
                  </a:spcAft>
                  <a:buClr>
                    <a:srgbClr val="FFC000"/>
                  </a:buClr>
                  <a:defRPr/>
                </a:pPr>
                <a14:m>
                  <m:oMath xmlns:m="http://schemas.openxmlformats.org/officeDocument/2006/math">
                    <m:r>
                      <a:rPr kumimoji="1" lang="en-US" sz="2800" b="0" i="1" smtClean="0">
                        <a:solidFill>
                          <a:srgbClr val="FFFFFF"/>
                        </a:solidFill>
                        <a:latin typeface="Cambria Math"/>
                      </a:rPr>
                      <m:t> </m:t>
                    </m:r>
                  </m:oMath>
                </a14:m>
                <a:r>
                  <a:rPr kumimoji="1" lang="en-US" sz="2800" dirty="0" smtClean="0">
                    <a:solidFill>
                      <a:srgbClr val="FFFFFF"/>
                    </a:solidFill>
                    <a:latin typeface="Georgia" pitchFamily="18" charset="0"/>
                  </a:rPr>
                  <a:t> </a:t>
                </a:r>
              </a:p>
              <a:p>
                <a:pPr marL="857250" lvl="1" indent="-400050" eaLnBrk="0" hangingPunct="0">
                  <a:spcBef>
                    <a:spcPct val="20000"/>
                  </a:spcBef>
                  <a:spcAft>
                    <a:spcPts val="240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2400"/>
                  </a:spcAft>
                  <a:buClr>
                    <a:srgbClr val="FFC000"/>
                  </a:buClr>
                  <a:defRPr/>
                </a:pPr>
                <a:r>
                  <a:rPr kumimoji="1" lang="en-US" sz="2800" dirty="0" smtClean="0">
                    <a:solidFill>
                      <a:schemeClr val="bg1"/>
                    </a:solidFill>
                    <a:latin typeface="Georgia" pitchFamily="18" charset="0"/>
                  </a:rPr>
                  <a:t>    </a:t>
                </a:r>
              </a:p>
              <a:p>
                <a:pPr eaLnBrk="0" hangingPunct="0">
                  <a:spcBef>
                    <a:spcPct val="20000"/>
                  </a:spcBef>
                  <a:spcAft>
                    <a:spcPts val="0"/>
                  </a:spcAft>
                  <a:buClr>
                    <a:srgbClr val="FFC000"/>
                  </a:buClr>
                  <a:defRPr/>
                </a:pPr>
                <a:r>
                  <a:rPr kumimoji="1" lang="en-US" sz="2800" dirty="0">
                    <a:solidFill>
                      <a:srgbClr val="FFC000"/>
                    </a:solidFill>
                  </a:rPr>
                  <a:t> </a:t>
                </a:r>
                <a:r>
                  <a:rPr kumimoji="1" lang="en-US" sz="2800" dirty="0" smtClean="0">
                    <a:solidFill>
                      <a:srgbClr val="FFC000"/>
                    </a:solidFill>
                  </a:rPr>
                  <a:t>    </a:t>
                </a:r>
                <a:endParaRPr kumimoji="1" lang="en-US" sz="2800" dirty="0" smtClean="0">
                  <a:solidFill>
                    <a:schemeClr val="bg1"/>
                  </a:solidFill>
                  <a:latin typeface="Georgia" pitchFamily="18" charset="0"/>
                </a:endParaRPr>
              </a:p>
              <a:p>
                <a:pPr marL="914400" lvl="1" indent="-457200" eaLnBrk="0" hangingPunct="0">
                  <a:spcBef>
                    <a:spcPct val="20000"/>
                  </a:spcBef>
                  <a:spcAft>
                    <a:spcPts val="0"/>
                  </a:spcAft>
                  <a:buClr>
                    <a:srgbClr val="FFC000"/>
                  </a:buClr>
                  <a:buFont typeface="Wingdings" pitchFamily="2" charset="2"/>
                  <a:buChar char="§"/>
                  <a:defRPr/>
                </a:pPr>
                <a:endParaRPr kumimoji="1" lang="en-US" sz="2800" dirty="0">
                  <a:solidFill>
                    <a:srgbClr val="FFC000"/>
                  </a:solidFill>
                  <a:latin typeface="Georgia" pitchFamily="18" charset="0"/>
                </a:endParaRPr>
              </a:p>
              <a:p>
                <a:pPr lvl="2" indent="-457200" eaLnBrk="0" hangingPunct="0">
                  <a:spcBef>
                    <a:spcPct val="20000"/>
                  </a:spcBef>
                  <a:spcAft>
                    <a:spcPts val="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marL="1093787" lvl="1" indent="-457200" eaLnBrk="0" hangingPunct="0">
                  <a:spcBef>
                    <a:spcPct val="20000"/>
                  </a:spcBef>
                  <a:spcAft>
                    <a:spcPts val="0"/>
                  </a:spcAft>
                  <a:buClr>
                    <a:srgbClr val="FFC000"/>
                  </a:buClr>
                  <a:buFont typeface="Wingdings" pitchFamily="2" charset="2"/>
                  <a:buChar char="§"/>
                  <a:defRPr/>
                </a:pPr>
                <a:endParaRPr kumimoji="1" lang="en-US" sz="2800" dirty="0" smtClean="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2" eaLnBrk="0" hangingPunct="0">
                  <a:spcBef>
                    <a:spcPct val="20000"/>
                  </a:spcBef>
                  <a:spcAft>
                    <a:spcPts val="1200"/>
                  </a:spcAft>
                  <a:buClr>
                    <a:srgbClr val="FFC000"/>
                  </a:buClr>
                  <a:defRPr/>
                </a:pPr>
                <a:endParaRPr kumimoji="1" lang="en-US" sz="2800" dirty="0" smtClean="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020300" cy="5638800"/>
              </a:xfrm>
              <a:prstGeom prst="rect">
                <a:avLst/>
              </a:prstGeom>
              <a:blipFill rotWithShape="1">
                <a:blip r:embed="rId1"/>
                <a:stretch>
                  <a:fillRect l="-1096" t="-10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Z Example: </a:t>
            </a:r>
            <a:r>
              <a:rPr kumimoji="1" lang="en-US" sz="4800" dirty="0" smtClean="0">
                <a:solidFill>
                  <a:schemeClr val="bg1"/>
                </a:solidFill>
                <a:latin typeface="Georgia" panose="02040502050405020303" pitchFamily="18" charset="0"/>
              </a:rPr>
              <a:t>A Birthday Book</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3" name="Rectangle 12"/>
          <p:cNvSpPr/>
          <p:nvPr/>
        </p:nvSpPr>
        <p:spPr>
          <a:xfrm>
            <a:off x="647700" y="4267200"/>
            <a:ext cx="9372600" cy="19050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4419600"/>
            <a:ext cx="9109114"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457700" y="4343400"/>
            <a:ext cx="5029200" cy="2362200"/>
          </a:xfrm>
          <a:prstGeom prst="round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94107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457200" lvl="0" indent="-457200" eaLnBrk="0" hangingPunct="0">
                  <a:spcBef>
                    <a:spcPct val="20000"/>
                  </a:spcBef>
                  <a:spcAft>
                    <a:spcPts val="600"/>
                  </a:spcAft>
                  <a:buClr>
                    <a:srgbClr val="FFC000"/>
                  </a:buClr>
                  <a:buFont typeface="Wingdings" pitchFamily="2" charset="2"/>
                  <a:buChar char="v"/>
                  <a:defRPr/>
                </a:pPr>
                <a:r>
                  <a:rPr kumimoji="1" lang="en-US" sz="2800" dirty="0" smtClean="0">
                    <a:solidFill>
                      <a:srgbClr val="FFC000"/>
                    </a:solidFill>
                    <a:latin typeface="Georgia" pitchFamily="18" charset="0"/>
                  </a:rPr>
                  <a:t>Initial State Schema</a:t>
                </a:r>
              </a:p>
              <a:p>
                <a:pPr eaLnBrk="0" hangingPunct="0">
                  <a:spcBef>
                    <a:spcPct val="20000"/>
                  </a:spcBef>
                  <a:spcAft>
                    <a:spcPts val="600"/>
                  </a:spcAft>
                  <a:buClr>
                    <a:srgbClr val="FFC000"/>
                  </a:buClr>
                  <a:defRPr/>
                </a:pPr>
                <a:endParaRPr kumimoji="1" lang="en-US" sz="2800" b="0" i="1" dirty="0" smtClean="0">
                  <a:solidFill>
                    <a:schemeClr val="bg1"/>
                  </a:solidFill>
                  <a:latin typeface="Cambria Math"/>
                  <a:ea typeface="Cambria Math"/>
                </a:endParaRPr>
              </a:p>
              <a:p>
                <a:pPr eaLnBrk="0" hangingPunct="0">
                  <a:spcBef>
                    <a:spcPct val="20000"/>
                  </a:spcBef>
                  <a:spcAft>
                    <a:spcPts val="1200"/>
                  </a:spcAft>
                  <a:buClr>
                    <a:srgbClr val="FFC000"/>
                  </a:buClr>
                  <a:defRPr/>
                </a:pPr>
                <a:endParaRPr kumimoji="1" lang="en-US" sz="2800" i="1" dirty="0">
                  <a:solidFill>
                    <a:schemeClr val="bg1"/>
                  </a:solidFill>
                  <a:latin typeface="Cambria Math"/>
                  <a:ea typeface="Cambria Math"/>
                </a:endParaRPr>
              </a:p>
              <a:p>
                <a:pPr eaLnBrk="0" hangingPunct="0">
                  <a:spcBef>
                    <a:spcPct val="20000"/>
                  </a:spcBef>
                  <a:spcAft>
                    <a:spcPts val="0"/>
                  </a:spcAft>
                  <a:buClr>
                    <a:srgbClr val="FFC000"/>
                  </a:buClr>
                  <a:defRPr/>
                </a:pPr>
                <a:endParaRPr kumimoji="1" lang="en-US" sz="2800" b="0" i="1" dirty="0" smtClean="0">
                  <a:solidFill>
                    <a:schemeClr val="bg1"/>
                  </a:solidFill>
                  <a:latin typeface="Cambria Math"/>
                  <a:ea typeface="Cambria Math"/>
                </a:endParaRPr>
              </a:p>
              <a:p>
                <a:pPr marL="914400" lvl="1" indent="-457200" eaLnBrk="0" hangingPunct="0">
                  <a:spcBef>
                    <a:spcPct val="20000"/>
                  </a:spcBef>
                  <a:spcAft>
                    <a:spcPts val="1200"/>
                  </a:spcAft>
                  <a:buClr>
                    <a:srgbClr val="FFC000"/>
                  </a:buClr>
                  <a:buFont typeface="Wingdings" pitchFamily="2" charset="2"/>
                  <a:buChar char="§"/>
                  <a:defRPr/>
                </a:pPr>
                <a:r>
                  <a:rPr kumimoji="1" lang="en-US" sz="2800" dirty="0" smtClean="0">
                    <a:solidFill>
                      <a:schemeClr val="bg1"/>
                    </a:solidFill>
                    <a:latin typeface="Cambria Math"/>
                    <a:ea typeface="Cambria Math"/>
                  </a:rPr>
                  <a:t>In consequence, the function  </a:t>
                </a:r>
                <a14:m>
                  <m:oMath xmlns:m="http://schemas.openxmlformats.org/officeDocument/2006/math">
                    <m:r>
                      <a:rPr kumimoji="1" lang="en-US" sz="2800" b="0" i="1" smtClean="0">
                        <a:solidFill>
                          <a:srgbClr val="FFC000"/>
                        </a:solidFill>
                        <a:latin typeface="Cambria Math"/>
                        <a:ea typeface="Cambria Math"/>
                      </a:rPr>
                      <m:t>𝑏𝑖𝑟𝑡h𝑑𝑎𝑦</m:t>
                    </m:r>
                  </m:oMath>
                </a14:m>
                <a:r>
                  <a:rPr kumimoji="1" lang="en-US" sz="2800" dirty="0" smtClean="0">
                    <a:solidFill>
                      <a:srgbClr val="FFC000"/>
                    </a:solidFill>
                    <a:latin typeface="Cambria Math"/>
                    <a:ea typeface="Cambria Math"/>
                  </a:rPr>
                  <a:t>  </a:t>
                </a:r>
                <a:r>
                  <a:rPr kumimoji="1" lang="en-US" sz="2800" dirty="0" smtClean="0">
                    <a:solidFill>
                      <a:schemeClr val="bg1"/>
                    </a:solidFill>
                    <a:latin typeface="Cambria Math"/>
                    <a:ea typeface="Cambria Math"/>
                  </a:rPr>
                  <a:t>is empty too</a:t>
                </a:r>
                <a:br>
                  <a:rPr kumimoji="1" lang="en-US" sz="2800" dirty="0" smtClean="0">
                    <a:solidFill>
                      <a:schemeClr val="bg1"/>
                    </a:solidFill>
                    <a:latin typeface="Cambria Math"/>
                    <a:ea typeface="Cambria Math"/>
                  </a:rPr>
                </a:br>
                <a:endParaRPr kumimoji="1" lang="en-US" sz="2800" dirty="0" smtClean="0">
                  <a:solidFill>
                    <a:schemeClr val="bg1"/>
                  </a:solidFill>
                  <a:latin typeface="Cambria Math"/>
                  <a:ea typeface="Cambria Math"/>
                </a:endParaRPr>
              </a:p>
              <a:p>
                <a:pPr eaLnBrk="0" hangingPunct="0">
                  <a:spcBef>
                    <a:spcPct val="20000"/>
                  </a:spcBef>
                  <a:spcAft>
                    <a:spcPts val="1200"/>
                  </a:spcAft>
                  <a:buClr>
                    <a:srgbClr val="FFC000"/>
                  </a:buClr>
                  <a:defRPr/>
                </a:pPr>
                <a14:m>
                  <m:oMathPara xmlns:m="http://schemas.openxmlformats.org/officeDocument/2006/math">
                    <m:oMathParaPr>
                      <m:jc m:val="left"/>
                    </m:oMathParaPr>
                    <m:oMath xmlns:m="http://schemas.openxmlformats.org/officeDocument/2006/math">
                      <m:r>
                        <a:rPr kumimoji="1" lang="en-US" sz="2800" b="0" i="1" smtClean="0">
                          <a:solidFill>
                            <a:schemeClr val="bg1"/>
                          </a:solidFill>
                          <a:latin typeface="Cambria Math"/>
                          <a:ea typeface="Cambria Math"/>
                        </a:rPr>
                        <m:t>                                                         </m:t>
                      </m:r>
                      <m:r>
                        <a:rPr kumimoji="1" lang="en-US" sz="2800" b="0" i="1" smtClean="0">
                          <a:solidFill>
                            <a:schemeClr val="bg1"/>
                          </a:solidFill>
                          <a:latin typeface="Cambria Math"/>
                          <a:ea typeface="Cambria Math"/>
                        </a:rPr>
                        <m:t>𝑘𝑛𝑜𝑤𝑛</m:t>
                      </m:r>
                      <m:r>
                        <a:rPr kumimoji="1" lang="en-US" sz="2800" b="0" i="1" smtClean="0">
                          <a:solidFill>
                            <a:schemeClr val="bg1"/>
                          </a:solidFill>
                          <a:latin typeface="Cambria Math"/>
                          <a:ea typeface="Cambria Math"/>
                        </a:rPr>
                        <m:t>={ </m:t>
                      </m:r>
                      <m:r>
                        <a:rPr kumimoji="1" lang="en-US" sz="2800" b="0" i="1" smtClean="0">
                          <a:solidFill>
                            <a:schemeClr val="bg1"/>
                          </a:solidFill>
                          <a:latin typeface="Cambria Math"/>
                          <a:ea typeface="Cambria Math"/>
                        </a:rPr>
                        <m:t>𝐽𝑜h𝑛</m:t>
                      </m:r>
                      <m:r>
                        <a:rPr kumimoji="1" lang="en-US" sz="2800" b="0" i="1" smtClean="0">
                          <a:solidFill>
                            <a:schemeClr val="bg1"/>
                          </a:solidFill>
                          <a:latin typeface="Cambria Math"/>
                          <a:ea typeface="Cambria Math"/>
                        </a:rPr>
                        <m:t>, </m:t>
                      </m:r>
                      <m:r>
                        <a:rPr kumimoji="1" lang="en-US" sz="2800" b="0" i="1" smtClean="0">
                          <a:solidFill>
                            <a:schemeClr val="bg1"/>
                          </a:solidFill>
                          <a:latin typeface="Cambria Math"/>
                          <a:ea typeface="Cambria Math"/>
                        </a:rPr>
                        <m:t>𝑀𝑖𝑘𝑒</m:t>
                      </m:r>
                      <m:r>
                        <a:rPr kumimoji="1" lang="en-US" sz="2800" b="0" i="1" smtClean="0">
                          <a:solidFill>
                            <a:schemeClr val="bg1"/>
                          </a:solidFill>
                          <a:latin typeface="Cambria Math"/>
                          <a:ea typeface="Cambria Math"/>
                        </a:rPr>
                        <m:t>, </m:t>
                      </m:r>
                      <m:r>
                        <a:rPr kumimoji="1" lang="en-US" sz="2800" b="0" i="1" smtClean="0">
                          <a:solidFill>
                            <a:schemeClr val="bg1"/>
                          </a:solidFill>
                          <a:latin typeface="Cambria Math"/>
                          <a:ea typeface="Cambria Math"/>
                        </a:rPr>
                        <m:t>𝑆𝑢𝑠𝑎𝑛</m:t>
                      </m:r>
                      <m:r>
                        <a:rPr kumimoji="1" lang="en-US" sz="2800" b="0" i="1" smtClean="0">
                          <a:solidFill>
                            <a:schemeClr val="bg1"/>
                          </a:solidFill>
                          <a:latin typeface="Cambria Math"/>
                          <a:ea typeface="Cambria Math"/>
                        </a:rPr>
                        <m:t> }</m:t>
                      </m:r>
                    </m:oMath>
                  </m:oMathPara>
                </a14:m>
                <a:endParaRPr kumimoji="1" lang="en-US" sz="2800" dirty="0" smtClean="0">
                  <a:solidFill>
                    <a:schemeClr val="bg1"/>
                  </a:solidFill>
                  <a:latin typeface="Georgia" pitchFamily="18" charset="0"/>
                  <a:ea typeface="Cambria Math"/>
                </a:endParaRPr>
              </a:p>
              <a:p>
                <a:pPr eaLnBrk="0" hangingPunct="0">
                  <a:spcBef>
                    <a:spcPct val="20000"/>
                  </a:spcBef>
                  <a:spcAft>
                    <a:spcPts val="600"/>
                  </a:spcAft>
                  <a:buClr>
                    <a:srgbClr val="FFC000"/>
                  </a:buClr>
                  <a:defRPr/>
                </a:pPr>
                <a14:m>
                  <m:oMathPara xmlns:m="http://schemas.openxmlformats.org/officeDocument/2006/math">
                    <m:oMathParaPr>
                      <m:jc m:val="right"/>
                    </m:oMathParaPr>
                    <m:oMath xmlns:m="http://schemas.openxmlformats.org/officeDocument/2006/math">
                      <m:r>
                        <a:rPr kumimoji="1" lang="en-US" sz="2800" b="0" i="1" smtClean="0">
                          <a:solidFill>
                            <a:schemeClr val="bg1"/>
                          </a:solidFill>
                          <a:latin typeface="Cambria Math"/>
                          <a:ea typeface="Cambria Math"/>
                        </a:rPr>
                        <m:t>𝑏𝑖𝑟𝑡h𝑑𝑎𝑦</m:t>
                      </m:r>
                      <m:r>
                        <a:rPr kumimoji="1" lang="en-US" sz="2800" b="0" i="1" smtClean="0">
                          <a:solidFill>
                            <a:schemeClr val="bg1"/>
                          </a:solidFill>
                          <a:latin typeface="Cambria Math"/>
                          <a:ea typeface="Cambria Math"/>
                        </a:rPr>
                        <m:t>={ </m:t>
                      </m:r>
                      <m:r>
                        <a:rPr kumimoji="1" lang="en-US" sz="2800" b="0" i="1" smtClean="0">
                          <a:solidFill>
                            <a:schemeClr val="bg1"/>
                          </a:solidFill>
                          <a:latin typeface="Cambria Math"/>
                          <a:ea typeface="Cambria Math"/>
                        </a:rPr>
                        <m:t>𝐽𝑜h𝑛</m:t>
                      </m:r>
                      <m:r>
                        <a:rPr kumimoji="1" lang="en-US" sz="2800" b="0" i="1" smtClean="0">
                          <a:solidFill>
                            <a:schemeClr val="bg1"/>
                          </a:solidFill>
                          <a:latin typeface="Cambria Math"/>
                          <a:ea typeface="Cambria Math"/>
                        </a:rPr>
                        <m:t> ↦25 </m:t>
                      </m:r>
                      <m:r>
                        <a:rPr kumimoji="1" lang="en-US" sz="2800" b="0" i="1" smtClean="0">
                          <a:solidFill>
                            <a:schemeClr val="bg1"/>
                          </a:solidFill>
                          <a:latin typeface="Cambria Math"/>
                          <a:ea typeface="Cambria Math"/>
                        </a:rPr>
                        <m:t>𝑀𝑎𝑟</m:t>
                      </m:r>
                      <m:r>
                        <a:rPr kumimoji="1" lang="en-US" sz="2800" b="0" i="1" smtClean="0">
                          <a:solidFill>
                            <a:schemeClr val="bg1"/>
                          </a:solidFill>
                          <a:latin typeface="Cambria Math"/>
                          <a:ea typeface="Cambria Math"/>
                        </a:rPr>
                        <m:t>,  </m:t>
                      </m:r>
                    </m:oMath>
                  </m:oMathPara>
                </a14:m>
                <a:r>
                  <a:rPr kumimoji="1" lang="en-US" sz="2800" b="0" i="1" dirty="0" smtClean="0">
                    <a:solidFill>
                      <a:schemeClr val="bg1"/>
                    </a:solidFill>
                    <a:latin typeface="Cambria Math"/>
                    <a:ea typeface="Cambria Math"/>
                  </a:rPr>
                  <a:t/>
                </a:r>
                <a:br>
                  <a:rPr kumimoji="1" lang="en-US" sz="2800" b="0" i="1" dirty="0" smtClean="0">
                    <a:solidFill>
                      <a:schemeClr val="bg1"/>
                    </a:solidFill>
                    <a:latin typeface="Cambria Math"/>
                    <a:ea typeface="Cambria Math"/>
                  </a:rPr>
                </a:br>
                <a:r>
                  <a:rPr kumimoji="1" lang="en-US" sz="2800" b="0" i="1" dirty="0" smtClean="0">
                    <a:solidFill>
                      <a:schemeClr val="bg1"/>
                    </a:solidFill>
                    <a:latin typeface="Cambria Math"/>
                    <a:ea typeface="Cambria Math"/>
                  </a:rPr>
                  <a:t>                                                                                    </a:t>
                </a:r>
                <a14:m>
                  <m:oMath xmlns:m="http://schemas.openxmlformats.org/officeDocument/2006/math">
                    <m:r>
                      <a:rPr kumimoji="1" lang="en-US" sz="2800" b="0" i="1" smtClean="0">
                        <a:solidFill>
                          <a:schemeClr val="bg1"/>
                        </a:solidFill>
                        <a:latin typeface="Cambria Math"/>
                        <a:ea typeface="Cambria Math"/>
                      </a:rPr>
                      <m:t>𝑀𝑖𝑘𝑒</m:t>
                    </m:r>
                    <m:r>
                      <a:rPr kumimoji="1" lang="en-US" sz="2800" i="1">
                        <a:solidFill>
                          <a:schemeClr val="bg1"/>
                        </a:solidFill>
                        <a:latin typeface="Cambria Math"/>
                        <a:ea typeface="Cambria Math"/>
                      </a:rPr>
                      <m:t>↦</m:t>
                    </m:r>
                    <m:r>
                      <a:rPr kumimoji="1" lang="en-US" sz="2800" b="0" i="0" smtClean="0">
                        <a:solidFill>
                          <a:schemeClr val="bg1"/>
                        </a:solidFill>
                        <a:latin typeface="Cambria Math"/>
                        <a:ea typeface="Cambria Math"/>
                      </a:rPr>
                      <m:t>20 </m:t>
                    </m:r>
                    <m:r>
                      <m:rPr>
                        <m:sty m:val="p"/>
                      </m:rPr>
                      <a:rPr kumimoji="1" lang="en-US" sz="2800" b="0" i="0" smtClean="0">
                        <a:solidFill>
                          <a:schemeClr val="bg1"/>
                        </a:solidFill>
                        <a:latin typeface="Cambria Math"/>
                        <a:ea typeface="Cambria Math"/>
                      </a:rPr>
                      <m:t>Dec</m:t>
                    </m:r>
                    <m:r>
                      <a:rPr kumimoji="1" lang="en-US" sz="2800" b="0" i="0" smtClean="0">
                        <a:solidFill>
                          <a:schemeClr val="bg1"/>
                        </a:solidFill>
                        <a:latin typeface="Cambria Math"/>
                        <a:ea typeface="Cambria Math"/>
                      </a:rPr>
                      <m:t>,</m:t>
                    </m:r>
                  </m:oMath>
                </a14:m>
                <a:r>
                  <a:rPr kumimoji="1" lang="en-US" sz="2800" b="0" i="0" dirty="0" smtClean="0">
                    <a:solidFill>
                      <a:schemeClr val="bg1"/>
                    </a:solidFill>
                    <a:latin typeface="Cambria Math"/>
                    <a:ea typeface="Cambria Math"/>
                  </a:rPr>
                  <a:t>  </a:t>
                </a:r>
                <a:br>
                  <a:rPr kumimoji="1" lang="en-US" sz="2800" b="0" i="0" dirty="0" smtClean="0">
                    <a:solidFill>
                      <a:schemeClr val="bg1"/>
                    </a:solidFill>
                    <a:latin typeface="Cambria Math"/>
                    <a:ea typeface="Cambria Math"/>
                  </a:rPr>
                </a:br>
                <a:r>
                  <a:rPr kumimoji="1" lang="en-US" sz="2800" b="0" i="0" dirty="0" smtClean="0">
                    <a:solidFill>
                      <a:schemeClr val="bg1"/>
                    </a:solidFill>
                    <a:latin typeface="Cambria Math"/>
                    <a:ea typeface="Cambria Math"/>
                  </a:rPr>
                  <a:t>                                                                                   </a:t>
                </a:r>
                <a14:m>
                  <m:oMath xmlns:m="http://schemas.openxmlformats.org/officeDocument/2006/math">
                    <m:r>
                      <m:rPr>
                        <m:sty m:val="p"/>
                      </m:rPr>
                      <a:rPr kumimoji="1" lang="en-US" sz="2800" b="0" i="0" smtClean="0">
                        <a:solidFill>
                          <a:schemeClr val="bg1"/>
                        </a:solidFill>
                        <a:latin typeface="Cambria Math"/>
                        <a:ea typeface="Cambria Math"/>
                      </a:rPr>
                      <m:t>Susan</m:t>
                    </m:r>
                  </m:oMath>
                </a14:m>
                <a:r>
                  <a:rPr kumimoji="1" lang="en-US" sz="2800" dirty="0">
                    <a:solidFill>
                      <a:schemeClr val="bg1"/>
                    </a:solidFill>
                    <a:ea typeface="Cambria Math"/>
                  </a:rPr>
                  <a:t> </a:t>
                </a:r>
                <a14:m>
                  <m:oMath xmlns:m="http://schemas.openxmlformats.org/officeDocument/2006/math">
                    <m:r>
                      <a:rPr kumimoji="1" lang="en-US" sz="2800" i="1">
                        <a:solidFill>
                          <a:schemeClr val="bg1"/>
                        </a:solidFill>
                        <a:latin typeface="Cambria Math"/>
                        <a:ea typeface="Cambria Math"/>
                      </a:rPr>
                      <m:t>↦</m:t>
                    </m:r>
                    <m:r>
                      <a:rPr kumimoji="1" lang="en-US" sz="2800">
                        <a:solidFill>
                          <a:schemeClr val="bg1"/>
                        </a:solidFill>
                        <a:latin typeface="Cambria Math"/>
                        <a:ea typeface="Cambria Math"/>
                      </a:rPr>
                      <m:t>20 </m:t>
                    </m:r>
                    <m:r>
                      <m:rPr>
                        <m:sty m:val="p"/>
                      </m:rPr>
                      <a:rPr kumimoji="1" lang="en-US" sz="2800">
                        <a:solidFill>
                          <a:schemeClr val="bg1"/>
                        </a:solidFill>
                        <a:latin typeface="Cambria Math"/>
                        <a:ea typeface="Cambria Math"/>
                      </a:rPr>
                      <m:t>Dec</m:t>
                    </m:r>
                    <m:r>
                      <a:rPr kumimoji="1" lang="en-US" sz="2800" b="0" i="0" smtClean="0">
                        <a:solidFill>
                          <a:schemeClr val="bg1"/>
                        </a:solidFill>
                        <a:latin typeface="Cambria Math"/>
                        <a:ea typeface="Cambria Math"/>
                      </a:rPr>
                      <m:t>  }</m:t>
                    </m:r>
                  </m:oMath>
                </a14:m>
                <a:r>
                  <a:rPr kumimoji="1" lang="en-US" sz="2800" dirty="0" smtClean="0">
                    <a:solidFill>
                      <a:schemeClr val="bg1"/>
                    </a:solidFill>
                    <a:latin typeface="Georgia" pitchFamily="18" charset="0"/>
                    <a:ea typeface="Cambria Math"/>
                  </a:rPr>
                  <a:t> </a:t>
                </a:r>
              </a:p>
              <a:p>
                <a:pPr lvl="0" eaLnBrk="0" hangingPunct="0">
                  <a:spcBef>
                    <a:spcPct val="20000"/>
                  </a:spcBef>
                  <a:spcAft>
                    <a:spcPts val="0"/>
                  </a:spcAft>
                  <a:buClr>
                    <a:srgbClr val="FFC000"/>
                  </a:buClr>
                  <a:defRPr/>
                </a:pPr>
                <a:r>
                  <a:rPr kumimoji="1" lang="en-US" sz="2800" dirty="0">
                    <a:solidFill>
                      <a:srgbClr val="FFC000"/>
                    </a:solidFill>
                    <a:latin typeface="Georgia" pitchFamily="18" charset="0"/>
                  </a:rPr>
                  <a:t> </a:t>
                </a:r>
              </a:p>
              <a:p>
                <a:pPr lvl="1" eaLnBrk="0" hangingPunct="0">
                  <a:spcBef>
                    <a:spcPct val="20000"/>
                  </a:spcBef>
                  <a:spcAft>
                    <a:spcPts val="600"/>
                  </a:spcAft>
                  <a:buClr>
                    <a:srgbClr val="FFC000"/>
                  </a:buClr>
                  <a:defRPr/>
                </a:pPr>
                <a14:m>
                  <m:oMath xmlns:m="http://schemas.openxmlformats.org/officeDocument/2006/math">
                    <m:r>
                      <a:rPr kumimoji="1" lang="en-US" sz="2800" b="0" i="1" smtClean="0">
                        <a:solidFill>
                          <a:srgbClr val="FFFFFF"/>
                        </a:solidFill>
                        <a:latin typeface="Cambria Math"/>
                      </a:rPr>
                      <m:t> </m:t>
                    </m:r>
                  </m:oMath>
                </a14:m>
                <a:r>
                  <a:rPr kumimoji="1" lang="en-US" sz="2800" dirty="0" smtClean="0">
                    <a:solidFill>
                      <a:srgbClr val="FFFFFF"/>
                    </a:solidFill>
                    <a:latin typeface="Georgia" pitchFamily="18" charset="0"/>
                  </a:rPr>
                  <a:t> </a:t>
                </a:r>
              </a:p>
              <a:p>
                <a:pPr marL="857250" lvl="1" indent="-400050" eaLnBrk="0" hangingPunct="0">
                  <a:spcBef>
                    <a:spcPct val="20000"/>
                  </a:spcBef>
                  <a:spcAft>
                    <a:spcPts val="240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2400"/>
                  </a:spcAft>
                  <a:buClr>
                    <a:srgbClr val="FFC000"/>
                  </a:buClr>
                  <a:defRPr/>
                </a:pPr>
                <a:r>
                  <a:rPr kumimoji="1" lang="en-US" sz="2800" dirty="0" smtClean="0">
                    <a:solidFill>
                      <a:schemeClr val="bg1"/>
                    </a:solidFill>
                    <a:latin typeface="Georgia" pitchFamily="18" charset="0"/>
                  </a:rPr>
                  <a:t>    </a:t>
                </a:r>
              </a:p>
              <a:p>
                <a:pPr eaLnBrk="0" hangingPunct="0">
                  <a:spcBef>
                    <a:spcPct val="20000"/>
                  </a:spcBef>
                  <a:spcAft>
                    <a:spcPts val="0"/>
                  </a:spcAft>
                  <a:buClr>
                    <a:srgbClr val="FFC000"/>
                  </a:buClr>
                  <a:defRPr/>
                </a:pPr>
                <a:r>
                  <a:rPr kumimoji="1" lang="en-US" sz="2800" dirty="0">
                    <a:solidFill>
                      <a:srgbClr val="FFC000"/>
                    </a:solidFill>
                  </a:rPr>
                  <a:t> </a:t>
                </a:r>
                <a:r>
                  <a:rPr kumimoji="1" lang="en-US" sz="2800" dirty="0" smtClean="0">
                    <a:solidFill>
                      <a:srgbClr val="FFC000"/>
                    </a:solidFill>
                  </a:rPr>
                  <a:t>    </a:t>
                </a:r>
                <a:endParaRPr kumimoji="1" lang="en-US" sz="2800" dirty="0" smtClean="0">
                  <a:solidFill>
                    <a:schemeClr val="bg1"/>
                  </a:solidFill>
                  <a:latin typeface="Georgia" pitchFamily="18" charset="0"/>
                </a:endParaRPr>
              </a:p>
              <a:p>
                <a:pPr marL="914400" lvl="1" indent="-457200" eaLnBrk="0" hangingPunct="0">
                  <a:spcBef>
                    <a:spcPct val="20000"/>
                  </a:spcBef>
                  <a:spcAft>
                    <a:spcPts val="0"/>
                  </a:spcAft>
                  <a:buClr>
                    <a:srgbClr val="FFC000"/>
                  </a:buClr>
                  <a:buFont typeface="Wingdings" pitchFamily="2" charset="2"/>
                  <a:buChar char="§"/>
                  <a:defRPr/>
                </a:pPr>
                <a:endParaRPr kumimoji="1" lang="en-US" sz="2800" dirty="0">
                  <a:solidFill>
                    <a:srgbClr val="FFC000"/>
                  </a:solidFill>
                  <a:latin typeface="Georgia" pitchFamily="18" charset="0"/>
                </a:endParaRPr>
              </a:p>
              <a:p>
                <a:pPr lvl="2" indent="-457200" eaLnBrk="0" hangingPunct="0">
                  <a:spcBef>
                    <a:spcPct val="20000"/>
                  </a:spcBef>
                  <a:spcAft>
                    <a:spcPts val="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marL="1093787" lvl="1" indent="-457200" eaLnBrk="0" hangingPunct="0">
                  <a:spcBef>
                    <a:spcPct val="20000"/>
                  </a:spcBef>
                  <a:spcAft>
                    <a:spcPts val="0"/>
                  </a:spcAft>
                  <a:buClr>
                    <a:srgbClr val="FFC000"/>
                  </a:buClr>
                  <a:buFont typeface="Wingdings" pitchFamily="2" charset="2"/>
                  <a:buChar char="§"/>
                  <a:defRPr/>
                </a:pPr>
                <a:endParaRPr kumimoji="1" lang="en-US" sz="2800" dirty="0" smtClean="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2" eaLnBrk="0" hangingPunct="0">
                  <a:spcBef>
                    <a:spcPct val="20000"/>
                  </a:spcBef>
                  <a:spcAft>
                    <a:spcPts val="1200"/>
                  </a:spcAft>
                  <a:buClr>
                    <a:srgbClr val="FFC000"/>
                  </a:buClr>
                  <a:defRPr/>
                </a:pPr>
                <a:endParaRPr kumimoji="1" lang="en-US" sz="2800" dirty="0" smtClean="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9410700" cy="5638800"/>
              </a:xfrm>
              <a:prstGeom prst="rect">
                <a:avLst/>
              </a:prstGeom>
              <a:blipFill rotWithShape="1">
                <a:blip r:embed="rId1"/>
                <a:stretch>
                  <a:fillRect l="-1167" t="-10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States</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3" name="Rectangle 12"/>
          <p:cNvSpPr/>
          <p:nvPr/>
        </p:nvSpPr>
        <p:spPr>
          <a:xfrm>
            <a:off x="647700" y="1828800"/>
            <a:ext cx="9220200" cy="16764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983788"/>
            <a:ext cx="8915400" cy="1445212"/>
          </a:xfrm>
          <a:prstGeom prst="rect">
            <a:avLst/>
          </a:prstGeom>
        </p:spPr>
      </p:pic>
      <p:sp>
        <p:nvSpPr>
          <p:cNvPr id="16" name="Rectangle 15"/>
          <p:cNvSpPr/>
          <p:nvPr/>
        </p:nvSpPr>
        <p:spPr>
          <a:xfrm>
            <a:off x="571500" y="4953000"/>
            <a:ext cx="3657600" cy="954107"/>
          </a:xfrm>
          <a:prstGeom prst="rect">
            <a:avLst/>
          </a:prstGeom>
        </p:spPr>
        <p:txBody>
          <a:bodyPr wrap="square">
            <a:spAutoFit/>
          </a:bodyPr>
          <a:lstStyle/>
          <a:p>
            <a:r>
              <a:rPr kumimoji="1" lang="en-US" sz="2800" dirty="0" smtClean="0">
                <a:solidFill>
                  <a:srgbClr val="FFC000"/>
                </a:solidFill>
                <a:ea typeface="Cambria Math" panose="02040503050406030204"/>
              </a:rPr>
              <a:t>What do the states of  this system look like? </a:t>
            </a: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3" grpId="0" bldLvl="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2108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457200" indent="-457200" eaLnBrk="0" hangingPunct="0">
                  <a:spcBef>
                    <a:spcPct val="20000"/>
                  </a:spcBef>
                  <a:spcAft>
                    <a:spcPts val="600"/>
                  </a:spcAft>
                  <a:buClr>
                    <a:srgbClr val="FFC000"/>
                  </a:buClr>
                  <a:buFont typeface="Wingdings" pitchFamily="2" charset="2"/>
                  <a:buChar char="v"/>
                  <a:defRPr/>
                </a:pPr>
                <a:r>
                  <a:rPr kumimoji="1" lang="en-US" sz="2800" dirty="0" smtClean="0">
                    <a:solidFill>
                      <a:schemeClr val="bg1"/>
                    </a:solidFill>
                    <a:latin typeface="Georgia" pitchFamily="18" charset="0"/>
                  </a:rPr>
                  <a:t>Specify </a:t>
                </a:r>
                <a:r>
                  <a:rPr kumimoji="1" lang="en-US" sz="2800" dirty="0">
                    <a:solidFill>
                      <a:schemeClr val="bg1"/>
                    </a:solidFill>
                    <a:latin typeface="Georgia" pitchFamily="18" charset="0"/>
                  </a:rPr>
                  <a:t>an operation to </a:t>
                </a:r>
                <a:r>
                  <a:rPr kumimoji="1" lang="en-US" sz="2800" dirty="0">
                    <a:solidFill>
                      <a:srgbClr val="FFC000"/>
                    </a:solidFill>
                    <a:latin typeface="Georgia" pitchFamily="18" charset="0"/>
                  </a:rPr>
                  <a:t>add</a:t>
                </a:r>
                <a:r>
                  <a:rPr kumimoji="1" lang="en-US" sz="2800" dirty="0">
                    <a:solidFill>
                      <a:schemeClr val="bg1"/>
                    </a:solidFill>
                    <a:latin typeface="Georgia" pitchFamily="18" charset="0"/>
                  </a:rPr>
                  <a:t> </a:t>
                </a:r>
                <a:r>
                  <a:rPr kumimoji="1" lang="en-US" sz="2800" dirty="0" smtClean="0">
                    <a:solidFill>
                      <a:schemeClr val="bg1"/>
                    </a:solidFill>
                    <a:latin typeface="Georgia" pitchFamily="18" charset="0"/>
                  </a:rPr>
                  <a:t>a new birthday entry</a:t>
                </a:r>
              </a:p>
              <a:p>
                <a:pPr marL="914400" lvl="1" indent="-457200" eaLnBrk="0" hangingPunct="0">
                  <a:spcBef>
                    <a:spcPct val="20000"/>
                  </a:spcBef>
                  <a:spcAft>
                    <a:spcPts val="3600"/>
                  </a:spcAft>
                  <a:buClr>
                    <a:srgbClr val="FFC000"/>
                  </a:buClr>
                  <a:buFont typeface="Wingdings" pitchFamily="2" charset="2"/>
                  <a:buChar char="§"/>
                  <a:defRPr/>
                </a:pPr>
                <a:r>
                  <a:rPr kumimoji="1" lang="en-US" sz="2800" dirty="0" smtClean="0">
                    <a:solidFill>
                      <a:schemeClr val="bg1"/>
                    </a:solidFill>
                    <a:latin typeface="Georgia" pitchFamily="18" charset="0"/>
                  </a:rPr>
                  <a:t>Consider:</a:t>
                </a:r>
                <a:r>
                  <a:rPr kumimoji="1" lang="en-US" sz="2800" dirty="0" smtClean="0">
                    <a:solidFill>
                      <a:srgbClr val="FFC000"/>
                    </a:solidFill>
                    <a:latin typeface="Georgia" pitchFamily="18" charset="0"/>
                  </a:rPr>
                  <a:t> convention</a:t>
                </a:r>
                <a:r>
                  <a:rPr kumimoji="1" lang="en-US" sz="2800" dirty="0" smtClean="0">
                    <a:solidFill>
                      <a:schemeClr val="bg1"/>
                    </a:solidFill>
                    <a:latin typeface="Georgia" pitchFamily="18" charset="0"/>
                  </a:rPr>
                  <a:t>, </a:t>
                </a:r>
                <a:r>
                  <a:rPr kumimoji="1" lang="en-US" sz="2800" dirty="0" smtClean="0">
                    <a:solidFill>
                      <a:srgbClr val="FFC000"/>
                    </a:solidFill>
                    <a:latin typeface="Georgia" pitchFamily="18" charset="0"/>
                  </a:rPr>
                  <a:t>inputs</a:t>
                </a:r>
                <a:r>
                  <a:rPr kumimoji="1" lang="en-US" sz="2800" dirty="0" smtClean="0">
                    <a:solidFill>
                      <a:schemeClr val="bg1"/>
                    </a:solidFill>
                    <a:latin typeface="Georgia" pitchFamily="18" charset="0"/>
                  </a:rPr>
                  <a:t>, and </a:t>
                </a:r>
                <a:r>
                  <a:rPr kumimoji="1" lang="en-US" sz="2800" dirty="0" smtClean="0">
                    <a:solidFill>
                      <a:srgbClr val="FFC000"/>
                    </a:solidFill>
                    <a:latin typeface="Georgia" pitchFamily="18" charset="0"/>
                  </a:rPr>
                  <a:t>pre/post- conditions</a:t>
                </a:r>
                <a:endParaRPr kumimoji="1" lang="en-US" sz="2800" dirty="0" smtClean="0">
                  <a:solidFill>
                    <a:schemeClr val="bg1"/>
                  </a:solidFill>
                  <a:latin typeface="Georgia" pitchFamily="18" charset="0"/>
                </a:endParaRPr>
              </a:p>
              <a:p>
                <a:pPr lvl="0" eaLnBrk="0" hangingPunct="0">
                  <a:spcBef>
                    <a:spcPct val="20000"/>
                  </a:spcBef>
                  <a:spcAft>
                    <a:spcPts val="600"/>
                  </a:spcAft>
                  <a:buClr>
                    <a:srgbClr val="FFC000"/>
                  </a:buClr>
                  <a:defRPr/>
                </a:pPr>
                <a:r>
                  <a:rPr kumimoji="1" lang="en-US" sz="2800" dirty="0">
                    <a:solidFill>
                      <a:srgbClr val="FFC000"/>
                    </a:solidFill>
                    <a:latin typeface="Georgia" pitchFamily="18" charset="0"/>
                  </a:rPr>
                  <a:t> </a:t>
                </a:r>
                <a:r>
                  <a:rPr kumimoji="1" lang="en-US" sz="2800" dirty="0" smtClean="0">
                    <a:solidFill>
                      <a:srgbClr val="FFC000"/>
                    </a:solidFill>
                    <a:latin typeface="Georgia" pitchFamily="18" charset="0"/>
                  </a:rPr>
                  <a:t>    Add Birthday Operation</a:t>
                </a:r>
              </a:p>
              <a:p>
                <a:pPr eaLnBrk="0" hangingPunct="0">
                  <a:spcBef>
                    <a:spcPct val="20000"/>
                  </a:spcBef>
                  <a:spcAft>
                    <a:spcPts val="600"/>
                  </a:spcAft>
                  <a:buClr>
                    <a:srgbClr val="FFC000"/>
                  </a:buClr>
                  <a:defRPr/>
                </a:pPr>
                <a:endParaRPr kumimoji="1" lang="en-US" sz="2800" b="0" i="1" dirty="0" smtClean="0">
                  <a:solidFill>
                    <a:schemeClr val="bg1"/>
                  </a:solidFill>
                  <a:latin typeface="Cambria Math"/>
                  <a:ea typeface="Cambria Math"/>
                </a:endParaRPr>
              </a:p>
              <a:p>
                <a:pPr eaLnBrk="0" hangingPunct="0">
                  <a:spcBef>
                    <a:spcPct val="20000"/>
                  </a:spcBef>
                  <a:spcAft>
                    <a:spcPts val="1200"/>
                  </a:spcAft>
                  <a:buClr>
                    <a:srgbClr val="FFC000"/>
                  </a:buClr>
                  <a:defRPr/>
                </a:pPr>
                <a:endParaRPr kumimoji="1" lang="en-US" sz="2800" i="1" dirty="0">
                  <a:solidFill>
                    <a:schemeClr val="bg1"/>
                  </a:solidFill>
                  <a:latin typeface="Cambria Math"/>
                  <a:ea typeface="Cambria Math"/>
                </a:endParaRPr>
              </a:p>
              <a:p>
                <a:pPr eaLnBrk="0" hangingPunct="0">
                  <a:spcBef>
                    <a:spcPct val="20000"/>
                  </a:spcBef>
                  <a:spcAft>
                    <a:spcPts val="0"/>
                  </a:spcAft>
                  <a:buClr>
                    <a:srgbClr val="FFC000"/>
                  </a:buClr>
                  <a:defRPr/>
                </a:pPr>
                <a:endParaRPr kumimoji="1" lang="en-US" sz="2800" b="0" i="1" dirty="0" smtClean="0">
                  <a:solidFill>
                    <a:schemeClr val="bg1"/>
                  </a:solidFill>
                  <a:latin typeface="Cambria Math"/>
                  <a:ea typeface="Cambria Math"/>
                </a:endParaRPr>
              </a:p>
              <a:p>
                <a:pPr lvl="0" eaLnBrk="0" hangingPunct="0">
                  <a:spcBef>
                    <a:spcPct val="20000"/>
                  </a:spcBef>
                  <a:spcAft>
                    <a:spcPts val="0"/>
                  </a:spcAft>
                  <a:buClr>
                    <a:srgbClr val="FFC000"/>
                  </a:buClr>
                  <a:defRPr/>
                </a:pPr>
                <a:r>
                  <a:rPr kumimoji="1" lang="en-US" sz="2800" dirty="0" smtClean="0">
                    <a:solidFill>
                      <a:srgbClr val="FFC000"/>
                    </a:solidFill>
                    <a:latin typeface="Georgia" pitchFamily="18" charset="0"/>
                  </a:rPr>
                  <a:t> </a:t>
                </a:r>
                <a:endParaRPr kumimoji="1" lang="en-US" sz="2800" dirty="0">
                  <a:solidFill>
                    <a:srgbClr val="FFC000"/>
                  </a:solidFill>
                  <a:latin typeface="Georgia" pitchFamily="18" charset="0"/>
                </a:endParaRPr>
              </a:p>
              <a:p>
                <a:pPr lvl="1" eaLnBrk="0" hangingPunct="0">
                  <a:spcBef>
                    <a:spcPct val="20000"/>
                  </a:spcBef>
                  <a:spcAft>
                    <a:spcPts val="600"/>
                  </a:spcAft>
                  <a:buClr>
                    <a:srgbClr val="FFC000"/>
                  </a:buClr>
                  <a:defRPr/>
                </a:pPr>
                <a14:m>
                  <m:oMath xmlns:m="http://schemas.openxmlformats.org/officeDocument/2006/math">
                    <m:r>
                      <a:rPr kumimoji="1" lang="en-US" sz="2800" b="0" i="1" smtClean="0">
                        <a:solidFill>
                          <a:srgbClr val="FFFFFF"/>
                        </a:solidFill>
                        <a:latin typeface="Cambria Math"/>
                      </a:rPr>
                      <m:t> </m:t>
                    </m:r>
                  </m:oMath>
                </a14:m>
                <a:r>
                  <a:rPr kumimoji="1" lang="en-US" sz="2800" dirty="0" smtClean="0">
                    <a:solidFill>
                      <a:srgbClr val="FFFFFF"/>
                    </a:solidFill>
                    <a:latin typeface="Georgia" pitchFamily="18" charset="0"/>
                  </a:rPr>
                  <a:t> </a:t>
                </a:r>
              </a:p>
              <a:p>
                <a:pPr marL="857250" lvl="1" indent="-400050" eaLnBrk="0" hangingPunct="0">
                  <a:spcBef>
                    <a:spcPct val="20000"/>
                  </a:spcBef>
                  <a:spcAft>
                    <a:spcPts val="240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2400"/>
                  </a:spcAft>
                  <a:buClr>
                    <a:srgbClr val="FFC000"/>
                  </a:buClr>
                  <a:defRPr/>
                </a:pPr>
                <a:r>
                  <a:rPr kumimoji="1" lang="en-US" sz="2800" dirty="0" smtClean="0">
                    <a:solidFill>
                      <a:schemeClr val="bg1"/>
                    </a:solidFill>
                    <a:latin typeface="Georgia" pitchFamily="18" charset="0"/>
                  </a:rPr>
                  <a:t>    </a:t>
                </a:r>
              </a:p>
              <a:p>
                <a:pPr eaLnBrk="0" hangingPunct="0">
                  <a:spcBef>
                    <a:spcPct val="20000"/>
                  </a:spcBef>
                  <a:spcAft>
                    <a:spcPts val="0"/>
                  </a:spcAft>
                  <a:buClr>
                    <a:srgbClr val="FFC000"/>
                  </a:buClr>
                  <a:defRPr/>
                </a:pPr>
                <a:r>
                  <a:rPr kumimoji="1" lang="en-US" sz="2800" dirty="0">
                    <a:solidFill>
                      <a:srgbClr val="FFC000"/>
                    </a:solidFill>
                  </a:rPr>
                  <a:t> </a:t>
                </a:r>
                <a:r>
                  <a:rPr kumimoji="1" lang="en-US" sz="2800" dirty="0" smtClean="0">
                    <a:solidFill>
                      <a:srgbClr val="FFC000"/>
                    </a:solidFill>
                  </a:rPr>
                  <a:t>    </a:t>
                </a:r>
                <a:endParaRPr kumimoji="1" lang="en-US" sz="2800" dirty="0" smtClean="0">
                  <a:solidFill>
                    <a:schemeClr val="bg1"/>
                  </a:solidFill>
                  <a:latin typeface="Georgia" pitchFamily="18" charset="0"/>
                </a:endParaRPr>
              </a:p>
              <a:p>
                <a:pPr marL="914400" lvl="1" indent="-457200" eaLnBrk="0" hangingPunct="0">
                  <a:spcBef>
                    <a:spcPct val="20000"/>
                  </a:spcBef>
                  <a:spcAft>
                    <a:spcPts val="0"/>
                  </a:spcAft>
                  <a:buClr>
                    <a:srgbClr val="FFC000"/>
                  </a:buClr>
                  <a:buFont typeface="Wingdings" pitchFamily="2" charset="2"/>
                  <a:buChar char="§"/>
                  <a:defRPr/>
                </a:pPr>
                <a:endParaRPr kumimoji="1" lang="en-US" sz="2800" dirty="0">
                  <a:solidFill>
                    <a:srgbClr val="FFC000"/>
                  </a:solidFill>
                  <a:latin typeface="Georgia" pitchFamily="18" charset="0"/>
                </a:endParaRPr>
              </a:p>
              <a:p>
                <a:pPr lvl="2" indent="-457200" eaLnBrk="0" hangingPunct="0">
                  <a:spcBef>
                    <a:spcPct val="20000"/>
                  </a:spcBef>
                  <a:spcAft>
                    <a:spcPts val="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marL="1093787" lvl="1" indent="-457200" eaLnBrk="0" hangingPunct="0">
                  <a:spcBef>
                    <a:spcPct val="20000"/>
                  </a:spcBef>
                  <a:spcAft>
                    <a:spcPts val="0"/>
                  </a:spcAft>
                  <a:buClr>
                    <a:srgbClr val="FFC000"/>
                  </a:buClr>
                  <a:buFont typeface="Wingdings" pitchFamily="2" charset="2"/>
                  <a:buChar char="§"/>
                  <a:defRPr/>
                </a:pPr>
                <a:endParaRPr kumimoji="1" lang="en-US" sz="2800" dirty="0" smtClean="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2" eaLnBrk="0" hangingPunct="0">
                  <a:spcBef>
                    <a:spcPct val="20000"/>
                  </a:spcBef>
                  <a:spcAft>
                    <a:spcPts val="1200"/>
                  </a:spcAft>
                  <a:buClr>
                    <a:srgbClr val="FFC000"/>
                  </a:buClr>
                  <a:defRPr/>
                </a:pPr>
                <a:endParaRPr kumimoji="1" lang="en-US" sz="2800" dirty="0" smtClean="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210800" cy="5638800"/>
              </a:xfrm>
              <a:prstGeom prst="rect">
                <a:avLst/>
              </a:prstGeom>
              <a:blipFill rotWithShape="1">
                <a:blip r:embed="rId1"/>
                <a:stretch>
                  <a:fillRect l="-1075" t="-10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Operations</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3" name="Rectangle 12"/>
          <p:cNvSpPr/>
          <p:nvPr/>
        </p:nvSpPr>
        <p:spPr>
          <a:xfrm>
            <a:off x="647700" y="3505200"/>
            <a:ext cx="9220200" cy="28194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98" y="3581400"/>
            <a:ext cx="8969403"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99441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457200" lvl="0" indent="-457200" eaLnBrk="0" hangingPunct="0">
                  <a:spcBef>
                    <a:spcPct val="20000"/>
                  </a:spcBef>
                  <a:spcAft>
                    <a:spcPts val="600"/>
                  </a:spcAft>
                  <a:buClr>
                    <a:srgbClr val="FFC000"/>
                  </a:buClr>
                  <a:buFont typeface="Wingdings" pitchFamily="2" charset="2"/>
                  <a:buChar char="v"/>
                  <a:defRPr/>
                </a:pPr>
                <a:r>
                  <a:rPr kumimoji="1" lang="en-US" sz="2800" dirty="0" smtClean="0">
                    <a:solidFill>
                      <a:schemeClr val="bg1"/>
                    </a:solidFill>
                    <a:latin typeface="Georgia" pitchFamily="18" charset="0"/>
                  </a:rPr>
                  <a:t>Specify an operation to </a:t>
                </a:r>
                <a:r>
                  <a:rPr kumimoji="1" lang="en-US" sz="2800" dirty="0" smtClean="0">
                    <a:solidFill>
                      <a:srgbClr val="FFC000"/>
                    </a:solidFill>
                    <a:latin typeface="Georgia" pitchFamily="18" charset="0"/>
                  </a:rPr>
                  <a:t>find</a:t>
                </a:r>
                <a:r>
                  <a:rPr kumimoji="1" lang="en-US" sz="2800" dirty="0" smtClean="0">
                    <a:solidFill>
                      <a:schemeClr val="bg1"/>
                    </a:solidFill>
                    <a:latin typeface="Georgia" pitchFamily="18" charset="0"/>
                  </a:rPr>
                  <a:t> (retrieve) a person’s birthday</a:t>
                </a:r>
              </a:p>
              <a:p>
                <a:pPr marL="914400" lvl="1" indent="-457200" eaLnBrk="0" hangingPunct="0">
                  <a:spcBef>
                    <a:spcPct val="20000"/>
                  </a:spcBef>
                  <a:spcAft>
                    <a:spcPts val="3600"/>
                  </a:spcAft>
                  <a:buClr>
                    <a:srgbClr val="FFC000"/>
                  </a:buClr>
                  <a:buFont typeface="Wingdings" pitchFamily="2" charset="2"/>
                  <a:buChar char="§"/>
                  <a:defRPr/>
                </a:pPr>
                <a:r>
                  <a:rPr kumimoji="1" lang="en-US" sz="2800" dirty="0" smtClean="0">
                    <a:solidFill>
                      <a:schemeClr val="bg1"/>
                    </a:solidFill>
                    <a:latin typeface="Georgia" pitchFamily="18" charset="0"/>
                  </a:rPr>
                  <a:t>Consider:</a:t>
                </a:r>
                <a:r>
                  <a:rPr kumimoji="1" lang="en-US" sz="2800" dirty="0" smtClean="0">
                    <a:solidFill>
                      <a:srgbClr val="FFC000"/>
                    </a:solidFill>
                    <a:latin typeface="Georgia" pitchFamily="18" charset="0"/>
                  </a:rPr>
                  <a:t> convention</a:t>
                </a:r>
                <a:r>
                  <a:rPr kumimoji="1" lang="en-US" sz="2800" dirty="0" smtClean="0">
                    <a:solidFill>
                      <a:schemeClr val="bg1"/>
                    </a:solidFill>
                    <a:latin typeface="Georgia" pitchFamily="18" charset="0"/>
                  </a:rPr>
                  <a:t>,</a:t>
                </a:r>
                <a:r>
                  <a:rPr kumimoji="1" lang="en-US" sz="2800" dirty="0" smtClean="0">
                    <a:solidFill>
                      <a:srgbClr val="FFC000"/>
                    </a:solidFill>
                    <a:latin typeface="Georgia" pitchFamily="18" charset="0"/>
                  </a:rPr>
                  <a:t> inputs</a:t>
                </a:r>
                <a:r>
                  <a:rPr kumimoji="1" lang="en-US" sz="2800" dirty="0" smtClean="0">
                    <a:solidFill>
                      <a:schemeClr val="bg1"/>
                    </a:solidFill>
                    <a:latin typeface="Georgia" pitchFamily="18" charset="0"/>
                  </a:rPr>
                  <a:t>, </a:t>
                </a:r>
                <a:r>
                  <a:rPr kumimoji="1" lang="en-US" sz="2800" dirty="0" smtClean="0">
                    <a:solidFill>
                      <a:srgbClr val="FFC000"/>
                    </a:solidFill>
                    <a:latin typeface="Georgia" pitchFamily="18" charset="0"/>
                  </a:rPr>
                  <a:t>outputs</a:t>
                </a:r>
                <a:r>
                  <a:rPr kumimoji="1" lang="en-US" sz="2800" dirty="0" smtClean="0">
                    <a:solidFill>
                      <a:schemeClr val="bg1"/>
                    </a:solidFill>
                    <a:latin typeface="Georgia" pitchFamily="18" charset="0"/>
                  </a:rPr>
                  <a:t>, and </a:t>
                </a:r>
                <a:r>
                  <a:rPr kumimoji="1" lang="en-US" sz="2800" dirty="0" smtClean="0">
                    <a:solidFill>
                      <a:srgbClr val="FFC000"/>
                    </a:solidFill>
                    <a:latin typeface="Georgia" pitchFamily="18" charset="0"/>
                  </a:rPr>
                  <a:t>pre/post- </a:t>
                </a:r>
                <a:endParaRPr kumimoji="1" lang="en-US" sz="2800" dirty="0" smtClean="0">
                  <a:solidFill>
                    <a:schemeClr val="bg1"/>
                  </a:solidFill>
                  <a:latin typeface="Georgia" pitchFamily="18" charset="0"/>
                </a:endParaRPr>
              </a:p>
              <a:p>
                <a:pPr lvl="0" eaLnBrk="0" hangingPunct="0">
                  <a:spcBef>
                    <a:spcPct val="20000"/>
                  </a:spcBef>
                  <a:spcAft>
                    <a:spcPts val="600"/>
                  </a:spcAft>
                  <a:buClr>
                    <a:srgbClr val="FFC000"/>
                  </a:buClr>
                  <a:defRPr/>
                </a:pPr>
                <a:r>
                  <a:rPr kumimoji="1" lang="en-US" sz="2800" dirty="0" smtClean="0">
                    <a:solidFill>
                      <a:srgbClr val="FFC000"/>
                    </a:solidFill>
                    <a:latin typeface="Georgia" pitchFamily="18" charset="0"/>
                  </a:rPr>
                  <a:t>     Find Birthday Operation</a:t>
                </a:r>
              </a:p>
              <a:p>
                <a:pPr eaLnBrk="0" hangingPunct="0">
                  <a:spcBef>
                    <a:spcPct val="20000"/>
                  </a:spcBef>
                  <a:spcAft>
                    <a:spcPts val="600"/>
                  </a:spcAft>
                  <a:buClr>
                    <a:srgbClr val="FFC000"/>
                  </a:buClr>
                  <a:defRPr/>
                </a:pPr>
                <a:endParaRPr kumimoji="1" lang="en-US" sz="2800" b="0" i="1" dirty="0" smtClean="0">
                  <a:solidFill>
                    <a:schemeClr val="bg1"/>
                  </a:solidFill>
                  <a:latin typeface="Cambria Math"/>
                  <a:ea typeface="Cambria Math"/>
                </a:endParaRPr>
              </a:p>
              <a:p>
                <a:pPr eaLnBrk="0" hangingPunct="0">
                  <a:spcBef>
                    <a:spcPct val="20000"/>
                  </a:spcBef>
                  <a:spcAft>
                    <a:spcPts val="1200"/>
                  </a:spcAft>
                  <a:buClr>
                    <a:srgbClr val="FFC000"/>
                  </a:buClr>
                  <a:defRPr/>
                </a:pPr>
                <a:endParaRPr kumimoji="1" lang="en-US" sz="2800" i="1" dirty="0">
                  <a:solidFill>
                    <a:schemeClr val="bg1"/>
                  </a:solidFill>
                  <a:latin typeface="Cambria Math"/>
                  <a:ea typeface="Cambria Math"/>
                </a:endParaRPr>
              </a:p>
              <a:p>
                <a:pPr eaLnBrk="0" hangingPunct="0">
                  <a:spcBef>
                    <a:spcPct val="20000"/>
                  </a:spcBef>
                  <a:spcAft>
                    <a:spcPts val="0"/>
                  </a:spcAft>
                  <a:buClr>
                    <a:srgbClr val="FFC000"/>
                  </a:buClr>
                  <a:defRPr/>
                </a:pPr>
                <a:endParaRPr kumimoji="1" lang="en-US" sz="2800" b="0" i="1" dirty="0" smtClean="0">
                  <a:solidFill>
                    <a:schemeClr val="bg1"/>
                  </a:solidFill>
                  <a:latin typeface="Cambria Math"/>
                  <a:ea typeface="Cambria Math"/>
                </a:endParaRPr>
              </a:p>
              <a:p>
                <a:pPr lvl="0" eaLnBrk="0" hangingPunct="0">
                  <a:spcBef>
                    <a:spcPct val="20000"/>
                  </a:spcBef>
                  <a:spcAft>
                    <a:spcPts val="0"/>
                  </a:spcAft>
                  <a:buClr>
                    <a:srgbClr val="FFC000"/>
                  </a:buClr>
                  <a:defRPr/>
                </a:pPr>
                <a:r>
                  <a:rPr kumimoji="1" lang="en-US" sz="2800" dirty="0" smtClean="0">
                    <a:solidFill>
                      <a:srgbClr val="FFC000"/>
                    </a:solidFill>
                    <a:latin typeface="Georgia" pitchFamily="18" charset="0"/>
                  </a:rPr>
                  <a:t> </a:t>
                </a:r>
                <a:endParaRPr kumimoji="1" lang="en-US" sz="2800" dirty="0">
                  <a:solidFill>
                    <a:srgbClr val="FFC000"/>
                  </a:solidFill>
                  <a:latin typeface="Georgia" pitchFamily="18" charset="0"/>
                </a:endParaRPr>
              </a:p>
              <a:p>
                <a:pPr lvl="1" eaLnBrk="0" hangingPunct="0">
                  <a:spcBef>
                    <a:spcPct val="20000"/>
                  </a:spcBef>
                  <a:spcAft>
                    <a:spcPts val="600"/>
                  </a:spcAft>
                  <a:buClr>
                    <a:srgbClr val="FFC000"/>
                  </a:buClr>
                  <a:defRPr/>
                </a:pPr>
                <a14:m>
                  <m:oMath xmlns:m="http://schemas.openxmlformats.org/officeDocument/2006/math">
                    <m:r>
                      <a:rPr kumimoji="1" lang="en-US" sz="2800" b="0" i="1" smtClean="0">
                        <a:solidFill>
                          <a:srgbClr val="FFFFFF"/>
                        </a:solidFill>
                        <a:latin typeface="Cambria Math"/>
                      </a:rPr>
                      <m:t> </m:t>
                    </m:r>
                  </m:oMath>
                </a14:m>
                <a:r>
                  <a:rPr kumimoji="1" lang="en-US" sz="2800" dirty="0" smtClean="0">
                    <a:solidFill>
                      <a:srgbClr val="FFFFFF"/>
                    </a:solidFill>
                    <a:latin typeface="Georgia" pitchFamily="18" charset="0"/>
                  </a:rPr>
                  <a:t> </a:t>
                </a:r>
              </a:p>
              <a:p>
                <a:pPr marL="857250" lvl="1" indent="-400050" eaLnBrk="0" hangingPunct="0">
                  <a:spcBef>
                    <a:spcPct val="20000"/>
                  </a:spcBef>
                  <a:spcAft>
                    <a:spcPts val="240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2400"/>
                  </a:spcAft>
                  <a:buClr>
                    <a:srgbClr val="FFC000"/>
                  </a:buClr>
                  <a:defRPr/>
                </a:pPr>
                <a:r>
                  <a:rPr kumimoji="1" lang="en-US" sz="2800" dirty="0" smtClean="0">
                    <a:solidFill>
                      <a:schemeClr val="bg1"/>
                    </a:solidFill>
                    <a:latin typeface="Georgia" pitchFamily="18" charset="0"/>
                  </a:rPr>
                  <a:t>    </a:t>
                </a:r>
              </a:p>
              <a:p>
                <a:pPr eaLnBrk="0" hangingPunct="0">
                  <a:spcBef>
                    <a:spcPct val="20000"/>
                  </a:spcBef>
                  <a:spcAft>
                    <a:spcPts val="0"/>
                  </a:spcAft>
                  <a:buClr>
                    <a:srgbClr val="FFC000"/>
                  </a:buClr>
                  <a:defRPr/>
                </a:pPr>
                <a:r>
                  <a:rPr kumimoji="1" lang="en-US" sz="2800" dirty="0">
                    <a:solidFill>
                      <a:srgbClr val="FFC000"/>
                    </a:solidFill>
                  </a:rPr>
                  <a:t> </a:t>
                </a:r>
                <a:r>
                  <a:rPr kumimoji="1" lang="en-US" sz="2800" dirty="0" smtClean="0">
                    <a:solidFill>
                      <a:srgbClr val="FFC000"/>
                    </a:solidFill>
                  </a:rPr>
                  <a:t>    </a:t>
                </a:r>
                <a:endParaRPr kumimoji="1" lang="en-US" sz="2800" dirty="0" smtClean="0">
                  <a:solidFill>
                    <a:schemeClr val="bg1"/>
                  </a:solidFill>
                  <a:latin typeface="Georgia" pitchFamily="18" charset="0"/>
                </a:endParaRPr>
              </a:p>
              <a:p>
                <a:pPr marL="914400" lvl="1" indent="-457200" eaLnBrk="0" hangingPunct="0">
                  <a:spcBef>
                    <a:spcPct val="20000"/>
                  </a:spcBef>
                  <a:spcAft>
                    <a:spcPts val="0"/>
                  </a:spcAft>
                  <a:buClr>
                    <a:srgbClr val="FFC000"/>
                  </a:buClr>
                  <a:buFont typeface="Wingdings" pitchFamily="2" charset="2"/>
                  <a:buChar char="§"/>
                  <a:defRPr/>
                </a:pPr>
                <a:endParaRPr kumimoji="1" lang="en-US" sz="2800" dirty="0">
                  <a:solidFill>
                    <a:srgbClr val="FFC000"/>
                  </a:solidFill>
                  <a:latin typeface="Georgia" pitchFamily="18" charset="0"/>
                </a:endParaRPr>
              </a:p>
              <a:p>
                <a:pPr lvl="2" indent="-457200" eaLnBrk="0" hangingPunct="0">
                  <a:spcBef>
                    <a:spcPct val="20000"/>
                  </a:spcBef>
                  <a:spcAft>
                    <a:spcPts val="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marL="1093787" lvl="1" indent="-457200" eaLnBrk="0" hangingPunct="0">
                  <a:spcBef>
                    <a:spcPct val="20000"/>
                  </a:spcBef>
                  <a:spcAft>
                    <a:spcPts val="0"/>
                  </a:spcAft>
                  <a:buClr>
                    <a:srgbClr val="FFC000"/>
                  </a:buClr>
                  <a:buFont typeface="Wingdings" pitchFamily="2" charset="2"/>
                  <a:buChar char="§"/>
                  <a:defRPr/>
                </a:pPr>
                <a:endParaRPr kumimoji="1" lang="en-US" sz="2800" dirty="0" smtClean="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2" eaLnBrk="0" hangingPunct="0">
                  <a:spcBef>
                    <a:spcPct val="20000"/>
                  </a:spcBef>
                  <a:spcAft>
                    <a:spcPts val="1200"/>
                  </a:spcAft>
                  <a:buClr>
                    <a:srgbClr val="FFC000"/>
                  </a:buClr>
                  <a:defRPr/>
                </a:pPr>
                <a:endParaRPr kumimoji="1" lang="en-US" sz="2800" dirty="0" smtClean="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9944100" cy="5638800"/>
              </a:xfrm>
              <a:prstGeom prst="rect">
                <a:avLst/>
              </a:prstGeom>
              <a:blipFill rotWithShape="1">
                <a:blip r:embed="rId1"/>
                <a:stretch>
                  <a:fillRect l="-1104" t="-10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Operations </a:t>
            </a:r>
            <a:r>
              <a:rPr kumimoji="1" lang="en-US" sz="4800" dirty="0" smtClean="0">
                <a:solidFill>
                  <a:schemeClr val="bg1"/>
                </a:solidFill>
                <a:latin typeface="Georgia" panose="02040502050405020303" pitchFamily="18" charset="0"/>
              </a:rPr>
              <a:t>(cont’d)</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3" name="Rectangle 12"/>
          <p:cNvSpPr/>
          <p:nvPr/>
        </p:nvSpPr>
        <p:spPr>
          <a:xfrm>
            <a:off x="647700" y="3505200"/>
            <a:ext cx="9220200" cy="2660832"/>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3581400"/>
            <a:ext cx="9147175" cy="2584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2108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457200" lvl="0" indent="-457200" eaLnBrk="0" hangingPunct="0">
                  <a:spcBef>
                    <a:spcPct val="20000"/>
                  </a:spcBef>
                  <a:spcAft>
                    <a:spcPts val="600"/>
                  </a:spcAft>
                  <a:buClr>
                    <a:srgbClr val="FFC000"/>
                  </a:buClr>
                  <a:buFont typeface="Wingdings" pitchFamily="2" charset="2"/>
                  <a:buChar char="v"/>
                  <a:defRPr/>
                </a:pPr>
                <a:r>
                  <a:rPr kumimoji="1" lang="en-US" sz="2800" dirty="0" smtClean="0">
                    <a:solidFill>
                      <a:schemeClr val="bg1"/>
                    </a:solidFill>
                    <a:latin typeface="Georgia" pitchFamily="18" charset="0"/>
                  </a:rPr>
                  <a:t>Specify an operation to </a:t>
                </a:r>
                <a:r>
                  <a:rPr kumimoji="1" lang="en-US" sz="2800" dirty="0" smtClean="0">
                    <a:solidFill>
                      <a:srgbClr val="FFC000"/>
                    </a:solidFill>
                    <a:latin typeface="Georgia" pitchFamily="18" charset="0"/>
                  </a:rPr>
                  <a:t>remind</a:t>
                </a:r>
                <a:r>
                  <a:rPr kumimoji="1" lang="en-US" sz="2800" dirty="0" smtClean="0">
                    <a:solidFill>
                      <a:schemeClr val="bg1"/>
                    </a:solidFill>
                    <a:latin typeface="Georgia" pitchFamily="18" charset="0"/>
                  </a:rPr>
                  <a:t> you who’s birthday is it today</a:t>
                </a:r>
              </a:p>
              <a:p>
                <a:pPr marL="914400" lvl="1" indent="-457200" eaLnBrk="0" hangingPunct="0">
                  <a:spcBef>
                    <a:spcPct val="20000"/>
                  </a:spcBef>
                  <a:spcAft>
                    <a:spcPts val="3600"/>
                  </a:spcAft>
                  <a:buClr>
                    <a:srgbClr val="FFC000"/>
                  </a:buClr>
                  <a:buFont typeface="Wingdings" pitchFamily="2" charset="2"/>
                  <a:buChar char="§"/>
                  <a:defRPr/>
                </a:pPr>
                <a:r>
                  <a:rPr kumimoji="1" lang="en-US" sz="2800" dirty="0" smtClean="0">
                    <a:solidFill>
                      <a:schemeClr val="bg1"/>
                    </a:solidFill>
                    <a:latin typeface="Georgia" pitchFamily="18" charset="0"/>
                  </a:rPr>
                  <a:t>Consider:</a:t>
                </a:r>
                <a:r>
                  <a:rPr kumimoji="1" lang="en-US" sz="2800" dirty="0" smtClean="0">
                    <a:solidFill>
                      <a:srgbClr val="FFC000"/>
                    </a:solidFill>
                    <a:latin typeface="Georgia" pitchFamily="18" charset="0"/>
                  </a:rPr>
                  <a:t> convention</a:t>
                </a:r>
                <a:r>
                  <a:rPr kumimoji="1" lang="en-US" sz="2800" dirty="0" smtClean="0">
                    <a:solidFill>
                      <a:schemeClr val="bg1"/>
                    </a:solidFill>
                    <a:latin typeface="Georgia" pitchFamily="18" charset="0"/>
                  </a:rPr>
                  <a:t>,</a:t>
                </a:r>
                <a:r>
                  <a:rPr kumimoji="1" lang="en-US" sz="2800" dirty="0" smtClean="0">
                    <a:solidFill>
                      <a:srgbClr val="FFC000"/>
                    </a:solidFill>
                    <a:latin typeface="Georgia" pitchFamily="18" charset="0"/>
                  </a:rPr>
                  <a:t> inputs</a:t>
                </a:r>
                <a:r>
                  <a:rPr kumimoji="1" lang="en-US" sz="2800" dirty="0" smtClean="0">
                    <a:solidFill>
                      <a:schemeClr val="bg1"/>
                    </a:solidFill>
                    <a:latin typeface="Georgia" pitchFamily="18" charset="0"/>
                  </a:rPr>
                  <a:t>, </a:t>
                </a:r>
                <a:r>
                  <a:rPr kumimoji="1" lang="en-US" sz="2800" dirty="0" smtClean="0">
                    <a:solidFill>
                      <a:srgbClr val="FFC000"/>
                    </a:solidFill>
                    <a:latin typeface="Georgia" pitchFamily="18" charset="0"/>
                  </a:rPr>
                  <a:t>outputs</a:t>
                </a:r>
                <a:r>
                  <a:rPr kumimoji="1" lang="en-US" sz="2800" dirty="0" smtClean="0">
                    <a:solidFill>
                      <a:schemeClr val="bg1"/>
                    </a:solidFill>
                    <a:latin typeface="Georgia" pitchFamily="18" charset="0"/>
                  </a:rPr>
                  <a:t>, and</a:t>
                </a:r>
                <a:r>
                  <a:rPr kumimoji="1" lang="en-US" sz="2800" dirty="0" smtClean="0">
                    <a:solidFill>
                      <a:srgbClr val="FFC000"/>
                    </a:solidFill>
                    <a:latin typeface="Georgia" pitchFamily="18" charset="0"/>
                  </a:rPr>
                  <a:t> pre/post- </a:t>
                </a:r>
                <a:endParaRPr kumimoji="1" lang="en-US" sz="2800" dirty="0" smtClean="0">
                  <a:solidFill>
                    <a:schemeClr val="bg1"/>
                  </a:solidFill>
                  <a:latin typeface="Georgia" pitchFamily="18" charset="0"/>
                </a:endParaRPr>
              </a:p>
              <a:p>
                <a:pPr lvl="0" eaLnBrk="0" hangingPunct="0">
                  <a:spcBef>
                    <a:spcPct val="20000"/>
                  </a:spcBef>
                  <a:spcAft>
                    <a:spcPts val="600"/>
                  </a:spcAft>
                  <a:buClr>
                    <a:srgbClr val="FFC000"/>
                  </a:buClr>
                  <a:defRPr/>
                </a:pPr>
                <a:r>
                  <a:rPr kumimoji="1" lang="en-US" sz="2800" dirty="0">
                    <a:solidFill>
                      <a:srgbClr val="FFC000"/>
                    </a:solidFill>
                    <a:latin typeface="Georgia" pitchFamily="18" charset="0"/>
                  </a:rPr>
                  <a:t> </a:t>
                </a:r>
                <a:r>
                  <a:rPr kumimoji="1" lang="en-US" sz="2800" dirty="0" smtClean="0">
                    <a:solidFill>
                      <a:srgbClr val="FFC000"/>
                    </a:solidFill>
                    <a:latin typeface="Georgia" pitchFamily="18" charset="0"/>
                  </a:rPr>
                  <a:t>    Remind Operation</a:t>
                </a:r>
              </a:p>
              <a:p>
                <a:pPr eaLnBrk="0" hangingPunct="0">
                  <a:spcBef>
                    <a:spcPct val="20000"/>
                  </a:spcBef>
                  <a:spcAft>
                    <a:spcPts val="600"/>
                  </a:spcAft>
                  <a:buClr>
                    <a:srgbClr val="FFC000"/>
                  </a:buClr>
                  <a:defRPr/>
                </a:pPr>
                <a:endParaRPr kumimoji="1" lang="en-US" sz="2800" b="0" i="1" dirty="0" smtClean="0">
                  <a:solidFill>
                    <a:schemeClr val="bg1"/>
                  </a:solidFill>
                  <a:latin typeface="Cambria Math"/>
                  <a:ea typeface="Cambria Math"/>
                </a:endParaRPr>
              </a:p>
              <a:p>
                <a:pPr eaLnBrk="0" hangingPunct="0">
                  <a:spcBef>
                    <a:spcPct val="20000"/>
                  </a:spcBef>
                  <a:spcAft>
                    <a:spcPts val="1200"/>
                  </a:spcAft>
                  <a:buClr>
                    <a:srgbClr val="FFC000"/>
                  </a:buClr>
                  <a:defRPr/>
                </a:pPr>
                <a:endParaRPr kumimoji="1" lang="en-US" sz="2800" i="1" dirty="0">
                  <a:solidFill>
                    <a:schemeClr val="bg1"/>
                  </a:solidFill>
                  <a:latin typeface="Cambria Math"/>
                  <a:ea typeface="Cambria Math"/>
                </a:endParaRPr>
              </a:p>
              <a:p>
                <a:pPr eaLnBrk="0" hangingPunct="0">
                  <a:spcBef>
                    <a:spcPct val="20000"/>
                  </a:spcBef>
                  <a:spcAft>
                    <a:spcPts val="0"/>
                  </a:spcAft>
                  <a:buClr>
                    <a:srgbClr val="FFC000"/>
                  </a:buClr>
                  <a:defRPr/>
                </a:pPr>
                <a:endParaRPr kumimoji="1" lang="en-US" sz="2800" b="0" i="1" dirty="0" smtClean="0">
                  <a:solidFill>
                    <a:schemeClr val="bg1"/>
                  </a:solidFill>
                  <a:latin typeface="Cambria Math"/>
                  <a:ea typeface="Cambria Math"/>
                </a:endParaRPr>
              </a:p>
              <a:p>
                <a:pPr lvl="0" eaLnBrk="0" hangingPunct="0">
                  <a:spcBef>
                    <a:spcPct val="20000"/>
                  </a:spcBef>
                  <a:spcAft>
                    <a:spcPts val="0"/>
                  </a:spcAft>
                  <a:buClr>
                    <a:srgbClr val="FFC000"/>
                  </a:buClr>
                  <a:defRPr/>
                </a:pPr>
                <a:r>
                  <a:rPr kumimoji="1" lang="en-US" sz="2800" dirty="0" smtClean="0">
                    <a:solidFill>
                      <a:srgbClr val="FFC000"/>
                    </a:solidFill>
                    <a:latin typeface="Georgia" pitchFamily="18" charset="0"/>
                  </a:rPr>
                  <a:t> </a:t>
                </a:r>
                <a:endParaRPr kumimoji="1" lang="en-US" sz="2800" dirty="0">
                  <a:solidFill>
                    <a:srgbClr val="FFC000"/>
                  </a:solidFill>
                  <a:latin typeface="Georgia" pitchFamily="18" charset="0"/>
                </a:endParaRPr>
              </a:p>
              <a:p>
                <a:pPr lvl="1" eaLnBrk="0" hangingPunct="0">
                  <a:spcBef>
                    <a:spcPct val="20000"/>
                  </a:spcBef>
                  <a:spcAft>
                    <a:spcPts val="600"/>
                  </a:spcAft>
                  <a:buClr>
                    <a:srgbClr val="FFC000"/>
                  </a:buClr>
                  <a:defRPr/>
                </a:pPr>
                <a14:m>
                  <m:oMath xmlns:m="http://schemas.openxmlformats.org/officeDocument/2006/math">
                    <m:r>
                      <a:rPr kumimoji="1" lang="en-US" sz="2800" b="0" i="1" smtClean="0">
                        <a:solidFill>
                          <a:srgbClr val="FFFFFF"/>
                        </a:solidFill>
                        <a:latin typeface="Cambria Math"/>
                      </a:rPr>
                      <m:t> </m:t>
                    </m:r>
                  </m:oMath>
                </a14:m>
                <a:r>
                  <a:rPr kumimoji="1" lang="en-US" sz="2800" dirty="0" smtClean="0">
                    <a:solidFill>
                      <a:srgbClr val="FFFFFF"/>
                    </a:solidFill>
                    <a:latin typeface="Georgia" pitchFamily="18" charset="0"/>
                  </a:rPr>
                  <a:t> </a:t>
                </a:r>
              </a:p>
              <a:p>
                <a:pPr marL="857250" lvl="1" indent="-400050" eaLnBrk="0" hangingPunct="0">
                  <a:spcBef>
                    <a:spcPct val="20000"/>
                  </a:spcBef>
                  <a:spcAft>
                    <a:spcPts val="240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2400"/>
                  </a:spcAft>
                  <a:buClr>
                    <a:srgbClr val="FFC000"/>
                  </a:buClr>
                  <a:defRPr/>
                </a:pPr>
                <a:r>
                  <a:rPr kumimoji="1" lang="en-US" sz="2800" dirty="0" smtClean="0">
                    <a:solidFill>
                      <a:schemeClr val="bg1"/>
                    </a:solidFill>
                    <a:latin typeface="Georgia" pitchFamily="18" charset="0"/>
                  </a:rPr>
                  <a:t>    </a:t>
                </a:r>
              </a:p>
              <a:p>
                <a:pPr eaLnBrk="0" hangingPunct="0">
                  <a:spcBef>
                    <a:spcPct val="20000"/>
                  </a:spcBef>
                  <a:spcAft>
                    <a:spcPts val="0"/>
                  </a:spcAft>
                  <a:buClr>
                    <a:srgbClr val="FFC000"/>
                  </a:buClr>
                  <a:defRPr/>
                </a:pPr>
                <a:r>
                  <a:rPr kumimoji="1" lang="en-US" sz="2800" dirty="0">
                    <a:solidFill>
                      <a:srgbClr val="FFC000"/>
                    </a:solidFill>
                  </a:rPr>
                  <a:t> </a:t>
                </a:r>
                <a:r>
                  <a:rPr kumimoji="1" lang="en-US" sz="2800" dirty="0" smtClean="0">
                    <a:solidFill>
                      <a:srgbClr val="FFC000"/>
                    </a:solidFill>
                  </a:rPr>
                  <a:t>    </a:t>
                </a:r>
                <a:endParaRPr kumimoji="1" lang="en-US" sz="2800" dirty="0" smtClean="0">
                  <a:solidFill>
                    <a:schemeClr val="bg1"/>
                  </a:solidFill>
                  <a:latin typeface="Georgia" pitchFamily="18" charset="0"/>
                </a:endParaRPr>
              </a:p>
              <a:p>
                <a:pPr marL="914400" lvl="1" indent="-457200" eaLnBrk="0" hangingPunct="0">
                  <a:spcBef>
                    <a:spcPct val="20000"/>
                  </a:spcBef>
                  <a:spcAft>
                    <a:spcPts val="0"/>
                  </a:spcAft>
                  <a:buClr>
                    <a:srgbClr val="FFC000"/>
                  </a:buClr>
                  <a:buFont typeface="Wingdings" pitchFamily="2" charset="2"/>
                  <a:buChar char="§"/>
                  <a:defRPr/>
                </a:pPr>
                <a:endParaRPr kumimoji="1" lang="en-US" sz="2800" dirty="0">
                  <a:solidFill>
                    <a:srgbClr val="FFC000"/>
                  </a:solidFill>
                  <a:latin typeface="Georgia" pitchFamily="18" charset="0"/>
                </a:endParaRPr>
              </a:p>
              <a:p>
                <a:pPr lvl="2" indent="-457200" eaLnBrk="0" hangingPunct="0">
                  <a:spcBef>
                    <a:spcPct val="20000"/>
                  </a:spcBef>
                  <a:spcAft>
                    <a:spcPts val="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marL="1093787" lvl="1" indent="-457200" eaLnBrk="0" hangingPunct="0">
                  <a:spcBef>
                    <a:spcPct val="20000"/>
                  </a:spcBef>
                  <a:spcAft>
                    <a:spcPts val="0"/>
                  </a:spcAft>
                  <a:buClr>
                    <a:srgbClr val="FFC000"/>
                  </a:buClr>
                  <a:buFont typeface="Wingdings" pitchFamily="2" charset="2"/>
                  <a:buChar char="§"/>
                  <a:defRPr/>
                </a:pPr>
                <a:endParaRPr kumimoji="1" lang="en-US" sz="2800" dirty="0" smtClean="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2" eaLnBrk="0" hangingPunct="0">
                  <a:spcBef>
                    <a:spcPct val="20000"/>
                  </a:spcBef>
                  <a:spcAft>
                    <a:spcPts val="1200"/>
                  </a:spcAft>
                  <a:buClr>
                    <a:srgbClr val="FFC000"/>
                  </a:buClr>
                  <a:defRPr/>
                </a:pPr>
                <a:endParaRPr kumimoji="1" lang="en-US" sz="2800" dirty="0" smtClean="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210800" cy="5638800"/>
              </a:xfrm>
              <a:prstGeom prst="rect">
                <a:avLst/>
              </a:prstGeom>
              <a:blipFill rotWithShape="1">
                <a:blip r:embed="rId1"/>
                <a:stretch>
                  <a:fillRect l="-1075" t="-1081" r="-6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Operations </a:t>
            </a:r>
            <a:r>
              <a:rPr kumimoji="1" lang="en-US" sz="4800" dirty="0" smtClean="0">
                <a:solidFill>
                  <a:schemeClr val="bg1"/>
                </a:solidFill>
                <a:latin typeface="Georgia" panose="02040502050405020303" pitchFamily="18" charset="0"/>
              </a:rPr>
              <a:t>(cont’d)</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3" name="Rectangle 12"/>
          <p:cNvSpPr/>
          <p:nvPr/>
        </p:nvSpPr>
        <p:spPr>
          <a:xfrm>
            <a:off x="647700" y="3505200"/>
            <a:ext cx="9220200" cy="22860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581400"/>
            <a:ext cx="9029700" cy="2140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2108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457200" lvl="0" indent="-457200" eaLnBrk="0" hangingPunct="0">
                  <a:spcBef>
                    <a:spcPct val="20000"/>
                  </a:spcBef>
                  <a:spcAft>
                    <a:spcPts val="2400"/>
                  </a:spcAft>
                  <a:buClr>
                    <a:srgbClr val="FFC000"/>
                  </a:buClr>
                  <a:buFont typeface="Wingdings" pitchFamily="2" charset="2"/>
                  <a:buChar char="v"/>
                  <a:defRPr/>
                </a:pPr>
                <a:r>
                  <a:rPr kumimoji="1" lang="en-US" sz="2800" dirty="0" smtClean="0">
                    <a:solidFill>
                      <a:schemeClr val="bg1"/>
                    </a:solidFill>
                    <a:latin typeface="Georgia" pitchFamily="18" charset="0"/>
                  </a:rPr>
                  <a:t>An implementation of the Birthday Book specification will work as long as there are no mistakes in the input, i.e., if </a:t>
                </a:r>
                <a:br>
                  <a:rPr kumimoji="1" lang="en-US" sz="2800" dirty="0" smtClean="0">
                    <a:solidFill>
                      <a:schemeClr val="bg1"/>
                    </a:solidFill>
                    <a:latin typeface="Georgia" pitchFamily="18" charset="0"/>
                  </a:rPr>
                </a:br>
                <a:r>
                  <a:rPr kumimoji="1" lang="en-US" sz="2800" dirty="0" smtClean="0">
                    <a:solidFill>
                      <a:schemeClr val="bg1"/>
                    </a:solidFill>
                    <a:latin typeface="Georgia" pitchFamily="18" charset="0"/>
                  </a:rPr>
                  <a:t>the </a:t>
                </a:r>
                <a:r>
                  <a:rPr kumimoji="1" lang="en-US" sz="2800" dirty="0" smtClean="0">
                    <a:solidFill>
                      <a:srgbClr val="FFC000"/>
                    </a:solidFill>
                    <a:latin typeface="Georgia" pitchFamily="18" charset="0"/>
                  </a:rPr>
                  <a:t>pre-conditions</a:t>
                </a:r>
                <a:r>
                  <a:rPr kumimoji="1" lang="en-US" sz="2800" dirty="0" smtClean="0">
                    <a:solidFill>
                      <a:schemeClr val="bg1"/>
                    </a:solidFill>
                    <a:latin typeface="Georgia" pitchFamily="18" charset="0"/>
                  </a:rPr>
                  <a:t> have been met.</a:t>
                </a:r>
              </a:p>
              <a:p>
                <a:pPr marL="457200" lvl="0" indent="-457200" eaLnBrk="0" hangingPunct="0">
                  <a:spcBef>
                    <a:spcPct val="20000"/>
                  </a:spcBef>
                  <a:spcAft>
                    <a:spcPts val="1200"/>
                  </a:spcAft>
                  <a:buClr>
                    <a:srgbClr val="FFC000"/>
                  </a:buClr>
                  <a:buFont typeface="Wingdings" pitchFamily="2" charset="2"/>
                  <a:buChar char="v"/>
                  <a:defRPr/>
                </a:pPr>
                <a:r>
                  <a:rPr kumimoji="1" lang="en-US" sz="2800" dirty="0" smtClean="0">
                    <a:solidFill>
                      <a:schemeClr val="bg1"/>
                    </a:solidFill>
                    <a:latin typeface="Georgia" pitchFamily="18" charset="0"/>
                  </a:rPr>
                  <a:t>For completeness, we should also specify </a:t>
                </a:r>
                <a:r>
                  <a:rPr kumimoji="1" lang="en-US" sz="2800" dirty="0" smtClean="0">
                    <a:solidFill>
                      <a:srgbClr val="FFC000"/>
                    </a:solidFill>
                    <a:latin typeface="Georgia" pitchFamily="18" charset="0"/>
                  </a:rPr>
                  <a:t>error cases</a:t>
                </a:r>
                <a:r>
                  <a:rPr kumimoji="1" lang="en-US" sz="2800" dirty="0" smtClean="0">
                    <a:solidFill>
                      <a:schemeClr val="bg1"/>
                    </a:solidFill>
                    <a:latin typeface="Georgia" pitchFamily="18" charset="0"/>
                  </a:rPr>
                  <a:t>: </a:t>
                </a:r>
              </a:p>
              <a:p>
                <a:pPr marL="914400" lvl="1" indent="-457200" eaLnBrk="0" hangingPunct="0">
                  <a:spcBef>
                    <a:spcPct val="20000"/>
                  </a:spcBef>
                  <a:spcAft>
                    <a:spcPts val="0"/>
                  </a:spcAft>
                  <a:buClr>
                    <a:srgbClr val="FFC000"/>
                  </a:buClr>
                  <a:buFont typeface="Wingdings" pitchFamily="2" charset="2"/>
                  <a:buChar char="§"/>
                  <a:defRPr/>
                </a:pPr>
                <a:r>
                  <a:rPr kumimoji="1" lang="en-US" sz="2800" dirty="0" smtClean="0">
                    <a:solidFill>
                      <a:schemeClr val="bg1"/>
                    </a:solidFill>
                    <a:latin typeface="Georgia" pitchFamily="18" charset="0"/>
                  </a:rPr>
                  <a:t>Adding the birthday of someone that is already known</a:t>
                </a:r>
              </a:p>
              <a:p>
                <a:pPr marL="914400" lvl="1" indent="-457200" eaLnBrk="0" hangingPunct="0">
                  <a:spcBef>
                    <a:spcPct val="20000"/>
                  </a:spcBef>
                  <a:spcAft>
                    <a:spcPts val="2400"/>
                  </a:spcAft>
                  <a:buClr>
                    <a:srgbClr val="FFC000"/>
                  </a:buClr>
                  <a:buFont typeface="Wingdings" pitchFamily="2" charset="2"/>
                  <a:buChar char="§"/>
                  <a:defRPr/>
                </a:pPr>
                <a:r>
                  <a:rPr kumimoji="1" lang="en-US" sz="2800" dirty="0" smtClean="0">
                    <a:solidFill>
                      <a:schemeClr val="bg1"/>
                    </a:solidFill>
                    <a:latin typeface="Georgia" pitchFamily="18" charset="0"/>
                  </a:rPr>
                  <a:t>Trying to find the birthday of someone that is not known</a:t>
                </a:r>
              </a:p>
              <a:p>
                <a:pPr marL="457200" indent="-457200" eaLnBrk="0" hangingPunct="0">
                  <a:spcBef>
                    <a:spcPct val="20000"/>
                  </a:spcBef>
                  <a:spcAft>
                    <a:spcPts val="600"/>
                  </a:spcAft>
                  <a:buClr>
                    <a:srgbClr val="FFC000"/>
                  </a:buClr>
                  <a:buFont typeface="Wingdings" pitchFamily="2" charset="2"/>
                  <a:buChar char="v"/>
                  <a:defRPr/>
                </a:pPr>
                <a:r>
                  <a:rPr kumimoji="1" lang="en-US" sz="2800" dirty="0" smtClean="0">
                    <a:solidFill>
                      <a:schemeClr val="bg1"/>
                    </a:solidFill>
                    <a:latin typeface="Georgia" pitchFamily="18" charset="0"/>
                  </a:rPr>
                  <a:t>To help achieve this, a new type definition is introduced to describe success and error conditions.</a:t>
                </a:r>
              </a:p>
              <a:p>
                <a:pPr marL="914400" lvl="1" indent="-457200" eaLnBrk="0" hangingPunct="0">
                  <a:spcBef>
                    <a:spcPct val="20000"/>
                  </a:spcBef>
                  <a:spcAft>
                    <a:spcPts val="600"/>
                  </a:spcAft>
                  <a:buClr>
                    <a:srgbClr val="FFC000"/>
                  </a:buClr>
                  <a:buFont typeface="Wingdings" pitchFamily="2" charset="2"/>
                  <a:buChar char="§"/>
                  <a:defRPr/>
                </a:pPr>
                <a14:m>
                  <m:oMath xmlns:m="http://schemas.openxmlformats.org/officeDocument/2006/math">
                    <m:r>
                      <a:rPr kumimoji="1" lang="en-US" sz="2800" i="1">
                        <a:solidFill>
                          <a:srgbClr val="FFC000"/>
                        </a:solidFill>
                        <a:latin typeface="Cambria Math"/>
                      </a:rPr>
                      <m:t>𝑅𝐸𝑃𝑂𝑅𝑇</m:t>
                    </m:r>
                    <m:r>
                      <a:rPr kumimoji="1" lang="en-US" sz="2800" b="0" i="1" smtClean="0">
                        <a:solidFill>
                          <a:srgbClr val="FFC000"/>
                        </a:solidFill>
                        <a:latin typeface="Cambria Math"/>
                      </a:rPr>
                      <m:t> ≔</m:t>
                    </m:r>
                    <m:r>
                      <a:rPr kumimoji="1" lang="en-US" sz="2800" b="0" i="1" smtClean="0">
                        <a:solidFill>
                          <a:schemeClr val="bg1"/>
                        </a:solidFill>
                        <a:latin typeface="Cambria Math"/>
                      </a:rPr>
                      <m:t>𝑜𝑘</m:t>
                    </m:r>
                    <m:r>
                      <a:rPr kumimoji="1" lang="en-US" sz="2800" b="0" i="1" smtClean="0">
                        <a:solidFill>
                          <a:schemeClr val="bg1"/>
                        </a:solidFill>
                        <a:latin typeface="Cambria Math"/>
                      </a:rPr>
                      <m:t> </m:t>
                    </m:r>
                    <m:d>
                      <m:dPr>
                        <m:begChr m:val="|"/>
                        <m:endChr m:val="|"/>
                        <m:ctrlPr>
                          <a:rPr kumimoji="1" lang="en-US" sz="2800" b="0" i="1" smtClean="0">
                            <a:solidFill>
                              <a:srgbClr val="FFC000"/>
                            </a:solidFill>
                            <a:latin typeface="Cambria Math" panose="02040503050406030204" pitchFamily="18" charset="0"/>
                          </a:rPr>
                        </m:ctrlPr>
                      </m:dPr>
                      <m:e>
                        <m:r>
                          <a:rPr kumimoji="1" lang="en-US" sz="2800" b="0" i="1" smtClean="0">
                            <a:solidFill>
                              <a:srgbClr val="FFC000"/>
                            </a:solidFill>
                            <a:latin typeface="Cambria Math"/>
                          </a:rPr>
                          <m:t> </m:t>
                        </m:r>
                        <m:r>
                          <a:rPr kumimoji="1" lang="en-US" sz="2800" i="1">
                            <a:solidFill>
                              <a:schemeClr val="bg1"/>
                            </a:solidFill>
                            <a:latin typeface="Cambria Math"/>
                          </a:rPr>
                          <m:t>𝑎𝑙𝑟𝑒𝑎𝑑𝑦</m:t>
                        </m:r>
                        <m:r>
                          <a:rPr kumimoji="1" lang="en-US" sz="2800" i="1">
                            <a:solidFill>
                              <a:schemeClr val="bg1"/>
                            </a:solidFill>
                            <a:latin typeface="Cambria Math"/>
                          </a:rPr>
                          <m:t>_</m:t>
                        </m:r>
                        <m:r>
                          <a:rPr kumimoji="1" lang="en-US" sz="2800" i="1">
                            <a:solidFill>
                              <a:schemeClr val="bg1"/>
                            </a:solidFill>
                            <a:latin typeface="Cambria Math"/>
                          </a:rPr>
                          <m:t>𝑘𝑛𝑜𝑤𝑛</m:t>
                        </m:r>
                        <m:r>
                          <a:rPr kumimoji="1" lang="en-US" sz="2800" b="0" i="1" smtClean="0">
                            <a:solidFill>
                              <a:schemeClr val="bg1"/>
                            </a:solidFill>
                            <a:latin typeface="Cambria Math"/>
                          </a:rPr>
                          <m:t>  </m:t>
                        </m:r>
                      </m:e>
                    </m:d>
                    <m:r>
                      <a:rPr kumimoji="1" lang="en-US" sz="2800" i="1">
                        <a:solidFill>
                          <a:schemeClr val="bg1"/>
                        </a:solidFill>
                        <a:latin typeface="Cambria Math"/>
                      </a:rPr>
                      <m:t> </m:t>
                    </m:r>
                    <m:r>
                      <a:rPr kumimoji="1" lang="en-US" sz="2800" i="1">
                        <a:solidFill>
                          <a:schemeClr val="bg1"/>
                        </a:solidFill>
                        <a:latin typeface="Cambria Math"/>
                      </a:rPr>
                      <m:t>𝑛𝑜𝑡</m:t>
                    </m:r>
                    <m:r>
                      <a:rPr kumimoji="1" lang="en-US" sz="2800" i="1">
                        <a:solidFill>
                          <a:schemeClr val="bg1"/>
                        </a:solidFill>
                        <a:latin typeface="Cambria Math"/>
                      </a:rPr>
                      <m:t>_</m:t>
                    </m:r>
                    <m:r>
                      <a:rPr kumimoji="1" lang="en-US" sz="2800" i="1">
                        <a:solidFill>
                          <a:schemeClr val="bg1"/>
                        </a:solidFill>
                        <a:latin typeface="Cambria Math"/>
                      </a:rPr>
                      <m:t>𝑘𝑛𝑜𝑤𝑛</m:t>
                    </m:r>
                  </m:oMath>
                </a14:m>
                <a:r>
                  <a:rPr kumimoji="1" lang="en-US" sz="2800" dirty="0" smtClean="0">
                    <a:solidFill>
                      <a:schemeClr val="bg1"/>
                    </a:solidFill>
                    <a:latin typeface="Georgia" pitchFamily="18" charset="0"/>
                  </a:rPr>
                  <a:t>  </a:t>
                </a:r>
              </a:p>
              <a:p>
                <a:pPr lvl="1" eaLnBrk="0" hangingPunct="0">
                  <a:spcBef>
                    <a:spcPct val="20000"/>
                  </a:spcBef>
                  <a:spcAft>
                    <a:spcPts val="600"/>
                  </a:spcAft>
                  <a:buClr>
                    <a:srgbClr val="FFC000"/>
                  </a:buClr>
                  <a:defRPr/>
                </a:pPr>
                <a:endParaRPr kumimoji="1" lang="en-US" sz="2800" b="0" i="1" dirty="0" smtClean="0">
                  <a:solidFill>
                    <a:schemeClr val="bg1"/>
                  </a:solidFill>
                  <a:latin typeface="Cambria Math"/>
                  <a:ea typeface="Cambria Math"/>
                </a:endParaRPr>
              </a:p>
              <a:p>
                <a:pPr eaLnBrk="0" hangingPunct="0">
                  <a:spcBef>
                    <a:spcPct val="20000"/>
                  </a:spcBef>
                  <a:spcAft>
                    <a:spcPts val="1200"/>
                  </a:spcAft>
                  <a:buClr>
                    <a:srgbClr val="FFC000"/>
                  </a:buClr>
                  <a:defRPr/>
                </a:pPr>
                <a:endParaRPr kumimoji="1" lang="en-US" sz="2800" i="1" dirty="0">
                  <a:solidFill>
                    <a:schemeClr val="bg1"/>
                  </a:solidFill>
                  <a:latin typeface="Cambria Math"/>
                  <a:ea typeface="Cambria Math"/>
                </a:endParaRPr>
              </a:p>
              <a:p>
                <a:pPr eaLnBrk="0" hangingPunct="0">
                  <a:spcBef>
                    <a:spcPct val="20000"/>
                  </a:spcBef>
                  <a:spcAft>
                    <a:spcPts val="0"/>
                  </a:spcAft>
                  <a:buClr>
                    <a:srgbClr val="FFC000"/>
                  </a:buClr>
                  <a:defRPr/>
                </a:pPr>
                <a:endParaRPr kumimoji="1" lang="en-US" sz="2800" b="0" i="1" dirty="0" smtClean="0">
                  <a:solidFill>
                    <a:schemeClr val="bg1"/>
                  </a:solidFill>
                  <a:latin typeface="Cambria Math"/>
                  <a:ea typeface="Cambria Math"/>
                </a:endParaRPr>
              </a:p>
              <a:p>
                <a:pPr lvl="0" eaLnBrk="0" hangingPunct="0">
                  <a:spcBef>
                    <a:spcPct val="20000"/>
                  </a:spcBef>
                  <a:spcAft>
                    <a:spcPts val="0"/>
                  </a:spcAft>
                  <a:buClr>
                    <a:srgbClr val="FFC000"/>
                  </a:buClr>
                  <a:defRPr/>
                </a:pPr>
                <a:r>
                  <a:rPr kumimoji="1" lang="en-US" sz="2800" dirty="0" smtClean="0">
                    <a:solidFill>
                      <a:srgbClr val="FFC000"/>
                    </a:solidFill>
                    <a:latin typeface="Georgia" pitchFamily="18" charset="0"/>
                  </a:rPr>
                  <a:t> </a:t>
                </a:r>
                <a:endParaRPr kumimoji="1" lang="en-US" sz="2800" dirty="0">
                  <a:solidFill>
                    <a:srgbClr val="FFC000"/>
                  </a:solidFill>
                  <a:latin typeface="Georgia" pitchFamily="18" charset="0"/>
                </a:endParaRPr>
              </a:p>
              <a:p>
                <a:pPr lvl="1" eaLnBrk="0" hangingPunct="0">
                  <a:spcBef>
                    <a:spcPct val="20000"/>
                  </a:spcBef>
                  <a:spcAft>
                    <a:spcPts val="600"/>
                  </a:spcAft>
                  <a:buClr>
                    <a:srgbClr val="FFC000"/>
                  </a:buClr>
                  <a:defRPr/>
                </a:pPr>
                <a14:m>
                  <m:oMath xmlns:m="http://schemas.openxmlformats.org/officeDocument/2006/math">
                    <m:r>
                      <a:rPr kumimoji="1" lang="en-US" sz="2800" b="0" i="1" smtClean="0">
                        <a:solidFill>
                          <a:srgbClr val="FFFFFF"/>
                        </a:solidFill>
                        <a:latin typeface="Cambria Math"/>
                      </a:rPr>
                      <m:t> </m:t>
                    </m:r>
                  </m:oMath>
                </a14:m>
                <a:r>
                  <a:rPr kumimoji="1" lang="en-US" sz="2800" dirty="0" smtClean="0">
                    <a:solidFill>
                      <a:srgbClr val="FFFFFF"/>
                    </a:solidFill>
                    <a:latin typeface="Georgia" pitchFamily="18" charset="0"/>
                  </a:rPr>
                  <a:t> </a:t>
                </a:r>
              </a:p>
              <a:p>
                <a:pPr marL="857250" lvl="1" indent="-400050" eaLnBrk="0" hangingPunct="0">
                  <a:spcBef>
                    <a:spcPct val="20000"/>
                  </a:spcBef>
                  <a:spcAft>
                    <a:spcPts val="240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2400"/>
                  </a:spcAft>
                  <a:buClr>
                    <a:srgbClr val="FFC000"/>
                  </a:buClr>
                  <a:defRPr/>
                </a:pPr>
                <a:r>
                  <a:rPr kumimoji="1" lang="en-US" sz="2800" dirty="0" smtClean="0">
                    <a:solidFill>
                      <a:schemeClr val="bg1"/>
                    </a:solidFill>
                    <a:latin typeface="Georgia" pitchFamily="18" charset="0"/>
                  </a:rPr>
                  <a:t>    </a:t>
                </a:r>
              </a:p>
              <a:p>
                <a:pPr eaLnBrk="0" hangingPunct="0">
                  <a:spcBef>
                    <a:spcPct val="20000"/>
                  </a:spcBef>
                  <a:spcAft>
                    <a:spcPts val="0"/>
                  </a:spcAft>
                  <a:buClr>
                    <a:srgbClr val="FFC000"/>
                  </a:buClr>
                  <a:defRPr/>
                </a:pPr>
                <a:r>
                  <a:rPr kumimoji="1" lang="en-US" sz="2800" dirty="0">
                    <a:solidFill>
                      <a:srgbClr val="FFC000"/>
                    </a:solidFill>
                  </a:rPr>
                  <a:t> </a:t>
                </a:r>
                <a:r>
                  <a:rPr kumimoji="1" lang="en-US" sz="2800" dirty="0" smtClean="0">
                    <a:solidFill>
                      <a:srgbClr val="FFC000"/>
                    </a:solidFill>
                  </a:rPr>
                  <a:t>    </a:t>
                </a:r>
                <a:endParaRPr kumimoji="1" lang="en-US" sz="2800" dirty="0" smtClean="0">
                  <a:solidFill>
                    <a:schemeClr val="bg1"/>
                  </a:solidFill>
                  <a:latin typeface="Georgia" pitchFamily="18" charset="0"/>
                </a:endParaRPr>
              </a:p>
              <a:p>
                <a:pPr marL="914400" lvl="1" indent="-457200" eaLnBrk="0" hangingPunct="0">
                  <a:spcBef>
                    <a:spcPct val="20000"/>
                  </a:spcBef>
                  <a:spcAft>
                    <a:spcPts val="0"/>
                  </a:spcAft>
                  <a:buClr>
                    <a:srgbClr val="FFC000"/>
                  </a:buClr>
                  <a:buFont typeface="Wingdings" pitchFamily="2" charset="2"/>
                  <a:buChar char="§"/>
                  <a:defRPr/>
                </a:pPr>
                <a:endParaRPr kumimoji="1" lang="en-US" sz="2800" dirty="0">
                  <a:solidFill>
                    <a:srgbClr val="FFC000"/>
                  </a:solidFill>
                  <a:latin typeface="Georgia" pitchFamily="18" charset="0"/>
                </a:endParaRPr>
              </a:p>
              <a:p>
                <a:pPr lvl="2" indent="-457200" eaLnBrk="0" hangingPunct="0">
                  <a:spcBef>
                    <a:spcPct val="20000"/>
                  </a:spcBef>
                  <a:spcAft>
                    <a:spcPts val="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marL="1093787" lvl="1" indent="-457200" eaLnBrk="0" hangingPunct="0">
                  <a:spcBef>
                    <a:spcPct val="20000"/>
                  </a:spcBef>
                  <a:spcAft>
                    <a:spcPts val="0"/>
                  </a:spcAft>
                  <a:buClr>
                    <a:srgbClr val="FFC000"/>
                  </a:buClr>
                  <a:buFont typeface="Wingdings" pitchFamily="2" charset="2"/>
                  <a:buChar char="§"/>
                  <a:defRPr/>
                </a:pPr>
                <a:endParaRPr kumimoji="1" lang="en-US" sz="2800" dirty="0" smtClean="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2" eaLnBrk="0" hangingPunct="0">
                  <a:spcBef>
                    <a:spcPct val="20000"/>
                  </a:spcBef>
                  <a:spcAft>
                    <a:spcPts val="1200"/>
                  </a:spcAft>
                  <a:buClr>
                    <a:srgbClr val="FFC000"/>
                  </a:buClr>
                  <a:defRPr/>
                </a:pPr>
                <a:endParaRPr kumimoji="1" lang="en-US" sz="2800" dirty="0" smtClean="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210800" cy="5638800"/>
              </a:xfrm>
              <a:prstGeom prst="rect">
                <a:avLst/>
              </a:prstGeom>
              <a:blipFill rotWithShape="1">
                <a:blip r:embed="rId1"/>
                <a:stretch>
                  <a:fillRect l="-1075" t="-10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Considering All Scenarios</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0965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457200" lvl="0" indent="-457200" eaLnBrk="0" hangingPunct="0">
                  <a:spcBef>
                    <a:spcPct val="20000"/>
                  </a:spcBef>
                  <a:spcAft>
                    <a:spcPts val="1800"/>
                  </a:spcAft>
                  <a:buClr>
                    <a:srgbClr val="FFC000"/>
                  </a:buClr>
                  <a:buFont typeface="Wingdings" pitchFamily="2" charset="2"/>
                  <a:buChar char="v"/>
                  <a:defRPr/>
                </a:pPr>
                <a:r>
                  <a:rPr kumimoji="1" lang="en-US" sz="2800" dirty="0" smtClean="0">
                    <a:solidFill>
                      <a:schemeClr val="bg1"/>
                    </a:solidFill>
                    <a:latin typeface="Georgia" pitchFamily="18" charset="0"/>
                  </a:rPr>
                  <a:t>Z facilitates combining new schemas with existing schemas, which promotes </a:t>
                </a:r>
                <a:r>
                  <a:rPr kumimoji="1" lang="en-US" sz="2800" dirty="0" smtClean="0">
                    <a:solidFill>
                      <a:srgbClr val="FFC000"/>
                    </a:solidFill>
                    <a:latin typeface="Georgia" pitchFamily="18" charset="0"/>
                  </a:rPr>
                  <a:t>modularization</a:t>
                </a:r>
                <a:r>
                  <a:rPr kumimoji="1" lang="en-US" sz="2800" dirty="0" smtClean="0">
                    <a:solidFill>
                      <a:schemeClr val="bg1"/>
                    </a:solidFill>
                    <a:latin typeface="Georgia" pitchFamily="18" charset="0"/>
                  </a:rPr>
                  <a:t> and </a:t>
                </a:r>
                <a:r>
                  <a:rPr kumimoji="1" lang="en-US" sz="2800" dirty="0" smtClean="0">
                    <a:solidFill>
                      <a:srgbClr val="FFC000"/>
                    </a:solidFill>
                    <a:latin typeface="Georgia" pitchFamily="18" charset="0"/>
                  </a:rPr>
                  <a:t>reuse</a:t>
                </a:r>
              </a:p>
              <a:p>
                <a:pPr marL="457200" lvl="0" indent="-457200" eaLnBrk="0" hangingPunct="0">
                  <a:spcBef>
                    <a:spcPct val="20000"/>
                  </a:spcBef>
                  <a:spcAft>
                    <a:spcPts val="0"/>
                  </a:spcAft>
                  <a:buClr>
                    <a:srgbClr val="FFC000"/>
                  </a:buClr>
                  <a:buFont typeface="Wingdings" pitchFamily="2" charset="2"/>
                  <a:buChar char="v"/>
                  <a:defRPr/>
                </a:pPr>
                <a:r>
                  <a:rPr kumimoji="1" lang="en-US" sz="2800" dirty="0" smtClean="0">
                    <a:solidFill>
                      <a:schemeClr val="bg1"/>
                    </a:solidFill>
                    <a:latin typeface="Georgia" pitchFamily="18" charset="0"/>
                  </a:rPr>
                  <a:t>A reusable schema to describe successful completion of an operation can first be defined:</a:t>
                </a:r>
              </a:p>
              <a:p>
                <a:pPr marL="457200" lvl="0" indent="-457200" eaLnBrk="0" hangingPunct="0">
                  <a:spcBef>
                    <a:spcPct val="20000"/>
                  </a:spcBef>
                  <a:spcAft>
                    <a:spcPts val="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0" indent="-457200" eaLnBrk="0" hangingPunct="0">
                  <a:spcBef>
                    <a:spcPct val="20000"/>
                  </a:spcBef>
                  <a:spcAft>
                    <a:spcPts val="60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lvl="0" eaLnBrk="0" hangingPunct="0">
                  <a:spcBef>
                    <a:spcPct val="20000"/>
                  </a:spcBef>
                  <a:spcAft>
                    <a:spcPts val="1800"/>
                  </a:spcAft>
                  <a:buClr>
                    <a:srgbClr val="FFC000"/>
                  </a:buClr>
                  <a:defRPr/>
                </a:pPr>
                <a:endParaRPr kumimoji="1" lang="en-US" sz="2800" dirty="0" smtClean="0">
                  <a:solidFill>
                    <a:schemeClr val="bg1"/>
                  </a:solidFill>
                  <a:latin typeface="Georgia" pitchFamily="18" charset="0"/>
                </a:endParaRPr>
              </a:p>
              <a:p>
                <a:pPr lvl="0" eaLnBrk="0" hangingPunct="0">
                  <a:spcBef>
                    <a:spcPct val="20000"/>
                  </a:spcBef>
                  <a:spcAft>
                    <a:spcPts val="1800"/>
                  </a:spcAft>
                  <a:buClr>
                    <a:srgbClr val="FFC000"/>
                  </a:buClr>
                  <a:defRPr/>
                </a:pPr>
                <a:r>
                  <a:rPr kumimoji="1" lang="en-US" sz="2800" dirty="0">
                    <a:solidFill>
                      <a:schemeClr val="bg1"/>
                    </a:solidFill>
                    <a:latin typeface="Georgia" pitchFamily="18" charset="0"/>
                  </a:rPr>
                  <a:t> </a:t>
                </a:r>
                <a:r>
                  <a:rPr kumimoji="1" lang="en-US" sz="2800" dirty="0" smtClean="0">
                    <a:solidFill>
                      <a:schemeClr val="bg1"/>
                    </a:solidFill>
                    <a:latin typeface="Georgia" pitchFamily="18" charset="0"/>
                  </a:rPr>
                  <a:t>    and then integrated through </a:t>
                </a:r>
                <a:r>
                  <a:rPr kumimoji="1" lang="en-US" sz="2800" dirty="0" smtClean="0">
                    <a:solidFill>
                      <a:srgbClr val="FFC000"/>
                    </a:solidFill>
                    <a:latin typeface="Georgia" pitchFamily="18" charset="0"/>
                  </a:rPr>
                  <a:t>schema conjunction</a:t>
                </a:r>
                <a:r>
                  <a:rPr kumimoji="1" lang="en-US" sz="2800" dirty="0">
                    <a:solidFill>
                      <a:schemeClr val="bg1"/>
                    </a:solidFill>
                    <a:latin typeface="Georgia" pitchFamily="18" charset="0"/>
                  </a:rPr>
                  <a:t>.</a:t>
                </a:r>
                <a:endParaRPr kumimoji="1" lang="en-US" sz="2800" dirty="0" smtClean="0">
                  <a:solidFill>
                    <a:srgbClr val="FFC000"/>
                  </a:solidFill>
                  <a:latin typeface="Georgia" pitchFamily="18" charset="0"/>
                </a:endParaRPr>
              </a:p>
              <a:p>
                <a:pPr lvl="1" eaLnBrk="0" hangingPunct="0">
                  <a:spcBef>
                    <a:spcPct val="20000"/>
                  </a:spcBef>
                  <a:spcAft>
                    <a:spcPts val="0"/>
                  </a:spcAft>
                  <a:buClr>
                    <a:srgbClr val="FFC000"/>
                  </a:buClr>
                  <a:defRPr/>
                </a:pPr>
                <a:r>
                  <a:rPr kumimoji="1" lang="en-US" sz="2800" b="0" dirty="0" smtClean="0">
                    <a:solidFill>
                      <a:schemeClr val="bg1"/>
                    </a:solidFill>
                  </a:rPr>
                  <a:t>e.g.,  </a:t>
                </a:r>
                <a14:m>
                  <m:oMath xmlns:m="http://schemas.openxmlformats.org/officeDocument/2006/math">
                    <m:r>
                      <a:rPr kumimoji="1" lang="en-US" sz="2800" b="0" i="1" smtClean="0">
                        <a:solidFill>
                          <a:schemeClr val="bg1"/>
                        </a:solidFill>
                        <a:latin typeface="Cambria Math"/>
                      </a:rPr>
                      <m:t>𝐴𝑑𝑑𝐵𝑖𝑟𝑡h𝑑𝑎𝑦</m:t>
                    </m:r>
                    <m:r>
                      <a:rPr kumimoji="1" lang="en-US" sz="2800" b="0" i="1" smtClean="0">
                        <a:solidFill>
                          <a:schemeClr val="bg1"/>
                        </a:solidFill>
                        <a:latin typeface="Cambria Math"/>
                      </a:rPr>
                      <m:t> ∧</m:t>
                    </m:r>
                    <m:r>
                      <a:rPr kumimoji="1" lang="en-US" sz="2800" b="0" i="1" smtClean="0">
                        <a:solidFill>
                          <a:schemeClr val="bg1"/>
                        </a:solidFill>
                        <a:latin typeface="Cambria Math"/>
                        <a:ea typeface="Cambria Math"/>
                      </a:rPr>
                      <m:t>𝑆𝑢𝑐𝑐𝑒𝑠𝑠</m:t>
                    </m:r>
                  </m:oMath>
                </a14:m>
                <a:r>
                  <a:rPr kumimoji="1" lang="en-US" sz="2800" dirty="0" smtClean="0">
                    <a:solidFill>
                      <a:schemeClr val="bg1"/>
                    </a:solidFill>
                    <a:latin typeface="Georgia" pitchFamily="18" charset="0"/>
                  </a:rPr>
                  <a:t> </a:t>
                </a:r>
                <a:endParaRPr kumimoji="1" lang="en-US" sz="2800" dirty="0">
                  <a:solidFill>
                    <a:srgbClr val="FFC000"/>
                  </a:solidFill>
                  <a:latin typeface="Georgia" pitchFamily="18" charset="0"/>
                </a:endParaRPr>
              </a:p>
              <a:p>
                <a:pPr lvl="2" indent="-457200" eaLnBrk="0" hangingPunct="0">
                  <a:spcBef>
                    <a:spcPct val="20000"/>
                  </a:spcBef>
                  <a:spcAft>
                    <a:spcPts val="0"/>
                  </a:spcAft>
                  <a:buClr>
                    <a:srgbClr val="FFC000"/>
                  </a:buClr>
                  <a:buFont typeface="Wingdings" pitchFamily="2" charset="2"/>
                  <a:buChar char="§"/>
                  <a:defRPr/>
                </a:pPr>
                <a:endParaRPr kumimoji="1" lang="en-US" sz="2800" dirty="0">
                  <a:solidFill>
                    <a:schemeClr val="bg1"/>
                  </a:solidFill>
                  <a:latin typeface="Georgia" pitchFamily="18" charset="0"/>
                </a:endParaRPr>
              </a:p>
              <a:p>
                <a:pPr lvl="1"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marL="1093787" lvl="1" indent="-457200" eaLnBrk="0" hangingPunct="0">
                  <a:spcBef>
                    <a:spcPct val="20000"/>
                  </a:spcBef>
                  <a:spcAft>
                    <a:spcPts val="0"/>
                  </a:spcAft>
                  <a:buClr>
                    <a:srgbClr val="FFC000"/>
                  </a:buClr>
                  <a:buFont typeface="Wingdings" pitchFamily="2" charset="2"/>
                  <a:buChar char="§"/>
                  <a:defRPr/>
                </a:pPr>
                <a:endParaRPr kumimoji="1" lang="en-US" sz="2800" dirty="0" smtClean="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2" eaLnBrk="0" hangingPunct="0">
                  <a:spcBef>
                    <a:spcPct val="20000"/>
                  </a:spcBef>
                  <a:spcAft>
                    <a:spcPts val="1200"/>
                  </a:spcAft>
                  <a:buClr>
                    <a:srgbClr val="FFC000"/>
                  </a:buClr>
                  <a:defRPr/>
                </a:pPr>
                <a:endParaRPr kumimoji="1" lang="en-US" sz="2800" dirty="0" smtClean="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096500" cy="5638800"/>
              </a:xfrm>
              <a:prstGeom prst="rect">
                <a:avLst/>
              </a:prstGeom>
              <a:blipFill rotWithShape="1">
                <a:blip r:embed="rId1"/>
                <a:stretch>
                  <a:fillRect l="-1087" t="-1081" r="-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Combining Schemas</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0" name="Rectangle 9"/>
          <p:cNvSpPr/>
          <p:nvPr/>
        </p:nvSpPr>
        <p:spPr>
          <a:xfrm>
            <a:off x="647700" y="3429000"/>
            <a:ext cx="9220200" cy="16764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19" y="3505200"/>
            <a:ext cx="9129182"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fade">
                                      <p:cBhvr>
                                        <p:cTn id="16" dur="500"/>
                                        <p:tgtEl>
                                          <p:spTgt spid="8">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8" name="Rectangle 6"/>
          <p:cNvSpPr>
            <a:spLocks noChangeArrowheads="1"/>
          </p:cNvSpPr>
          <p:nvPr/>
        </p:nvSpPr>
        <p:spPr bwMode="auto">
          <a:xfrm>
            <a:off x="76200" y="1219200"/>
            <a:ext cx="10210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35000" indent="-635000" eaLnBrk="0" hangingPunct="0">
              <a:spcBef>
                <a:spcPct val="20000"/>
              </a:spcBef>
              <a:spcAft>
                <a:spcPts val="2400"/>
              </a:spcAft>
              <a:buClr>
                <a:srgbClr val="FFC000"/>
              </a:buClr>
              <a:buFont typeface="Wingdings" panose="05000000000000000000" pitchFamily="2" charset="2"/>
              <a:buChar char="v"/>
              <a:defRPr/>
            </a:pPr>
            <a:r>
              <a:rPr kumimoji="1" lang="en-US" sz="2800" dirty="0" smtClean="0">
                <a:solidFill>
                  <a:srgbClr val="FFC000"/>
                </a:solidFill>
                <a:latin typeface="Georgia" panose="02040502050405020303" pitchFamily="18" charset="0"/>
              </a:rPr>
              <a:t>Z</a:t>
            </a:r>
            <a:r>
              <a:rPr kumimoji="1" lang="en-US" sz="2800" dirty="0" smtClean="0">
                <a:solidFill>
                  <a:schemeClr val="bg1"/>
                </a:solidFill>
                <a:latin typeface="Georgia" panose="02040502050405020303" pitchFamily="18" charset="0"/>
              </a:rPr>
              <a:t> (pronounced </a:t>
            </a:r>
            <a:r>
              <a:rPr kumimoji="1" lang="en-US" sz="2800" dirty="0">
                <a:solidFill>
                  <a:schemeClr val="bg1"/>
                </a:solidFill>
                <a:latin typeface="Georgia" panose="02040502050405020303" pitchFamily="18" charset="0"/>
              </a:rPr>
              <a:t>“</a:t>
            </a:r>
            <a:r>
              <a:rPr kumimoji="1" lang="en-US" sz="2800" dirty="0">
                <a:solidFill>
                  <a:srgbClr val="FFC000"/>
                </a:solidFill>
                <a:latin typeface="Georgia" panose="02040502050405020303" pitchFamily="18" charset="0"/>
              </a:rPr>
              <a:t>Zed</a:t>
            </a:r>
            <a:r>
              <a:rPr kumimoji="1" lang="en-US" sz="2800" dirty="0" smtClean="0">
                <a:solidFill>
                  <a:schemeClr val="bg1"/>
                </a:solidFill>
                <a:latin typeface="Georgia" panose="02040502050405020303" pitchFamily="18" charset="0"/>
              </a:rPr>
              <a:t>”) is a formal specification language.</a:t>
            </a:r>
            <a:endParaRPr kumimoji="1" lang="en-US" sz="2800" dirty="0" smtClean="0">
              <a:solidFill>
                <a:schemeClr val="bg1"/>
              </a:solidFill>
              <a:latin typeface="Georgia" panose="02040502050405020303" pitchFamily="18" charset="0"/>
            </a:endParaRPr>
          </a:p>
          <a:p>
            <a:pPr marL="635000" indent="-635000" eaLnBrk="0" hangingPunct="0">
              <a:spcBef>
                <a:spcPct val="20000"/>
              </a:spcBef>
              <a:spcAft>
                <a:spcPts val="2400"/>
              </a:spcAft>
              <a:buClr>
                <a:srgbClr val="FFC000"/>
              </a:buClr>
              <a:buFont typeface="Wingdings" panose="05000000000000000000" pitchFamily="2" charset="2"/>
              <a:buChar char="v"/>
              <a:defRPr/>
            </a:pPr>
            <a:r>
              <a:rPr kumimoji="1" lang="en-US" sz="2800" dirty="0" smtClean="0">
                <a:solidFill>
                  <a:schemeClr val="bg1"/>
                </a:solidFill>
                <a:latin typeface="Georgia" panose="02040502050405020303" pitchFamily="18" charset="0"/>
              </a:rPr>
              <a:t>Named after famous mathematicians </a:t>
            </a:r>
            <a:r>
              <a:rPr kumimoji="1" lang="en-US" sz="2800" dirty="0" smtClean="0">
                <a:solidFill>
                  <a:srgbClr val="FFC000"/>
                </a:solidFill>
                <a:latin typeface="Georgia" panose="02040502050405020303" pitchFamily="18" charset="0"/>
              </a:rPr>
              <a:t>Zermelo–</a:t>
            </a:r>
            <a:r>
              <a:rPr kumimoji="1" lang="en-US" sz="2800" dirty="0" err="1" smtClean="0">
                <a:solidFill>
                  <a:srgbClr val="FFC000"/>
                </a:solidFill>
                <a:latin typeface="Georgia" panose="02040502050405020303" pitchFamily="18" charset="0"/>
              </a:rPr>
              <a:t>Fraenkel</a:t>
            </a:r>
            <a:r>
              <a:rPr kumimoji="1" lang="en-US" sz="2800" dirty="0" smtClean="0">
                <a:solidFill>
                  <a:schemeClr val="bg1"/>
                </a:solidFill>
                <a:latin typeface="Georgia" panose="02040502050405020303" pitchFamily="18" charset="0"/>
              </a:rPr>
              <a:t>.</a:t>
            </a:r>
            <a:endParaRPr kumimoji="1" lang="en-US" sz="2800" dirty="0" smtClean="0">
              <a:solidFill>
                <a:srgbClr val="FFC000"/>
              </a:solidFill>
              <a:latin typeface="Georgia" panose="02040502050405020303" pitchFamily="18" charset="0"/>
            </a:endParaRPr>
          </a:p>
          <a:p>
            <a:pPr marL="635000" indent="-635000" eaLnBrk="0" hangingPunct="0">
              <a:spcBef>
                <a:spcPct val="20000"/>
              </a:spcBef>
              <a:spcAft>
                <a:spcPts val="2400"/>
              </a:spcAft>
              <a:buClr>
                <a:srgbClr val="FFC000"/>
              </a:buClr>
              <a:buFont typeface="Wingdings" panose="05000000000000000000" pitchFamily="2" charset="2"/>
              <a:buChar char="v"/>
              <a:defRPr/>
            </a:pPr>
            <a:r>
              <a:rPr kumimoji="1" lang="en-US" sz="2800" dirty="0" smtClean="0">
                <a:solidFill>
                  <a:schemeClr val="bg1"/>
                </a:solidFill>
                <a:latin typeface="Georgia" panose="02040502050405020303" pitchFamily="18" charset="0"/>
              </a:rPr>
              <a:t>Based on </a:t>
            </a:r>
            <a:r>
              <a:rPr kumimoji="1" lang="en-US" sz="2800" dirty="0" smtClean="0">
                <a:solidFill>
                  <a:srgbClr val="FFC000"/>
                </a:solidFill>
                <a:latin typeface="Georgia" panose="02040502050405020303" pitchFamily="18" charset="0"/>
              </a:rPr>
              <a:t>set theory </a:t>
            </a:r>
            <a:r>
              <a:rPr kumimoji="1" lang="en-US" sz="2800" dirty="0" smtClean="0">
                <a:solidFill>
                  <a:schemeClr val="bg1"/>
                </a:solidFill>
                <a:latin typeface="Georgia" panose="02040502050405020303" pitchFamily="18" charset="0"/>
              </a:rPr>
              <a:t>and </a:t>
            </a:r>
            <a:r>
              <a:rPr kumimoji="1" lang="en-US" sz="2800" dirty="0" smtClean="0">
                <a:solidFill>
                  <a:srgbClr val="FFC000"/>
                </a:solidFill>
                <a:latin typeface="Georgia" panose="02040502050405020303" pitchFamily="18" charset="0"/>
              </a:rPr>
              <a:t>first-order predicate logic</a:t>
            </a:r>
            <a:r>
              <a:rPr kumimoji="1" lang="en-US" sz="2800" dirty="0" smtClean="0">
                <a:solidFill>
                  <a:schemeClr val="bg1"/>
                </a:solidFill>
                <a:latin typeface="Georgia" panose="02040502050405020303" pitchFamily="18" charset="0"/>
              </a:rPr>
              <a:t>.</a:t>
            </a:r>
            <a:endParaRPr kumimoji="1" lang="en-US" sz="2800" dirty="0" smtClean="0">
              <a:solidFill>
                <a:srgbClr val="FFC000"/>
              </a:solidFill>
              <a:latin typeface="Georgia" panose="02040502050405020303" pitchFamily="18" charset="0"/>
            </a:endParaRPr>
          </a:p>
          <a:p>
            <a:pPr marL="635000" indent="-635000" eaLnBrk="0" hangingPunct="0">
              <a:spcBef>
                <a:spcPct val="20000"/>
              </a:spcBef>
              <a:spcAft>
                <a:spcPts val="2400"/>
              </a:spcAft>
              <a:buClr>
                <a:srgbClr val="FFC000"/>
              </a:buClr>
              <a:buFont typeface="Wingdings" panose="05000000000000000000" pitchFamily="2" charset="2"/>
              <a:buChar char="v"/>
              <a:defRPr/>
            </a:pPr>
            <a:r>
              <a:rPr kumimoji="1" lang="en-US" sz="2800" dirty="0" smtClean="0">
                <a:solidFill>
                  <a:schemeClr val="bg1"/>
                </a:solidFill>
                <a:latin typeface="Georgia" panose="02040502050405020303" pitchFamily="18" charset="0"/>
              </a:rPr>
              <a:t>Initially developed by Jean-Raymond </a:t>
            </a:r>
            <a:r>
              <a:rPr kumimoji="1" lang="en-US" sz="2800" dirty="0" err="1" smtClean="0">
                <a:solidFill>
                  <a:srgbClr val="FFC000"/>
                </a:solidFill>
                <a:latin typeface="Georgia" panose="02040502050405020303" pitchFamily="18" charset="0"/>
              </a:rPr>
              <a:t>Abrial</a:t>
            </a:r>
            <a:r>
              <a:rPr kumimoji="1" lang="en-US" sz="2800" dirty="0" smtClean="0">
                <a:solidFill>
                  <a:schemeClr val="bg1"/>
                </a:solidFill>
                <a:latin typeface="Georgia" panose="02040502050405020303" pitchFamily="18" charset="0"/>
              </a:rPr>
              <a:t> at Oxford University (1974).</a:t>
            </a:r>
            <a:endParaRPr kumimoji="1" lang="en-US" sz="2800" dirty="0" smtClean="0">
              <a:solidFill>
                <a:schemeClr val="bg1"/>
              </a:solidFill>
              <a:latin typeface="Georgia" panose="02040502050405020303" pitchFamily="18" charset="0"/>
            </a:endParaRPr>
          </a:p>
          <a:p>
            <a:pPr marL="635000" indent="-635000" eaLnBrk="0" hangingPunct="0">
              <a:spcBef>
                <a:spcPct val="20000"/>
              </a:spcBef>
              <a:spcAft>
                <a:spcPts val="0"/>
              </a:spcAft>
              <a:buClr>
                <a:srgbClr val="FFC000"/>
              </a:buClr>
              <a:buFont typeface="Wingdings" panose="05000000000000000000" pitchFamily="2" charset="2"/>
              <a:buChar char="v"/>
              <a:defRPr/>
            </a:pPr>
            <a:r>
              <a:rPr kumimoji="1" lang="en-US" sz="2800" dirty="0" smtClean="0">
                <a:solidFill>
                  <a:schemeClr val="bg1"/>
                </a:solidFill>
                <a:latin typeface="Georgia" panose="02040502050405020303" pitchFamily="18" charset="0"/>
              </a:rPr>
              <a:t>A reference manual was drafted by J. Michael </a:t>
            </a:r>
            <a:r>
              <a:rPr kumimoji="1" lang="en-US" sz="2800" dirty="0" smtClean="0">
                <a:solidFill>
                  <a:srgbClr val="FFC000"/>
                </a:solidFill>
                <a:latin typeface="Georgia" panose="02040502050405020303" pitchFamily="18" charset="0"/>
              </a:rPr>
              <a:t>Spivey</a:t>
            </a:r>
            <a:r>
              <a:rPr kumimoji="1" lang="en-US" sz="2800" dirty="0" smtClean="0">
                <a:solidFill>
                  <a:schemeClr val="bg1"/>
                </a:solidFill>
                <a:latin typeface="Georgia" panose="02040502050405020303" pitchFamily="18" charset="0"/>
              </a:rPr>
              <a:t>,</a:t>
            </a:r>
            <a:br>
              <a:rPr kumimoji="1" lang="en-US" sz="2800" dirty="0" smtClean="0">
                <a:solidFill>
                  <a:schemeClr val="bg1"/>
                </a:solidFill>
                <a:latin typeface="Georgia" panose="02040502050405020303" pitchFamily="18" charset="0"/>
              </a:rPr>
            </a:br>
            <a:r>
              <a:rPr kumimoji="1" lang="en-US" sz="2800" dirty="0" smtClean="0">
                <a:solidFill>
                  <a:schemeClr val="bg1"/>
                </a:solidFill>
                <a:latin typeface="Georgia" panose="02040502050405020303" pitchFamily="18" charset="0"/>
              </a:rPr>
              <a:t>2</a:t>
            </a:r>
            <a:r>
              <a:rPr kumimoji="1" lang="en-US" sz="2800" baseline="30000" dirty="0" smtClean="0">
                <a:solidFill>
                  <a:schemeClr val="bg1"/>
                </a:solidFill>
                <a:latin typeface="Georgia" panose="02040502050405020303" pitchFamily="18" charset="0"/>
              </a:rPr>
              <a:t>nd</a:t>
            </a:r>
            <a:r>
              <a:rPr kumimoji="1" lang="en-US" sz="2800" dirty="0" smtClean="0">
                <a:solidFill>
                  <a:schemeClr val="bg1"/>
                </a:solidFill>
                <a:latin typeface="Georgia" panose="02040502050405020303" pitchFamily="18" charset="0"/>
              </a:rPr>
              <a:t> Edition (1992).</a:t>
            </a:r>
            <a:endParaRPr kumimoji="1" lang="en-US" sz="2800" dirty="0">
              <a:solidFill>
                <a:srgbClr val="FFC000"/>
              </a:solidFill>
              <a:latin typeface="Georgia" panose="02040502050405020303" pitchFamily="18" charset="0"/>
            </a:endParaRPr>
          </a:p>
          <a:p>
            <a:pPr marL="1092200" lvl="1" indent="-513080" eaLnBrk="0" hangingPunct="0">
              <a:spcBef>
                <a:spcPct val="20000"/>
              </a:spcBef>
              <a:spcAft>
                <a:spcPts val="600"/>
              </a:spcAft>
              <a:buClr>
                <a:srgbClr val="FFC000"/>
              </a:buClr>
              <a:buFont typeface="Wingdings" panose="05000000000000000000" pitchFamily="2" charset="2"/>
              <a:buChar char="§"/>
              <a:defRPr/>
            </a:pPr>
            <a:endParaRPr kumimoji="1" lang="en-US" sz="2800" dirty="0">
              <a:solidFill>
                <a:schemeClr val="bg1"/>
              </a:solidFill>
              <a:latin typeface="Georgia" panose="02040502050405020303" pitchFamily="18" charset="0"/>
            </a:endParaRPr>
          </a:p>
          <a:p>
            <a:pPr marL="1092200" lvl="1" indent="-513080" eaLnBrk="0" hangingPunct="0">
              <a:spcBef>
                <a:spcPct val="20000"/>
              </a:spcBef>
              <a:spcAft>
                <a:spcPts val="600"/>
              </a:spcAft>
              <a:buClr>
                <a:srgbClr val="FFC000"/>
              </a:buClr>
              <a:defRPr/>
            </a:pPr>
            <a:endParaRPr kumimoji="1" lang="en-US" sz="2800" dirty="0">
              <a:solidFill>
                <a:schemeClr val="bg1"/>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Introduction to Z</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2108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457200" lvl="0" indent="-457200" eaLnBrk="0" hangingPunct="0">
                  <a:spcBef>
                    <a:spcPct val="20000"/>
                  </a:spcBef>
                  <a:spcAft>
                    <a:spcPts val="3000"/>
                  </a:spcAft>
                  <a:buClr>
                    <a:srgbClr val="FFC000"/>
                  </a:buClr>
                  <a:buFont typeface="Wingdings" pitchFamily="2" charset="2"/>
                  <a:buChar char="v"/>
                  <a:defRPr/>
                </a:pPr>
                <a:r>
                  <a:rPr kumimoji="1" lang="en-US" sz="2800" dirty="0">
                    <a:solidFill>
                      <a:schemeClr val="bg1"/>
                    </a:solidFill>
                    <a:latin typeface="Georgia" pitchFamily="18" charset="0"/>
                  </a:rPr>
                  <a:t>E</a:t>
                </a:r>
                <a:r>
                  <a:rPr kumimoji="1" lang="en-US" sz="2800" dirty="0" smtClean="0">
                    <a:solidFill>
                      <a:schemeClr val="bg1"/>
                    </a:solidFill>
                    <a:latin typeface="Georgia" pitchFamily="18" charset="0"/>
                  </a:rPr>
                  <a:t>rror condition of adding an </a:t>
                </a:r>
                <a:r>
                  <a:rPr kumimoji="1" lang="en-US" sz="2800" dirty="0" smtClean="0">
                    <a:solidFill>
                      <a:srgbClr val="FFC000"/>
                    </a:solidFill>
                    <a:latin typeface="Georgia" pitchFamily="18" charset="0"/>
                  </a:rPr>
                  <a:t>already known </a:t>
                </a:r>
                <a:r>
                  <a:rPr kumimoji="1" lang="en-US" sz="2800" dirty="0" smtClean="0">
                    <a:solidFill>
                      <a:schemeClr val="bg1"/>
                    </a:solidFill>
                    <a:latin typeface="Georgia" pitchFamily="18" charset="0"/>
                  </a:rPr>
                  <a:t>birthday</a:t>
                </a:r>
              </a:p>
              <a:p>
                <a:pPr marL="457200" lvl="0" indent="-457200" eaLnBrk="0" hangingPunct="0">
                  <a:spcBef>
                    <a:spcPct val="20000"/>
                  </a:spcBef>
                  <a:spcAft>
                    <a:spcPts val="6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0" indent="-457200" eaLnBrk="0" hangingPunct="0">
                  <a:spcBef>
                    <a:spcPct val="20000"/>
                  </a:spcBef>
                  <a:spcAft>
                    <a:spcPts val="60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457200" lvl="0" indent="-457200" eaLnBrk="0" hangingPunct="0">
                  <a:spcBef>
                    <a:spcPct val="20000"/>
                  </a:spcBef>
                  <a:spcAft>
                    <a:spcPts val="6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0" indent="-457200" eaLnBrk="0" hangingPunct="0">
                  <a:spcBef>
                    <a:spcPct val="20000"/>
                  </a:spcBef>
                  <a:spcAft>
                    <a:spcPts val="60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457200" lvl="0" indent="-457200" eaLnBrk="0" hangingPunct="0">
                  <a:spcBef>
                    <a:spcPct val="20000"/>
                  </a:spcBef>
                  <a:spcAft>
                    <a:spcPts val="600"/>
                  </a:spcAft>
                  <a:buClr>
                    <a:srgbClr val="FFC000"/>
                  </a:buClr>
                  <a:buFont typeface="Wingdings" pitchFamily="2" charset="2"/>
                  <a:buChar char="v"/>
                  <a:defRPr/>
                </a:pPr>
                <a:endParaRPr kumimoji="1" lang="en-US" sz="2800" dirty="0">
                  <a:solidFill>
                    <a:schemeClr val="bg1"/>
                  </a:solidFill>
                  <a:latin typeface="Georgia" pitchFamily="18" charset="0"/>
                </a:endParaRPr>
              </a:p>
              <a:p>
                <a:pPr lvl="0" eaLnBrk="0" hangingPunct="0">
                  <a:spcBef>
                    <a:spcPct val="20000"/>
                  </a:spcBef>
                  <a:spcAft>
                    <a:spcPts val="1200"/>
                  </a:spcAft>
                  <a:buClr>
                    <a:srgbClr val="FFC000"/>
                  </a:buClr>
                  <a:defRPr/>
                </a:pPr>
                <a:r>
                  <a:rPr kumimoji="1" lang="en-US" sz="2800" dirty="0">
                    <a:solidFill>
                      <a:schemeClr val="bg1"/>
                    </a:solidFill>
                    <a:latin typeface="Georgia" pitchFamily="18" charset="0"/>
                  </a:rPr>
                  <a:t> </a:t>
                </a:r>
                <a:r>
                  <a:rPr kumimoji="1" lang="en-US" sz="2800" dirty="0" smtClean="0">
                    <a:solidFill>
                      <a:schemeClr val="bg1"/>
                    </a:solidFill>
                    <a:latin typeface="Georgia" pitchFamily="18" charset="0"/>
                  </a:rPr>
                  <a:t>    Putting it together, we get a </a:t>
                </a:r>
                <a:r>
                  <a:rPr kumimoji="1" lang="en-US" sz="2800" dirty="0" smtClean="0">
                    <a:solidFill>
                      <a:srgbClr val="FFC000"/>
                    </a:solidFill>
                    <a:latin typeface="Georgia" pitchFamily="18" charset="0"/>
                  </a:rPr>
                  <a:t>robust </a:t>
                </a:r>
                <a:r>
                  <a:rPr kumimoji="1" lang="en-US" sz="2800" dirty="0" smtClean="0">
                    <a:solidFill>
                      <a:schemeClr val="bg1"/>
                    </a:solidFill>
                    <a:latin typeface="Georgia" pitchFamily="18" charset="0"/>
                  </a:rPr>
                  <a:t>version of </a:t>
                </a:r>
                <a:r>
                  <a:rPr kumimoji="1" lang="en-US" sz="2800" dirty="0" smtClean="0">
                    <a:solidFill>
                      <a:srgbClr val="FFC000"/>
                    </a:solidFill>
                    <a:latin typeface="Georgia" pitchFamily="18" charset="0"/>
                  </a:rPr>
                  <a:t>AddBirthday</a:t>
                </a:r>
                <a:endParaRPr kumimoji="1" lang="en-US" sz="2800" b="0" i="1" dirty="0" smtClean="0">
                  <a:solidFill>
                    <a:srgbClr val="FFC000"/>
                  </a:solidFill>
                  <a:latin typeface="Cambria Math"/>
                </a:endParaRPr>
              </a:p>
              <a:p>
                <a:pPr eaLnBrk="0" hangingPunct="0">
                  <a:spcBef>
                    <a:spcPct val="20000"/>
                  </a:spcBef>
                  <a:spcAft>
                    <a:spcPts val="0"/>
                  </a:spcAft>
                  <a:buClr>
                    <a:srgbClr val="FFC000"/>
                  </a:buClr>
                  <a:defRPr/>
                </a:pPr>
                <a:r>
                  <a:rPr kumimoji="1" lang="en-US" sz="2800" b="0" i="1" dirty="0" smtClean="0">
                    <a:solidFill>
                      <a:srgbClr val="FFFFFF"/>
                    </a:solidFill>
                    <a:latin typeface="Cambria Math"/>
                  </a:rPr>
                  <a:t>  </a:t>
                </a:r>
                <a14:m>
                  <m:oMath xmlns:m="http://schemas.openxmlformats.org/officeDocument/2006/math">
                    <m:r>
                      <a:rPr kumimoji="1" lang="en-US" sz="2800" b="0" i="1" smtClean="0">
                        <a:solidFill>
                          <a:srgbClr val="FFFFFF"/>
                        </a:solidFill>
                        <a:latin typeface="Cambria Math"/>
                      </a:rPr>
                      <m:t>   </m:t>
                    </m:r>
                    <m:r>
                      <a:rPr kumimoji="1" lang="en-US" sz="2800" i="1" smtClean="0">
                        <a:solidFill>
                          <a:srgbClr val="FFFFFF"/>
                        </a:solidFill>
                        <a:latin typeface="Cambria Math"/>
                      </a:rPr>
                      <m:t>𝑅𝐴𝑑𝑑𝐵𝑖𝑟𝑡h𝑑𝑎𝑦</m:t>
                    </m:r>
                    <m:acc>
                      <m:accPr>
                        <m:chr m:val="̂"/>
                        <m:ctrlPr>
                          <a:rPr kumimoji="1" lang="en-US" sz="2800" i="1" smtClean="0">
                            <a:solidFill>
                              <a:srgbClr val="FFC000"/>
                            </a:solidFill>
                            <a:latin typeface="Cambria Math" panose="02040503050406030204" pitchFamily="18" charset="0"/>
                          </a:rPr>
                        </m:ctrlPr>
                      </m:accPr>
                      <m:e>
                        <m:r>
                          <a:rPr kumimoji="1" lang="en-US" sz="2800" i="1">
                            <a:solidFill>
                              <a:srgbClr val="FFC000"/>
                            </a:solidFill>
                            <a:latin typeface="Cambria Math"/>
                          </a:rPr>
                          <m:t>=</m:t>
                        </m:r>
                      </m:e>
                    </m:acc>
                    <m:d>
                      <m:dPr>
                        <m:ctrlPr>
                          <a:rPr kumimoji="1" lang="en-US" sz="2800" b="0" i="1" smtClean="0">
                            <a:solidFill>
                              <a:schemeClr val="bg1"/>
                            </a:solidFill>
                            <a:latin typeface="Cambria Math" panose="02040503050406030204" pitchFamily="18" charset="0"/>
                          </a:rPr>
                        </m:ctrlPr>
                      </m:dPr>
                      <m:e>
                        <m:r>
                          <a:rPr kumimoji="1" lang="en-US" sz="2800" i="1">
                            <a:solidFill>
                              <a:schemeClr val="bg1"/>
                            </a:solidFill>
                            <a:latin typeface="Cambria Math"/>
                          </a:rPr>
                          <m:t>𝐴𝑑𝑑𝐵𝑖𝑟𝑡h𝑑𝑎𝑦</m:t>
                        </m:r>
                        <m:r>
                          <a:rPr kumimoji="1" lang="en-US" sz="2800" i="1">
                            <a:solidFill>
                              <a:schemeClr val="bg1"/>
                            </a:solidFill>
                            <a:latin typeface="Cambria Math"/>
                          </a:rPr>
                          <m:t>∧</m:t>
                        </m:r>
                        <m:r>
                          <a:rPr kumimoji="1" lang="en-US" sz="2800" i="1">
                            <a:solidFill>
                              <a:schemeClr val="bg1"/>
                            </a:solidFill>
                            <a:latin typeface="Cambria Math"/>
                            <a:ea typeface="Cambria Math"/>
                          </a:rPr>
                          <m:t>𝑆𝑢𝑐𝑐𝑒𝑠𝑠</m:t>
                        </m:r>
                      </m:e>
                    </m:d>
                    <m:r>
                      <a:rPr kumimoji="1" lang="en-US" sz="2800" b="0" i="1" smtClean="0">
                        <a:solidFill>
                          <a:schemeClr val="bg1"/>
                        </a:solidFill>
                        <a:latin typeface="Cambria Math"/>
                        <a:ea typeface="Cambria Math"/>
                      </a:rPr>
                      <m:t>∨</m:t>
                    </m:r>
                    <m:r>
                      <a:rPr kumimoji="1" lang="en-US" sz="2800" b="0" i="1" smtClean="0">
                        <a:solidFill>
                          <a:schemeClr val="bg1"/>
                        </a:solidFill>
                        <a:latin typeface="Cambria Math"/>
                        <a:ea typeface="Cambria Math"/>
                      </a:rPr>
                      <m:t>𝐴𝑙𝑟𝑒𝑎𝑑𝑦𝐾𝑛𝑜𝑤𝑛</m:t>
                    </m:r>
                  </m:oMath>
                </a14:m>
                <a:r>
                  <a:rPr kumimoji="1" lang="en-US" sz="2800" dirty="0" smtClean="0">
                    <a:solidFill>
                      <a:srgbClr val="FFFFFF"/>
                    </a:solidFill>
                    <a:latin typeface="Georgia" pitchFamily="18" charset="0"/>
                  </a:rPr>
                  <a:t> </a:t>
                </a:r>
                <a:r>
                  <a:rPr kumimoji="1" lang="en-US" sz="2800" dirty="0">
                    <a:solidFill>
                      <a:srgbClr val="FFFFFF"/>
                    </a:solidFill>
                    <a:latin typeface="Georgia" pitchFamily="18" charset="0"/>
                  </a:rPr>
                  <a:t> </a:t>
                </a:r>
                <a:endParaRPr kumimoji="1" lang="en-US" sz="2800" dirty="0">
                  <a:solidFill>
                    <a:srgbClr val="FFC000"/>
                  </a:solidFill>
                  <a:latin typeface="Georgia" pitchFamily="18" charset="0"/>
                </a:endParaRPr>
              </a:p>
              <a:p>
                <a:pPr lvl="1"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marL="1093787" lvl="1" indent="-457200" eaLnBrk="0" hangingPunct="0">
                  <a:spcBef>
                    <a:spcPct val="20000"/>
                  </a:spcBef>
                  <a:spcAft>
                    <a:spcPts val="0"/>
                  </a:spcAft>
                  <a:buClr>
                    <a:srgbClr val="FFC000"/>
                  </a:buClr>
                  <a:buFont typeface="Wingdings" pitchFamily="2" charset="2"/>
                  <a:buChar char="§"/>
                  <a:defRPr/>
                </a:pPr>
                <a:endParaRPr kumimoji="1" lang="en-US" sz="2800" dirty="0" smtClean="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2" eaLnBrk="0" hangingPunct="0">
                  <a:spcBef>
                    <a:spcPct val="20000"/>
                  </a:spcBef>
                  <a:spcAft>
                    <a:spcPts val="1200"/>
                  </a:spcAft>
                  <a:buClr>
                    <a:srgbClr val="FFC000"/>
                  </a:buClr>
                  <a:defRPr/>
                </a:pPr>
                <a:endParaRPr kumimoji="1" lang="en-US" sz="2800" dirty="0" smtClean="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210800" cy="5638800"/>
              </a:xfrm>
              <a:prstGeom prst="rect">
                <a:avLst/>
              </a:prstGeom>
              <a:blipFill rotWithShape="1">
                <a:blip r:embed="rId1"/>
                <a:stretch>
                  <a:fillRect l="-1075" t="-10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Handling Error Cases</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0" name="Rectangle 9"/>
          <p:cNvSpPr/>
          <p:nvPr/>
        </p:nvSpPr>
        <p:spPr>
          <a:xfrm>
            <a:off x="691551" y="1905000"/>
            <a:ext cx="9100149" cy="26670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70" y="1981200"/>
            <a:ext cx="8933002"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50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fade">
                                      <p:cBhvr>
                                        <p:cTn id="13" dur="500"/>
                                        <p:tgtEl>
                                          <p:spTgt spid="8">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2108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457200" lvl="0" indent="-457200" eaLnBrk="0" hangingPunct="0">
                  <a:spcBef>
                    <a:spcPct val="20000"/>
                  </a:spcBef>
                  <a:spcAft>
                    <a:spcPts val="3000"/>
                  </a:spcAft>
                  <a:buClr>
                    <a:srgbClr val="FFC000"/>
                  </a:buClr>
                  <a:buFont typeface="Wingdings" pitchFamily="2" charset="2"/>
                  <a:buChar char="v"/>
                  <a:defRPr/>
                </a:pPr>
                <a:r>
                  <a:rPr kumimoji="1" lang="en-US" sz="2800" dirty="0" smtClean="0">
                    <a:solidFill>
                      <a:schemeClr val="bg1"/>
                    </a:solidFill>
                    <a:latin typeface="Georgia" pitchFamily="18" charset="0"/>
                  </a:rPr>
                  <a:t>Error condition of searching for a person that is </a:t>
                </a:r>
                <a:r>
                  <a:rPr kumimoji="1" lang="en-US" sz="2800" dirty="0" smtClean="0">
                    <a:solidFill>
                      <a:srgbClr val="FFC000"/>
                    </a:solidFill>
                    <a:latin typeface="Georgia" pitchFamily="18" charset="0"/>
                  </a:rPr>
                  <a:t>not known</a:t>
                </a:r>
              </a:p>
              <a:p>
                <a:pPr marL="457200" lvl="0" indent="-457200" eaLnBrk="0" hangingPunct="0">
                  <a:spcBef>
                    <a:spcPct val="20000"/>
                  </a:spcBef>
                  <a:spcAft>
                    <a:spcPts val="6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0" indent="-457200" eaLnBrk="0" hangingPunct="0">
                  <a:spcBef>
                    <a:spcPct val="20000"/>
                  </a:spcBef>
                  <a:spcAft>
                    <a:spcPts val="60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457200" lvl="0" indent="-457200" eaLnBrk="0" hangingPunct="0">
                  <a:spcBef>
                    <a:spcPct val="20000"/>
                  </a:spcBef>
                  <a:spcAft>
                    <a:spcPts val="6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0" indent="-457200" eaLnBrk="0" hangingPunct="0">
                  <a:spcBef>
                    <a:spcPct val="20000"/>
                  </a:spcBef>
                  <a:spcAft>
                    <a:spcPts val="60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457200" lvl="0" indent="-457200" eaLnBrk="0" hangingPunct="0">
                  <a:spcBef>
                    <a:spcPct val="20000"/>
                  </a:spcBef>
                  <a:spcAft>
                    <a:spcPts val="600"/>
                  </a:spcAft>
                  <a:buClr>
                    <a:srgbClr val="FFC000"/>
                  </a:buClr>
                  <a:buFont typeface="Wingdings" pitchFamily="2" charset="2"/>
                  <a:buChar char="v"/>
                  <a:defRPr/>
                </a:pPr>
                <a:endParaRPr kumimoji="1" lang="en-US" sz="2800" dirty="0">
                  <a:solidFill>
                    <a:schemeClr val="bg1"/>
                  </a:solidFill>
                  <a:latin typeface="Georgia" pitchFamily="18" charset="0"/>
                </a:endParaRPr>
              </a:p>
              <a:p>
                <a:pPr lvl="0" eaLnBrk="0" hangingPunct="0">
                  <a:spcBef>
                    <a:spcPct val="20000"/>
                  </a:spcBef>
                  <a:spcAft>
                    <a:spcPts val="1200"/>
                  </a:spcAft>
                  <a:buClr>
                    <a:srgbClr val="FFC000"/>
                  </a:buClr>
                  <a:defRPr/>
                </a:pPr>
                <a:r>
                  <a:rPr kumimoji="1" lang="en-US" sz="2800" dirty="0">
                    <a:solidFill>
                      <a:schemeClr val="bg1"/>
                    </a:solidFill>
                    <a:latin typeface="Georgia" pitchFamily="18" charset="0"/>
                  </a:rPr>
                  <a:t> </a:t>
                </a:r>
                <a:r>
                  <a:rPr kumimoji="1" lang="en-US" sz="2800" dirty="0" smtClean="0">
                    <a:solidFill>
                      <a:schemeClr val="bg1"/>
                    </a:solidFill>
                    <a:latin typeface="Georgia" pitchFamily="18" charset="0"/>
                  </a:rPr>
                  <a:t>    Putting it together, we get a </a:t>
                </a:r>
                <a:r>
                  <a:rPr kumimoji="1" lang="en-US" sz="2800" dirty="0" smtClean="0">
                    <a:solidFill>
                      <a:srgbClr val="FFC000"/>
                    </a:solidFill>
                    <a:latin typeface="Georgia" pitchFamily="18" charset="0"/>
                  </a:rPr>
                  <a:t>robust </a:t>
                </a:r>
                <a:r>
                  <a:rPr kumimoji="1" lang="en-US" sz="2800" dirty="0" smtClean="0">
                    <a:solidFill>
                      <a:schemeClr val="bg1"/>
                    </a:solidFill>
                    <a:latin typeface="Georgia" pitchFamily="18" charset="0"/>
                  </a:rPr>
                  <a:t>version of </a:t>
                </a:r>
                <a:r>
                  <a:rPr kumimoji="1" lang="en-US" sz="2800" dirty="0" smtClean="0">
                    <a:solidFill>
                      <a:srgbClr val="FFC000"/>
                    </a:solidFill>
                    <a:latin typeface="Georgia" pitchFamily="18" charset="0"/>
                  </a:rPr>
                  <a:t>FindBirthday</a:t>
                </a:r>
                <a:endParaRPr kumimoji="1" lang="en-US" sz="2800" b="0" i="1" dirty="0" smtClean="0">
                  <a:solidFill>
                    <a:srgbClr val="FFC000"/>
                  </a:solidFill>
                  <a:latin typeface="Cambria Math"/>
                </a:endParaRPr>
              </a:p>
              <a:p>
                <a:pPr eaLnBrk="0" hangingPunct="0">
                  <a:spcBef>
                    <a:spcPct val="20000"/>
                  </a:spcBef>
                  <a:spcAft>
                    <a:spcPts val="0"/>
                  </a:spcAft>
                  <a:buClr>
                    <a:srgbClr val="FFC000"/>
                  </a:buClr>
                  <a:defRPr/>
                </a:pPr>
                <a:r>
                  <a:rPr kumimoji="1" lang="en-US" sz="2800" b="0" i="1" dirty="0" smtClean="0">
                    <a:solidFill>
                      <a:srgbClr val="FFFFFF"/>
                    </a:solidFill>
                    <a:latin typeface="Cambria Math"/>
                  </a:rPr>
                  <a:t>  </a:t>
                </a:r>
                <a14:m>
                  <m:oMath xmlns:m="http://schemas.openxmlformats.org/officeDocument/2006/math">
                    <m:r>
                      <a:rPr kumimoji="1" lang="en-US" sz="2800" b="0" i="1" smtClean="0">
                        <a:solidFill>
                          <a:srgbClr val="FFFFFF"/>
                        </a:solidFill>
                        <a:latin typeface="Cambria Math"/>
                      </a:rPr>
                      <m:t>   </m:t>
                    </m:r>
                    <m:r>
                      <a:rPr kumimoji="1" lang="en-US" sz="2800" i="1" smtClean="0">
                        <a:solidFill>
                          <a:srgbClr val="FFFFFF"/>
                        </a:solidFill>
                        <a:latin typeface="Cambria Math"/>
                      </a:rPr>
                      <m:t>𝑅</m:t>
                    </m:r>
                    <m:r>
                      <a:rPr kumimoji="1" lang="en-US" sz="2800" b="0" i="1" smtClean="0">
                        <a:solidFill>
                          <a:srgbClr val="FFFFFF"/>
                        </a:solidFill>
                        <a:latin typeface="Cambria Math"/>
                      </a:rPr>
                      <m:t>𝐹𝑖𝑛𝑑</m:t>
                    </m:r>
                    <m:r>
                      <a:rPr kumimoji="1" lang="en-US" sz="2800" i="1" smtClean="0">
                        <a:solidFill>
                          <a:srgbClr val="FFFFFF"/>
                        </a:solidFill>
                        <a:latin typeface="Cambria Math"/>
                      </a:rPr>
                      <m:t>𝐵𝑖𝑟𝑡h𝑑𝑎𝑦</m:t>
                    </m:r>
                    <m:acc>
                      <m:accPr>
                        <m:chr m:val="̂"/>
                        <m:ctrlPr>
                          <a:rPr kumimoji="1" lang="en-US" sz="2800" i="1" smtClean="0">
                            <a:solidFill>
                              <a:srgbClr val="FFC000"/>
                            </a:solidFill>
                            <a:latin typeface="Cambria Math" panose="02040503050406030204" pitchFamily="18" charset="0"/>
                          </a:rPr>
                        </m:ctrlPr>
                      </m:accPr>
                      <m:e>
                        <m:r>
                          <a:rPr kumimoji="1" lang="en-US" sz="2800" i="1">
                            <a:solidFill>
                              <a:srgbClr val="FFC000"/>
                            </a:solidFill>
                            <a:latin typeface="Cambria Math"/>
                          </a:rPr>
                          <m:t>=</m:t>
                        </m:r>
                      </m:e>
                    </m:acc>
                    <m:d>
                      <m:dPr>
                        <m:ctrlPr>
                          <a:rPr kumimoji="1" lang="en-US" sz="2800" b="0" i="1" smtClean="0">
                            <a:solidFill>
                              <a:schemeClr val="bg1"/>
                            </a:solidFill>
                            <a:latin typeface="Cambria Math" panose="02040503050406030204" pitchFamily="18" charset="0"/>
                          </a:rPr>
                        </m:ctrlPr>
                      </m:dPr>
                      <m:e>
                        <m:r>
                          <a:rPr kumimoji="1" lang="en-US" sz="2800" b="0" i="1" smtClean="0">
                            <a:solidFill>
                              <a:schemeClr val="bg1"/>
                            </a:solidFill>
                            <a:latin typeface="Cambria Math"/>
                          </a:rPr>
                          <m:t>𝐹𝑖𝑛𝑑</m:t>
                        </m:r>
                        <m:r>
                          <a:rPr kumimoji="1" lang="en-US" sz="2800" i="1">
                            <a:solidFill>
                              <a:schemeClr val="bg1"/>
                            </a:solidFill>
                            <a:latin typeface="Cambria Math"/>
                          </a:rPr>
                          <m:t>𝐵𝑖𝑟𝑡h𝑑𝑎𝑦</m:t>
                        </m:r>
                        <m:r>
                          <a:rPr kumimoji="1" lang="en-US" sz="2800" i="1">
                            <a:solidFill>
                              <a:schemeClr val="bg1"/>
                            </a:solidFill>
                            <a:latin typeface="Cambria Math"/>
                          </a:rPr>
                          <m:t>∧</m:t>
                        </m:r>
                        <m:r>
                          <a:rPr kumimoji="1" lang="en-US" sz="2800" i="1">
                            <a:solidFill>
                              <a:schemeClr val="bg1"/>
                            </a:solidFill>
                            <a:latin typeface="Cambria Math"/>
                            <a:ea typeface="Cambria Math"/>
                          </a:rPr>
                          <m:t>𝑆𝑢𝑐𝑐𝑒𝑠𝑠</m:t>
                        </m:r>
                      </m:e>
                    </m:d>
                    <m:r>
                      <a:rPr kumimoji="1" lang="en-US" sz="2800" b="0" i="1" smtClean="0">
                        <a:solidFill>
                          <a:schemeClr val="bg1"/>
                        </a:solidFill>
                        <a:latin typeface="Cambria Math"/>
                        <a:ea typeface="Cambria Math"/>
                      </a:rPr>
                      <m:t>∨</m:t>
                    </m:r>
                    <m:r>
                      <a:rPr kumimoji="1" lang="en-US" sz="2800" b="0" i="1" smtClean="0">
                        <a:solidFill>
                          <a:schemeClr val="bg1"/>
                        </a:solidFill>
                        <a:latin typeface="Cambria Math"/>
                        <a:ea typeface="Cambria Math"/>
                      </a:rPr>
                      <m:t>𝑁𝑜𝑡𝐾𝑛𝑜𝑤𝑛</m:t>
                    </m:r>
                  </m:oMath>
                </a14:m>
                <a:r>
                  <a:rPr kumimoji="1" lang="en-US" sz="2800" dirty="0" smtClean="0">
                    <a:solidFill>
                      <a:srgbClr val="FFFFFF"/>
                    </a:solidFill>
                    <a:latin typeface="Georgia" pitchFamily="18" charset="0"/>
                  </a:rPr>
                  <a:t> </a:t>
                </a:r>
                <a:r>
                  <a:rPr kumimoji="1" lang="en-US" sz="2800" dirty="0">
                    <a:solidFill>
                      <a:srgbClr val="FFFFFF"/>
                    </a:solidFill>
                    <a:latin typeface="Georgia" pitchFamily="18" charset="0"/>
                  </a:rPr>
                  <a:t> </a:t>
                </a:r>
                <a:endParaRPr kumimoji="1" lang="en-US" sz="2800" dirty="0">
                  <a:solidFill>
                    <a:srgbClr val="FFC000"/>
                  </a:solidFill>
                  <a:latin typeface="Georgia" pitchFamily="18" charset="0"/>
                </a:endParaRPr>
              </a:p>
              <a:p>
                <a:pPr lvl="1"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marL="1093787" lvl="1" indent="-457200" eaLnBrk="0" hangingPunct="0">
                  <a:spcBef>
                    <a:spcPct val="20000"/>
                  </a:spcBef>
                  <a:spcAft>
                    <a:spcPts val="0"/>
                  </a:spcAft>
                  <a:buClr>
                    <a:srgbClr val="FFC000"/>
                  </a:buClr>
                  <a:buFont typeface="Wingdings" pitchFamily="2" charset="2"/>
                  <a:buChar char="§"/>
                  <a:defRPr/>
                </a:pPr>
                <a:endParaRPr kumimoji="1" lang="en-US" sz="2800" dirty="0" smtClean="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636588" lvl="1" indent="-636588" eaLnBrk="0" hangingPunct="0">
                  <a:spcBef>
                    <a:spcPct val="20000"/>
                  </a:spcBef>
                  <a:spcAft>
                    <a:spcPts val="1200"/>
                  </a:spcAft>
                  <a:buClr>
                    <a:srgbClr val="FFC000"/>
                  </a:buClr>
                  <a:buFont typeface="Wingdings" pitchFamily="2" charset="2"/>
                  <a:buChar char="v"/>
                  <a:defRPr/>
                </a:pPr>
                <a:endParaRPr kumimoji="1" lang="en-US" sz="2800" dirty="0">
                  <a:solidFill>
                    <a:schemeClr val="bg1"/>
                  </a:solidFill>
                  <a:latin typeface="Georgia" pitchFamily="18" charset="0"/>
                </a:endParaRPr>
              </a:p>
              <a:p>
                <a:pPr marL="457200" lvl="2" eaLnBrk="0" hangingPunct="0">
                  <a:spcBef>
                    <a:spcPct val="20000"/>
                  </a:spcBef>
                  <a:spcAft>
                    <a:spcPts val="1200"/>
                  </a:spcAft>
                  <a:buClr>
                    <a:srgbClr val="FFC000"/>
                  </a:buClr>
                  <a:defRPr/>
                </a:pPr>
                <a:endParaRPr kumimoji="1" lang="en-US" sz="2800" dirty="0" smtClean="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210800" cy="5638800"/>
              </a:xfrm>
              <a:prstGeom prst="rect">
                <a:avLst/>
              </a:prstGeom>
              <a:blipFill rotWithShape="1">
                <a:blip r:embed="rId1"/>
                <a:stretch>
                  <a:fillRect l="-1075" t="-10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Handling Error Cases </a:t>
            </a:r>
            <a:r>
              <a:rPr kumimoji="1" lang="en-US" sz="4800" dirty="0" smtClean="0">
                <a:solidFill>
                  <a:schemeClr val="bg1"/>
                </a:solidFill>
                <a:latin typeface="Georgia" panose="02040502050405020303" pitchFamily="18" charset="0"/>
              </a:rPr>
              <a:t>(cont’d)</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0" name="Rectangle 9"/>
          <p:cNvSpPr/>
          <p:nvPr/>
        </p:nvSpPr>
        <p:spPr>
          <a:xfrm>
            <a:off x="691551" y="1905000"/>
            <a:ext cx="9100149" cy="26670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70" y="1981200"/>
            <a:ext cx="9029700" cy="2391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50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fade">
                                      <p:cBhvr>
                                        <p:cTn id="13" dur="500"/>
                                        <p:tgtEl>
                                          <p:spTgt spid="8">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US" altLang="en-US">
                <a:solidFill>
                  <a:srgbClr val="FFFF00"/>
                </a:solidFill>
              </a:rPr>
              <a:t>Installation:</a:t>
            </a:r>
            <a:endParaRPr lang="en-US" altLang="en-US">
              <a:solidFill>
                <a:schemeClr val="bg1"/>
              </a:solidFill>
            </a:endParaRPr>
          </a:p>
          <a:p>
            <a:pPr marL="0" indent="0">
              <a:buNone/>
            </a:pPr>
            <a:endParaRPr lang="en-US" altLang="en-US">
              <a:solidFill>
                <a:schemeClr val="bg1"/>
              </a:solidFill>
            </a:endParaRPr>
          </a:p>
          <a:p>
            <a:r>
              <a:rPr lang="en-US" altLang="en-US">
                <a:solidFill>
                  <a:schemeClr val="bg1"/>
                </a:solidFill>
              </a:rPr>
              <a:t>Eclipse with CZT Plugin (Built-in)</a:t>
            </a:r>
            <a:endParaRPr lang="en-US" altLang="en-US">
              <a:solidFill>
                <a:schemeClr val="bg1"/>
              </a:solidFill>
            </a:endParaRPr>
          </a:p>
          <a:p>
            <a:pPr lvl="1"/>
            <a:r>
              <a:rPr lang="en-US" altLang="en-US" sz="2000">
                <a:solidFill>
                  <a:schemeClr val="bg1"/>
                </a:solidFill>
              </a:rPr>
              <a:t>Step 1: </a:t>
            </a:r>
            <a:r>
              <a:rPr lang="en-US" altLang="en-US" sz="2000">
                <a:solidFill>
                  <a:srgbClr val="FFFF00"/>
                </a:solidFill>
              </a:rPr>
              <a:t>https://www.youtube.com/watch?v=ZELl5iD9QIg</a:t>
            </a:r>
            <a:endParaRPr lang="en-US" altLang="en-US" sz="2000">
              <a:solidFill>
                <a:schemeClr val="bg1"/>
              </a:solidFill>
            </a:endParaRPr>
          </a:p>
          <a:p>
            <a:pPr lvl="1"/>
            <a:r>
              <a:rPr lang="en-US" altLang="en-US" sz="2000">
                <a:solidFill>
                  <a:schemeClr val="bg1"/>
                </a:solidFill>
              </a:rPr>
              <a:t>Step 2: </a:t>
            </a:r>
            <a:r>
              <a:rPr lang="en-US" altLang="en-US" sz="2000">
                <a:solidFill>
                  <a:srgbClr val="FFFF00"/>
                </a:solidFill>
              </a:rPr>
              <a:t>https://www.youtube.com/watch?v=pVcvYhDSzJg</a:t>
            </a:r>
            <a:endParaRPr lang="en-US" altLang="en-US">
              <a:solidFill>
                <a:schemeClr val="bg1"/>
              </a:solidFill>
            </a:endParaRPr>
          </a:p>
          <a:p>
            <a:pPr marL="0" indent="0">
              <a:buNone/>
            </a:pPr>
            <a:endParaRPr lang="en-US" altLang="en-US">
              <a:solidFill>
                <a:schemeClr val="bg1"/>
              </a:solidFill>
            </a:endParaRPr>
          </a:p>
          <a:p>
            <a:r>
              <a:rPr lang="en-US" altLang="en-US">
                <a:solidFill>
                  <a:schemeClr val="bg1"/>
                </a:solidFill>
              </a:rPr>
              <a:t>Z Word Tool</a:t>
            </a:r>
            <a:endParaRPr lang="en-US" altLang="en-US">
              <a:solidFill>
                <a:schemeClr val="bg1"/>
              </a:solidFill>
            </a:endParaRPr>
          </a:p>
          <a:p>
            <a:pPr lvl="1"/>
            <a:r>
              <a:rPr lang="en-US" altLang="en-US" sz="2000">
                <a:solidFill>
                  <a:schemeClr val="bg1"/>
                </a:solidFill>
              </a:rPr>
              <a:t>Step 1: </a:t>
            </a:r>
            <a:r>
              <a:rPr lang="en-US" altLang="en-US" sz="2000">
                <a:solidFill>
                  <a:srgbClr val="FFFF00"/>
                </a:solidFill>
              </a:rPr>
              <a:t>https://www.youtube.com/watch?v=bUD4nwHqVDI&amp;list=PL7NlHLkGa2Yw_cSmpDC53-hWdq1lQoTmp</a:t>
            </a:r>
            <a:endParaRPr lang="en-US" altLang="en-US" sz="2000">
              <a:solidFill>
                <a:schemeClr val="bg1"/>
              </a:solidFill>
            </a:endParaRPr>
          </a:p>
          <a:p>
            <a:pPr lvl="1"/>
            <a:r>
              <a:rPr lang="en-US" altLang="en-US" sz="2000">
                <a:solidFill>
                  <a:schemeClr val="bg1"/>
                </a:solidFill>
              </a:rPr>
              <a:t>Step2 : </a:t>
            </a:r>
            <a:r>
              <a:rPr lang="en-US" altLang="en-US" sz="2000">
                <a:solidFill>
                  <a:srgbClr val="FFFF00"/>
                </a:solidFill>
              </a:rPr>
              <a:t>https://www.youtube.com/watch?v=CZ2ZvX02h_E&amp;list=PL7NlHLkGa2Yw_cSmpDC53-hWdq1lQoTmp&amp;index=3</a:t>
            </a:r>
            <a:endParaRPr lang="en-US" altLang="en-US" sz="2000">
              <a:solidFill>
                <a:srgbClr val="FFFF00"/>
              </a:solidFill>
            </a:endParaRPr>
          </a:p>
        </p:txBody>
      </p:sp>
      <p:sp>
        <p:nvSpPr>
          <p:cNvPr id="3" name="Slide Number Placeholder 2"/>
          <p:cNvSpPr>
            <a:spLocks noGrp="1"/>
          </p:cNvSpPr>
          <p:nvPr>
            <p:ph type="sldNum" sz="quarter" idx="12"/>
          </p:nvPr>
        </p:nvSpPr>
        <p:spPr/>
        <p:txBody>
          <a:bodyPr/>
          <a:lstStyle/>
          <a:p>
            <a:pPr>
              <a:defRPr/>
            </a:pPr>
            <a:fld id="{0030A359-2702-42F6-B8CF-17266FAFE905}" type="slidenum">
              <a:rPr lang="en-US"/>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76200" y="1219200"/>
            <a:ext cx="10210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0" indent="-457200" eaLnBrk="0" hangingPunct="0">
              <a:spcBef>
                <a:spcPct val="20000"/>
              </a:spcBef>
              <a:spcAft>
                <a:spcPts val="1200"/>
              </a:spcAft>
              <a:buClr>
                <a:srgbClr val="FFC000"/>
              </a:buClr>
              <a:buFont typeface="Wingdings" panose="05000000000000000000" pitchFamily="2" charset="2"/>
              <a:buChar char="v"/>
              <a:defRPr/>
            </a:pPr>
            <a:r>
              <a:rPr kumimoji="1" lang="en-US" sz="2800" dirty="0" smtClean="0">
                <a:solidFill>
                  <a:schemeClr val="bg1"/>
                </a:solidFill>
                <a:latin typeface="Georgia" panose="02040502050405020303" pitchFamily="18" charset="0"/>
              </a:rPr>
              <a:t>Examples </a:t>
            </a:r>
            <a:endParaRPr kumimoji="1" lang="en-US" sz="2800" dirty="0" smtClean="0">
              <a:solidFill>
                <a:schemeClr val="bg1"/>
              </a:solidFill>
              <a:latin typeface="Georgia" panose="02040502050405020303" pitchFamily="18" charset="0"/>
            </a:endParaRPr>
          </a:p>
          <a:p>
            <a:pPr marL="914400" lvl="1" indent="-457200" eaLnBrk="0" hangingPunct="0">
              <a:spcBef>
                <a:spcPct val="20000"/>
              </a:spcBef>
              <a:spcAft>
                <a:spcPts val="600"/>
              </a:spcAft>
              <a:buClr>
                <a:srgbClr val="FFC000"/>
              </a:buClr>
              <a:buFont typeface="Wingdings" panose="05000000000000000000" pitchFamily="2" charset="2"/>
              <a:buChar char="§"/>
              <a:defRPr/>
            </a:pPr>
            <a:r>
              <a:rPr kumimoji="1" lang="en-US" sz="2800" dirty="0" smtClean="0">
                <a:solidFill>
                  <a:schemeClr val="bg1"/>
                </a:solidFill>
                <a:latin typeface="Georgia" panose="02040502050405020303" pitchFamily="18" charset="0"/>
              </a:rPr>
              <a:t>Z Notation Examples</a:t>
            </a:r>
            <a:br>
              <a:rPr kumimoji="1" lang="en-US" sz="2800" dirty="0" smtClean="0">
                <a:solidFill>
                  <a:schemeClr val="bg1"/>
                </a:solidFill>
                <a:latin typeface="Georgia" panose="02040502050405020303" pitchFamily="18" charset="0"/>
              </a:rPr>
            </a:br>
            <a:r>
              <a:rPr kumimoji="1" lang="en-US" sz="2800" dirty="0" smtClean="0">
                <a:solidFill>
                  <a:schemeClr val="bg1"/>
                </a:solidFill>
                <a:latin typeface="Georgia" panose="02040502050405020303" pitchFamily="18" charset="0"/>
                <a:hlinkClick r:id="rId1"/>
              </a:rPr>
              <a:t>http</a:t>
            </a:r>
            <a:r>
              <a:rPr kumimoji="1" lang="en-US" sz="2800" dirty="0">
                <a:solidFill>
                  <a:schemeClr val="bg1"/>
                </a:solidFill>
                <a:latin typeface="Georgia" panose="02040502050405020303" pitchFamily="18" charset="0"/>
                <a:hlinkClick r:id="rId1"/>
              </a:rPr>
              <a:t>://</a:t>
            </a:r>
            <a:r>
              <a:rPr kumimoji="1" lang="en-US" sz="2800" dirty="0" smtClean="0">
                <a:solidFill>
                  <a:schemeClr val="bg1"/>
                </a:solidFill>
                <a:latin typeface="Georgia" panose="02040502050405020303" pitchFamily="18" charset="0"/>
                <a:hlinkClick r:id="rId1"/>
              </a:rPr>
              <a:t>staff.washington.edu/jon/z/z-examples.html</a:t>
            </a:r>
            <a:endParaRPr kumimoji="1" lang="en-US" sz="2800" dirty="0" smtClean="0">
              <a:solidFill>
                <a:schemeClr val="bg1"/>
              </a:solidFill>
              <a:latin typeface="Georgia" panose="02040502050405020303" pitchFamily="18" charset="0"/>
            </a:endParaRPr>
          </a:p>
          <a:p>
            <a:pPr marL="457200" lvl="0" indent="-457200" eaLnBrk="0" hangingPunct="0">
              <a:spcBef>
                <a:spcPct val="20000"/>
              </a:spcBef>
              <a:spcAft>
                <a:spcPts val="600"/>
              </a:spcAft>
              <a:buClr>
                <a:srgbClr val="FFC000"/>
              </a:buClr>
              <a:buFont typeface="Wingdings" panose="05000000000000000000" pitchFamily="2" charset="2"/>
              <a:buChar char="v"/>
              <a:defRPr/>
            </a:pPr>
            <a:endParaRPr kumimoji="1" lang="en-US" sz="2800" dirty="0">
              <a:solidFill>
                <a:schemeClr val="bg1"/>
              </a:solidFill>
              <a:latin typeface="Georgia" panose="02040502050405020303" pitchFamily="18" charset="0"/>
            </a:endParaRPr>
          </a:p>
          <a:p>
            <a:pPr marL="457200" lvl="0" indent="-457200" eaLnBrk="0" hangingPunct="0">
              <a:spcBef>
                <a:spcPct val="20000"/>
              </a:spcBef>
              <a:spcAft>
                <a:spcPts val="1200"/>
              </a:spcAft>
              <a:buClr>
                <a:srgbClr val="FFC000"/>
              </a:buClr>
              <a:buFont typeface="Wingdings" panose="05000000000000000000" pitchFamily="2" charset="2"/>
              <a:buChar char="v"/>
              <a:defRPr/>
            </a:pPr>
            <a:r>
              <a:rPr kumimoji="1" lang="en-US" sz="2800" dirty="0">
                <a:solidFill>
                  <a:schemeClr val="bg1"/>
                </a:solidFill>
                <a:latin typeface="Georgia" panose="02040502050405020303" pitchFamily="18" charset="0"/>
              </a:rPr>
              <a:t>Reference Material</a:t>
            </a:r>
            <a:endParaRPr kumimoji="1" lang="en-US" sz="2800" dirty="0">
              <a:solidFill>
                <a:schemeClr val="bg1"/>
              </a:solidFill>
              <a:latin typeface="Georgia" panose="02040502050405020303" pitchFamily="18" charset="0"/>
            </a:endParaRPr>
          </a:p>
          <a:p>
            <a:pPr marL="914400" lvl="1" indent="-457200" eaLnBrk="0" hangingPunct="0">
              <a:spcBef>
                <a:spcPct val="20000"/>
              </a:spcBef>
              <a:spcAft>
                <a:spcPts val="1800"/>
              </a:spcAft>
              <a:buClr>
                <a:srgbClr val="FFC000"/>
              </a:buClr>
              <a:buFont typeface="Wingdings" panose="05000000000000000000" pitchFamily="2" charset="2"/>
              <a:buChar char="§"/>
              <a:defRPr/>
            </a:pPr>
            <a:r>
              <a:rPr kumimoji="1" lang="en-US" sz="2800" dirty="0">
                <a:solidFill>
                  <a:schemeClr val="bg1"/>
                </a:solidFill>
                <a:latin typeface="Georgia" panose="02040502050405020303" pitchFamily="18" charset="0"/>
              </a:rPr>
              <a:t>Z Glossary</a:t>
            </a:r>
            <a:br>
              <a:rPr kumimoji="1" lang="en-US" sz="2800" dirty="0">
                <a:solidFill>
                  <a:schemeClr val="bg1"/>
                </a:solidFill>
                <a:latin typeface="Georgia" panose="02040502050405020303" pitchFamily="18" charset="0"/>
              </a:rPr>
            </a:br>
            <a:r>
              <a:rPr kumimoji="1" lang="en-US" sz="2800" dirty="0">
                <a:solidFill>
                  <a:schemeClr val="bg1"/>
                </a:solidFill>
                <a:latin typeface="Georgia" panose="02040502050405020303" pitchFamily="18" charset="0"/>
                <a:hlinkClick r:id="rId2"/>
              </a:rPr>
              <a:t>http://</a:t>
            </a:r>
            <a:r>
              <a:rPr kumimoji="1" lang="en-US" sz="2800" dirty="0" smtClean="0">
                <a:solidFill>
                  <a:schemeClr val="bg1"/>
                </a:solidFill>
                <a:latin typeface="Georgia" panose="02040502050405020303" pitchFamily="18" charset="0"/>
                <a:hlinkClick r:id="rId2"/>
              </a:rPr>
              <a:t>staff.washington.edu/jon/z/glossary.html</a:t>
            </a:r>
            <a:endParaRPr kumimoji="1" lang="en-US" sz="2800" dirty="0" smtClean="0">
              <a:solidFill>
                <a:schemeClr val="bg1"/>
              </a:solidFill>
              <a:latin typeface="Georgia" panose="02040502050405020303" pitchFamily="18" charset="0"/>
            </a:endParaRPr>
          </a:p>
          <a:p>
            <a:pPr marL="914400" lvl="1" indent="-457200" eaLnBrk="0" hangingPunct="0">
              <a:spcBef>
                <a:spcPct val="20000"/>
              </a:spcBef>
              <a:spcAft>
                <a:spcPts val="600"/>
              </a:spcAft>
              <a:buClr>
                <a:srgbClr val="FFC000"/>
              </a:buClr>
              <a:buFont typeface="Wingdings" panose="05000000000000000000" pitchFamily="2" charset="2"/>
              <a:buChar char="§"/>
              <a:defRPr/>
            </a:pPr>
            <a:r>
              <a:rPr kumimoji="1" lang="en-US" sz="2800" dirty="0">
                <a:solidFill>
                  <a:schemeClr val="bg1"/>
                </a:solidFill>
                <a:latin typeface="Georgia" panose="02040502050405020303" pitchFamily="18" charset="0"/>
              </a:rPr>
              <a:t>Z </a:t>
            </a:r>
            <a:r>
              <a:rPr kumimoji="1" lang="en-US" sz="2800">
                <a:solidFill>
                  <a:schemeClr val="bg1"/>
                </a:solidFill>
                <a:latin typeface="Georgia" panose="02040502050405020303" pitchFamily="18" charset="0"/>
              </a:rPr>
              <a:t>Mathematical </a:t>
            </a:r>
            <a:r>
              <a:rPr kumimoji="1" lang="en-US" sz="2800" smtClean="0">
                <a:solidFill>
                  <a:schemeClr val="bg1"/>
                </a:solidFill>
                <a:latin typeface="Georgia" panose="02040502050405020303" pitchFamily="18" charset="0"/>
              </a:rPr>
              <a:t>Tool </a:t>
            </a:r>
            <a:r>
              <a:rPr kumimoji="1" lang="en-US" sz="2800" dirty="0">
                <a:solidFill>
                  <a:schemeClr val="bg1"/>
                </a:solidFill>
                <a:latin typeface="Georgia" panose="02040502050405020303" pitchFamily="18" charset="0"/>
              </a:rPr>
              <a:t>Kit</a:t>
            </a:r>
            <a:br>
              <a:rPr kumimoji="1" lang="en-US" sz="2800" dirty="0">
                <a:solidFill>
                  <a:schemeClr val="bg1"/>
                </a:solidFill>
                <a:latin typeface="Georgia" panose="02040502050405020303" pitchFamily="18" charset="0"/>
              </a:rPr>
            </a:br>
            <a:r>
              <a:rPr kumimoji="1" lang="en-US" sz="2800" dirty="0">
                <a:solidFill>
                  <a:schemeClr val="bg1"/>
                </a:solidFill>
                <a:latin typeface="Georgia" panose="02040502050405020303" pitchFamily="18" charset="0"/>
                <a:hlinkClick r:id="rId3"/>
              </a:rPr>
              <a:t>http://</a:t>
            </a:r>
            <a:r>
              <a:rPr kumimoji="1" lang="en-US" sz="2800" dirty="0" smtClean="0">
                <a:solidFill>
                  <a:schemeClr val="bg1"/>
                </a:solidFill>
                <a:latin typeface="Georgia" panose="02040502050405020303" pitchFamily="18" charset="0"/>
                <a:hlinkClick r:id="rId3"/>
              </a:rPr>
              <a:t>staff.washington.edu/jon/z/toolkit.html</a:t>
            </a:r>
            <a:endParaRPr kumimoji="1" lang="en-US" sz="2800" dirty="0" smtClean="0">
              <a:solidFill>
                <a:schemeClr val="bg1"/>
              </a:solidFill>
              <a:latin typeface="Georgia" panose="02040502050405020303" pitchFamily="18" charset="0"/>
            </a:endParaRPr>
          </a:p>
          <a:p>
            <a:pPr marL="914400" lvl="1" indent="-457200" eaLnBrk="0" hangingPunct="0">
              <a:spcBef>
                <a:spcPct val="20000"/>
              </a:spcBef>
              <a:spcAft>
                <a:spcPts val="600"/>
              </a:spcAft>
              <a:buClr>
                <a:srgbClr val="FFC000"/>
              </a:buClr>
              <a:buFont typeface="Wingdings" panose="05000000000000000000" pitchFamily="2" charset="2"/>
              <a:buChar char="§"/>
              <a:defRPr/>
            </a:pPr>
            <a:endParaRPr kumimoji="1" lang="en-US" sz="2800" dirty="0">
              <a:solidFill>
                <a:schemeClr val="bg1"/>
              </a:solidFill>
              <a:latin typeface="Georgia" panose="02040502050405020303" pitchFamily="18" charset="0"/>
            </a:endParaRPr>
          </a:p>
          <a:p>
            <a:pPr marL="457200" lvl="0" indent="-457200" eaLnBrk="0" hangingPunct="0">
              <a:spcBef>
                <a:spcPct val="20000"/>
              </a:spcBef>
              <a:spcAft>
                <a:spcPts val="600"/>
              </a:spcAft>
              <a:buClr>
                <a:srgbClr val="FFC000"/>
              </a:buClr>
              <a:buFont typeface="Wingdings" panose="05000000000000000000" pitchFamily="2" charset="2"/>
              <a:buChar char="v"/>
              <a:defRPr/>
            </a:pPr>
            <a:endParaRPr kumimoji="1" lang="en-US" sz="2800" dirty="0" smtClean="0">
              <a:solidFill>
                <a:schemeClr val="bg1"/>
              </a:solidFill>
              <a:latin typeface="Georgia" panose="02040502050405020303" pitchFamily="18" charset="0"/>
            </a:endParaRPr>
          </a:p>
          <a:p>
            <a:pPr marL="457200" lvl="0" indent="-457200" eaLnBrk="0" hangingPunct="0">
              <a:spcBef>
                <a:spcPct val="20000"/>
              </a:spcBef>
              <a:spcAft>
                <a:spcPts val="600"/>
              </a:spcAft>
              <a:buClr>
                <a:srgbClr val="FFC000"/>
              </a:buClr>
              <a:buFont typeface="Wingdings" panose="05000000000000000000" pitchFamily="2" charset="2"/>
              <a:buChar char="v"/>
              <a:defRPr/>
            </a:pPr>
            <a:endParaRPr kumimoji="1" lang="en-US" sz="2800" dirty="0">
              <a:solidFill>
                <a:schemeClr val="bg1"/>
              </a:solidFill>
              <a:latin typeface="Georgia" panose="02040502050405020303" pitchFamily="18" charset="0"/>
            </a:endParaRPr>
          </a:p>
          <a:p>
            <a:pPr marL="457200" lvl="0" indent="-457200" eaLnBrk="0" hangingPunct="0">
              <a:spcBef>
                <a:spcPct val="20000"/>
              </a:spcBef>
              <a:spcAft>
                <a:spcPts val="600"/>
              </a:spcAft>
              <a:buClr>
                <a:srgbClr val="FFC000"/>
              </a:buClr>
              <a:buFont typeface="Wingdings" panose="05000000000000000000" pitchFamily="2" charset="2"/>
              <a:buChar char="v"/>
              <a:defRPr/>
            </a:pPr>
            <a:endParaRPr kumimoji="1" lang="en-US" sz="2800" dirty="0" smtClean="0">
              <a:solidFill>
                <a:schemeClr val="bg1"/>
              </a:solidFill>
              <a:latin typeface="Georgia" panose="02040502050405020303" pitchFamily="18" charset="0"/>
            </a:endParaRPr>
          </a:p>
          <a:p>
            <a:pPr marL="457200" lvl="0" indent="-457200" eaLnBrk="0" hangingPunct="0">
              <a:spcBef>
                <a:spcPct val="20000"/>
              </a:spcBef>
              <a:spcAft>
                <a:spcPts val="600"/>
              </a:spcAft>
              <a:buClr>
                <a:srgbClr val="FFC000"/>
              </a:buClr>
              <a:buFont typeface="Wingdings" panose="05000000000000000000" pitchFamily="2" charset="2"/>
              <a:buChar char="v"/>
              <a:defRPr/>
            </a:pPr>
            <a:endParaRPr kumimoji="1" lang="en-US" sz="2800" dirty="0">
              <a:solidFill>
                <a:schemeClr val="bg1"/>
              </a:solidFill>
              <a:latin typeface="Georgia" panose="02040502050405020303" pitchFamily="18" charset="0"/>
            </a:endParaRPr>
          </a:p>
          <a:p>
            <a:pPr lvl="0" eaLnBrk="0" hangingPunct="0">
              <a:spcBef>
                <a:spcPct val="20000"/>
              </a:spcBef>
              <a:spcAft>
                <a:spcPts val="2400"/>
              </a:spcAft>
              <a:buClr>
                <a:srgbClr val="FFC000"/>
              </a:buClr>
              <a:defRPr/>
            </a:pPr>
            <a:r>
              <a:rPr kumimoji="1" lang="en-US" sz="2800" dirty="0">
                <a:solidFill>
                  <a:schemeClr val="bg1"/>
                </a:solidFill>
                <a:latin typeface="Georgia" panose="02040502050405020303" pitchFamily="18" charset="0"/>
              </a:rPr>
              <a:t> </a:t>
            </a:r>
            <a:r>
              <a:rPr kumimoji="1" lang="en-US" sz="2800" dirty="0" smtClean="0">
                <a:solidFill>
                  <a:schemeClr val="bg1"/>
                </a:solidFill>
                <a:latin typeface="Georgia" panose="02040502050405020303" pitchFamily="18" charset="0"/>
              </a:rPr>
              <a:t>    </a:t>
            </a:r>
            <a:endParaRPr kumimoji="1" lang="en-US" sz="2800" dirty="0" smtClean="0">
              <a:solidFill>
                <a:schemeClr val="bg1"/>
              </a:solidFill>
              <a:latin typeface="Georgia" panose="02040502050405020303" pitchFamily="18" charset="0"/>
            </a:endParaRPr>
          </a:p>
          <a:p>
            <a:pPr marL="1093470" lvl="1" indent="-457200" eaLnBrk="0" hangingPunct="0">
              <a:spcBef>
                <a:spcPct val="20000"/>
              </a:spcBef>
              <a:spcAft>
                <a:spcPts val="0"/>
              </a:spcAft>
              <a:buClr>
                <a:srgbClr val="FFC000"/>
              </a:buClr>
              <a:buFont typeface="Wingdings" panose="05000000000000000000" pitchFamily="2" charset="2"/>
              <a:buChar char="§"/>
              <a:defRPr/>
            </a:pPr>
            <a:endParaRPr kumimoji="1" lang="en-US" sz="2800" dirty="0" smtClean="0">
              <a:solidFill>
                <a:schemeClr val="bg1"/>
              </a:solidFill>
              <a:latin typeface="Georgia" panose="02040502050405020303" pitchFamily="18" charset="0"/>
            </a:endParaRPr>
          </a:p>
          <a:p>
            <a:pPr marL="636905" lvl="1" indent="-636905" eaLnBrk="0" hangingPunct="0">
              <a:spcBef>
                <a:spcPct val="20000"/>
              </a:spcBef>
              <a:spcAft>
                <a:spcPts val="1200"/>
              </a:spcAft>
              <a:buClr>
                <a:srgbClr val="FFC000"/>
              </a:buClr>
              <a:buFont typeface="Wingdings" panose="05000000000000000000" pitchFamily="2" charset="2"/>
              <a:buChar char="v"/>
              <a:defRPr/>
            </a:pPr>
            <a:endParaRPr kumimoji="1" lang="en-US" sz="2800" dirty="0">
              <a:solidFill>
                <a:schemeClr val="bg1"/>
              </a:solidFill>
              <a:latin typeface="Georgia" panose="02040502050405020303" pitchFamily="18" charset="0"/>
            </a:endParaRPr>
          </a:p>
          <a:p>
            <a:pPr marL="636905" lvl="1" indent="-636905" eaLnBrk="0" hangingPunct="0">
              <a:spcBef>
                <a:spcPct val="20000"/>
              </a:spcBef>
              <a:spcAft>
                <a:spcPts val="1200"/>
              </a:spcAft>
              <a:buClr>
                <a:srgbClr val="FFC000"/>
              </a:buClr>
              <a:buFont typeface="Wingdings" panose="05000000000000000000" pitchFamily="2" charset="2"/>
              <a:buChar char="v"/>
              <a:defRPr/>
            </a:pPr>
            <a:endParaRPr kumimoji="1" lang="en-US" sz="2800" dirty="0">
              <a:solidFill>
                <a:schemeClr val="bg1"/>
              </a:solidFill>
              <a:latin typeface="Georgia" panose="02040502050405020303" pitchFamily="18" charset="0"/>
            </a:endParaRPr>
          </a:p>
          <a:p>
            <a:pPr marL="457200" lvl="2" eaLnBrk="0" hangingPunct="0">
              <a:spcBef>
                <a:spcPct val="20000"/>
              </a:spcBef>
              <a:spcAft>
                <a:spcPts val="1200"/>
              </a:spcAft>
              <a:buClr>
                <a:srgbClr val="FFC000"/>
              </a:buClr>
              <a:defRPr/>
            </a:pPr>
            <a:endParaRPr kumimoji="1" lang="en-US" sz="2800" dirty="0" smtClean="0">
              <a:solidFill>
                <a:schemeClr val="bg1"/>
              </a:solidFill>
              <a:latin typeface="Georgia" panose="02040502050405020303" pitchFamily="18" charset="0"/>
            </a:endParaRPr>
          </a:p>
        </p:txBody>
      </p:sp>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Other Online Resources </a:t>
            </a:r>
            <a:r>
              <a:rPr kumimoji="1" lang="en-US" altLang="en-US" sz="4800" dirty="0" smtClean="0">
                <a:solidFill>
                  <a:srgbClr val="FFC000"/>
                </a:solidFill>
                <a:latin typeface="Georgia" panose="02040502050405020303" pitchFamily="18" charset="0"/>
              </a:rPr>
              <a:t>to consult</a:t>
            </a:r>
            <a:endParaRPr kumimoji="1" lang="en-US" altLang="en-US" sz="4800" dirty="0" smtClean="0">
              <a:solidFill>
                <a:srgbClr val="FFC000"/>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500"/>
                                        <p:tgtEl>
                                          <p:spTgt spid="8">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11" end="11"/>
                                            </p:txEl>
                                          </p:spTgt>
                                        </p:tgtEl>
                                        <p:attrNameLst>
                                          <p:attrName>style.visibility</p:attrName>
                                        </p:attrNameLst>
                                      </p:cBhvr>
                                      <p:to>
                                        <p:strVal val="visible"/>
                                      </p:to>
                                    </p:set>
                                    <p:animEffect transition="in" filter="fade">
                                      <p:cBhvr>
                                        <p:cTn id="22"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030A359-2702-42F6-B8CF-17266FAFE905}" type="slidenum">
              <a:rPr lang="en-US" smtClean="0"/>
            </a:fld>
            <a:endParaRPr lang="en-US"/>
          </a:p>
        </p:txBody>
      </p:sp>
      <p:sp>
        <p:nvSpPr>
          <p:cNvPr id="4"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Home Work (As</a:t>
            </a:r>
            <a:r>
              <a:rPr kumimoji="1" lang="en-US" altLang="en-US" sz="4800" dirty="0" smtClean="0">
                <a:solidFill>
                  <a:srgbClr val="FFC000"/>
                </a:solidFill>
                <a:latin typeface="Georgia" panose="02040502050405020303" pitchFamily="18" charset="0"/>
              </a:rPr>
              <a:t>signment 2</a:t>
            </a:r>
            <a:r>
              <a:rPr kumimoji="1" lang="en-US" sz="4800" dirty="0" smtClean="0">
                <a:solidFill>
                  <a:srgbClr val="FFC000"/>
                </a:solidFill>
                <a:latin typeface="Georgia" panose="02040502050405020303" pitchFamily="18" charset="0"/>
              </a:rPr>
              <a:t>)</a:t>
            </a:r>
            <a:endParaRPr kumimoji="1" lang="en-US" sz="4800" dirty="0">
              <a:solidFill>
                <a:schemeClr val="bg1"/>
              </a:solidFill>
              <a:latin typeface="Georgia" panose="02040502050405020303" pitchFamily="18" charset="0"/>
            </a:endParaRPr>
          </a:p>
        </p:txBody>
      </p:sp>
      <p:cxnSp>
        <p:nvCxnSpPr>
          <p:cNvPr id="5" name="Straight Connector 4"/>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0500" y="762000"/>
            <a:ext cx="9906000" cy="4523105"/>
          </a:xfrm>
          <a:prstGeom prst="rect">
            <a:avLst/>
          </a:prstGeom>
        </p:spPr>
        <p:txBody>
          <a:bodyPr wrap="square">
            <a:spAutoFit/>
          </a:bodyPr>
          <a:lstStyle/>
          <a:p>
            <a:endParaRPr lang="en-US" dirty="0">
              <a:solidFill>
                <a:schemeClr val="bg1"/>
              </a:solidFill>
            </a:endParaRPr>
          </a:p>
          <a:p>
            <a:r>
              <a:rPr lang="en-US" b="1" dirty="0" smtClean="0">
                <a:solidFill>
                  <a:srgbClr val="FFC000"/>
                </a:solidFill>
              </a:rPr>
              <a:t>Requirements</a:t>
            </a:r>
            <a:r>
              <a:rPr lang="en-US" b="1" dirty="0">
                <a:solidFill>
                  <a:srgbClr val="FFC000"/>
                </a:solidFill>
              </a:rPr>
              <a:t>: </a:t>
            </a:r>
            <a:endParaRPr lang="en-US" b="1" dirty="0" smtClean="0">
              <a:solidFill>
                <a:srgbClr val="FFC000"/>
              </a:solidFill>
            </a:endParaRPr>
          </a:p>
          <a:p>
            <a:r>
              <a:rPr lang="en-US" dirty="0" smtClean="0">
                <a:solidFill>
                  <a:schemeClr val="bg1"/>
                </a:solidFill>
              </a:rPr>
              <a:t>Develop </a:t>
            </a:r>
            <a:r>
              <a:rPr lang="en-US" dirty="0">
                <a:solidFill>
                  <a:schemeClr val="bg1"/>
                </a:solidFill>
              </a:rPr>
              <a:t>a Z specification for a library system in which members can register to become a member, borrow (checkout) available books and return (check-in) previously borrowed books. </a:t>
            </a:r>
            <a:endParaRPr lang="en-US" dirty="0" smtClean="0">
              <a:solidFill>
                <a:schemeClr val="bg1"/>
              </a:solidFill>
            </a:endParaRPr>
          </a:p>
          <a:p>
            <a:endParaRPr lang="en-US" dirty="0">
              <a:solidFill>
                <a:schemeClr val="bg1"/>
              </a:solidFill>
            </a:endParaRPr>
          </a:p>
          <a:p>
            <a:r>
              <a:rPr lang="en-US" b="1" dirty="0">
                <a:solidFill>
                  <a:srgbClr val="FFC000"/>
                </a:solidFill>
              </a:rPr>
              <a:t>Grading: </a:t>
            </a:r>
            <a:endParaRPr lang="en-US" b="1" dirty="0" smtClean="0">
              <a:solidFill>
                <a:srgbClr val="FFC000"/>
              </a:solidFill>
            </a:endParaRPr>
          </a:p>
          <a:p>
            <a:r>
              <a:rPr lang="en-US" dirty="0" smtClean="0">
                <a:solidFill>
                  <a:schemeClr val="bg1"/>
                </a:solidFill>
              </a:rPr>
              <a:t>(</a:t>
            </a:r>
            <a:r>
              <a:rPr lang="en-US" dirty="0">
                <a:solidFill>
                  <a:schemeClr val="bg1"/>
                </a:solidFill>
              </a:rPr>
              <a:t>1) Provide a brief and clear description of the functionalities to be specified and assumptions / restrictions made, </a:t>
            </a:r>
            <a:endParaRPr lang="en-US" dirty="0">
              <a:solidFill>
                <a:schemeClr val="bg1"/>
              </a:solidFill>
            </a:endParaRPr>
          </a:p>
          <a:p>
            <a:r>
              <a:rPr lang="en-US" dirty="0">
                <a:solidFill>
                  <a:schemeClr val="bg1"/>
                </a:solidFill>
              </a:rPr>
              <a:t>(2) Correct use of Z symbols / notations, </a:t>
            </a:r>
            <a:endParaRPr lang="en-US" dirty="0">
              <a:solidFill>
                <a:schemeClr val="bg1"/>
              </a:solidFill>
            </a:endParaRPr>
          </a:p>
          <a:p>
            <a:r>
              <a:rPr lang="en-US" dirty="0">
                <a:solidFill>
                  <a:schemeClr val="bg1"/>
                </a:solidFill>
              </a:rPr>
              <a:t>(3) Correct specification (completeness, consistency, preciseness etc.), </a:t>
            </a:r>
            <a:endParaRPr lang="en-US" dirty="0">
              <a:solidFill>
                <a:schemeClr val="bg1"/>
              </a:solidFill>
            </a:endParaRPr>
          </a:p>
          <a:p>
            <a:r>
              <a:rPr lang="en-US" dirty="0">
                <a:solidFill>
                  <a:schemeClr val="bg1"/>
                </a:solidFill>
              </a:rPr>
              <a:t>(4) Proper description and clear explanation.</a:t>
            </a:r>
            <a:endParaRPr lang="en-US" altLang="en-US" dirty="0">
              <a:solidFill>
                <a:schemeClr val="bg1"/>
              </a:solidFill>
            </a:endParaRPr>
          </a:p>
        </p:txBody>
      </p:sp>
      <p:sp>
        <p:nvSpPr>
          <p:cNvPr id="9" name="Rectangle 8"/>
          <p:cNvSpPr/>
          <p:nvPr/>
        </p:nvSpPr>
        <p:spPr>
          <a:xfrm>
            <a:off x="225425" y="5562600"/>
            <a:ext cx="9759950" cy="829945"/>
          </a:xfrm>
          <a:prstGeom prst="rect">
            <a:avLst/>
          </a:prstGeom>
        </p:spPr>
        <p:txBody>
          <a:bodyPr wrap="square">
            <a:spAutoFit/>
          </a:bodyPr>
          <a:lstStyle/>
          <a:p>
            <a:r>
              <a:rPr kumimoji="1" lang="en-US" dirty="0" smtClean="0">
                <a:solidFill>
                  <a:schemeClr val="bg1"/>
                </a:solidFill>
                <a:latin typeface="Georgia" panose="02040502050405020303" pitchFamily="18" charset="0"/>
              </a:rPr>
              <a:t>For </a:t>
            </a:r>
            <a:r>
              <a:rPr kumimoji="1" lang="en-US" altLang="en-US" dirty="0" smtClean="0">
                <a:solidFill>
                  <a:srgbClr val="FFFF00"/>
                </a:solidFill>
                <a:latin typeface="Georgia" panose="02040502050405020303" pitchFamily="18" charset="0"/>
              </a:rPr>
              <a:t>Assignment 2</a:t>
            </a:r>
            <a:r>
              <a:rPr kumimoji="1" lang="en-US" dirty="0">
                <a:solidFill>
                  <a:schemeClr val="bg1"/>
                </a:solidFill>
                <a:latin typeface="Georgia" panose="02040502050405020303" pitchFamily="18" charset="0"/>
              </a:rPr>
              <a:t> you must use the </a:t>
            </a:r>
            <a:r>
              <a:rPr kumimoji="1" lang="en-US" dirty="0">
                <a:solidFill>
                  <a:srgbClr val="FFC000"/>
                </a:solidFill>
                <a:latin typeface="Georgia" panose="02040502050405020303" pitchFamily="18" charset="0"/>
              </a:rPr>
              <a:t>Eclipse CZT </a:t>
            </a:r>
            <a:r>
              <a:rPr kumimoji="1" lang="en-US" dirty="0" smtClean="0">
                <a:solidFill>
                  <a:srgbClr val="FFC000"/>
                </a:solidFill>
                <a:latin typeface="Georgia" panose="02040502050405020303" pitchFamily="18" charset="0"/>
              </a:rPr>
              <a:t>plugin </a:t>
            </a:r>
            <a:r>
              <a:rPr kumimoji="1" lang="en-US" altLang="en-US" dirty="0" smtClean="0">
                <a:solidFill>
                  <a:srgbClr val="FFC000"/>
                </a:solidFill>
                <a:latin typeface="Georgia" panose="02040502050405020303" pitchFamily="18" charset="0"/>
              </a:rPr>
              <a:t>/ Z Word Tool</a:t>
            </a:r>
            <a:r>
              <a:rPr kumimoji="1" lang="en-US" dirty="0" smtClean="0">
                <a:solidFill>
                  <a:srgbClr val="FFC000"/>
                </a:solidFill>
                <a:latin typeface="Georgia" panose="02040502050405020303" pitchFamily="18" charset="0"/>
              </a:rPr>
              <a:t> </a:t>
            </a:r>
            <a:r>
              <a:rPr kumimoji="1" lang="en-US" dirty="0" smtClean="0">
                <a:solidFill>
                  <a:schemeClr val="bg1"/>
                </a:solidFill>
                <a:latin typeface="Georgia" panose="02040502050405020303" pitchFamily="18" charset="0"/>
              </a:rPr>
              <a:t>to </a:t>
            </a:r>
            <a:r>
              <a:rPr kumimoji="1" lang="en-US" dirty="0">
                <a:solidFill>
                  <a:schemeClr val="bg1"/>
                </a:solidFill>
                <a:latin typeface="Georgia" panose="02040502050405020303" pitchFamily="18" charset="0"/>
              </a:rPr>
              <a:t>create an electronic version of your specification.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8" name="Rectangle 6"/>
          <p:cNvSpPr>
            <a:spLocks noChangeArrowheads="1"/>
          </p:cNvSpPr>
          <p:nvPr/>
        </p:nvSpPr>
        <p:spPr bwMode="auto">
          <a:xfrm>
            <a:off x="76200" y="1219200"/>
            <a:ext cx="10210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35000" indent="-635000" eaLnBrk="0" hangingPunct="0">
              <a:spcBef>
                <a:spcPct val="20000"/>
              </a:spcBef>
              <a:spcAft>
                <a:spcPts val="600"/>
              </a:spcAft>
              <a:buClr>
                <a:srgbClr val="FFC000"/>
              </a:buClr>
              <a:buFont typeface="Wingdings" panose="05000000000000000000" pitchFamily="2" charset="2"/>
              <a:buChar char="v"/>
              <a:defRPr/>
            </a:pPr>
            <a:r>
              <a:rPr kumimoji="1" lang="en-US" sz="2800" dirty="0" smtClean="0">
                <a:solidFill>
                  <a:schemeClr val="bg1"/>
                </a:solidFill>
                <a:latin typeface="Georgia" panose="02040502050405020303" pitchFamily="18" charset="0"/>
              </a:rPr>
              <a:t>In Z, </a:t>
            </a:r>
            <a:r>
              <a:rPr kumimoji="1" lang="en-US" sz="2800" dirty="0" smtClean="0">
                <a:solidFill>
                  <a:srgbClr val="FFC000"/>
                </a:solidFill>
                <a:latin typeface="Georgia" panose="02040502050405020303" pitchFamily="18" charset="0"/>
              </a:rPr>
              <a:t>schemas</a:t>
            </a:r>
            <a:r>
              <a:rPr kumimoji="1" lang="en-US" sz="2800" dirty="0" smtClean="0">
                <a:solidFill>
                  <a:schemeClr val="bg1"/>
                </a:solidFill>
                <a:latin typeface="Georgia" panose="02040502050405020303" pitchFamily="18" charset="0"/>
              </a:rPr>
              <a:t> are used to describe both static and dynamic aspects </a:t>
            </a:r>
            <a:endParaRPr kumimoji="1" lang="en-US" sz="2800" dirty="0" smtClean="0">
              <a:solidFill>
                <a:schemeClr val="bg1"/>
              </a:solidFill>
              <a:latin typeface="Georgia" panose="02040502050405020303" pitchFamily="18" charset="0"/>
            </a:endParaRPr>
          </a:p>
          <a:p>
            <a:pPr marL="1092200" lvl="1" indent="-459105" eaLnBrk="0" hangingPunct="0">
              <a:spcBef>
                <a:spcPct val="20000"/>
              </a:spcBef>
              <a:spcAft>
                <a:spcPts val="0"/>
              </a:spcAft>
              <a:buClr>
                <a:srgbClr val="FFC000"/>
              </a:buClr>
              <a:buFont typeface="Wingdings" panose="05000000000000000000" pitchFamily="2" charset="2"/>
              <a:buChar char="§"/>
              <a:defRPr/>
            </a:pPr>
            <a:r>
              <a:rPr kumimoji="1" lang="en-US" sz="2800" dirty="0" smtClean="0">
                <a:solidFill>
                  <a:schemeClr val="bg1"/>
                </a:solidFill>
                <a:latin typeface="Georgia" panose="02040502050405020303" pitchFamily="18" charset="0"/>
              </a:rPr>
              <a:t>Static Aspects – </a:t>
            </a:r>
            <a:r>
              <a:rPr kumimoji="1" lang="en-US" sz="2800" dirty="0" smtClean="0">
                <a:solidFill>
                  <a:srgbClr val="FFC000"/>
                </a:solidFill>
                <a:latin typeface="Georgia" panose="02040502050405020303" pitchFamily="18" charset="0"/>
              </a:rPr>
              <a:t>State Space</a:t>
            </a:r>
            <a:r>
              <a:rPr kumimoji="1" lang="en-US" sz="2800" dirty="0" smtClean="0">
                <a:solidFill>
                  <a:schemeClr val="bg1"/>
                </a:solidFill>
                <a:latin typeface="Georgia" panose="02040502050405020303" pitchFamily="18" charset="0"/>
              </a:rPr>
              <a:t>, Invariants </a:t>
            </a:r>
            <a:endParaRPr kumimoji="1" lang="en-US" sz="2800" dirty="0" smtClean="0">
              <a:solidFill>
                <a:schemeClr val="bg1"/>
              </a:solidFill>
              <a:latin typeface="Georgia" panose="02040502050405020303" pitchFamily="18" charset="0"/>
            </a:endParaRPr>
          </a:p>
          <a:p>
            <a:pPr marL="1092200" lvl="1" indent="-459105" eaLnBrk="0" hangingPunct="0">
              <a:spcBef>
                <a:spcPct val="20000"/>
              </a:spcBef>
              <a:spcAft>
                <a:spcPts val="2400"/>
              </a:spcAft>
              <a:buClr>
                <a:srgbClr val="FFC000"/>
              </a:buClr>
              <a:buFont typeface="Wingdings" panose="05000000000000000000" pitchFamily="2" charset="2"/>
              <a:buChar char="§"/>
              <a:defRPr/>
            </a:pPr>
            <a:r>
              <a:rPr kumimoji="1" lang="en-US" sz="2800" dirty="0" smtClean="0">
                <a:solidFill>
                  <a:schemeClr val="bg1"/>
                </a:solidFill>
                <a:latin typeface="Georgia" panose="02040502050405020303" pitchFamily="18" charset="0"/>
              </a:rPr>
              <a:t>Dynamic Aspects</a:t>
            </a:r>
            <a:r>
              <a:rPr kumimoji="1" lang="en-US" sz="2800" dirty="0">
                <a:solidFill>
                  <a:schemeClr val="bg1"/>
                </a:solidFill>
                <a:latin typeface="Georgia" panose="02040502050405020303" pitchFamily="18" charset="0"/>
              </a:rPr>
              <a:t> </a:t>
            </a:r>
            <a:r>
              <a:rPr kumimoji="1" lang="en-US" sz="2800" dirty="0" smtClean="0">
                <a:solidFill>
                  <a:schemeClr val="bg1"/>
                </a:solidFill>
                <a:latin typeface="Georgia" panose="02040502050405020303" pitchFamily="18" charset="0"/>
              </a:rPr>
              <a:t>– </a:t>
            </a:r>
            <a:r>
              <a:rPr kumimoji="1" lang="en-US" sz="2800" dirty="0" smtClean="0">
                <a:solidFill>
                  <a:srgbClr val="FFC000"/>
                </a:solidFill>
                <a:latin typeface="Georgia" panose="02040502050405020303" pitchFamily="18" charset="0"/>
              </a:rPr>
              <a:t>Operations</a:t>
            </a:r>
            <a:r>
              <a:rPr kumimoji="1" lang="en-US" sz="2800" dirty="0" smtClean="0">
                <a:solidFill>
                  <a:schemeClr val="bg1"/>
                </a:solidFill>
                <a:latin typeface="Georgia" panose="02040502050405020303" pitchFamily="18" charset="0"/>
              </a:rPr>
              <a:t>, State Changes</a:t>
            </a:r>
            <a:endParaRPr kumimoji="1" lang="en-US" sz="2800" dirty="0" smtClean="0">
              <a:solidFill>
                <a:schemeClr val="bg1"/>
              </a:solidFill>
              <a:latin typeface="Georgia" panose="02040502050405020303" pitchFamily="18" charset="0"/>
            </a:endParaRPr>
          </a:p>
          <a:p>
            <a:pPr marL="635000" lvl="0" indent="-635000" eaLnBrk="0" hangingPunct="0">
              <a:spcBef>
                <a:spcPct val="20000"/>
              </a:spcBef>
              <a:spcAft>
                <a:spcPts val="2400"/>
              </a:spcAft>
              <a:buClr>
                <a:srgbClr val="FFC000"/>
              </a:buClr>
              <a:buFont typeface="Wingdings" panose="05000000000000000000" pitchFamily="2" charset="2"/>
              <a:buChar char="v"/>
              <a:defRPr/>
            </a:pPr>
            <a:r>
              <a:rPr kumimoji="1" lang="en-US" sz="2800" dirty="0" smtClean="0">
                <a:solidFill>
                  <a:srgbClr val="FFC000"/>
                </a:solidFill>
                <a:latin typeface="Georgia" panose="02040502050405020303" pitchFamily="18" charset="0"/>
              </a:rPr>
              <a:t>State Space Schemas</a:t>
            </a:r>
            <a:r>
              <a:rPr kumimoji="1" lang="en-US" sz="2800" dirty="0" smtClean="0">
                <a:solidFill>
                  <a:srgbClr val="FFFFFF"/>
                </a:solidFill>
                <a:latin typeface="Georgia" panose="02040502050405020303" pitchFamily="18" charset="0"/>
              </a:rPr>
              <a:t> </a:t>
            </a:r>
            <a:r>
              <a:rPr kumimoji="1" lang="en-US" sz="2800" dirty="0">
                <a:solidFill>
                  <a:srgbClr val="FFFFFF"/>
                </a:solidFill>
                <a:latin typeface="Georgia" panose="02040502050405020303" pitchFamily="18" charset="0"/>
              </a:rPr>
              <a:t>typically have the same name as the </a:t>
            </a:r>
            <a:r>
              <a:rPr kumimoji="1" lang="en-US" sz="2800" dirty="0" smtClean="0">
                <a:solidFill>
                  <a:srgbClr val="FFFFFF"/>
                </a:solidFill>
                <a:latin typeface="Georgia" panose="02040502050405020303" pitchFamily="18" charset="0"/>
              </a:rPr>
              <a:t>underlying system itself.</a:t>
            </a:r>
            <a:endParaRPr kumimoji="1" lang="en-US" sz="2800" dirty="0" smtClean="0">
              <a:solidFill>
                <a:srgbClr val="FFFFFF"/>
              </a:solidFill>
              <a:latin typeface="Georgia" panose="02040502050405020303" pitchFamily="18" charset="0"/>
            </a:endParaRPr>
          </a:p>
          <a:p>
            <a:pPr marL="635000" lvl="0" indent="-635000" eaLnBrk="0" hangingPunct="0">
              <a:spcBef>
                <a:spcPct val="20000"/>
              </a:spcBef>
              <a:spcAft>
                <a:spcPts val="2400"/>
              </a:spcAft>
              <a:buClr>
                <a:srgbClr val="FFC000"/>
              </a:buClr>
              <a:buFont typeface="Wingdings" panose="05000000000000000000" pitchFamily="2" charset="2"/>
              <a:buChar char="v"/>
              <a:defRPr/>
            </a:pPr>
            <a:r>
              <a:rPr kumimoji="1" lang="en-US" sz="2800" dirty="0" smtClean="0">
                <a:solidFill>
                  <a:srgbClr val="FFC000"/>
                </a:solidFill>
                <a:latin typeface="Georgia" panose="02040502050405020303" pitchFamily="18" charset="0"/>
              </a:rPr>
              <a:t>Operation Schemas </a:t>
            </a:r>
            <a:r>
              <a:rPr kumimoji="1" lang="en-US" sz="2800" dirty="0" smtClean="0">
                <a:solidFill>
                  <a:srgbClr val="FFFFFF"/>
                </a:solidFill>
                <a:latin typeface="Georgia" panose="02040502050405020303" pitchFamily="18" charset="0"/>
              </a:rPr>
              <a:t>have names that reflect the actions being specified, but also reference the state space.</a:t>
            </a:r>
            <a:endParaRPr kumimoji="1" lang="en-US" sz="2800" dirty="0">
              <a:solidFill>
                <a:srgbClr val="FFFFFF"/>
              </a:solidFill>
              <a:latin typeface="Georgia" panose="02040502050405020303" pitchFamily="18" charset="0"/>
            </a:endParaRPr>
          </a:p>
          <a:p>
            <a:pPr marL="1092200" lvl="1" indent="-513080" eaLnBrk="0" hangingPunct="0">
              <a:spcBef>
                <a:spcPct val="20000"/>
              </a:spcBef>
              <a:spcAft>
                <a:spcPts val="600"/>
              </a:spcAft>
              <a:buClr>
                <a:srgbClr val="FFC000"/>
              </a:buClr>
              <a:defRPr/>
            </a:pPr>
            <a:endParaRPr kumimoji="1" lang="en-US" sz="2800" dirty="0">
              <a:solidFill>
                <a:schemeClr val="bg1"/>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Schemas</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133350" y="6477000"/>
            <a:ext cx="9810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sz="1600" dirty="0">
                <a:solidFill>
                  <a:schemeClr val="bg1"/>
                </a:solidFill>
                <a:latin typeface="Georgia" panose="02040502050405020303" pitchFamily="18" charset="0"/>
              </a:rPr>
              <a:t> </a:t>
            </a:r>
            <a:r>
              <a:rPr kumimoji="1" lang="en-US" sz="1600" dirty="0" smtClean="0">
                <a:solidFill>
                  <a:schemeClr val="bg1"/>
                </a:solidFill>
                <a:latin typeface="Georgia" panose="02040502050405020303" pitchFamily="18" charset="0"/>
              </a:rPr>
              <a:t>  </a:t>
            </a:r>
            <a:r>
              <a:rPr kumimoji="1" lang="en-US" sz="1600" dirty="0" smtClean="0">
                <a:solidFill>
                  <a:srgbClr val="FFC000"/>
                </a:solidFill>
                <a:latin typeface="Georgia" panose="02040502050405020303" pitchFamily="18" charset="0"/>
              </a:rPr>
              <a:t>J. Michael Spivey </a:t>
            </a:r>
            <a:r>
              <a:rPr kumimoji="1" lang="en-US" sz="1600" dirty="0">
                <a:solidFill>
                  <a:srgbClr val="FFC000"/>
                </a:solidFill>
                <a:latin typeface="Georgia" panose="02040502050405020303" pitchFamily="18" charset="0"/>
              </a:rPr>
              <a:t>‘</a:t>
            </a:r>
            <a:r>
              <a:rPr kumimoji="1" lang="en-US" sz="1600" dirty="0" smtClean="0">
                <a:solidFill>
                  <a:srgbClr val="FFC000"/>
                </a:solidFill>
                <a:latin typeface="Georgia" panose="02040502050405020303" pitchFamily="18" charset="0"/>
              </a:rPr>
              <a:t>92</a:t>
            </a:r>
            <a:r>
              <a:rPr kumimoji="1" lang="en-US" sz="1600" dirty="0" smtClean="0">
                <a:solidFill>
                  <a:schemeClr val="bg1"/>
                </a:solidFill>
                <a:latin typeface="Georgia" panose="02040502050405020303" pitchFamily="18" charset="0"/>
              </a:rPr>
              <a:t>,  The Z-Notation: A Reference Manual</a:t>
            </a:r>
            <a:endParaRPr lang="en-US" sz="1600" dirty="0">
              <a:solidFill>
                <a:srgbClr val="FFC000"/>
              </a:solidFill>
            </a:endParaRPr>
          </a:p>
        </p:txBody>
      </p:sp>
      <p:cxnSp>
        <p:nvCxnSpPr>
          <p:cNvPr id="10" name="Straight Connector 9"/>
          <p:cNvCxnSpPr/>
          <p:nvPr/>
        </p:nvCxnSpPr>
        <p:spPr>
          <a:xfrm>
            <a:off x="190500" y="6477000"/>
            <a:ext cx="12192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8" name="Rectangle 6"/>
          <p:cNvSpPr>
            <a:spLocks noChangeArrowheads="1"/>
          </p:cNvSpPr>
          <p:nvPr/>
        </p:nvSpPr>
        <p:spPr bwMode="auto">
          <a:xfrm>
            <a:off x="76200" y="1219200"/>
            <a:ext cx="10210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spcAft>
                <a:spcPts val="600"/>
              </a:spcAft>
              <a:buClr>
                <a:srgbClr val="FFC000"/>
              </a:buClr>
              <a:defRPr/>
            </a:pPr>
            <a:r>
              <a:rPr kumimoji="1" lang="en-US" sz="2800" dirty="0" smtClean="0">
                <a:solidFill>
                  <a:srgbClr val="FFC000"/>
                </a:solidFill>
                <a:latin typeface="Georgia" panose="02040502050405020303" pitchFamily="18" charset="0"/>
              </a:rPr>
              <a:t>       Counter</a:t>
            </a:r>
            <a:r>
              <a:rPr kumimoji="1" lang="en-US" sz="2800" dirty="0" smtClean="0">
                <a:solidFill>
                  <a:schemeClr val="bg1"/>
                </a:solidFill>
                <a:latin typeface="Georgia" panose="02040502050405020303" pitchFamily="18" charset="0"/>
              </a:rPr>
              <a:t> State Space Schema</a:t>
            </a:r>
            <a:endParaRPr kumimoji="1" lang="en-US" sz="2800" dirty="0" smtClean="0">
              <a:solidFill>
                <a:srgbClr val="FFC000"/>
              </a:solidFill>
              <a:latin typeface="Georgia" panose="02040502050405020303" pitchFamily="18" charset="0"/>
            </a:endParaRPr>
          </a:p>
          <a:p>
            <a:pPr marL="635000" indent="-635000" eaLnBrk="0" hangingPunct="0">
              <a:spcBef>
                <a:spcPct val="20000"/>
              </a:spcBef>
              <a:spcAft>
                <a:spcPts val="600"/>
              </a:spcAft>
              <a:buClr>
                <a:srgbClr val="FFC000"/>
              </a:buClr>
              <a:buFont typeface="Wingdings" panose="05000000000000000000" pitchFamily="2" charset="2"/>
              <a:buChar char="v"/>
              <a:defRPr/>
            </a:pPr>
            <a:endParaRPr kumimoji="1" lang="en-US" sz="2800" dirty="0">
              <a:solidFill>
                <a:srgbClr val="FFC000"/>
              </a:solidFill>
              <a:latin typeface="Georgia" panose="02040502050405020303" pitchFamily="18" charset="0"/>
            </a:endParaRPr>
          </a:p>
          <a:p>
            <a:pPr marL="635000" indent="-635000" eaLnBrk="0" hangingPunct="0">
              <a:spcBef>
                <a:spcPct val="20000"/>
              </a:spcBef>
              <a:spcAft>
                <a:spcPts val="600"/>
              </a:spcAft>
              <a:buClr>
                <a:srgbClr val="FFC000"/>
              </a:buClr>
              <a:buFont typeface="Wingdings" panose="05000000000000000000" pitchFamily="2" charset="2"/>
              <a:buChar char="v"/>
              <a:defRPr/>
            </a:pPr>
            <a:endParaRPr kumimoji="1" lang="en-US" sz="2800" dirty="0" smtClean="0">
              <a:solidFill>
                <a:srgbClr val="FFC000"/>
              </a:solidFill>
              <a:latin typeface="Georgia" panose="02040502050405020303" pitchFamily="18" charset="0"/>
            </a:endParaRPr>
          </a:p>
          <a:p>
            <a:pPr eaLnBrk="0" hangingPunct="0">
              <a:spcBef>
                <a:spcPct val="20000"/>
              </a:spcBef>
              <a:spcAft>
                <a:spcPts val="3000"/>
              </a:spcAft>
              <a:buClr>
                <a:srgbClr val="FFC000"/>
              </a:buClr>
              <a:defRPr/>
            </a:pPr>
            <a:endParaRPr kumimoji="1" lang="en-US" sz="2800" dirty="0" smtClean="0">
              <a:solidFill>
                <a:srgbClr val="FFC000"/>
              </a:solidFill>
              <a:latin typeface="Georgia" panose="02040502050405020303" pitchFamily="18" charset="0"/>
            </a:endParaRPr>
          </a:p>
          <a:p>
            <a:pPr eaLnBrk="0" hangingPunct="0">
              <a:spcBef>
                <a:spcPct val="20000"/>
              </a:spcBef>
              <a:spcAft>
                <a:spcPts val="600"/>
              </a:spcAft>
              <a:buClr>
                <a:srgbClr val="FFC000"/>
              </a:buClr>
              <a:defRPr/>
            </a:pPr>
            <a:r>
              <a:rPr kumimoji="1" lang="en-US" sz="2800" dirty="0">
                <a:solidFill>
                  <a:srgbClr val="FFC000"/>
                </a:solidFill>
                <a:latin typeface="Georgia" panose="02040502050405020303" pitchFamily="18" charset="0"/>
              </a:rPr>
              <a:t> </a:t>
            </a:r>
            <a:r>
              <a:rPr kumimoji="1" lang="en-US" sz="2800" dirty="0" smtClean="0">
                <a:solidFill>
                  <a:srgbClr val="FFC000"/>
                </a:solidFill>
                <a:latin typeface="Georgia" panose="02040502050405020303" pitchFamily="18" charset="0"/>
              </a:rPr>
              <a:t>      Increment</a:t>
            </a:r>
            <a:r>
              <a:rPr kumimoji="1" lang="en-US" sz="2800" dirty="0" smtClean="0">
                <a:solidFill>
                  <a:schemeClr val="bg1"/>
                </a:solidFill>
                <a:latin typeface="Georgia" panose="02040502050405020303" pitchFamily="18" charset="0"/>
              </a:rPr>
              <a:t> Operation Schema for </a:t>
            </a:r>
            <a:r>
              <a:rPr kumimoji="1" lang="en-US" sz="2800" dirty="0" smtClean="0">
                <a:solidFill>
                  <a:srgbClr val="FFC000"/>
                </a:solidFill>
                <a:latin typeface="Georgia" panose="02040502050405020303" pitchFamily="18" charset="0"/>
              </a:rPr>
              <a:t>Counter </a:t>
            </a:r>
            <a:endParaRPr kumimoji="1" lang="en-US" sz="2800" dirty="0" smtClean="0">
              <a:solidFill>
                <a:srgbClr val="FFC000"/>
              </a:solidFill>
              <a:latin typeface="Georgia" panose="02040502050405020303" pitchFamily="18" charset="0"/>
            </a:endParaRPr>
          </a:p>
          <a:p>
            <a:pPr marL="1092200" lvl="1" indent="-459105" eaLnBrk="0" hangingPunct="0">
              <a:spcBef>
                <a:spcPct val="20000"/>
              </a:spcBef>
              <a:spcAft>
                <a:spcPts val="2400"/>
              </a:spcAft>
              <a:buClr>
                <a:srgbClr val="FFC000"/>
              </a:buClr>
              <a:buFont typeface="Wingdings" panose="05000000000000000000" pitchFamily="2" charset="2"/>
              <a:buChar char="§"/>
              <a:defRPr/>
            </a:pPr>
            <a:endParaRPr kumimoji="1" lang="en-US" sz="2800" dirty="0" smtClean="0">
              <a:solidFill>
                <a:schemeClr val="bg1"/>
              </a:solidFill>
              <a:latin typeface="Georgia" panose="02040502050405020303" pitchFamily="18" charset="0"/>
            </a:endParaRPr>
          </a:p>
          <a:p>
            <a:pPr eaLnBrk="0" hangingPunct="0">
              <a:spcBef>
                <a:spcPct val="20000"/>
              </a:spcBef>
              <a:spcAft>
                <a:spcPts val="2400"/>
              </a:spcAft>
              <a:buClr>
                <a:srgbClr val="FFC000"/>
              </a:buClr>
              <a:defRPr/>
            </a:pPr>
            <a:endParaRPr kumimoji="1" lang="en-US" sz="2800" dirty="0" smtClean="0">
              <a:solidFill>
                <a:schemeClr val="bg1"/>
              </a:solidFill>
              <a:latin typeface="Georgia" panose="02040502050405020303" pitchFamily="18" charset="0"/>
            </a:endParaRPr>
          </a:p>
          <a:p>
            <a:pPr marL="1092200" lvl="1" indent="-513080" eaLnBrk="0" hangingPunct="0">
              <a:spcBef>
                <a:spcPct val="20000"/>
              </a:spcBef>
              <a:spcAft>
                <a:spcPts val="600"/>
              </a:spcAft>
              <a:buClr>
                <a:srgbClr val="FFC000"/>
              </a:buClr>
              <a:defRPr/>
            </a:pPr>
            <a:endParaRPr kumimoji="1" lang="en-US" sz="2800" dirty="0">
              <a:solidFill>
                <a:schemeClr val="bg1"/>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Example</a:t>
            </a:r>
            <a:r>
              <a:rPr kumimoji="1" lang="en-US" sz="4800" dirty="0" smtClean="0">
                <a:solidFill>
                  <a:schemeClr val="bg1"/>
                </a:solidFill>
                <a:latin typeface="Georgia" panose="02040502050405020303" pitchFamily="18" charset="0"/>
              </a:rPr>
              <a:t>: A Simple Counter</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00100" y="1784112"/>
            <a:ext cx="8610600" cy="1568688"/>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800100" y="4495800"/>
            <a:ext cx="8610599" cy="20574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758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1526" y="4624241"/>
            <a:ext cx="8346774" cy="185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92" y="1936512"/>
            <a:ext cx="8412598" cy="131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90"/>
                                        </p:tgtEl>
                                        <p:attrNameLst>
                                          <p:attrName>style.visibility</p:attrName>
                                        </p:attrNameLst>
                                      </p:cBhvr>
                                      <p:to>
                                        <p:strVal val="visible"/>
                                      </p:to>
                                    </p:set>
                                    <p:animEffect transition="in" filter="fade">
                                      <p:cBhvr>
                                        <p:cTn id="10" dur="500"/>
                                        <p:tgtEl>
                                          <p:spTgt spid="675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67589"/>
                                        </p:tgtEl>
                                        <p:attrNameLst>
                                          <p:attrName>style.visibility</p:attrName>
                                        </p:attrNameLst>
                                      </p:cBhvr>
                                      <p:to>
                                        <p:strVal val="visible"/>
                                      </p:to>
                                    </p:set>
                                    <p:animEffect transition="in" filter="fade">
                                      <p:cBhvr>
                                        <p:cTn id="24"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210800" cy="518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635000" indent="-635000" eaLnBrk="0" hangingPunct="0">
                  <a:spcBef>
                    <a:spcPct val="20000"/>
                  </a:spcBef>
                  <a:spcAft>
                    <a:spcPts val="2400"/>
                  </a:spcAft>
                  <a:buClr>
                    <a:srgbClr val="FFC000"/>
                  </a:buClr>
                  <a:buFont typeface="Wingdings" pitchFamily="2" charset="2"/>
                  <a:buChar char="v"/>
                  <a:defRPr/>
                </a:pPr>
                <a:r>
                  <a:rPr kumimoji="1" lang="en-US" sz="2800" dirty="0" smtClean="0">
                    <a:solidFill>
                      <a:schemeClr val="bg1"/>
                    </a:solidFill>
                    <a:latin typeface="Georgia" pitchFamily="18" charset="0"/>
                  </a:rPr>
                  <a:t>As per the example Z schemas have a </a:t>
                </a:r>
                <a:r>
                  <a:rPr kumimoji="1" lang="en-US" sz="2800" dirty="0" smtClean="0">
                    <a:solidFill>
                      <a:srgbClr val="FFC000"/>
                    </a:solidFill>
                    <a:latin typeface="Georgia" pitchFamily="18" charset="0"/>
                  </a:rPr>
                  <a:t>declaration part </a:t>
                </a:r>
                <a:r>
                  <a:rPr kumimoji="1" lang="en-US" sz="2800" dirty="0" smtClean="0">
                    <a:solidFill>
                      <a:schemeClr val="bg1"/>
                    </a:solidFill>
                    <a:latin typeface="Georgia" pitchFamily="18" charset="0"/>
                  </a:rPr>
                  <a:t>and </a:t>
                </a:r>
                <a:br>
                  <a:rPr kumimoji="1" lang="en-US" sz="2800" dirty="0" smtClean="0">
                    <a:solidFill>
                      <a:schemeClr val="bg1"/>
                    </a:solidFill>
                    <a:latin typeface="Georgia" pitchFamily="18" charset="0"/>
                  </a:rPr>
                </a:br>
                <a:r>
                  <a:rPr kumimoji="1" lang="en-US" sz="2800" dirty="0" smtClean="0">
                    <a:solidFill>
                      <a:schemeClr val="bg1"/>
                    </a:solidFill>
                    <a:latin typeface="Georgia" pitchFamily="18" charset="0"/>
                  </a:rPr>
                  <a:t>a </a:t>
                </a:r>
                <a:r>
                  <a:rPr kumimoji="1" lang="en-US" sz="2800" dirty="0" smtClean="0">
                    <a:solidFill>
                      <a:srgbClr val="FFC000"/>
                    </a:solidFill>
                    <a:latin typeface="Georgia" pitchFamily="18" charset="0"/>
                  </a:rPr>
                  <a:t>predicate part</a:t>
                </a:r>
                <a:r>
                  <a:rPr kumimoji="1" lang="en-US" sz="2800" dirty="0" smtClean="0">
                    <a:solidFill>
                      <a:schemeClr val="bg1"/>
                    </a:solidFill>
                    <a:latin typeface="Georgia" pitchFamily="18" charset="0"/>
                  </a:rPr>
                  <a:t>.</a:t>
                </a:r>
              </a:p>
              <a:p>
                <a:pPr marL="635000" indent="-635000" eaLnBrk="0" hangingPunct="0">
                  <a:spcBef>
                    <a:spcPct val="20000"/>
                  </a:spcBef>
                  <a:spcAft>
                    <a:spcPts val="2400"/>
                  </a:spcAft>
                  <a:buClr>
                    <a:srgbClr val="FFC000"/>
                  </a:buClr>
                  <a:buFont typeface="Wingdings" pitchFamily="2" charset="2"/>
                  <a:buChar char="v"/>
                  <a:defRPr/>
                </a:pPr>
                <a:r>
                  <a:rPr kumimoji="1" lang="en-US" sz="2800" dirty="0" smtClean="0">
                    <a:solidFill>
                      <a:schemeClr val="bg1"/>
                    </a:solidFill>
                    <a:latin typeface="Georgia" pitchFamily="18" charset="0"/>
                  </a:rPr>
                  <a:t>In state space schemas</a:t>
                </a:r>
                <a:br>
                  <a:rPr kumimoji="1" lang="en-US" sz="2800" dirty="0" smtClean="0">
                    <a:solidFill>
                      <a:schemeClr val="bg1"/>
                    </a:solidFill>
                    <a:latin typeface="Georgia" pitchFamily="18" charset="0"/>
                  </a:rPr>
                </a:br>
                <a:r>
                  <a:rPr kumimoji="1" lang="en-US" sz="2800" dirty="0">
                    <a:solidFill>
                      <a:srgbClr val="FFC000"/>
                    </a:solidFill>
                    <a:latin typeface="Georgia" pitchFamily="18" charset="0"/>
                  </a:rPr>
                  <a:t>i</a:t>
                </a:r>
                <a:r>
                  <a:rPr kumimoji="1" lang="en-US" sz="2800" dirty="0" smtClean="0">
                    <a:solidFill>
                      <a:srgbClr val="FFC000"/>
                    </a:solidFill>
                    <a:latin typeface="Georgia" pitchFamily="18" charset="0"/>
                  </a:rPr>
                  <a:t>nvariants</a:t>
                </a:r>
                <a:r>
                  <a:rPr kumimoji="1" lang="en-US" sz="2800" dirty="0" smtClean="0">
                    <a:solidFill>
                      <a:schemeClr val="bg1"/>
                    </a:solidFill>
                    <a:latin typeface="Georgia" pitchFamily="18" charset="0"/>
                  </a:rPr>
                  <a:t> are denoted</a:t>
                </a:r>
                <a:br>
                  <a:rPr kumimoji="1" lang="en-US" sz="2800" dirty="0" smtClean="0">
                    <a:solidFill>
                      <a:schemeClr val="bg1"/>
                    </a:solidFill>
                    <a:latin typeface="Georgia" pitchFamily="18" charset="0"/>
                  </a:rPr>
                </a:br>
                <a:r>
                  <a:rPr kumimoji="1" lang="en-US" sz="2800" dirty="0" smtClean="0">
                    <a:solidFill>
                      <a:schemeClr val="bg1"/>
                    </a:solidFill>
                    <a:latin typeface="Georgia" pitchFamily="18" charset="0"/>
                  </a:rPr>
                  <a:t>in the predicate part</a:t>
                </a:r>
              </a:p>
              <a:p>
                <a:pPr marL="635000" indent="-635000" eaLnBrk="0" hangingPunct="0">
                  <a:spcBef>
                    <a:spcPct val="20000"/>
                  </a:spcBef>
                  <a:spcAft>
                    <a:spcPts val="600"/>
                  </a:spcAft>
                  <a:buClr>
                    <a:srgbClr val="FFC000"/>
                  </a:buClr>
                  <a:buFont typeface="Wingdings" pitchFamily="2" charset="2"/>
                  <a:buChar char="v"/>
                  <a:defRPr/>
                </a:pPr>
                <a:r>
                  <a:rPr kumimoji="1" lang="en-US" sz="2800" dirty="0" smtClean="0">
                    <a:solidFill>
                      <a:schemeClr val="bg1"/>
                    </a:solidFill>
                    <a:latin typeface="Georgia" pitchFamily="18" charset="0"/>
                  </a:rPr>
                  <a:t>In operation schemas, the predicate part contains statements representing </a:t>
                </a:r>
                <a:r>
                  <a:rPr kumimoji="1" lang="en-US" sz="2800" dirty="0" smtClean="0">
                    <a:solidFill>
                      <a:srgbClr val="FFC000"/>
                    </a:solidFill>
                    <a:latin typeface="Georgia" pitchFamily="18" charset="0"/>
                  </a:rPr>
                  <a:t>state transitions</a:t>
                </a:r>
                <a:endParaRPr kumimoji="1" lang="en-US" sz="2800" dirty="0" smtClean="0">
                  <a:solidFill>
                    <a:schemeClr val="bg1"/>
                  </a:solidFill>
                  <a:latin typeface="Georgia" pitchFamily="18" charset="0"/>
                </a:endParaRPr>
              </a:p>
              <a:p>
                <a:pPr marL="1092200" lvl="1" indent="-461963" eaLnBrk="0" hangingPunct="0">
                  <a:spcBef>
                    <a:spcPct val="20000"/>
                  </a:spcBef>
                  <a:spcAft>
                    <a:spcPts val="2400"/>
                  </a:spcAft>
                  <a:buClr>
                    <a:srgbClr val="FFC000"/>
                  </a:buClr>
                  <a:buFont typeface="Wingdings" pitchFamily="2" charset="2"/>
                  <a:buChar char="§"/>
                  <a:defRPr/>
                </a:pPr>
                <a:r>
                  <a:rPr kumimoji="1" lang="en-US" sz="2800" dirty="0" smtClean="0">
                    <a:solidFill>
                      <a:schemeClr val="bg1"/>
                    </a:solidFill>
                    <a:latin typeface="Georgia" pitchFamily="18" charset="0"/>
                  </a:rPr>
                  <a:t>If a transition leads to a state change, </a:t>
                </a:r>
                <a:r>
                  <a:rPr kumimoji="1" lang="en-US" sz="2800" dirty="0" smtClean="0">
                    <a:solidFill>
                      <a:srgbClr val="FFC000"/>
                    </a:solidFill>
                    <a:latin typeface="Georgia" pitchFamily="18" charset="0"/>
                  </a:rPr>
                  <a:t>post-conditions</a:t>
                </a:r>
                <a:r>
                  <a:rPr kumimoji="1" lang="en-US" sz="2800" dirty="0" smtClean="0">
                    <a:solidFill>
                      <a:schemeClr val="bg1"/>
                    </a:solidFill>
                    <a:latin typeface="Georgia" pitchFamily="18" charset="0"/>
                  </a:rPr>
                  <a:t> are specified in terms of the current state of a variable (e.g. </a:t>
                </a:r>
                <a14:m>
                  <m:oMath xmlns:m="http://schemas.openxmlformats.org/officeDocument/2006/math">
                    <m:r>
                      <a:rPr kumimoji="1" lang="en-US" sz="2800" b="0" i="1" smtClean="0">
                        <a:solidFill>
                          <a:srgbClr val="FFC000"/>
                        </a:solidFill>
                        <a:latin typeface="Cambria Math"/>
                      </a:rPr>
                      <m:t>𝑥</m:t>
                    </m:r>
                  </m:oMath>
                </a14:m>
                <a:r>
                  <a:rPr kumimoji="1" lang="en-US" sz="2800" dirty="0" smtClean="0">
                    <a:solidFill>
                      <a:schemeClr val="bg1"/>
                    </a:solidFill>
                    <a:latin typeface="Georgia" pitchFamily="18" charset="0"/>
                  </a:rPr>
                  <a:t>) and the next state of the variable  (denoted </a:t>
                </a:r>
                <a14:m>
                  <m:oMath xmlns:m="http://schemas.openxmlformats.org/officeDocument/2006/math">
                    <m:sSup>
                      <m:sSupPr>
                        <m:ctrlPr>
                          <a:rPr kumimoji="1" lang="en-US" sz="2800" b="0" i="1" smtClean="0">
                            <a:solidFill>
                              <a:srgbClr val="FFC000"/>
                            </a:solidFill>
                            <a:latin typeface="Cambria Math" panose="02040503050406030204" pitchFamily="18" charset="0"/>
                          </a:rPr>
                        </m:ctrlPr>
                      </m:sSupPr>
                      <m:e>
                        <m:r>
                          <a:rPr kumimoji="1" lang="en-US" sz="2800" i="1">
                            <a:solidFill>
                              <a:srgbClr val="FFC000"/>
                            </a:solidFill>
                            <a:latin typeface="Cambria Math"/>
                          </a:rPr>
                          <m:t>𝑥</m:t>
                        </m:r>
                      </m:e>
                      <m:sup>
                        <m:r>
                          <a:rPr kumimoji="1" lang="en-US" sz="2800" b="0" i="1" smtClean="0">
                            <a:solidFill>
                              <a:srgbClr val="FFC000"/>
                            </a:solidFill>
                            <a:latin typeface="Cambria Math"/>
                          </a:rPr>
                          <m:t>′</m:t>
                        </m:r>
                      </m:sup>
                    </m:sSup>
                  </m:oMath>
                </a14:m>
                <a:r>
                  <a:rPr kumimoji="1" lang="en-US" sz="2800" dirty="0" smtClean="0">
                    <a:solidFill>
                      <a:schemeClr val="bg1"/>
                    </a:solidFill>
                    <a:latin typeface="Georgia" pitchFamily="18" charset="0"/>
                  </a:rPr>
                  <a:t>) </a:t>
                </a:r>
              </a:p>
              <a:p>
                <a:pPr marL="1092200" lvl="1" indent="-512763" eaLnBrk="0" hangingPunct="0">
                  <a:spcBef>
                    <a:spcPct val="20000"/>
                  </a:spcBef>
                  <a:spcAft>
                    <a:spcPts val="600"/>
                  </a:spcAft>
                  <a:buClr>
                    <a:srgbClr val="FFC000"/>
                  </a:buClr>
                  <a:defRPr/>
                </a:pPr>
                <a:endParaRPr kumimoji="1" lang="en-US" sz="2800" dirty="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210800" cy="5181600"/>
              </a:xfrm>
              <a:prstGeom prst="rect">
                <a:avLst/>
              </a:prstGeom>
              <a:blipFill rotWithShape="1">
                <a:blip r:embed="rId1"/>
                <a:stretch>
                  <a:fillRect l="-1075" t="-1176" b="-56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General </a:t>
            </a:r>
            <a:r>
              <a:rPr kumimoji="1" lang="en-US" sz="4800" smtClean="0">
                <a:solidFill>
                  <a:srgbClr val="FFC000"/>
                </a:solidFill>
                <a:latin typeface="Georgia" panose="02040502050405020303" pitchFamily="18" charset="0"/>
              </a:rPr>
              <a:t>Schema Syntax</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2" name="Rectangle 11"/>
          <p:cNvSpPr/>
          <p:nvPr/>
        </p:nvSpPr>
        <p:spPr>
          <a:xfrm>
            <a:off x="5157066" y="2057400"/>
            <a:ext cx="4683126" cy="17526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5" name="Object 4"/>
          <p:cNvGraphicFramePr>
            <a:graphicFrameLocks noChangeAspect="1"/>
          </p:cNvGraphicFramePr>
          <p:nvPr/>
        </p:nvGraphicFramePr>
        <p:xfrm>
          <a:off x="5191991" y="2057400"/>
          <a:ext cx="4675909" cy="1714500"/>
        </p:xfrm>
        <a:graphic>
          <a:graphicData uri="http://schemas.openxmlformats.org/presentationml/2006/ole">
            <mc:AlternateContent xmlns:mc="http://schemas.openxmlformats.org/markup-compatibility/2006">
              <mc:Choice xmlns:v="urn:schemas-microsoft-com:vml" Requires="v">
                <p:oleObj spid="_x0000_s66774" name="Visio" r:id="rId2" imgW="3505200" imgH="1295400" progId="Visio.Drawing.11">
                  <p:embed/>
                </p:oleObj>
              </mc:Choice>
              <mc:Fallback>
                <p:oleObj name="Visio" r:id="rId2" imgW="3505200" imgH="1295400" progId="Visio.Drawing.11">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991" y="2057400"/>
                        <a:ext cx="4675909" cy="1714500"/>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210800" cy="518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635000" indent="-635000" eaLnBrk="0" hangingPunct="0">
                  <a:spcBef>
                    <a:spcPct val="20000"/>
                  </a:spcBef>
                  <a:spcAft>
                    <a:spcPts val="0"/>
                  </a:spcAft>
                  <a:buClr>
                    <a:srgbClr val="FFC000"/>
                  </a:buClr>
                  <a:buFont typeface="Wingdings" pitchFamily="2" charset="2"/>
                  <a:buChar char="v"/>
                  <a:defRPr/>
                </a:pPr>
                <a:r>
                  <a:rPr kumimoji="1" lang="en-US" sz="2800" dirty="0" smtClean="0">
                    <a:solidFill>
                      <a:schemeClr val="bg1"/>
                    </a:solidFill>
                    <a:latin typeface="Georgia" pitchFamily="18" charset="0"/>
                  </a:rPr>
                  <a:t>Recall that operations schemas on data types have two copies of the state variables among their declarations</a:t>
                </a:r>
              </a:p>
              <a:p>
                <a:pPr marL="1092200" lvl="1" indent="-461963" eaLnBrk="0" hangingPunct="0">
                  <a:spcBef>
                    <a:spcPct val="20000"/>
                  </a:spcBef>
                  <a:spcAft>
                    <a:spcPts val="2400"/>
                  </a:spcAft>
                  <a:buClr>
                    <a:srgbClr val="FFC000"/>
                  </a:buClr>
                  <a:buFont typeface="Wingdings" pitchFamily="2" charset="2"/>
                  <a:buChar char="§"/>
                  <a:defRPr/>
                </a:pPr>
                <a14:m>
                  <m:oMath xmlns:m="http://schemas.openxmlformats.org/officeDocument/2006/math">
                    <m:r>
                      <a:rPr kumimoji="1" lang="en-US" sz="2800" b="0" i="1" smtClean="0">
                        <a:solidFill>
                          <a:srgbClr val="FFC000"/>
                        </a:solidFill>
                        <a:latin typeface="Cambria Math"/>
                      </a:rPr>
                      <m:t>𝑆𝑡𝑎𝑡𝑒</m:t>
                    </m:r>
                  </m:oMath>
                </a14:m>
                <a:r>
                  <a:rPr kumimoji="1" lang="en-US" sz="2800" dirty="0" smtClean="0">
                    <a:solidFill>
                      <a:schemeClr val="bg1"/>
                    </a:solidFill>
                    <a:latin typeface="Georgia" pitchFamily="18" charset="0"/>
                  </a:rPr>
                  <a:t> and </a:t>
                </a:r>
                <a14:m>
                  <m:oMath xmlns:m="http://schemas.openxmlformats.org/officeDocument/2006/math">
                    <m:r>
                      <a:rPr kumimoji="1" lang="en-US" sz="2800" b="0" i="1" smtClean="0">
                        <a:solidFill>
                          <a:srgbClr val="FFC000"/>
                        </a:solidFill>
                        <a:latin typeface="Cambria Math"/>
                      </a:rPr>
                      <m:t>𝑆𝑡𝑎𝑡𝑒</m:t>
                    </m:r>
                    <m:r>
                      <a:rPr kumimoji="1" lang="en-US" sz="2800" b="0" i="1" smtClean="0">
                        <a:solidFill>
                          <a:srgbClr val="FFC000"/>
                        </a:solidFill>
                        <a:latin typeface="Cambria Math"/>
                      </a:rPr>
                      <m:t>′</m:t>
                    </m:r>
                  </m:oMath>
                </a14:m>
                <a:r>
                  <a:rPr kumimoji="1" lang="en-US" sz="2800" dirty="0" smtClean="0">
                    <a:solidFill>
                      <a:schemeClr val="bg1"/>
                    </a:solidFill>
                    <a:latin typeface="Georgia" pitchFamily="18" charset="0"/>
                  </a:rPr>
                  <a:t>, represents state before and state after</a:t>
                </a:r>
              </a:p>
              <a:p>
                <a:pPr marL="635000" indent="-635000" eaLnBrk="0" hangingPunct="0">
                  <a:spcBef>
                    <a:spcPct val="20000"/>
                  </a:spcBef>
                  <a:spcAft>
                    <a:spcPts val="2400"/>
                  </a:spcAft>
                  <a:buClr>
                    <a:srgbClr val="FFC000"/>
                  </a:buClr>
                  <a:buFont typeface="Wingdings" pitchFamily="2" charset="2"/>
                  <a:buChar char="v"/>
                  <a:defRPr/>
                </a:pPr>
                <a:r>
                  <a:rPr kumimoji="1" lang="en-US" sz="2800" dirty="0" smtClean="0">
                    <a:solidFill>
                      <a:schemeClr val="bg1"/>
                    </a:solidFill>
                    <a:latin typeface="Georgia" pitchFamily="18" charset="0"/>
                  </a:rPr>
                  <a:t>To make it more convenient to declare these variables, the </a:t>
                </a:r>
                <a14:m>
                  <m:oMath xmlns:m="http://schemas.openxmlformats.org/officeDocument/2006/math">
                    <m:r>
                      <m:rPr>
                        <m:sty m:val="p"/>
                      </m:rPr>
                      <a:rPr kumimoji="1" lang="el-GR" sz="2800" i="1" smtClean="0">
                        <a:solidFill>
                          <a:srgbClr val="FFC000"/>
                        </a:solidFill>
                        <a:latin typeface="Cambria Math"/>
                        <a:ea typeface="Cambria Math"/>
                      </a:rPr>
                      <m:t>Δ</m:t>
                    </m:r>
                    <m:r>
                      <a:rPr kumimoji="1" lang="en-US" sz="2800" b="0" i="1" smtClean="0">
                        <a:solidFill>
                          <a:srgbClr val="FFC000"/>
                        </a:solidFill>
                        <a:latin typeface="Cambria Math"/>
                        <a:ea typeface="Cambria Math"/>
                      </a:rPr>
                      <m:t>𝑆𝑡𝑎𝑡𝑒</m:t>
                    </m:r>
                  </m:oMath>
                </a14:m>
                <a:r>
                  <a:rPr kumimoji="1" lang="en-US" sz="2800" dirty="0" smtClean="0">
                    <a:solidFill>
                      <a:srgbClr val="FFC000"/>
                    </a:solidFill>
                    <a:latin typeface="Georgia" pitchFamily="18" charset="0"/>
                  </a:rPr>
                  <a:t> </a:t>
                </a:r>
                <a:r>
                  <a:rPr kumimoji="1" lang="en-US" sz="2800" dirty="0" smtClean="0">
                    <a:solidFill>
                      <a:schemeClr val="bg1"/>
                    </a:solidFill>
                    <a:latin typeface="Georgia" pitchFamily="18" charset="0"/>
                  </a:rPr>
                  <a:t>can be for their implicit definition.</a:t>
                </a:r>
              </a:p>
              <a:p>
                <a:pPr eaLnBrk="0" hangingPunct="0">
                  <a:spcBef>
                    <a:spcPct val="20000"/>
                  </a:spcBef>
                  <a:spcAft>
                    <a:spcPts val="2400"/>
                  </a:spcAft>
                  <a:buClr>
                    <a:srgbClr val="FFC000"/>
                  </a:buClr>
                  <a:defRPr/>
                </a:pPr>
                <a:r>
                  <a:rPr kumimoji="1" lang="en-US" sz="2800" dirty="0">
                    <a:solidFill>
                      <a:srgbClr val="FFC000"/>
                    </a:solidFill>
                    <a:latin typeface="Georgia" pitchFamily="18" charset="0"/>
                  </a:rPr>
                  <a:t> </a:t>
                </a:r>
                <a:r>
                  <a:rPr kumimoji="1" lang="en-US" sz="2800" dirty="0" smtClean="0">
                    <a:solidFill>
                      <a:srgbClr val="FFC000"/>
                    </a:solidFill>
                    <a:latin typeface="Georgia" pitchFamily="18" charset="0"/>
                  </a:rPr>
                  <a:t>      Increment</a:t>
                </a:r>
                <a:r>
                  <a:rPr kumimoji="1" lang="en-US" sz="2800" dirty="0" smtClean="0">
                    <a:solidFill>
                      <a:schemeClr val="bg1"/>
                    </a:solidFill>
                    <a:latin typeface="Georgia" pitchFamily="18" charset="0"/>
                  </a:rPr>
                  <a:t> for Counter using the </a:t>
                </a:r>
                <a14:m>
                  <m:oMath xmlns:m="http://schemas.openxmlformats.org/officeDocument/2006/math">
                    <m:r>
                      <m:rPr>
                        <m:sty m:val="p"/>
                      </m:rPr>
                      <a:rPr kumimoji="1" lang="el-GR" sz="2800" i="1" smtClean="0">
                        <a:solidFill>
                          <a:srgbClr val="FFC000"/>
                        </a:solidFill>
                        <a:latin typeface="Cambria Math"/>
                        <a:ea typeface="Cambria Math"/>
                      </a:rPr>
                      <m:t>Δ</m:t>
                    </m:r>
                  </m:oMath>
                </a14:m>
                <a:r>
                  <a:rPr kumimoji="1" lang="en-US" sz="2800" dirty="0" smtClean="0">
                    <a:solidFill>
                      <a:srgbClr val="FFC000"/>
                    </a:solidFill>
                    <a:latin typeface="Georgia" pitchFamily="18" charset="0"/>
                  </a:rPr>
                  <a:t> </a:t>
                </a:r>
                <a:r>
                  <a:rPr kumimoji="1" lang="en-US" sz="2800" dirty="0" smtClean="0">
                    <a:solidFill>
                      <a:schemeClr val="bg1"/>
                    </a:solidFill>
                    <a:latin typeface="Georgia" pitchFamily="18" charset="0"/>
                  </a:rPr>
                  <a:t>convention</a:t>
                </a:r>
                <a:endParaRPr kumimoji="1" lang="en-US" sz="2800" dirty="0">
                  <a:solidFill>
                    <a:schemeClr val="bg1"/>
                  </a:solidFill>
                  <a:latin typeface="Georgia" pitchFamily="18" charset="0"/>
                </a:endParaRPr>
              </a:p>
              <a:p>
                <a:pPr eaLnBrk="0" hangingPunct="0">
                  <a:spcBef>
                    <a:spcPct val="20000"/>
                  </a:spcBef>
                  <a:spcAft>
                    <a:spcPts val="2400"/>
                  </a:spcAft>
                  <a:buClr>
                    <a:srgbClr val="FFC000"/>
                  </a:buClr>
                  <a:defRPr/>
                </a:pPr>
                <a:r>
                  <a:rPr kumimoji="1" lang="en-US" sz="2800" dirty="0" smtClean="0">
                    <a:solidFill>
                      <a:schemeClr val="bg1"/>
                    </a:solidFill>
                    <a:latin typeface="Georgia" pitchFamily="18" charset="0"/>
                  </a:rPr>
                  <a:t/>
                </a:r>
                <a:br>
                  <a:rPr kumimoji="1" lang="en-US" sz="2800" dirty="0" smtClean="0">
                    <a:solidFill>
                      <a:schemeClr val="bg1"/>
                    </a:solidFill>
                    <a:latin typeface="Georgia" pitchFamily="18" charset="0"/>
                  </a:rPr>
                </a:br>
                <a:endParaRPr kumimoji="1" lang="en-US" sz="2800" dirty="0" smtClean="0">
                  <a:solidFill>
                    <a:schemeClr val="bg1"/>
                  </a:solidFill>
                  <a:latin typeface="Georgia" pitchFamily="18" charset="0"/>
                </a:endParaRPr>
              </a:p>
              <a:p>
                <a:pPr eaLnBrk="0" hangingPunct="0">
                  <a:spcBef>
                    <a:spcPct val="20000"/>
                  </a:spcBef>
                  <a:spcAft>
                    <a:spcPts val="2400"/>
                  </a:spcAft>
                  <a:buClr>
                    <a:srgbClr val="FFC000"/>
                  </a:buClr>
                  <a:defRPr/>
                </a:pPr>
                <a:endParaRPr kumimoji="1" lang="en-US" sz="2800" dirty="0" smtClean="0">
                  <a:solidFill>
                    <a:schemeClr val="bg1"/>
                  </a:solidFill>
                  <a:latin typeface="Georgia" pitchFamily="18" charset="0"/>
                </a:endParaRPr>
              </a:p>
              <a:p>
                <a:pPr marL="1092200" lvl="1" indent="-512763" eaLnBrk="0" hangingPunct="0">
                  <a:spcBef>
                    <a:spcPct val="20000"/>
                  </a:spcBef>
                  <a:spcAft>
                    <a:spcPts val="600"/>
                  </a:spcAft>
                  <a:buClr>
                    <a:srgbClr val="FFC000"/>
                  </a:buClr>
                  <a:defRPr/>
                </a:pPr>
                <a:endParaRPr kumimoji="1" lang="en-US" sz="2800" dirty="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210800" cy="5181600"/>
              </a:xfrm>
              <a:prstGeom prst="rect">
                <a:avLst/>
              </a:prstGeom>
              <a:blipFill rotWithShape="1">
                <a:blip r:embed="rId1"/>
                <a:stretch>
                  <a:fillRect l="-1075" t="-1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mc:AlternateContent xmlns:mc="http://schemas.openxmlformats.org/markup-compatibility/2006">
        <mc:Choice xmlns:a14="http://schemas.microsoft.com/office/drawing/2010/main" Requires="a14">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p>
                <a:pPr eaLnBrk="0" hangingPunct="0"/>
                <a14:m>
                  <m:oMath xmlns:m="http://schemas.openxmlformats.org/officeDocument/2006/math">
                    <m:r>
                      <a:rPr kumimoji="1" lang="en-US" sz="5400" i="1" smtClean="0">
                        <a:solidFill>
                          <a:schemeClr val="bg1"/>
                        </a:solidFill>
                        <a:latin typeface="Cambria Math"/>
                        <a:ea typeface="Cambria Math"/>
                      </a:rPr>
                      <m:t>∆</m:t>
                    </m:r>
                  </m:oMath>
                </a14:m>
                <a:r>
                  <a:rPr kumimoji="1" lang="en-US" sz="4800" dirty="0" smtClean="0">
                    <a:solidFill>
                      <a:srgbClr val="FFC000"/>
                    </a:solidFill>
                    <a:latin typeface="Georgia" pitchFamily="18" charset="0"/>
                  </a:rPr>
                  <a:t> and </a:t>
                </a:r>
                <a14:m>
                  <m:oMath xmlns:m="http://schemas.openxmlformats.org/officeDocument/2006/math">
                    <m:r>
                      <m:rPr>
                        <m:sty m:val="p"/>
                      </m:rPr>
                      <a:rPr kumimoji="1" lang="el-GR" sz="5400" i="1" dirty="0" smtClean="0">
                        <a:solidFill>
                          <a:schemeClr val="bg1"/>
                        </a:solidFill>
                        <a:latin typeface="Cambria Math"/>
                        <a:ea typeface="Cambria Math"/>
                      </a:rPr>
                      <m:t>Ξ</m:t>
                    </m:r>
                  </m:oMath>
                </a14:m>
                <a:r>
                  <a:rPr kumimoji="1" lang="en-US" sz="4800" dirty="0" smtClean="0">
                    <a:solidFill>
                      <a:srgbClr val="FFC000"/>
                    </a:solidFill>
                    <a:latin typeface="Georgia" pitchFamily="18" charset="0"/>
                  </a:rPr>
                  <a:t> Conventions</a:t>
                </a:r>
                <a:endParaRPr kumimoji="1" lang="en-US" sz="4800" dirty="0">
                  <a:solidFill>
                    <a:schemeClr val="bg1"/>
                  </a:solidFill>
                  <a:latin typeface="Georgia" pitchFamily="18" charset="0"/>
                </a:endParaRPr>
              </a:p>
            </p:txBody>
          </p:sp>
        </mc:Choice>
        <mc:Fallback>
          <p:sp>
            <p:nvSpPr>
              <p:cNvPr id="5125" name="Rectangle 5"/>
              <p:cNvSpPr>
                <a:spLocks noRot="1" noChangeAspect="1" noMove="1" noResize="1" noEditPoints="1" noAdjustHandles="1" noChangeArrowheads="1" noChangeShapeType="1" noTextEdit="1"/>
              </p:cNvSpPr>
              <p:nvPr/>
            </p:nvSpPr>
            <p:spPr bwMode="auto">
              <a:xfrm>
                <a:off x="114300" y="-228600"/>
                <a:ext cx="9836150" cy="1143000"/>
              </a:xfrm>
              <a:prstGeom prst="rect">
                <a:avLst/>
              </a:prstGeom>
              <a:blipFill rotWithShape="1">
                <a:blip r:embed="rId2"/>
                <a:stretch>
                  <a:fillRect b="-271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3" name="Rectangle 12"/>
          <p:cNvSpPr/>
          <p:nvPr/>
        </p:nvSpPr>
        <p:spPr>
          <a:xfrm>
            <a:off x="800102" y="4876800"/>
            <a:ext cx="8458198" cy="16002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626" y="4953000"/>
            <a:ext cx="8210191" cy="139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210800" cy="518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635000" indent="-635000" eaLnBrk="0" hangingPunct="0">
                  <a:spcBef>
                    <a:spcPct val="20000"/>
                  </a:spcBef>
                  <a:spcAft>
                    <a:spcPts val="1800"/>
                  </a:spcAft>
                  <a:buClr>
                    <a:srgbClr val="FFC000"/>
                  </a:buClr>
                  <a:buFont typeface="Wingdings" pitchFamily="2" charset="2"/>
                  <a:buChar char="v"/>
                  <a:defRPr/>
                </a:pPr>
                <a:r>
                  <a:rPr kumimoji="1" lang="en-US" sz="2800" dirty="0" smtClean="0">
                    <a:solidFill>
                      <a:schemeClr val="bg1"/>
                    </a:solidFill>
                    <a:latin typeface="Georgia" pitchFamily="18" charset="0"/>
                  </a:rPr>
                  <a:t>Many operations on data types access information in the state without changing the state</a:t>
                </a:r>
              </a:p>
              <a:p>
                <a:pPr marL="635000" indent="-635000" eaLnBrk="0" hangingPunct="0">
                  <a:spcBef>
                    <a:spcPct val="20000"/>
                  </a:spcBef>
                  <a:spcAft>
                    <a:spcPts val="0"/>
                  </a:spcAft>
                  <a:buClr>
                    <a:srgbClr val="FFC000"/>
                  </a:buClr>
                  <a:buFont typeface="Wingdings" pitchFamily="2" charset="2"/>
                  <a:buChar char="v"/>
                  <a:defRPr/>
                </a:pPr>
                <a:r>
                  <a:rPr kumimoji="1" lang="en-US" sz="2800" dirty="0" smtClean="0">
                    <a:solidFill>
                      <a:schemeClr val="bg1"/>
                    </a:solidFill>
                    <a:latin typeface="Georgia" pitchFamily="18" charset="0"/>
                  </a:rPr>
                  <a:t>For this we use the </a:t>
                </a:r>
                <a14:m>
                  <m:oMath xmlns:m="http://schemas.openxmlformats.org/officeDocument/2006/math">
                    <m:r>
                      <m:rPr>
                        <m:sty m:val="p"/>
                      </m:rPr>
                      <a:rPr kumimoji="1" lang="el-GR" sz="3200" i="1" smtClean="0">
                        <a:solidFill>
                          <a:srgbClr val="FFC000"/>
                        </a:solidFill>
                        <a:latin typeface="Cambria Math"/>
                        <a:ea typeface="Cambria Math"/>
                      </a:rPr>
                      <m:t>Ξ</m:t>
                    </m:r>
                  </m:oMath>
                </a14:m>
                <a:r>
                  <a:rPr kumimoji="1" lang="en-US" sz="2800" dirty="0" smtClean="0">
                    <a:solidFill>
                      <a:schemeClr val="bg1"/>
                    </a:solidFill>
                    <a:latin typeface="Georgia" pitchFamily="18" charset="0"/>
                  </a:rPr>
                  <a:t> convention</a:t>
                </a:r>
              </a:p>
              <a:p>
                <a:pPr marL="635000" indent="-635000" eaLnBrk="0" hangingPunct="0">
                  <a:spcBef>
                    <a:spcPct val="20000"/>
                  </a:spcBef>
                  <a:spcAft>
                    <a:spcPts val="0"/>
                  </a:spcAft>
                  <a:buClr>
                    <a:srgbClr val="FFC000"/>
                  </a:buClr>
                  <a:buFont typeface="Wingdings" pitchFamily="2" charset="2"/>
                  <a:buChar char="v"/>
                  <a:defRPr/>
                </a:pPr>
                <a:endParaRPr kumimoji="1" lang="en-US" sz="2800" dirty="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endParaRPr kumimoji="1" lang="en-US" sz="2800" dirty="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r>
                  <a:rPr kumimoji="1" lang="en-US" sz="2800" dirty="0" smtClean="0">
                    <a:solidFill>
                      <a:schemeClr val="bg1"/>
                    </a:solidFill>
                    <a:latin typeface="Georgia" pitchFamily="18" charset="0"/>
                  </a:rPr>
                  <a:t>Implies that after </a:t>
                </a:r>
                <a14:m>
                  <m:oMath xmlns:m="http://schemas.openxmlformats.org/officeDocument/2006/math">
                    <m:r>
                      <a:rPr kumimoji="1" lang="en-US" sz="2800" b="0" i="1" smtClean="0">
                        <a:solidFill>
                          <a:srgbClr val="FFC000"/>
                        </a:solidFill>
                        <a:latin typeface="Cambria Math"/>
                      </a:rPr>
                      <m:t>𝐴𝑐𝑐𝑒𝑠𝑠𝑂𝑝</m:t>
                    </m:r>
                    <m:r>
                      <a:rPr kumimoji="1" lang="en-US" sz="2800" b="0" i="1" smtClean="0">
                        <a:solidFill>
                          <a:schemeClr val="bg1"/>
                        </a:solidFill>
                        <a:latin typeface="Cambria Math"/>
                      </a:rPr>
                      <m:t> </m:t>
                    </m:r>
                  </m:oMath>
                </a14:m>
                <a:r>
                  <a:rPr kumimoji="1" lang="en-US" sz="2800" dirty="0" smtClean="0">
                    <a:solidFill>
                      <a:schemeClr val="bg1"/>
                    </a:solidFill>
                    <a:latin typeface="Georgia" pitchFamily="18" charset="0"/>
                  </a:rPr>
                  <a:t>terminates,</a:t>
                </a:r>
                <a:endParaRPr kumimoji="1" lang="en-US" sz="2800" dirty="0" smtClean="0">
                  <a:solidFill>
                    <a:srgbClr val="FFC000"/>
                  </a:solidFill>
                  <a:latin typeface="Georgia" pitchFamily="18" charset="0"/>
                </a:endParaRPr>
              </a:p>
              <a:p>
                <a:pPr marL="914400" lvl="1" indent="-284163" eaLnBrk="0" hangingPunct="0">
                  <a:spcBef>
                    <a:spcPct val="20000"/>
                  </a:spcBef>
                  <a:spcAft>
                    <a:spcPts val="0"/>
                  </a:spcAft>
                  <a:buClr>
                    <a:srgbClr val="FFC000"/>
                  </a:buClr>
                  <a:buFont typeface="Wingdings" pitchFamily="2" charset="2"/>
                  <a:buChar char="§"/>
                  <a:defRPr/>
                </a:pPr>
                <a14:m>
                  <m:oMath xmlns:m="http://schemas.openxmlformats.org/officeDocument/2006/math">
                    <m:r>
                      <a:rPr kumimoji="1" lang="en-US" sz="2800" b="0" i="1" smtClean="0">
                        <a:solidFill>
                          <a:srgbClr val="FFC000"/>
                        </a:solidFill>
                        <a:latin typeface="Cambria Math"/>
                      </a:rPr>
                      <m:t>𝑣𝑎𝑙𝑢</m:t>
                    </m:r>
                    <m:sSup>
                      <m:sSupPr>
                        <m:ctrlPr>
                          <a:rPr kumimoji="1" lang="en-US" sz="2800" b="0" i="1" smtClean="0">
                            <a:solidFill>
                              <a:srgbClr val="FFC000"/>
                            </a:solidFill>
                            <a:latin typeface="Cambria Math" panose="02040503050406030204" pitchFamily="18" charset="0"/>
                          </a:rPr>
                        </m:ctrlPr>
                      </m:sSupPr>
                      <m:e>
                        <m:r>
                          <a:rPr kumimoji="1" lang="en-US" sz="2800" b="0" i="1" smtClean="0">
                            <a:solidFill>
                              <a:srgbClr val="FFC000"/>
                            </a:solidFill>
                            <a:latin typeface="Cambria Math"/>
                          </a:rPr>
                          <m:t>𝑒</m:t>
                        </m:r>
                      </m:e>
                      <m:sup>
                        <m:r>
                          <a:rPr kumimoji="1" lang="en-US" sz="2800" b="0" i="1" smtClean="0">
                            <a:solidFill>
                              <a:srgbClr val="FFC000"/>
                            </a:solidFill>
                            <a:latin typeface="Cambria Math"/>
                          </a:rPr>
                          <m:t>′</m:t>
                        </m:r>
                      </m:sup>
                    </m:sSup>
                    <m:r>
                      <a:rPr kumimoji="1" lang="en-US" sz="2800" b="0" i="1" smtClean="0">
                        <a:solidFill>
                          <a:schemeClr val="bg1"/>
                        </a:solidFill>
                        <a:latin typeface="Cambria Math"/>
                      </a:rPr>
                      <m:t>=</m:t>
                    </m:r>
                    <m:r>
                      <a:rPr kumimoji="1" lang="en-US" sz="2800" b="0" i="1" smtClean="0">
                        <a:solidFill>
                          <a:srgbClr val="FFC000"/>
                        </a:solidFill>
                        <a:latin typeface="Cambria Math"/>
                      </a:rPr>
                      <m:t>𝑣𝑎𝑙𝑢𝑒</m:t>
                    </m:r>
                  </m:oMath>
                </a14:m>
                <a:endParaRPr kumimoji="1" lang="en-US" sz="2800" b="0" dirty="0" smtClean="0">
                  <a:solidFill>
                    <a:srgbClr val="FFC000"/>
                  </a:solidFill>
                  <a:latin typeface="Georgia" pitchFamily="18" charset="0"/>
                </a:endParaRPr>
              </a:p>
              <a:p>
                <a:pPr marL="914400" lvl="1" indent="-284163" eaLnBrk="0" hangingPunct="0">
                  <a:spcBef>
                    <a:spcPct val="20000"/>
                  </a:spcBef>
                  <a:spcAft>
                    <a:spcPts val="0"/>
                  </a:spcAft>
                  <a:buClr>
                    <a:srgbClr val="FFC000"/>
                  </a:buClr>
                  <a:buFont typeface="Wingdings" pitchFamily="2" charset="2"/>
                  <a:buChar char="§"/>
                  <a:defRPr/>
                </a:pPr>
                <a14:m>
                  <m:oMath xmlns:m="http://schemas.openxmlformats.org/officeDocument/2006/math">
                    <m:r>
                      <a:rPr kumimoji="1" lang="en-US" sz="2800" b="0" i="1" smtClean="0">
                        <a:solidFill>
                          <a:srgbClr val="FFC000"/>
                        </a:solidFill>
                        <a:latin typeface="Cambria Math"/>
                      </a:rPr>
                      <m:t>𝑙𝑖𝑚𝑖</m:t>
                    </m:r>
                    <m:sSup>
                      <m:sSupPr>
                        <m:ctrlPr>
                          <a:rPr kumimoji="1" lang="en-US" sz="2800" b="0" i="1" smtClean="0">
                            <a:solidFill>
                              <a:srgbClr val="FFC000"/>
                            </a:solidFill>
                            <a:latin typeface="Cambria Math" panose="02040503050406030204" pitchFamily="18" charset="0"/>
                          </a:rPr>
                        </m:ctrlPr>
                      </m:sSupPr>
                      <m:e>
                        <m:r>
                          <a:rPr kumimoji="1" lang="en-US" sz="2800" b="0" i="1" smtClean="0">
                            <a:solidFill>
                              <a:srgbClr val="FFC000"/>
                            </a:solidFill>
                            <a:latin typeface="Cambria Math"/>
                          </a:rPr>
                          <m:t>𝑡</m:t>
                        </m:r>
                      </m:e>
                      <m:sup>
                        <m:r>
                          <a:rPr kumimoji="1" lang="en-US" sz="2800" b="0" i="1" smtClean="0">
                            <a:solidFill>
                              <a:srgbClr val="FFC000"/>
                            </a:solidFill>
                            <a:latin typeface="Cambria Math"/>
                          </a:rPr>
                          <m:t>′</m:t>
                        </m:r>
                      </m:sup>
                    </m:sSup>
                    <m:r>
                      <a:rPr kumimoji="1" lang="en-US" sz="2800" b="0" i="1" smtClean="0">
                        <a:solidFill>
                          <a:schemeClr val="bg1"/>
                        </a:solidFill>
                        <a:latin typeface="Cambria Math"/>
                      </a:rPr>
                      <m:t>=</m:t>
                    </m:r>
                    <m:r>
                      <a:rPr kumimoji="1" lang="en-US" sz="2800" b="0" i="1" smtClean="0">
                        <a:solidFill>
                          <a:srgbClr val="FFC000"/>
                        </a:solidFill>
                        <a:latin typeface="Cambria Math"/>
                      </a:rPr>
                      <m:t>𝑙𝑖𝑚𝑖𝑡</m:t>
                    </m:r>
                  </m:oMath>
                </a14:m>
                <a:endParaRPr kumimoji="1" lang="en-US" sz="2800" dirty="0" smtClean="0">
                  <a:solidFill>
                    <a:schemeClr val="bg1"/>
                  </a:solidFill>
                  <a:latin typeface="Georgia" pitchFamily="18" charset="0"/>
                </a:endParaRPr>
              </a:p>
              <a:p>
                <a:pPr marL="1092200" lvl="1" indent="-512763" eaLnBrk="0" hangingPunct="0">
                  <a:spcBef>
                    <a:spcPct val="20000"/>
                  </a:spcBef>
                  <a:spcAft>
                    <a:spcPts val="600"/>
                  </a:spcAft>
                  <a:buClr>
                    <a:srgbClr val="FFC000"/>
                  </a:buClr>
                  <a:defRPr/>
                </a:pPr>
                <a:endParaRPr kumimoji="1" lang="en-US" sz="2800" dirty="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210800" cy="5181600"/>
              </a:xfrm>
              <a:prstGeom prst="rect">
                <a:avLst/>
              </a:prstGeom>
              <a:blipFill rotWithShape="1">
                <a:blip r:embed="rId1"/>
                <a:stretch>
                  <a:fillRect l="-1075" t="-1176" b="-4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mc:AlternateContent xmlns:mc="http://schemas.openxmlformats.org/markup-compatibility/2006">
        <mc:Choice xmlns:a14="http://schemas.microsoft.com/office/drawing/2010/main" Requires="a14">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p>
                <a:pPr eaLnBrk="0" hangingPunct="0"/>
                <a14:m>
                  <m:oMath xmlns:m="http://schemas.openxmlformats.org/officeDocument/2006/math">
                    <m:r>
                      <a:rPr kumimoji="1" lang="en-US" sz="5400" i="1" smtClean="0">
                        <a:solidFill>
                          <a:schemeClr val="bg1"/>
                        </a:solidFill>
                        <a:latin typeface="Cambria Math"/>
                        <a:ea typeface="Cambria Math"/>
                      </a:rPr>
                      <m:t>∆</m:t>
                    </m:r>
                  </m:oMath>
                </a14:m>
                <a:r>
                  <a:rPr kumimoji="1" lang="en-US" sz="4800" dirty="0" smtClean="0">
                    <a:solidFill>
                      <a:srgbClr val="FFC000"/>
                    </a:solidFill>
                    <a:latin typeface="Georgia" pitchFamily="18" charset="0"/>
                  </a:rPr>
                  <a:t> and </a:t>
                </a:r>
                <a14:m>
                  <m:oMath xmlns:m="http://schemas.openxmlformats.org/officeDocument/2006/math">
                    <m:r>
                      <m:rPr>
                        <m:sty m:val="p"/>
                      </m:rPr>
                      <a:rPr kumimoji="1" lang="el-GR" sz="5400" i="1" dirty="0" smtClean="0">
                        <a:solidFill>
                          <a:schemeClr val="bg1"/>
                        </a:solidFill>
                        <a:latin typeface="Cambria Math"/>
                        <a:ea typeface="Cambria Math"/>
                      </a:rPr>
                      <m:t>Ξ</m:t>
                    </m:r>
                  </m:oMath>
                </a14:m>
                <a:r>
                  <a:rPr kumimoji="1" lang="en-US" sz="4800" dirty="0" smtClean="0">
                    <a:solidFill>
                      <a:srgbClr val="FFC000"/>
                    </a:solidFill>
                    <a:latin typeface="Georgia" pitchFamily="18" charset="0"/>
                  </a:rPr>
                  <a:t> Conventions </a:t>
                </a:r>
                <a:r>
                  <a:rPr kumimoji="1" lang="en-US" sz="4800" dirty="0" smtClean="0">
                    <a:solidFill>
                      <a:schemeClr val="bg1"/>
                    </a:solidFill>
                    <a:latin typeface="Georgia" pitchFamily="18" charset="0"/>
                  </a:rPr>
                  <a:t>(cont’d)</a:t>
                </a:r>
                <a:endParaRPr kumimoji="1" lang="en-US" sz="4800" dirty="0">
                  <a:solidFill>
                    <a:schemeClr val="bg1"/>
                  </a:solidFill>
                  <a:latin typeface="Georgia" pitchFamily="18" charset="0"/>
                </a:endParaRPr>
              </a:p>
            </p:txBody>
          </p:sp>
        </mc:Choice>
        <mc:Fallback>
          <p:sp>
            <p:nvSpPr>
              <p:cNvPr id="5125" name="Rectangle 5"/>
              <p:cNvSpPr>
                <a:spLocks noRot="1" noChangeAspect="1" noMove="1" noResize="1" noEditPoints="1" noAdjustHandles="1" noChangeArrowheads="1" noChangeShapeType="1" noTextEdit="1"/>
              </p:cNvSpPr>
              <p:nvPr/>
            </p:nvSpPr>
            <p:spPr bwMode="auto">
              <a:xfrm>
                <a:off x="114300" y="-228600"/>
                <a:ext cx="9836150" cy="1143000"/>
              </a:xfrm>
              <a:prstGeom prst="rect">
                <a:avLst/>
              </a:prstGeom>
              <a:blipFill rotWithShape="1">
                <a:blip r:embed="rId2"/>
                <a:stretch>
                  <a:fillRect b="-271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3" name="Rectangle 12"/>
          <p:cNvSpPr/>
          <p:nvPr/>
        </p:nvSpPr>
        <p:spPr>
          <a:xfrm>
            <a:off x="800101" y="3048000"/>
            <a:ext cx="9150349" cy="16002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739" y="3076474"/>
            <a:ext cx="8828088" cy="149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fade">
                                      <p:cBhvr>
                                        <p:cTn id="23" dur="500"/>
                                        <p:tgtEl>
                                          <p:spTgt spid="8">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Effect transition="in" filter="fade">
                                      <p:cBhvr>
                                        <p:cTn id="26" dur="500"/>
                                        <p:tgtEl>
                                          <p:spTgt spid="8">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fade">
                                      <p:cBhvr>
                                        <p:cTn id="29"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dirty="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p:sp>
        <p:nvSpPr>
          <p:cNvPr id="8" name="Rectangle 6"/>
          <p:cNvSpPr>
            <a:spLocks noChangeArrowheads="1"/>
          </p:cNvSpPr>
          <p:nvPr/>
        </p:nvSpPr>
        <p:spPr bwMode="auto">
          <a:xfrm>
            <a:off x="76200" y="1219200"/>
            <a:ext cx="10210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35000" indent="-635000" eaLnBrk="0" hangingPunct="0">
              <a:spcBef>
                <a:spcPct val="20000"/>
              </a:spcBef>
              <a:spcAft>
                <a:spcPts val="1800"/>
              </a:spcAft>
              <a:buClr>
                <a:srgbClr val="FFC000"/>
              </a:buClr>
              <a:buFont typeface="Wingdings" panose="05000000000000000000" pitchFamily="2" charset="2"/>
              <a:buChar char="v"/>
              <a:defRPr/>
            </a:pPr>
            <a:r>
              <a:rPr kumimoji="1" lang="en-US" sz="2800" dirty="0" smtClean="0">
                <a:solidFill>
                  <a:schemeClr val="bg1"/>
                </a:solidFill>
                <a:latin typeface="Georgia" panose="02040502050405020303" pitchFamily="18" charset="0"/>
              </a:rPr>
              <a:t>The set of initial states of a data type is specified by another schema with the same signature as the state space schema</a:t>
            </a:r>
            <a:endParaRPr kumimoji="1" lang="en-US" sz="2800" dirty="0" smtClean="0">
              <a:solidFill>
                <a:schemeClr val="bg1"/>
              </a:solidFill>
              <a:latin typeface="Georgia" panose="02040502050405020303" pitchFamily="18" charset="0"/>
            </a:endParaRPr>
          </a:p>
          <a:p>
            <a:pPr eaLnBrk="0" hangingPunct="0">
              <a:spcBef>
                <a:spcPct val="20000"/>
              </a:spcBef>
              <a:spcAft>
                <a:spcPts val="0"/>
              </a:spcAft>
              <a:buClr>
                <a:srgbClr val="FFC000"/>
              </a:buClr>
              <a:defRPr/>
            </a:pPr>
            <a:r>
              <a:rPr kumimoji="1" lang="en-US" sz="2800" dirty="0">
                <a:solidFill>
                  <a:schemeClr val="bg1"/>
                </a:solidFill>
                <a:latin typeface="Georgia" panose="02040502050405020303" pitchFamily="18" charset="0"/>
              </a:rPr>
              <a:t> </a:t>
            </a:r>
            <a:r>
              <a:rPr kumimoji="1" lang="en-US" sz="2800" dirty="0" smtClean="0">
                <a:solidFill>
                  <a:schemeClr val="bg1"/>
                </a:solidFill>
                <a:latin typeface="Georgia" panose="02040502050405020303" pitchFamily="18" charset="0"/>
              </a:rPr>
              <a:t>      </a:t>
            </a:r>
            <a:r>
              <a:rPr kumimoji="1" lang="en-US" sz="2800" dirty="0" smtClean="0">
                <a:solidFill>
                  <a:srgbClr val="FFC000"/>
                </a:solidFill>
                <a:latin typeface="Georgia" panose="02040502050405020303" pitchFamily="18" charset="0"/>
              </a:rPr>
              <a:t>Initial State</a:t>
            </a:r>
            <a:r>
              <a:rPr kumimoji="1" lang="en-US" sz="2800" dirty="0" smtClean="0">
                <a:solidFill>
                  <a:schemeClr val="bg1"/>
                </a:solidFill>
                <a:latin typeface="Georgia" panose="02040502050405020303" pitchFamily="18" charset="0"/>
              </a:rPr>
              <a:t> for Counter</a:t>
            </a:r>
            <a:endParaRPr kumimoji="1" lang="en-US" sz="2800" dirty="0" smtClean="0">
              <a:solidFill>
                <a:schemeClr val="bg1"/>
              </a:solidFill>
              <a:latin typeface="Georgia" panose="02040502050405020303" pitchFamily="18" charset="0"/>
            </a:endParaRPr>
          </a:p>
          <a:p>
            <a:pPr marL="635000" indent="-635000" eaLnBrk="0" hangingPunct="0">
              <a:spcBef>
                <a:spcPct val="20000"/>
              </a:spcBef>
              <a:spcAft>
                <a:spcPts val="0"/>
              </a:spcAft>
              <a:buClr>
                <a:srgbClr val="FFC000"/>
              </a:buClr>
              <a:buFont typeface="Wingdings" panose="05000000000000000000" pitchFamily="2" charset="2"/>
              <a:buChar char="v"/>
              <a:defRPr/>
            </a:pPr>
            <a:endParaRPr kumimoji="1" lang="en-US" sz="2800" dirty="0">
              <a:solidFill>
                <a:schemeClr val="bg1"/>
              </a:solidFill>
              <a:latin typeface="Georgia" panose="02040502050405020303" pitchFamily="18" charset="0"/>
            </a:endParaRPr>
          </a:p>
          <a:p>
            <a:pPr marL="635000" indent="-635000" eaLnBrk="0" hangingPunct="0">
              <a:spcBef>
                <a:spcPct val="20000"/>
              </a:spcBef>
              <a:spcAft>
                <a:spcPts val="0"/>
              </a:spcAft>
              <a:buClr>
                <a:srgbClr val="FFC000"/>
              </a:buClr>
              <a:buFont typeface="Wingdings" panose="05000000000000000000" pitchFamily="2" charset="2"/>
              <a:buChar char="v"/>
              <a:defRPr/>
            </a:pPr>
            <a:endParaRPr kumimoji="1" lang="en-US" sz="2800" dirty="0" smtClean="0">
              <a:solidFill>
                <a:schemeClr val="bg1"/>
              </a:solidFill>
              <a:latin typeface="Georgia" panose="02040502050405020303" pitchFamily="18" charset="0"/>
            </a:endParaRPr>
          </a:p>
          <a:p>
            <a:pPr marL="635000" indent="-635000" eaLnBrk="0" hangingPunct="0">
              <a:spcBef>
                <a:spcPct val="20000"/>
              </a:spcBef>
              <a:spcAft>
                <a:spcPts val="0"/>
              </a:spcAft>
              <a:buClr>
                <a:srgbClr val="FFC000"/>
              </a:buClr>
              <a:buFont typeface="Wingdings" panose="05000000000000000000" pitchFamily="2" charset="2"/>
              <a:buChar char="v"/>
              <a:defRPr/>
            </a:pPr>
            <a:endParaRPr kumimoji="1" lang="en-US" sz="2800" dirty="0">
              <a:solidFill>
                <a:schemeClr val="bg1"/>
              </a:solidFill>
              <a:latin typeface="Georgia" panose="02040502050405020303" pitchFamily="18" charset="0"/>
            </a:endParaRPr>
          </a:p>
          <a:p>
            <a:pPr marL="635000" indent="-635000" eaLnBrk="0" hangingPunct="0">
              <a:spcBef>
                <a:spcPct val="20000"/>
              </a:spcBef>
              <a:spcAft>
                <a:spcPts val="0"/>
              </a:spcAft>
              <a:buClr>
                <a:srgbClr val="FFC000"/>
              </a:buClr>
              <a:buFont typeface="Wingdings" panose="05000000000000000000" pitchFamily="2" charset="2"/>
              <a:buChar char="v"/>
              <a:defRPr/>
            </a:pPr>
            <a:endParaRPr kumimoji="1" lang="en-US" sz="2800" dirty="0" smtClean="0">
              <a:solidFill>
                <a:schemeClr val="bg1"/>
              </a:solidFill>
              <a:latin typeface="Georgia" panose="02040502050405020303" pitchFamily="18" charset="0"/>
            </a:endParaRPr>
          </a:p>
          <a:p>
            <a:pPr marL="635000" indent="-635000" eaLnBrk="0" hangingPunct="0">
              <a:spcBef>
                <a:spcPct val="20000"/>
              </a:spcBef>
              <a:spcAft>
                <a:spcPts val="0"/>
              </a:spcAft>
              <a:buClr>
                <a:srgbClr val="FFC000"/>
              </a:buClr>
              <a:buFont typeface="Wingdings" panose="05000000000000000000" pitchFamily="2" charset="2"/>
              <a:buChar char="v"/>
              <a:defRPr/>
            </a:pPr>
            <a:r>
              <a:rPr kumimoji="1" lang="en-US" sz="2800" dirty="0" smtClean="0">
                <a:solidFill>
                  <a:schemeClr val="bg1"/>
                </a:solidFill>
                <a:latin typeface="Georgia" panose="02040502050405020303" pitchFamily="18" charset="0"/>
              </a:rPr>
              <a:t>For a specification to describe a genuine abstraction of a system, there must be at least one initial state</a:t>
            </a:r>
            <a:r>
              <a:rPr kumimoji="1" lang="en-US" sz="2800" dirty="0">
                <a:solidFill>
                  <a:schemeClr val="bg1"/>
                </a:solidFill>
                <a:latin typeface="Georgia" panose="02040502050405020303" pitchFamily="18" charset="0"/>
              </a:rPr>
              <a:t>.</a:t>
            </a:r>
            <a:r>
              <a:rPr kumimoji="1" lang="en-US" sz="2800" dirty="0" smtClean="0">
                <a:solidFill>
                  <a:schemeClr val="bg1"/>
                </a:solidFill>
                <a:latin typeface="Georgia" panose="02040502050405020303" pitchFamily="18" charset="0"/>
              </a:rPr>
              <a:t>  </a:t>
            </a:r>
            <a:r>
              <a:rPr kumimoji="1" lang="en-US" sz="2800" b="0" dirty="0" smtClean="0">
                <a:solidFill>
                  <a:srgbClr val="FFC000"/>
                </a:solidFill>
                <a:latin typeface="Georgia" panose="02040502050405020303" pitchFamily="18" charset="0"/>
              </a:rPr>
              <a:t> </a:t>
            </a:r>
            <a:endParaRPr kumimoji="1" lang="en-US" sz="2800" dirty="0" smtClean="0">
              <a:solidFill>
                <a:schemeClr val="bg1"/>
              </a:solidFill>
              <a:latin typeface="Georgia" panose="02040502050405020303" pitchFamily="18" charset="0"/>
            </a:endParaRPr>
          </a:p>
          <a:p>
            <a:pPr marL="1092200" lvl="1" indent="-513080" eaLnBrk="0" hangingPunct="0">
              <a:spcBef>
                <a:spcPct val="20000"/>
              </a:spcBef>
              <a:spcAft>
                <a:spcPts val="600"/>
              </a:spcAft>
              <a:buClr>
                <a:srgbClr val="FFC000"/>
              </a:buClr>
              <a:defRPr/>
            </a:pPr>
            <a:endParaRPr kumimoji="1" lang="en-US" sz="2800" dirty="0">
              <a:solidFill>
                <a:schemeClr val="bg1"/>
              </a:solidFill>
              <a:latin typeface="Georgia" panose="02040502050405020303" pitchFamily="18" charset="0"/>
            </a:endParaRPr>
          </a:p>
        </p:txBody>
      </p:sp>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State Initialization</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3" name="Rectangle 12"/>
          <p:cNvSpPr/>
          <p:nvPr/>
        </p:nvSpPr>
        <p:spPr>
          <a:xfrm>
            <a:off x="800101" y="3048000"/>
            <a:ext cx="8610599" cy="16002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301" y="3087461"/>
            <a:ext cx="8381999" cy="156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fade">
                                      <p:cBhvr>
                                        <p:cTn id="2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xfrm>
            <a:off x="7962900" y="6400800"/>
            <a:ext cx="21431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722D99-6E56-424E-B163-8592685C2309}" type="slidenum">
              <a:rPr lang="en-US" sz="1400" smtClean="0">
                <a:solidFill>
                  <a:schemeClr val="bg1"/>
                </a:solidFill>
              </a:rPr>
            </a:fld>
            <a:endParaRPr lang="en-US" sz="1400" smtClean="0">
              <a:solidFill>
                <a:schemeClr val="bg1"/>
              </a:solidFill>
            </a:endParaRPr>
          </a:p>
        </p:txBody>
      </p:sp>
      <p:sp>
        <p:nvSpPr>
          <p:cNvPr id="5123" name="Rectangle 5"/>
          <p:cNvSpPr>
            <a:spLocks noChangeArrowheads="1"/>
          </p:cNvSpPr>
          <p:nvPr/>
        </p:nvSpPr>
        <p:spPr bwMode="auto">
          <a:xfrm>
            <a:off x="114300" y="5334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kumimoji="1" lang="en-US" sz="3200">
              <a:solidFill>
                <a:srgbClr val="FFC000"/>
              </a:solidFill>
              <a:latin typeface="Georgia" panose="02040502050405020303" pitchFamily="18" charset="0"/>
            </a:endParaRPr>
          </a:p>
        </p:txBody>
      </p:sp>
      <mc:AlternateContent xmlns:mc="http://schemas.openxmlformats.org/markup-compatibility/2006">
        <mc:Choice xmlns:a14="http://schemas.microsoft.com/office/drawing/2010/main" Requires="a14">
          <p:sp>
            <p:nvSpPr>
              <p:cNvPr id="8" name="Rectangle 6"/>
              <p:cNvSpPr>
                <a:spLocks noChangeArrowheads="1"/>
              </p:cNvSpPr>
              <p:nvPr/>
            </p:nvSpPr>
            <p:spPr bwMode="auto">
              <a:xfrm>
                <a:off x="76200" y="1219200"/>
                <a:ext cx="10210800" cy="563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635000" indent="-635000" eaLnBrk="0" hangingPunct="0">
                  <a:spcBef>
                    <a:spcPct val="20000"/>
                  </a:spcBef>
                  <a:spcAft>
                    <a:spcPts val="1200"/>
                  </a:spcAft>
                  <a:buClr>
                    <a:srgbClr val="FFC000"/>
                  </a:buClr>
                  <a:buFont typeface="Wingdings" pitchFamily="2" charset="2"/>
                  <a:buChar char="v"/>
                  <a:defRPr/>
                </a:pPr>
                <a:r>
                  <a:rPr kumimoji="1" lang="en-US" sz="2800" dirty="0" smtClean="0">
                    <a:solidFill>
                      <a:schemeClr val="bg1"/>
                    </a:solidFill>
                    <a:latin typeface="Georgia" pitchFamily="18" charset="0"/>
                  </a:rPr>
                  <a:t>The inputs of operations are modeled by decorating new local variables with “</a:t>
                </a:r>
                <a:r>
                  <a:rPr kumimoji="1" lang="en-US" sz="2800" dirty="0" smtClean="0">
                    <a:solidFill>
                      <a:srgbClr val="FFC000"/>
                    </a:solidFill>
                    <a:latin typeface="Georgia" pitchFamily="18" charset="0"/>
                  </a:rPr>
                  <a:t>?</a:t>
                </a:r>
                <a:r>
                  <a:rPr kumimoji="1" lang="en-US" sz="2800" dirty="0" smtClean="0">
                    <a:solidFill>
                      <a:schemeClr val="bg1"/>
                    </a:solidFill>
                    <a:latin typeface="Georgia" pitchFamily="18" charset="0"/>
                  </a:rPr>
                  <a:t>”, and outputs are decorated with “</a:t>
                </a:r>
                <a:r>
                  <a:rPr kumimoji="1" lang="en-US" sz="2800" dirty="0" smtClean="0">
                    <a:solidFill>
                      <a:srgbClr val="FFC000"/>
                    </a:solidFill>
                    <a:latin typeface="Georgia" pitchFamily="18" charset="0"/>
                  </a:rPr>
                  <a:t>!</a:t>
                </a:r>
                <a:r>
                  <a:rPr kumimoji="1" lang="en-US" sz="2800" dirty="0" smtClean="0">
                    <a:solidFill>
                      <a:schemeClr val="bg1"/>
                    </a:solidFill>
                    <a:latin typeface="Georgia" pitchFamily="18" charset="0"/>
                  </a:rPr>
                  <a:t>”</a:t>
                </a:r>
              </a:p>
              <a:p>
                <a:pPr eaLnBrk="0" hangingPunct="0">
                  <a:spcBef>
                    <a:spcPct val="20000"/>
                  </a:spcBef>
                  <a:spcAft>
                    <a:spcPts val="0"/>
                  </a:spcAft>
                  <a:buClr>
                    <a:srgbClr val="FFC000"/>
                  </a:buClr>
                  <a:defRPr/>
                </a:pPr>
                <a:r>
                  <a:rPr kumimoji="1" lang="en-US" sz="2800" dirty="0">
                    <a:solidFill>
                      <a:schemeClr val="bg1"/>
                    </a:solidFill>
                    <a:latin typeface="Georgia" pitchFamily="18" charset="0"/>
                  </a:rPr>
                  <a:t> </a:t>
                </a:r>
                <a:r>
                  <a:rPr kumimoji="1" lang="en-US" sz="2800" dirty="0" smtClean="0">
                    <a:solidFill>
                      <a:schemeClr val="bg1"/>
                    </a:solidFill>
                    <a:latin typeface="Georgia" pitchFamily="18" charset="0"/>
                  </a:rPr>
                  <a:t>      </a:t>
                </a:r>
                <a:r>
                  <a:rPr kumimoji="1" lang="en-US" sz="2800" dirty="0" smtClean="0">
                    <a:solidFill>
                      <a:srgbClr val="FFC000"/>
                    </a:solidFill>
                    <a:latin typeface="Georgia" pitchFamily="18" charset="0"/>
                  </a:rPr>
                  <a:t>Add </a:t>
                </a:r>
                <a:r>
                  <a:rPr kumimoji="1" lang="en-US" sz="2800" dirty="0" smtClean="0">
                    <a:solidFill>
                      <a:schemeClr val="bg1"/>
                    </a:solidFill>
                    <a:latin typeface="Georgia" pitchFamily="18" charset="0"/>
                  </a:rPr>
                  <a:t>an input value to Counter and output the new value</a:t>
                </a:r>
              </a:p>
              <a:p>
                <a:pPr eaLnBrk="0" hangingPunct="0">
                  <a:spcBef>
                    <a:spcPts val="0"/>
                  </a:spcBef>
                  <a:spcAft>
                    <a:spcPts val="0"/>
                  </a:spcAft>
                  <a:buClr>
                    <a:srgbClr val="FFC000"/>
                  </a:buClr>
                  <a:defRPr/>
                </a:pPr>
                <a:endParaRPr kumimoji="1" lang="en-US" sz="2800" dirty="0">
                  <a:solidFill>
                    <a:schemeClr val="bg1"/>
                  </a:solidFill>
                  <a:latin typeface="Georgia" pitchFamily="18" charset="0"/>
                </a:endParaRPr>
              </a:p>
              <a:p>
                <a:pPr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eaLnBrk="0" hangingPunct="0">
                  <a:spcBef>
                    <a:spcPts val="0"/>
                  </a:spcBef>
                  <a:spcAft>
                    <a:spcPts val="0"/>
                  </a:spcAft>
                  <a:buClr>
                    <a:srgbClr val="FFC000"/>
                  </a:buClr>
                  <a:defRPr/>
                </a:pPr>
                <a:endParaRPr kumimoji="1" lang="en-US" sz="2800" dirty="0">
                  <a:solidFill>
                    <a:schemeClr val="bg1"/>
                  </a:solidFill>
                  <a:latin typeface="Georgia" pitchFamily="18" charset="0"/>
                </a:endParaRPr>
              </a:p>
              <a:p>
                <a:pPr eaLnBrk="0" hangingPunct="0">
                  <a:spcBef>
                    <a:spcPts val="0"/>
                  </a:spcBef>
                  <a:spcAft>
                    <a:spcPts val="0"/>
                  </a:spcAft>
                  <a:buClr>
                    <a:srgbClr val="FFC000"/>
                  </a:buClr>
                  <a:defRPr/>
                </a:pPr>
                <a:endParaRPr kumimoji="1" lang="en-US" sz="2800" dirty="0" smtClean="0">
                  <a:solidFill>
                    <a:schemeClr val="bg1"/>
                  </a:solidFill>
                  <a:latin typeface="Georgia" pitchFamily="18" charset="0"/>
                </a:endParaRPr>
              </a:p>
              <a:p>
                <a:pPr eaLnBrk="0" hangingPunct="0">
                  <a:spcBef>
                    <a:spcPts val="0"/>
                  </a:spcBef>
                  <a:spcAft>
                    <a:spcPts val="600"/>
                  </a:spcAft>
                  <a:buClr>
                    <a:srgbClr val="FFC000"/>
                  </a:buClr>
                  <a:defRPr/>
                </a:pPr>
                <a:endParaRPr kumimoji="1" lang="en-US" sz="2800" dirty="0">
                  <a:solidFill>
                    <a:schemeClr val="bg1"/>
                  </a:solidFill>
                  <a:latin typeface="Georgia" pitchFamily="18" charset="0"/>
                </a:endParaRPr>
              </a:p>
              <a:p>
                <a:pPr eaLnBrk="0" hangingPunct="0">
                  <a:spcBef>
                    <a:spcPts val="0"/>
                  </a:spcBef>
                  <a:spcAft>
                    <a:spcPts val="0"/>
                  </a:spcAft>
                  <a:buClr>
                    <a:srgbClr val="FFC000"/>
                  </a:buClr>
                  <a:defRPr/>
                </a:pPr>
                <a:endParaRPr kumimoji="1" lang="en-US" sz="2800" dirty="0" smtClean="0">
                  <a:solidFill>
                    <a:schemeClr val="bg1"/>
                  </a:solidFill>
                  <a:latin typeface="Georgia" pitchFamily="18" charset="0"/>
                </a:endParaRPr>
              </a:p>
              <a:p>
                <a:pPr marL="569913" indent="-569913" eaLnBrk="0" hangingPunct="0">
                  <a:spcBef>
                    <a:spcPct val="20000"/>
                  </a:spcBef>
                  <a:spcAft>
                    <a:spcPts val="0"/>
                  </a:spcAft>
                  <a:buClr>
                    <a:srgbClr val="FFC000"/>
                  </a:buClr>
                  <a:buFont typeface="Wingdings" pitchFamily="2" charset="2"/>
                  <a:buChar char="v"/>
                  <a:defRPr/>
                </a:pPr>
                <a:r>
                  <a:rPr kumimoji="1" lang="en-US" sz="2800" dirty="0" smtClean="0">
                    <a:solidFill>
                      <a:schemeClr val="bg1"/>
                    </a:solidFill>
                    <a:latin typeface="Georgia" pitchFamily="18" charset="0"/>
                  </a:rPr>
                  <a:t>Any potential problems here?  </a:t>
                </a:r>
              </a:p>
              <a:p>
                <a:pPr marL="1139825" indent="-569913" eaLnBrk="0" hangingPunct="0">
                  <a:spcBef>
                    <a:spcPct val="20000"/>
                  </a:spcBef>
                  <a:spcAft>
                    <a:spcPts val="0"/>
                  </a:spcAft>
                  <a:buClr>
                    <a:srgbClr val="FFC000"/>
                  </a:buClr>
                  <a:buFont typeface="Wingdings" pitchFamily="2" charset="2"/>
                  <a:buChar char="§"/>
                  <a:defRPr/>
                </a:pPr>
                <a:r>
                  <a:rPr kumimoji="1" lang="en-US" sz="2800" dirty="0" smtClean="0">
                    <a:solidFill>
                      <a:schemeClr val="bg1"/>
                    </a:solidFill>
                    <a:latin typeface="Georgia" pitchFamily="18" charset="0"/>
                  </a:rPr>
                  <a:t>Invariant violated if </a:t>
                </a:r>
                <a14:m>
                  <m:oMath xmlns:m="http://schemas.openxmlformats.org/officeDocument/2006/math">
                    <m:r>
                      <a:rPr kumimoji="1" lang="en-US" sz="2800">
                        <a:solidFill>
                          <a:schemeClr val="bg1"/>
                        </a:solidFill>
                        <a:latin typeface="Cambria Math"/>
                      </a:rPr>
                      <m:t> </m:t>
                    </m:r>
                    <m:r>
                      <a:rPr kumimoji="1" lang="en-US" sz="2800" b="0" i="1" smtClean="0">
                        <a:solidFill>
                          <a:srgbClr val="FFC000"/>
                        </a:solidFill>
                        <a:latin typeface="Cambria Math"/>
                      </a:rPr>
                      <m:t>𝑣𝑎𝑙𝑢𝑒</m:t>
                    </m:r>
                    <m:r>
                      <a:rPr kumimoji="1" lang="en-US" sz="2800" b="0" i="1" smtClean="0">
                        <a:solidFill>
                          <a:srgbClr val="FFC000"/>
                        </a:solidFill>
                        <a:latin typeface="Cambria Math"/>
                      </a:rPr>
                      <m:t>+</m:t>
                    </m:r>
                    <m:r>
                      <a:rPr kumimoji="1" lang="en-US" sz="2800" b="0" i="1" smtClean="0">
                        <a:solidFill>
                          <a:srgbClr val="FFC000"/>
                        </a:solidFill>
                        <a:latin typeface="Cambria Math"/>
                      </a:rPr>
                      <m:t>𝑗𝑢𝑚𝑝</m:t>
                    </m:r>
                    <m:r>
                      <a:rPr kumimoji="1" lang="en-US" sz="2800" b="0" i="1" smtClean="0">
                        <a:solidFill>
                          <a:srgbClr val="FFC000"/>
                        </a:solidFill>
                        <a:latin typeface="Cambria Math"/>
                      </a:rPr>
                      <m:t>? &gt; </m:t>
                    </m:r>
                    <m:r>
                      <a:rPr kumimoji="1" lang="en-US" sz="2800" b="0" i="1" smtClean="0">
                        <a:solidFill>
                          <a:srgbClr val="FFC000"/>
                        </a:solidFill>
                        <a:latin typeface="Cambria Math"/>
                      </a:rPr>
                      <m:t>𝑙𝑖𝑚𝑖𝑡</m:t>
                    </m:r>
                  </m:oMath>
                </a14:m>
                <a:r>
                  <a:rPr kumimoji="1" lang="en-US" sz="2800" dirty="0" smtClean="0">
                    <a:solidFill>
                      <a:schemeClr val="bg1"/>
                    </a:solidFill>
                    <a:latin typeface="Georgia" pitchFamily="18" charset="0"/>
                  </a:rPr>
                  <a:t/>
                </a:r>
                <a:br>
                  <a:rPr kumimoji="1" lang="en-US" sz="2800" dirty="0" smtClean="0">
                    <a:solidFill>
                      <a:schemeClr val="bg1"/>
                    </a:solidFill>
                    <a:latin typeface="Georgia" pitchFamily="18" charset="0"/>
                  </a:rPr>
                </a:br>
                <a:r>
                  <a:rPr kumimoji="1" lang="en-US" sz="2800" dirty="0" smtClean="0">
                    <a:solidFill>
                      <a:schemeClr val="bg1"/>
                    </a:solidFill>
                    <a:latin typeface="Georgia" pitchFamily="18" charset="0"/>
                  </a:rPr>
                  <a:t>       </a:t>
                </a:r>
              </a:p>
              <a:p>
                <a:pPr eaLnBrk="0" hangingPunct="0">
                  <a:spcBef>
                    <a:spcPct val="20000"/>
                  </a:spcBef>
                  <a:spcAft>
                    <a:spcPts val="0"/>
                  </a:spcAft>
                  <a:buClr>
                    <a:srgbClr val="FFC000"/>
                  </a:buClr>
                  <a:defRPr/>
                </a:pPr>
                <a:endParaRPr kumimoji="1" lang="en-US" sz="2800" dirty="0">
                  <a:solidFill>
                    <a:schemeClr val="bg1"/>
                  </a:solidFill>
                  <a:latin typeface="Georgia" pitchFamily="18" charset="0"/>
                </a:endParaRPr>
              </a:p>
              <a:p>
                <a:pPr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eaLnBrk="0" hangingPunct="0">
                  <a:spcBef>
                    <a:spcPct val="20000"/>
                  </a:spcBef>
                  <a:spcAft>
                    <a:spcPts val="0"/>
                  </a:spcAft>
                  <a:buClr>
                    <a:srgbClr val="FFC000"/>
                  </a:buClr>
                  <a:defRPr/>
                </a:pPr>
                <a:endParaRPr kumimoji="1" lang="en-US" sz="2800" dirty="0" smtClean="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endParaRPr kumimoji="1" lang="en-US" sz="2800" dirty="0">
                  <a:solidFill>
                    <a:schemeClr val="bg1"/>
                  </a:solidFill>
                  <a:latin typeface="Georgia" pitchFamily="18" charset="0"/>
                </a:endParaRPr>
              </a:p>
              <a:p>
                <a:pPr marL="635000" indent="-635000" eaLnBrk="0" hangingPunct="0">
                  <a:spcBef>
                    <a:spcPct val="20000"/>
                  </a:spcBef>
                  <a:spcAft>
                    <a:spcPts val="0"/>
                  </a:spcAft>
                  <a:buClr>
                    <a:srgbClr val="FFC000"/>
                  </a:buClr>
                  <a:buFont typeface="Wingdings" pitchFamily="2" charset="2"/>
                  <a:buChar char="v"/>
                  <a:defRPr/>
                </a:pPr>
                <a:endParaRPr kumimoji="1" lang="en-US" sz="2800" dirty="0" smtClean="0">
                  <a:solidFill>
                    <a:schemeClr val="bg1"/>
                  </a:solidFill>
                  <a:latin typeface="Georgia" pitchFamily="18" charset="0"/>
                </a:endParaRPr>
              </a:p>
              <a:p>
                <a:pPr marL="1092200" lvl="1" indent="-512763" eaLnBrk="0" hangingPunct="0">
                  <a:spcBef>
                    <a:spcPct val="20000"/>
                  </a:spcBef>
                  <a:spcAft>
                    <a:spcPts val="600"/>
                  </a:spcAft>
                  <a:buClr>
                    <a:srgbClr val="FFC000"/>
                  </a:buClr>
                  <a:defRPr/>
                </a:pPr>
                <a:endParaRPr kumimoji="1" lang="en-US" sz="2800" dirty="0">
                  <a:solidFill>
                    <a:schemeClr val="bg1"/>
                  </a:solidFill>
                  <a:latin typeface="Georgia" pitchFamily="18" charset="0"/>
                </a:endParaRPr>
              </a:p>
            </p:txBody>
          </p:sp>
        </mc:Choice>
        <mc:Fallback>
          <p:sp>
            <p:nvSpPr>
              <p:cNvPr id="8" name="Rectangle 6"/>
              <p:cNvSpPr>
                <a:spLocks noRot="1" noChangeAspect="1" noMove="1" noResize="1" noEditPoints="1" noAdjustHandles="1" noChangeArrowheads="1" noChangeShapeType="1" noTextEdit="1"/>
              </p:cNvSpPr>
              <p:nvPr/>
            </p:nvSpPr>
            <p:spPr bwMode="auto">
              <a:xfrm>
                <a:off x="76200" y="1219200"/>
                <a:ext cx="10210800" cy="5638800"/>
              </a:xfrm>
              <a:prstGeom prst="rect">
                <a:avLst/>
              </a:prstGeom>
              <a:blipFill rotWithShape="1">
                <a:blip r:embed="rId1"/>
                <a:stretch>
                  <a:fillRect l="-1075" t="-10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endParaRPr lang="en-US">
                  <a:noFill/>
                </a:endParaRPr>
              </a:p>
            </p:txBody>
          </p:sp>
        </mc:Fallback>
      </mc:AlternateContent>
      <p:sp>
        <p:nvSpPr>
          <p:cNvPr id="5125" name="Rectangle 5"/>
          <p:cNvSpPr>
            <a:spLocks noChangeArrowheads="1"/>
          </p:cNvSpPr>
          <p:nvPr/>
        </p:nvSpPr>
        <p:spPr bwMode="auto">
          <a:xfrm>
            <a:off x="114300" y="-228600"/>
            <a:ext cx="9836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kumimoji="1" lang="en-US" sz="4800" dirty="0" smtClean="0">
                <a:solidFill>
                  <a:srgbClr val="FFC000"/>
                </a:solidFill>
                <a:latin typeface="Georgia" panose="02040502050405020303" pitchFamily="18" charset="0"/>
              </a:rPr>
              <a:t>Inputs &amp; Outputs</a:t>
            </a:r>
            <a:endParaRPr kumimoji="1" lang="en-US" sz="4800" dirty="0">
              <a:solidFill>
                <a:schemeClr val="bg1"/>
              </a:solidFill>
              <a:latin typeface="Georgia" panose="02040502050405020303" pitchFamily="18" charset="0"/>
            </a:endParaRPr>
          </a:p>
        </p:txBody>
      </p:sp>
      <p:cxnSp>
        <p:nvCxnSpPr>
          <p:cNvPr id="11" name="Straight Connector 10"/>
          <p:cNvCxnSpPr/>
          <p:nvPr/>
        </p:nvCxnSpPr>
        <p:spPr>
          <a:xfrm>
            <a:off x="190500" y="990600"/>
            <a:ext cx="9829800"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0"/>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12"/>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3" name="Rectangle 12"/>
          <p:cNvSpPr/>
          <p:nvPr/>
        </p:nvSpPr>
        <p:spPr>
          <a:xfrm>
            <a:off x="800101" y="2895600"/>
            <a:ext cx="8686799" cy="2543174"/>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169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962274"/>
            <a:ext cx="8582028"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Effect transition="in" filter="fade">
                                      <p:cBhvr>
                                        <p:cTn id="13" dur="500"/>
                                        <p:tgtEl>
                                          <p:spTgt spid="8">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9" end="9"/>
                                            </p:txEl>
                                          </p:spTgt>
                                        </p:tgtEl>
                                        <p:attrNameLst>
                                          <p:attrName>style.visibility</p:attrName>
                                        </p:attrNameLst>
                                      </p:cBhvr>
                                      <p:to>
                                        <p:strVal val="visible"/>
                                      </p:to>
                                    </p:set>
                                    <p:animEffect transition="in" filter="fade">
                                      <p:cBhvr>
                                        <p:cTn id="18" dur="500"/>
                                        <p:tgtEl>
                                          <p:spTgt spid="8">
                                            <p:txEl>
                                              <p:pRg st="9" end="9"/>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000"/>
      </a:hlink>
      <a:folHlink>
        <a:srgbClr val="FFC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2948</Words>
  <Application>WPS Presentation</Application>
  <PresentationFormat>35mm Slides</PresentationFormat>
  <Paragraphs>207</Paragraphs>
  <Slides>24</Slides>
  <Notes>21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5" baseType="lpstr">
      <vt:lpstr>Arial</vt:lpstr>
      <vt:lpstr>SimSun</vt:lpstr>
      <vt:lpstr>Wingdings</vt:lpstr>
      <vt:lpstr>Times New Roman</vt:lpstr>
      <vt:lpstr>Georgia</vt:lpstr>
      <vt:lpstr>Microsoft YaHei</vt:lpstr>
      <vt:lpstr>Arial Unicode MS</vt:lpstr>
      <vt:lpstr>Calibri</vt:lpstr>
      <vt:lpstr>Cambria Math</vt:lpstr>
      <vt:lpstr>Default Design</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NDSU-Graphics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Grindahl</dc:creator>
  <cp:lastModifiedBy>haier</cp:lastModifiedBy>
  <cp:revision>514</cp:revision>
  <dcterms:created xsi:type="dcterms:W3CDTF">2001-05-02T20:38:00Z</dcterms:created>
  <dcterms:modified xsi:type="dcterms:W3CDTF">2019-05-14T04:45:45Z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1033-11.2.0.8339</vt:lpwstr>
  </property>
</Properties>
</file>