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30" r:id="rId2"/>
  </p:sldMasterIdLst>
  <p:notesMasterIdLst>
    <p:notesMasterId r:id="rId18"/>
  </p:notesMasterIdLst>
  <p:sldIdLst>
    <p:sldId id="364" r:id="rId3"/>
    <p:sldId id="378" r:id="rId4"/>
    <p:sldId id="380" r:id="rId5"/>
    <p:sldId id="381" r:id="rId6"/>
    <p:sldId id="379" r:id="rId7"/>
    <p:sldId id="382" r:id="rId8"/>
    <p:sldId id="397" r:id="rId9"/>
    <p:sldId id="383" r:id="rId10"/>
    <p:sldId id="384" r:id="rId11"/>
    <p:sldId id="385" r:id="rId12"/>
    <p:sldId id="398" r:id="rId13"/>
    <p:sldId id="386" r:id="rId14"/>
    <p:sldId id="399" r:id="rId15"/>
    <p:sldId id="400" r:id="rId16"/>
    <p:sldId id="401" r:id="rId1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585" autoAdjust="0"/>
  </p:normalViewPr>
  <p:slideViewPr>
    <p:cSldViewPr>
      <p:cViewPr varScale="1">
        <p:scale>
          <a:sx n="61" d="100"/>
          <a:sy n="61" d="100"/>
        </p:scale>
        <p:origin x="168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2447E72A-D913-4DC2-9E0A-E520CE8FCC86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A5D78FC6-CE17-4259-A63C-DDFC12E04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99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" dirty="0" smtClean="0"/>
              <a:t>nterpretation</a:t>
            </a:r>
          </a:p>
          <a:p>
            <a:r>
              <a:rPr lang="en-US" dirty="0" smtClean="0"/>
              <a:t>I</a:t>
            </a:r>
            <a:r>
              <a:rPr lang="" dirty="0" smtClean="0"/>
              <a:t>mbiguity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5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4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58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2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6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6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9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31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66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8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3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862B9-2861-4BDA-96D7-59E1004FC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FB700-D152-4FAF-B6C7-686B28400D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4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Formal Method in Software Engineering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242" y="3707321"/>
            <a:ext cx="6440760" cy="127099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Lecture#6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Chapter 7: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Advanced Topics in </a:t>
            </a:r>
            <a:r>
              <a:rPr lang="en-US" dirty="0">
                <a:solidFill>
                  <a:schemeClr val="tx1"/>
                </a:solidFill>
              </a:rPr>
              <a:t>Logic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iqra national university peshaw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1933453" cy="19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5085184"/>
            <a:ext cx="8136904" cy="16561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en-GB" sz="2700" b="1" dirty="0" err="1" smtClean="0">
                <a:solidFill>
                  <a:prstClr val="black"/>
                </a:solidFill>
              </a:rPr>
              <a:t>Waqas</a:t>
            </a:r>
            <a:r>
              <a:rPr lang="en-GB" sz="2700" b="1" dirty="0" smtClean="0">
                <a:solidFill>
                  <a:prstClr val="black"/>
                </a:solidFill>
              </a:rPr>
              <a:t> </a:t>
            </a:r>
            <a:r>
              <a:rPr lang="en-GB" sz="2700" b="1" dirty="0">
                <a:solidFill>
                  <a:prstClr val="black"/>
                </a:solidFill>
              </a:rPr>
              <a:t>Swati</a:t>
            </a:r>
          </a:p>
          <a:p>
            <a:pPr lvl="0" algn="ctr">
              <a:spcBef>
                <a:spcPct val="20000"/>
              </a:spcBef>
            </a:pPr>
            <a:r>
              <a:rPr lang="en-GB" sz="2700" smtClean="0">
                <a:solidFill>
                  <a:prstClr val="black"/>
                </a:solidFill>
              </a:rPr>
              <a:t>   1</a:t>
            </a:r>
            <a:r>
              <a:rPr lang="en-GB" sz="2700" baseline="30000" smtClean="0">
                <a:solidFill>
                  <a:prstClr val="black"/>
                </a:solidFill>
              </a:rPr>
              <a:t>st</a:t>
            </a:r>
            <a:r>
              <a:rPr lang="en-GB" sz="2700" smtClean="0">
                <a:solidFill>
                  <a:prstClr val="black"/>
                </a:solidFill>
              </a:rPr>
              <a:t> </a:t>
            </a:r>
            <a:r>
              <a:rPr lang="en-GB" sz="2700" dirty="0" smtClean="0">
                <a:solidFill>
                  <a:prstClr val="black"/>
                </a:solidFill>
              </a:rPr>
              <a:t>May 2019</a:t>
            </a:r>
            <a:endParaRPr lang="en-GB" sz="2700" dirty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en-GB" sz="2700" dirty="0" smtClean="0">
                <a:solidFill>
                  <a:prstClr val="black"/>
                </a:solidFill>
              </a:rPr>
              <a:t>1100-1400Hrs</a:t>
            </a:r>
            <a:endParaRPr lang="en-GB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 Proposition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Propositions in fuzzy logic may be combined together to form </a:t>
            </a:r>
            <a:r>
              <a:rPr lang="en-US" dirty="0" smtClean="0"/>
              <a:t>compound propositions.</a:t>
            </a:r>
          </a:p>
          <a:p>
            <a:pPr lvl="1"/>
            <a:r>
              <a:rPr lang="en-US" dirty="0" smtClean="0"/>
              <a:t>Suppose </a:t>
            </a:r>
            <a:r>
              <a:rPr lang="en-US" dirty="0"/>
              <a:t>X and Y are propositions in fuzzy logic, then </a:t>
            </a:r>
            <a:r>
              <a:rPr lang="en-US" dirty="0" smtClean="0"/>
              <a:t>compound propositions </a:t>
            </a:r>
            <a:r>
              <a:rPr lang="en-US" dirty="0"/>
              <a:t>may be formed from the conjunction, disjunction and implication</a:t>
            </a:r>
            <a:br>
              <a:rPr lang="en-US" dirty="0"/>
            </a:br>
            <a:r>
              <a:rPr lang="en-US" dirty="0" smtClean="0"/>
              <a:t>operators.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Compound </a:t>
            </a:r>
            <a:r>
              <a:rPr lang="en-US" dirty="0" smtClean="0"/>
              <a:t>Proposition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usual definition in fuzzy logic of the truth-values of the compound propositions formed from X and Y is given by</a:t>
            </a:r>
            <a:r>
              <a:rPr lang="en-US" dirty="0" smtClean="0"/>
              <a:t>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3276600"/>
            <a:ext cx="72580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to watch a video on Fuzzy Logic</a:t>
            </a:r>
            <a:endParaRPr lang="en-US" dirty="0"/>
          </a:p>
        </p:txBody>
      </p:sp>
      <p:pic>
        <p:nvPicPr>
          <p:cNvPr id="4" name="FM Lecture 6 Fuzzy Logic Examp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5913" y="1600200"/>
            <a:ext cx="5972175" cy="4525963"/>
          </a:xfrm>
        </p:spPr>
      </p:pic>
    </p:spTree>
    <p:extLst>
      <p:ext uri="{BB962C8B-B14F-4D97-AF65-F5344CB8AC3E}">
        <p14:creationId xmlns:p14="http://schemas.microsoft.com/office/powerpoint/2010/main" val="130783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Under these definitions, fuzzy logic is an extension of classical two-valued </a:t>
            </a:r>
            <a:r>
              <a:rPr lang="en-US" dirty="0" smtClean="0"/>
              <a:t>logic, which </a:t>
            </a:r>
            <a:r>
              <a:rPr lang="en-US" dirty="0"/>
              <a:t>preserves the usual meaning of the logical connectives of propositional </a:t>
            </a:r>
            <a:r>
              <a:rPr lang="en-US" dirty="0" smtClean="0"/>
              <a:t>logic when </a:t>
            </a:r>
            <a:r>
              <a:rPr lang="en-US" dirty="0"/>
              <a:t>the fuzzy values are just {0,1</a:t>
            </a:r>
            <a:r>
              <a:rPr lang="en-US" dirty="0" smtClean="0"/>
              <a:t>}.</a:t>
            </a:r>
          </a:p>
          <a:p>
            <a:r>
              <a:rPr lang="en-US" dirty="0" smtClean="0"/>
              <a:t>Fuzzy </a:t>
            </a:r>
            <a:r>
              <a:rPr lang="en-US" dirty="0"/>
              <a:t>logic has been very useful in expert system and </a:t>
            </a:r>
            <a:r>
              <a:rPr lang="en-US" dirty="0">
                <a:solidFill>
                  <a:srgbClr val="FF0000"/>
                </a:solidFill>
              </a:rPr>
              <a:t>Artificial </a:t>
            </a:r>
            <a:r>
              <a:rPr lang="en-US" dirty="0" smtClean="0">
                <a:solidFill>
                  <a:srgbClr val="FF0000"/>
                </a:solidFill>
              </a:rPr>
              <a:t>Intelligence applications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first fuzzy logic controller was developed in England in 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mid-1970s.</a:t>
            </a:r>
          </a:p>
          <a:p>
            <a:r>
              <a:rPr lang="en-US" dirty="0" smtClean="0"/>
              <a:t>It </a:t>
            </a:r>
            <a:r>
              <a:rPr lang="en-US" dirty="0"/>
              <a:t>has been applied to the </a:t>
            </a:r>
            <a:r>
              <a:rPr lang="en-US" dirty="0">
                <a:solidFill>
                  <a:srgbClr val="FF0000"/>
                </a:solidFill>
              </a:rPr>
              <a:t>aerospace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automotive</a:t>
            </a:r>
            <a:r>
              <a:rPr lang="en-US" dirty="0"/>
              <a:t> sectors, and also </a:t>
            </a:r>
            <a:r>
              <a:rPr lang="en-US" dirty="0" smtClean="0"/>
              <a:t>to the </a:t>
            </a:r>
            <a:r>
              <a:rPr lang="en-US" dirty="0">
                <a:solidFill>
                  <a:srgbClr val="FF0000"/>
                </a:solidFill>
              </a:rPr>
              <a:t>medical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robotics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transport</a:t>
            </a:r>
            <a:r>
              <a:rPr lang="en-US" dirty="0"/>
              <a:t> sectors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1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Logic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425659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8562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Reading 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Go through chapter 7 of “Concise Guide to Formal Methods”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F8AAE-189D-4964-AA3B-2BC0F2CA5D15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Chapter 7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Advanced Topics in Logic</a:t>
            </a:r>
            <a:endParaRPr lang="en-US" dirty="0"/>
          </a:p>
          <a:p>
            <a:r>
              <a:rPr lang="en-US" dirty="0" smtClean="0"/>
              <a:t>Fuzzy Logic</a:t>
            </a:r>
          </a:p>
          <a:p>
            <a:pPr lvl="2"/>
            <a:r>
              <a:rPr lang="en-US" dirty="0" smtClean="0"/>
              <a:t>Definition</a:t>
            </a:r>
          </a:p>
          <a:p>
            <a:pPr lvl="2"/>
            <a:r>
              <a:rPr lang="en-US" dirty="0" smtClean="0"/>
              <a:t>Importance and Usage</a:t>
            </a:r>
          </a:p>
          <a:p>
            <a:pPr lvl="2"/>
            <a:r>
              <a:rPr lang="en-US" dirty="0" smtClean="0"/>
              <a:t>Practical Example</a:t>
            </a:r>
          </a:p>
          <a:p>
            <a:r>
              <a:rPr lang="en-US" dirty="0" smtClean="0"/>
              <a:t>Temporal Logic</a:t>
            </a:r>
          </a:p>
          <a:p>
            <a:pPr lvl="2"/>
            <a:r>
              <a:rPr lang="en-US" dirty="0"/>
              <a:t>Definition</a:t>
            </a:r>
          </a:p>
          <a:p>
            <a:pPr lvl="2"/>
            <a:r>
              <a:rPr lang="en-US" dirty="0"/>
              <a:t>Importance and Usage</a:t>
            </a:r>
          </a:p>
          <a:p>
            <a:pPr lvl="2"/>
            <a:r>
              <a:rPr lang="en-US" dirty="0"/>
              <a:t>Practical </a:t>
            </a:r>
            <a:r>
              <a:rPr lang="en-US" dirty="0" smtClean="0"/>
              <a:t>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2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Your take on….?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www.andreaminini.com/data/andreaminini/fuzzy-logic-example-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86" y="1922462"/>
            <a:ext cx="6725227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0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Your take on….?</a:t>
            </a:r>
            <a:endParaRPr lang="en-US" dirty="0"/>
          </a:p>
        </p:txBody>
      </p:sp>
      <p:pic>
        <p:nvPicPr>
          <p:cNvPr id="2050" name="Picture 2" descr="http://www.dsource.in/sites/default/files/resource/narrative-science-education/philosophy/logic/images/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553200" cy="49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7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425" y="4343401"/>
            <a:ext cx="4755059" cy="8570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https://www.mcr.live/wp-content/uploads/2018/08/image2-1024x79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7038"/>
            <a:ext cx="7313163" cy="56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0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Fuzzy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Fuzzy logic is a branch of many-valued logic that allows inferences to be </a:t>
            </a:r>
            <a:r>
              <a:rPr lang="en-US" dirty="0" smtClean="0"/>
              <a:t>made when </a:t>
            </a:r>
            <a:r>
              <a:rPr lang="en-US" dirty="0"/>
              <a:t>dealing with </a:t>
            </a:r>
            <a:r>
              <a:rPr lang="en-US" dirty="0">
                <a:solidFill>
                  <a:srgbClr val="FF0000"/>
                </a:solidFill>
              </a:rPr>
              <a:t>vagueness</a:t>
            </a:r>
            <a:r>
              <a:rPr lang="en-US" dirty="0"/>
              <a:t>, and it can handle problems with </a:t>
            </a:r>
            <a:r>
              <a:rPr lang="en-US" dirty="0">
                <a:solidFill>
                  <a:srgbClr val="FF0000"/>
                </a:solidFill>
              </a:rPr>
              <a:t>imprecise </a:t>
            </a:r>
            <a:r>
              <a:rPr lang="en-US" dirty="0" smtClean="0">
                <a:solidFill>
                  <a:srgbClr val="FF0000"/>
                </a:solidFill>
              </a:rPr>
              <a:t>or incomplete data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Its </a:t>
            </a:r>
            <a:r>
              <a:rPr lang="en-US" dirty="0"/>
              <a:t>value expresses the extent to which </a:t>
            </a:r>
            <a:r>
              <a:rPr lang="en-US" dirty="0" smtClean="0"/>
              <a:t>the statement </a:t>
            </a:r>
            <a:r>
              <a:rPr lang="en-US" dirty="0"/>
              <a:t>is true, with a value of 1 expressing absolute truth, and a value of </a:t>
            </a:r>
            <a:r>
              <a:rPr lang="en-US" dirty="0" smtClean="0"/>
              <a:t>0</a:t>
            </a:r>
            <a:r>
              <a:rPr lang="en-US" dirty="0"/>
              <a:t> </a:t>
            </a:r>
            <a:r>
              <a:rPr lang="en-US" dirty="0" smtClean="0"/>
              <a:t>expressing </a:t>
            </a:r>
            <a:r>
              <a:rPr lang="en-US" dirty="0"/>
              <a:t>absolute falsity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9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Fuzzy Logic vs Propositional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differs from classical two-valued propositional logic, in that it is based on degrees of truth, rather than on the standard binary truth-values of “true or false” (1 or 0) of propositional logic.</a:t>
            </a:r>
          </a:p>
          <a:p>
            <a:pPr lvl="1"/>
            <a:r>
              <a:rPr lang="en-US" dirty="0"/>
              <a:t>That is, while statements made in propositional logic are either true or false (1 or 0), the truth-value of a statement made in fuzzy logic is a value between 0 and 1.</a:t>
            </a:r>
          </a:p>
        </p:txBody>
      </p:sp>
    </p:spTree>
    <p:extLst>
      <p:ext uri="{BB962C8B-B14F-4D97-AF65-F5344CB8AC3E}">
        <p14:creationId xmlns:p14="http://schemas.microsoft.com/office/powerpoint/2010/main" val="311943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Consider </a:t>
            </a:r>
            <a:r>
              <a:rPr lang="en-US" dirty="0"/>
              <a:t>the statement “John is tall</a:t>
            </a:r>
            <a:r>
              <a:rPr lang="en-US" dirty="0" smtClean="0"/>
              <a:t>”.</a:t>
            </a:r>
          </a:p>
          <a:p>
            <a:r>
              <a:rPr lang="en-US" dirty="0" smtClean="0"/>
              <a:t>If </a:t>
            </a:r>
            <a:r>
              <a:rPr lang="en-US" dirty="0"/>
              <a:t>John is 6 </a:t>
            </a:r>
            <a:r>
              <a:rPr lang="en-US" dirty="0" err="1"/>
              <a:t>ft</a:t>
            </a:r>
            <a:r>
              <a:rPr lang="en-US" dirty="0"/>
              <a:t>, 4 in</a:t>
            </a:r>
            <a:r>
              <a:rPr lang="en-US" dirty="0" smtClean="0"/>
              <a:t>.,</a:t>
            </a:r>
          </a:p>
          <a:p>
            <a:pPr lvl="1"/>
            <a:r>
              <a:rPr lang="en-US" dirty="0" smtClean="0"/>
              <a:t>then we would </a:t>
            </a:r>
            <a:r>
              <a:rPr lang="en-US" dirty="0"/>
              <a:t>say that this is a true statement (with a truth-value of 1) since John is </a:t>
            </a:r>
            <a:r>
              <a:rPr lang="en-US" dirty="0" smtClean="0"/>
              <a:t>well above </a:t>
            </a:r>
            <a:r>
              <a:rPr lang="en-US" dirty="0"/>
              <a:t>average </a:t>
            </a:r>
            <a:r>
              <a:rPr lang="en-US" dirty="0" smtClean="0"/>
              <a:t>height.</a:t>
            </a:r>
          </a:p>
          <a:p>
            <a:r>
              <a:rPr lang="en-US" dirty="0" smtClean="0"/>
              <a:t>However</a:t>
            </a:r>
            <a:r>
              <a:rPr lang="en-US" dirty="0"/>
              <a:t>, if John is 5 feet, 9 in. tall (around average height</a:t>
            </a:r>
            <a:r>
              <a:rPr lang="en-US" dirty="0" smtClean="0"/>
              <a:t>), then </a:t>
            </a:r>
            <a:r>
              <a:rPr lang="en-US" dirty="0"/>
              <a:t>this statement has a degree of truth, and this could be indicated by a fuzzy</a:t>
            </a:r>
            <a:br>
              <a:rPr lang="en-US" dirty="0"/>
            </a:br>
            <a:r>
              <a:rPr lang="en-US" dirty="0"/>
              <a:t>truth-valued of </a:t>
            </a:r>
            <a:r>
              <a:rPr lang="en-US" dirty="0" smtClean="0"/>
              <a:t>0.6.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8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Today is sunny day.</a:t>
            </a:r>
          </a:p>
          <a:p>
            <a:pPr lvl="1"/>
            <a:r>
              <a:rPr lang="en-US" dirty="0"/>
              <a:t>the statement that today is sunny may </a:t>
            </a:r>
            <a:r>
              <a:rPr lang="en-US" dirty="0" smtClean="0"/>
              <a:t>be assigned a truth-value </a:t>
            </a:r>
            <a:r>
              <a:rPr lang="en-US" dirty="0"/>
              <a:t>of </a:t>
            </a:r>
            <a:r>
              <a:rPr lang="en-US" dirty="0" smtClean="0"/>
              <a:t>1  </a:t>
            </a:r>
            <a:r>
              <a:rPr lang="en-US" dirty="0"/>
              <a:t>if there are no </a:t>
            </a:r>
            <a:r>
              <a:rPr lang="en-US" dirty="0" smtClean="0"/>
              <a:t>clouds. Similarly,  </a:t>
            </a:r>
            <a:r>
              <a:rPr lang="en-US" dirty="0"/>
              <a:t>0.8 if there are a small number of clouds </a:t>
            </a:r>
            <a:r>
              <a:rPr lang="en-US" dirty="0" smtClean="0"/>
              <a:t>and 0 </a:t>
            </a:r>
            <a:r>
              <a:rPr lang="en-US" dirty="0"/>
              <a:t>if it is raining all day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DDB1280-0676-4822-8A4D-E954834AE2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492</Words>
  <Application>Microsoft Office PowerPoint</Application>
  <PresentationFormat>On-screen Show (4:3)</PresentationFormat>
  <Paragraphs>50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Formal Method in Software Engineering</vt:lpstr>
      <vt:lpstr>Outline</vt:lpstr>
      <vt:lpstr>Your take on….?</vt:lpstr>
      <vt:lpstr>Your take on….?</vt:lpstr>
      <vt:lpstr>PowerPoint Presentation</vt:lpstr>
      <vt:lpstr>Fuzzy Logic</vt:lpstr>
      <vt:lpstr>Fuzzy Logic vs Propositional Logic</vt:lpstr>
      <vt:lpstr>Example</vt:lpstr>
      <vt:lpstr>Example (Cont’d)</vt:lpstr>
      <vt:lpstr>Compound Proposition</vt:lpstr>
      <vt:lpstr>Compound Proposition (Cont’d)</vt:lpstr>
      <vt:lpstr>Time to watch a video on Fuzzy Logic</vt:lpstr>
      <vt:lpstr>Usage</vt:lpstr>
      <vt:lpstr>Temporal Logic</vt:lpstr>
      <vt:lpstr>Reading Assignment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2013-02-03T16:38:09Z</dcterms:created>
  <dcterms:modified xsi:type="dcterms:W3CDTF">2019-05-08T03:44:49Z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TC101671251033</vt:lpwstr>
  </property>
</Properties>
</file>