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6" r:id="rId2"/>
    <p:sldMasterId id="2147483730" r:id="rId3"/>
  </p:sldMasterIdLst>
  <p:notesMasterIdLst>
    <p:notesMasterId r:id="rId32"/>
  </p:notesMasterIdLst>
  <p:sldIdLst>
    <p:sldId id="364" r:id="rId4"/>
    <p:sldId id="378" r:id="rId5"/>
    <p:sldId id="380" r:id="rId6"/>
    <p:sldId id="379" r:id="rId7"/>
    <p:sldId id="389" r:id="rId8"/>
    <p:sldId id="39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91" r:id="rId18"/>
    <p:sldId id="392" r:id="rId19"/>
    <p:sldId id="393" r:id="rId20"/>
    <p:sldId id="394" r:id="rId21"/>
    <p:sldId id="395" r:id="rId22"/>
    <p:sldId id="404" r:id="rId23"/>
    <p:sldId id="397" r:id="rId24"/>
    <p:sldId id="398" r:id="rId25"/>
    <p:sldId id="399" r:id="rId26"/>
    <p:sldId id="400" r:id="rId27"/>
    <p:sldId id="401" r:id="rId28"/>
    <p:sldId id="406" r:id="rId29"/>
    <p:sldId id="377" r:id="rId30"/>
    <p:sldId id="405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68223" autoAdjust="0"/>
  </p:normalViewPr>
  <p:slideViewPr>
    <p:cSldViewPr>
      <p:cViewPr varScale="1">
        <p:scale>
          <a:sx n="51" d="100"/>
          <a:sy n="51" d="100"/>
        </p:scale>
        <p:origin x="19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 items you wear: hat, shirt, jacket, pants, and so 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sure you could come up with at least a hundred.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known as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>Or another example is </a:t>
            </a:r>
            <a:r>
              <a:rPr lang="en-US" b="1" dirty="0" smtClean="0"/>
              <a:t>types of fingers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set includes index, middle, ring, and pinky.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set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{socks, shoes, watches, shirts, ...}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we call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infinite set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set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{index, middle, ring, pinky}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we call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finite set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of even numbers: {..., -4, -2, 0, 2, 4, ...}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of odd numbers: {..., -3, -1, 1, 3, ...}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of prime numbers: {2, 3, 5, 7, 11, 13, 17, ...}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Positive multiples of 3 that are less than 10: {3, 6, 9}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5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Partial function data base mapping. Each domain is mapped with maximum 1 of range. </a:t>
            </a:r>
            <a:r>
              <a:rPr lang="en-US" smtClean="0"/>
              <a:t>UN&gt;&gt;PW||||||MAN&gt;&gt;DOB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1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Z= -1,1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shop has banana, chocolate and lemon ice cream.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Nothing at all: {}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maybe just banana: {banana}. Or just {chocolate} or just {lemon}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two together: {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banana,chocolate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 or {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banana,lemon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 or {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chocolate,lemon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all three! {banana,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chocolate,lemon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1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= {1, 3, 7, 5} 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{3, 7, 8, 9}. Find union of two set A and B. 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Solution: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∪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{1, 3, 5, 7, 8, 9}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element is repeated in the union of two sets. The common elements 3, 7 are taken only once.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Let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{a, e,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o, u}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= {ф}. Find union of two given sets X and Y. 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Solution: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 ∪ Y = {a, e,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o, u}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union of any set with an empty set is the set itself.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2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</a:t>
            </a:r>
            <a:r>
              <a:rPr lang="en-US" baseline="0" dirty="0" smtClean="0"/>
              <a:t> between set of values</a:t>
            </a:r>
          </a:p>
          <a:p>
            <a:r>
              <a:rPr lang="en-US" baseline="0" dirty="0" smtClean="0"/>
              <a:t>X and Y values (X Domain, Y Range)</a:t>
            </a:r>
          </a:p>
          <a:p>
            <a:r>
              <a:rPr lang="en-US" baseline="0" dirty="0" smtClean="0"/>
              <a:t>Ordered Pair= {(4,6),(8,9),(1,6),(3,0),(6,3),(1,1),(4,5)}</a:t>
            </a:r>
          </a:p>
          <a:p>
            <a:r>
              <a:rPr lang="en-US" baseline="0" dirty="0" smtClean="0"/>
              <a:t>Domain={4,8,1,3,6}</a:t>
            </a:r>
          </a:p>
          <a:p>
            <a:r>
              <a:rPr lang="en-US" baseline="0" dirty="0" smtClean="0"/>
              <a:t>Range={6,9,6,0,3,1,5} Don’t repeat the values</a:t>
            </a:r>
          </a:p>
          <a:p>
            <a:r>
              <a:rPr lang="en-US" baseline="0" dirty="0" smtClean="0"/>
              <a:t>(3,2,)(2,4)(0,5)(2,6)(3,8)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1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(a) R₁ is the set of all ordered pairs whose 1ˢᵗ component is two less than the 2ⁿᵈ component.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Therefore, R₁ = {(4, 6); (9, 11)}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Also, Domain (R₁) = Set of all first components of R₁ = {4, 9} and Range (R₂) = Set of all second components of R₂ = {6, 11}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(b) R₂ is the set of all ordered pairs whose 1ˢᵗ component is less than the second component.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Therefore, R₂ = {(4, 6); (9, 11); (2, 3)}.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Also, Domain (R₂) = {4, 9, 2} and Range (R₂) = {6, 11, 3}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(c) R₃ is the set of all ordered pairs whose 1ˢᵗ component is greater than the second component.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Therefore, R₃ = {(8, 4); (6, 3); (3, 0)}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Also, Domain (R₃) = {8, 6, 3} and Range (R₃) = {4, 3, 0}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(d) R₄ is the set of all ordered pairs whose 1ˢᵗ component is equal to the second component.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Therefore, R₄ = {(3, 3)} 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Also, Domain (R) = {3} and Range (R) = {3}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67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Roughly speaking, a function, f, is a rule or mechanism, which takes input values in some input domain, say X, and produces output values in some output domain, say Y , in such a way that to each input x ∈ X corresponds a unique output value y ∈ Y , denoted f(x)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f(x) = x</a:t>
            </a:r>
            <a:r>
              <a:rPr lang="en-US" sz="1200" b="1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shows us that function "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takes "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and squares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18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2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ctr"/>
            <a:r>
              <a:rPr lang="en-US" smtClean="0"/>
              <a:t>‹#›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48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2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64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6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92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31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6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8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31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4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Arial Black" pitchFamily="34" charset="0"/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4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xlinux.nist.gov/dads/HTML/functio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xlinux.nist.gov/dads/HTML/domain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rjective_function" TargetMode="External"/><Relationship Id="rId2" Type="http://schemas.openxmlformats.org/officeDocument/2006/relationships/hyperlink" Target="https://en.wikipedia.org/wiki/Injective_function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Bijective_function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-only-math.com/" TargetMode="External"/><Relationship Id="rId2" Type="http://schemas.openxmlformats.org/officeDocument/2006/relationships/hyperlink" Target="https://staff.washington.edu/jon/z/gloss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thsisfun.com/sets/index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themati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Object_(mathematics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rilliant.org/wiki/se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Formal Method in Software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242" y="3707321"/>
            <a:ext cx="6440760" cy="127099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Lecture#4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qra national university pesha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1933453" cy="193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5085184"/>
            <a:ext cx="8136904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GB" sz="2700" b="1" dirty="0" err="1" smtClean="0">
                <a:solidFill>
                  <a:prstClr val="black"/>
                </a:solidFill>
              </a:rPr>
              <a:t>Waqas</a:t>
            </a:r>
            <a:r>
              <a:rPr lang="en-GB" sz="2700" b="1" dirty="0" smtClean="0">
                <a:solidFill>
                  <a:prstClr val="black"/>
                </a:solidFill>
              </a:rPr>
              <a:t> </a:t>
            </a:r>
            <a:r>
              <a:rPr lang="en-GB" sz="2700" b="1" dirty="0">
                <a:solidFill>
                  <a:prstClr val="black"/>
                </a:solidFill>
              </a:rPr>
              <a:t>Swati</a:t>
            </a:r>
          </a:p>
          <a:p>
            <a:pPr lvl="0" algn="ctr">
              <a:spcBef>
                <a:spcPct val="20000"/>
              </a:spcBef>
            </a:pPr>
            <a:r>
              <a:rPr lang="en-GB" sz="2700" dirty="0" smtClean="0">
                <a:solidFill>
                  <a:prstClr val="black"/>
                </a:solidFill>
              </a:rPr>
              <a:t>13</a:t>
            </a:r>
            <a:r>
              <a:rPr lang="en-GB" sz="2700" baseline="30000" dirty="0" smtClean="0">
                <a:solidFill>
                  <a:prstClr val="black"/>
                </a:solidFill>
              </a:rPr>
              <a:t>th</a:t>
            </a:r>
            <a:r>
              <a:rPr lang="en-GB" sz="2700" dirty="0" smtClean="0">
                <a:solidFill>
                  <a:prstClr val="black"/>
                </a:solidFill>
              </a:rPr>
              <a:t> March 2019</a:t>
            </a:r>
            <a:endParaRPr lang="en-GB" sz="27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2700" dirty="0" smtClean="0">
                <a:solidFill>
                  <a:prstClr val="black"/>
                </a:solidFill>
              </a:rPr>
              <a:t>1100-1400Hrs</a:t>
            </a:r>
            <a:endParaRPr lang="en-GB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Theoretical Operations (Union, Intersection and Set Difference Operation)</a:t>
            </a:r>
          </a:p>
          <a:p>
            <a:pPr lvl="1"/>
            <a:r>
              <a:rPr lang="en-US" dirty="0" smtClean="0"/>
              <a:t>Set Union </a:t>
            </a:r>
            <a:r>
              <a:rPr lang="en-US" dirty="0"/>
              <a:t>‘</a:t>
            </a:r>
            <a:r>
              <a:rPr lang="en-US" b="1" dirty="0"/>
              <a:t>∪</a:t>
            </a:r>
            <a:r>
              <a:rPr lang="en-US" dirty="0"/>
              <a:t>’.</a:t>
            </a:r>
            <a:endParaRPr lang="en-US" dirty="0" smtClean="0"/>
          </a:p>
          <a:p>
            <a:pPr lvl="2"/>
            <a:r>
              <a:rPr lang="en-US" dirty="0" smtClean="0"/>
              <a:t>Union </a:t>
            </a:r>
            <a:r>
              <a:rPr lang="en-US" dirty="0"/>
              <a:t>of two given sets is the smallest set which contains all the elements of both the </a:t>
            </a:r>
            <a:r>
              <a:rPr lang="en-US" dirty="0" smtClean="0"/>
              <a:t>sets.</a:t>
            </a:r>
          </a:p>
          <a:p>
            <a:pPr lvl="2"/>
            <a:r>
              <a:rPr lang="en-US" dirty="0" smtClean="0"/>
              <a:t>To find the union of two given sets A and B is a set which consists of all the elements of A and all the elements of B such that no element is repeated.</a:t>
            </a:r>
          </a:p>
          <a:p>
            <a:pPr lvl="2"/>
            <a:r>
              <a:rPr lang="en-US" dirty="0"/>
              <a:t>Let set A = {2, 4, 5, </a:t>
            </a:r>
            <a:r>
              <a:rPr lang="en-US" dirty="0" smtClean="0"/>
              <a:t>6}, set </a:t>
            </a:r>
            <a:r>
              <a:rPr lang="en-US" dirty="0"/>
              <a:t>B = {4, 6, 7, 8</a:t>
            </a:r>
            <a:r>
              <a:rPr lang="en-US" dirty="0" smtClean="0"/>
              <a:t>}</a:t>
            </a:r>
          </a:p>
          <a:p>
            <a:pPr lvl="2"/>
            <a:r>
              <a:rPr lang="en-US" dirty="0"/>
              <a:t>Taking every element of both the sets A and B, without repeating any element, we get a new set = {2, 4, 5, 6, 7, 8</a:t>
            </a:r>
            <a:r>
              <a:rPr lang="en-US" dirty="0" smtClean="0"/>
              <a:t>}</a:t>
            </a:r>
          </a:p>
          <a:p>
            <a:pPr lvl="2" algn="ctr"/>
            <a:r>
              <a:rPr lang="en-US" dirty="0">
                <a:solidFill>
                  <a:srgbClr val="FF0000"/>
                </a:solidFill>
              </a:rPr>
              <a:t>Therefore, A ∪ B = {x : x ∈ A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 x ∈ B}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590800"/>
            <a:ext cx="19907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Set Theoretical Operations (Union, Intersection and Set Difference Operation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 Intersection </a:t>
            </a:r>
            <a:r>
              <a:rPr lang="en-US" b="1" dirty="0"/>
              <a:t>‘∩‘.</a:t>
            </a:r>
          </a:p>
          <a:p>
            <a:pPr lvl="2"/>
            <a:r>
              <a:rPr lang="en-US" dirty="0" smtClean="0"/>
              <a:t>Intersection </a:t>
            </a:r>
            <a:r>
              <a:rPr lang="en-US" dirty="0"/>
              <a:t>of two given sets is the largest set which contains all the elements that are common to both the </a:t>
            </a:r>
            <a:r>
              <a:rPr lang="en-US" dirty="0" smtClean="0"/>
              <a:t>sets.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find the intersection of two given sets A and B is a set which consists of all the elements which are common to both A and B.</a:t>
            </a:r>
          </a:p>
          <a:p>
            <a:pPr lvl="2"/>
            <a:r>
              <a:rPr lang="en-US" dirty="0" smtClean="0"/>
              <a:t>Let </a:t>
            </a:r>
            <a:r>
              <a:rPr lang="en-US" dirty="0"/>
              <a:t>set A = {2, 3, 4, 5, </a:t>
            </a:r>
            <a:r>
              <a:rPr lang="en-US" dirty="0" smtClean="0"/>
              <a:t>6} and </a:t>
            </a:r>
            <a:r>
              <a:rPr lang="en-US" dirty="0"/>
              <a:t>set B = {3, 5, 7, </a:t>
            </a:r>
            <a:r>
              <a:rPr lang="en-US" dirty="0" smtClean="0"/>
              <a:t>9}</a:t>
            </a:r>
            <a:endParaRPr lang="en-US" dirty="0"/>
          </a:p>
          <a:p>
            <a:pPr lvl="2"/>
            <a:r>
              <a:rPr lang="en-US" dirty="0" smtClean="0"/>
              <a:t>In </a:t>
            </a:r>
            <a:r>
              <a:rPr lang="en-US" dirty="0"/>
              <a:t>this two sets, the elements 3 and 5 are common. The set containing these common elements i.e., A ∩ B </a:t>
            </a:r>
            <a:r>
              <a:rPr lang="en-US" dirty="0" smtClean="0"/>
              <a:t>= {</a:t>
            </a:r>
            <a:r>
              <a:rPr lang="en-US" dirty="0"/>
              <a:t>3, 5} is the intersection of set A and </a:t>
            </a:r>
            <a:r>
              <a:rPr lang="en-US" dirty="0" smtClean="0"/>
              <a:t>B.</a:t>
            </a:r>
            <a:endParaRPr lang="en-US" dirty="0"/>
          </a:p>
          <a:p>
            <a:pPr lvl="2" algn="ctr"/>
            <a:r>
              <a:rPr lang="en-US" dirty="0">
                <a:solidFill>
                  <a:srgbClr val="FF0000"/>
                </a:solidFill>
              </a:rPr>
              <a:t>A ∩ B = {x : x ∈ A </a:t>
            </a:r>
            <a:r>
              <a:rPr lang="en-US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x ∈ B} </a:t>
            </a: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274" y="2526427"/>
            <a:ext cx="1585452" cy="267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Theoretical Operations (Union, Intersection and Set Difference Operation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 Difference ‘</a:t>
            </a:r>
            <a:r>
              <a:rPr lang="en-US" b="1" dirty="0" smtClean="0"/>
              <a:t>\ or -’</a:t>
            </a:r>
            <a:endParaRPr lang="en-US" b="1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A and B are two sets, then their difference is given by A - B or B - A. 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A = {2, 3, 4} and B = {4, 5, </a:t>
            </a:r>
            <a:r>
              <a:rPr lang="en-US" dirty="0" smtClean="0"/>
              <a:t>6}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- B means elements of A which are not the elements of B. </a:t>
            </a:r>
            <a:r>
              <a:rPr lang="en-US" dirty="0" smtClean="0"/>
              <a:t> i.e</a:t>
            </a:r>
            <a:r>
              <a:rPr lang="en-US" dirty="0"/>
              <a:t>., in the above example A - B = {2, 3</a:t>
            </a:r>
            <a:r>
              <a:rPr lang="en-US" dirty="0" smtClean="0"/>
              <a:t>}</a:t>
            </a:r>
            <a:endParaRPr lang="en-US" dirty="0"/>
          </a:p>
          <a:p>
            <a:pPr lvl="2" algn="ctr"/>
            <a:r>
              <a:rPr lang="en-US" dirty="0">
                <a:solidFill>
                  <a:srgbClr val="FF0000"/>
                </a:solidFill>
              </a:rPr>
              <a:t>In general, B - A = {x : x ∈ B, and x ∉ A} 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617036"/>
            <a:ext cx="30734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Representation of Sets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set is stored and manipulated in computer?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M={1,2,5,8}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Script MT Bold" panose="03040602040607080904" pitchFamily="66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r>
              <a:rPr lang="en-US" dirty="0">
                <a:solidFill>
                  <a:srgbClr val="FF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={1,2,3,4,5,6,7,8,9,10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}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One-To-One Correspondence</a:t>
            </a:r>
            <a:endParaRPr lang="en-US" dirty="0">
              <a:solidFill>
                <a:srgbClr val="FF0000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  <a:ea typeface="Ebrima" panose="02000000000000000000" pitchFamily="2" charset="0"/>
                <a:cs typeface="Ebrima" panose="02000000000000000000" pitchFamily="2" charset="0"/>
              </a:rPr>
              <a:t>{1,1,0,0,1,0,0,1,0,0}</a:t>
            </a:r>
            <a:endParaRPr lang="en-US" dirty="0">
              <a:solidFill>
                <a:srgbClr val="FF0000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Set Theory (Con’t)</a:t>
            </a:r>
          </a:p>
        </p:txBody>
      </p:sp>
    </p:spTree>
    <p:extLst>
      <p:ext uri="{BB962C8B-B14F-4D97-AF65-F5344CB8AC3E}">
        <p14:creationId xmlns:p14="http://schemas.microsoft.com/office/powerpoint/2010/main" val="270515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relation in math refers to an association of two objects or two variables based some property possessed by </a:t>
            </a:r>
            <a:r>
              <a:rPr lang="en-US" dirty="0" smtClean="0"/>
              <a:t>them.</a:t>
            </a:r>
          </a:p>
          <a:p>
            <a:pPr lvl="1"/>
            <a:r>
              <a:rPr lang="en-US" dirty="0" smtClean="0"/>
              <a:t>Rachel </a:t>
            </a:r>
            <a:r>
              <a:rPr lang="en-US" dirty="0"/>
              <a:t>is the daughter of Noah. </a:t>
            </a:r>
          </a:p>
          <a:p>
            <a:pPr lvl="1"/>
            <a:r>
              <a:rPr lang="en-US" dirty="0"/>
              <a:t>This statement shows the relation between two persons. 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relation (R) being ‘is daughter of’.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and B are two non-empty sets, then the relation R from A to B is a subset of A x B, i.e., R ⊆ A x B. </a:t>
            </a:r>
          </a:p>
          <a:p>
            <a:r>
              <a:rPr lang="en-US" dirty="0"/>
              <a:t>If (a, b) ∈ R, then we write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and is read as 'a' related to 'b'. 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9700" y="1066800"/>
            <a:ext cx="6324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Let A and B denote the set animals and their young ones.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Clearly, </a:t>
            </a:r>
            <a:r>
              <a:rPr lang="en-US" sz="1600" dirty="0">
                <a:solidFill>
                  <a:schemeClr val="tx1"/>
                </a:solidFill>
              </a:rPr>
              <a:t>A = {cat, dog, cow, goat}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 = {kitten, puppy, calf, kid}</a:t>
            </a:r>
          </a:p>
          <a:p>
            <a:pPr algn="ctr"/>
            <a:r>
              <a:rPr lang="en-US" sz="1600" dirty="0"/>
              <a:t>The relation (R) being ‘is young one of ‘.</a:t>
            </a:r>
          </a:p>
          <a:p>
            <a:pPr algn="ctr"/>
            <a:r>
              <a:rPr lang="en-US" sz="1600" dirty="0"/>
              <a:t>Then the fact that,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Kitten is the young one of a cat. </a:t>
            </a:r>
          </a:p>
          <a:p>
            <a:pPr algn="ctr"/>
            <a:r>
              <a:rPr lang="en-US" sz="1600" dirty="0"/>
              <a:t>Thus, kitten is related to cat.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Puppy </a:t>
            </a:r>
            <a:r>
              <a:rPr lang="en-US" sz="1600" dirty="0">
                <a:solidFill>
                  <a:schemeClr val="tx1"/>
                </a:solidFill>
              </a:rPr>
              <a:t>is the young one of a dog. </a:t>
            </a:r>
          </a:p>
          <a:p>
            <a:pPr algn="ctr"/>
            <a:r>
              <a:rPr lang="en-US" sz="1600" dirty="0"/>
              <a:t>Thus, puppy is related to dog.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Calf </a:t>
            </a:r>
            <a:r>
              <a:rPr lang="en-US" sz="1600" dirty="0">
                <a:solidFill>
                  <a:schemeClr val="tx1"/>
                </a:solidFill>
              </a:rPr>
              <a:t>is the young one of a cow. </a:t>
            </a:r>
          </a:p>
          <a:p>
            <a:pPr algn="ctr"/>
            <a:r>
              <a:rPr lang="en-US" sz="1600" dirty="0"/>
              <a:t>Thus, calf is related to cow.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Kid </a:t>
            </a:r>
            <a:r>
              <a:rPr lang="en-US" sz="1600" dirty="0">
                <a:solidFill>
                  <a:schemeClr val="tx1"/>
                </a:solidFill>
              </a:rPr>
              <a:t>is the young one of a goat. </a:t>
            </a:r>
          </a:p>
          <a:p>
            <a:pPr algn="ctr"/>
            <a:r>
              <a:rPr lang="en-US" sz="1600" dirty="0"/>
              <a:t>Thus, kid is related to goat. 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This </a:t>
            </a:r>
            <a:r>
              <a:rPr lang="en-US" sz="1600" dirty="0"/>
              <a:t>fact can also be written as set R or ordered pairs. </a:t>
            </a:r>
          </a:p>
          <a:p>
            <a:pPr algn="ctr"/>
            <a:r>
              <a:rPr lang="en-US" sz="1600" dirty="0"/>
              <a:t>R = {(kitten, cat), (puppy, dog), (calf, cow), (kid, goat)}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Clearly, R ⊆ B × A </a:t>
            </a:r>
          </a:p>
          <a:p>
            <a:pPr algn="ctr"/>
            <a:r>
              <a:rPr lang="en-US" sz="1600" dirty="0"/>
              <a:t>Thus, if A and B are two non-empty sets, then the relation R from A to B is a subset of A×B, i.e., R ⊆ A × B. </a:t>
            </a:r>
          </a:p>
          <a:p>
            <a:pPr algn="ctr"/>
            <a:r>
              <a:rPr lang="en-US" sz="1600" dirty="0"/>
              <a:t>If (a, b) ∈ R, then we write a R b and is read as a is related to b. </a:t>
            </a:r>
          </a:p>
        </p:txBody>
      </p:sp>
    </p:spTree>
    <p:extLst>
      <p:ext uri="{BB962C8B-B14F-4D97-AF65-F5344CB8AC3E}">
        <p14:creationId xmlns:p14="http://schemas.microsoft.com/office/powerpoint/2010/main" val="285353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Domain and Range of Relation</a:t>
            </a:r>
          </a:p>
          <a:p>
            <a:pPr lvl="1"/>
            <a:r>
              <a:rPr lang="en-US" dirty="0"/>
              <a:t>The set of all first components of the ordered pairs belonging to R is called the domain of R. </a:t>
            </a:r>
            <a:br>
              <a:rPr lang="en-US" dirty="0"/>
            </a:br>
            <a:r>
              <a:rPr lang="en-US" dirty="0"/>
              <a:t>Thus, Dom(R) = {a ∈ A: (a, b) ∈ R for some b ∈ B}. 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set of all second components of the ordered pairs belonging to R is called the range of R. </a:t>
            </a:r>
          </a:p>
          <a:p>
            <a:pPr lvl="1"/>
            <a:r>
              <a:rPr lang="en-US" dirty="0" smtClean="0"/>
              <a:t>Thus</a:t>
            </a:r>
            <a:r>
              <a:rPr lang="en-US" dirty="0"/>
              <a:t>, range of R = {b ∈ B: (a, b) ∈R for some a ∈ A}. </a:t>
            </a:r>
          </a:p>
          <a:p>
            <a:pPr lvl="1"/>
            <a:endParaRPr lang="en-US" i="1" dirty="0"/>
          </a:p>
          <a:p>
            <a:pPr lvl="1"/>
            <a:r>
              <a:rPr lang="en-US" i="1" dirty="0" smtClean="0"/>
              <a:t>Therefore</a:t>
            </a:r>
            <a:r>
              <a:rPr lang="en-US" i="1" dirty="0"/>
              <a:t>, Domain (R) = {a : (a, b) ∈ R} and Range (R) </a:t>
            </a:r>
            <a:r>
              <a:rPr lang="en-US" i="1" dirty="0" smtClean="0"/>
              <a:t>s= </a:t>
            </a:r>
            <a:r>
              <a:rPr lang="en-US" i="1" dirty="0"/>
              <a:t>{b : (a, b) ∈ R</a:t>
            </a:r>
            <a:r>
              <a:rPr lang="en-US" i="1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9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In the given ordered pair (4, 6); (8, 4); (4, 4); (9, 11); (6, 3); (3, 0); (2, 3) find the following relations. Also, find the domain and range. </a:t>
            </a:r>
            <a:endParaRPr lang="en-US" sz="28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a) Is two less than 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(b) Is less than 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c) Is greater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than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(d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) Is equal to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Application of Relations</a:t>
            </a:r>
          </a:p>
          <a:p>
            <a:pPr lvl="1"/>
            <a:r>
              <a:rPr lang="en-US" dirty="0" smtClean="0"/>
              <a:t>RDBMS</a:t>
            </a:r>
          </a:p>
          <a:p>
            <a:pPr lvl="2"/>
            <a:r>
              <a:rPr lang="en-US" dirty="0" smtClean="0"/>
              <a:t>Library Book Example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Any other example??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relates an input to an output.</a:t>
            </a:r>
          </a:p>
          <a:p>
            <a:r>
              <a:rPr lang="en-US" dirty="0" smtClean="0"/>
              <a:t>It is like a machine that has an output and an output. Where output is some-how related to input.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 descr="function co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43300"/>
            <a:ext cx="2438400" cy="169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68363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20561"/>
              </p:ext>
            </p:extLst>
          </p:nvPr>
        </p:nvGraphicFramePr>
        <p:xfrm>
          <a:off x="339213" y="5690076"/>
          <a:ext cx="8229600" cy="91821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"</a:t>
                      </a:r>
                      <a:r>
                        <a:rPr lang="en-US" b="1" dirty="0">
                          <a:effectLst/>
                        </a:rPr>
                        <a:t>f(x) = ... </a:t>
                      </a:r>
                      <a:r>
                        <a:rPr lang="en-US" dirty="0">
                          <a:effectLst/>
                        </a:rPr>
                        <a:t>" is the classic way of writing a function.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And there are other ways, as you will see!</a:t>
                      </a:r>
                    </a:p>
                  </a:txBody>
                  <a:tcPr marL="47625" marR="47625" marT="47625" marB="47625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F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5" descr="f(x) = x^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6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Chapter 4</a:t>
            </a:r>
            <a:endParaRPr lang="en-US" dirty="0"/>
          </a:p>
          <a:p>
            <a:r>
              <a:rPr lang="en-US" dirty="0" smtClean="0"/>
              <a:t>Sets, Relations and Functions</a:t>
            </a:r>
          </a:p>
          <a:p>
            <a:pPr lvl="1"/>
            <a:r>
              <a:rPr lang="en-US" dirty="0" smtClean="0"/>
              <a:t>Set Theory</a:t>
            </a:r>
          </a:p>
          <a:p>
            <a:pPr lvl="2"/>
            <a:r>
              <a:rPr lang="en-US" dirty="0" smtClean="0"/>
              <a:t>Types, Operations, Computer representation of sets</a:t>
            </a:r>
          </a:p>
          <a:p>
            <a:pPr lvl="1"/>
            <a:r>
              <a:rPr lang="en-US" dirty="0" smtClean="0"/>
              <a:t>Relation</a:t>
            </a:r>
          </a:p>
          <a:p>
            <a:pPr lvl="2"/>
            <a:r>
              <a:rPr lang="en-US" dirty="0" smtClean="0"/>
              <a:t>Domain, Range, Application of relations</a:t>
            </a:r>
          </a:p>
          <a:p>
            <a:pPr lvl="1"/>
            <a:r>
              <a:rPr lang="en-US" dirty="0" smtClean="0"/>
              <a:t>Function</a:t>
            </a:r>
          </a:p>
          <a:p>
            <a:pPr lvl="2"/>
            <a:r>
              <a:rPr lang="en-US" dirty="0"/>
              <a:t>Domain, Range</a:t>
            </a:r>
            <a:r>
              <a:rPr lang="en-US" dirty="0" smtClean="0"/>
              <a:t>, Co-Domain, Types of Function</a:t>
            </a:r>
          </a:p>
        </p:txBody>
      </p:sp>
    </p:spTree>
    <p:extLst>
      <p:ext uri="{BB962C8B-B14F-4D97-AF65-F5344CB8AC3E}">
        <p14:creationId xmlns:p14="http://schemas.microsoft.com/office/powerpoint/2010/main" val="13573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28800"/>
            <a:ext cx="8229600" cy="1026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637" y="3429000"/>
            <a:ext cx="7494726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4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1" y="1981200"/>
            <a:ext cx="7500937" cy="395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Difference between Function and Relation??</a:t>
            </a:r>
          </a:p>
          <a:p>
            <a:r>
              <a:rPr lang="en-US" dirty="0"/>
              <a:t>A function is a relation but not every relation is a function. For example, the</a:t>
            </a:r>
            <a:br>
              <a:rPr lang="en-US" dirty="0"/>
            </a:br>
            <a:r>
              <a:rPr lang="en-US" dirty="0"/>
              <a:t>relation in the diagram below is not a function since there are two arrows from the</a:t>
            </a:r>
            <a:br>
              <a:rPr lang="en-US" dirty="0"/>
            </a:br>
            <a:r>
              <a:rPr lang="en-US" dirty="0"/>
              <a:t>element a </a:t>
            </a:r>
            <a:r>
              <a:rPr lang="en-US" dirty="0" smtClean="0"/>
              <a:t>Є A</a:t>
            </a:r>
            <a:r>
              <a:rPr lang="en-US" dirty="0"/>
              <a:t>. 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2389682"/>
            <a:ext cx="4955472" cy="2969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328" y="2424898"/>
            <a:ext cx="3812816" cy="293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8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Domain, Range and Co-Domain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Image result for domain co domain 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8" y="2209800"/>
            <a:ext cx="8542804" cy="409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Function</a:t>
            </a:r>
          </a:p>
          <a:p>
            <a:pPr lvl="1"/>
            <a:r>
              <a:rPr lang="en-US" dirty="0" smtClean="0"/>
              <a:t>Total Function</a:t>
            </a:r>
          </a:p>
          <a:p>
            <a:pPr lvl="2"/>
            <a:r>
              <a:rPr lang="en-US" dirty="0"/>
              <a:t>A </a:t>
            </a:r>
            <a:r>
              <a:rPr lang="en-US" i="1" dirty="0">
                <a:hlinkClick r:id="rId3"/>
              </a:rPr>
              <a:t>function</a:t>
            </a:r>
            <a:r>
              <a:rPr lang="en-US" dirty="0"/>
              <a:t> which is defined for all inputs of the right type, that is, for all of a </a:t>
            </a:r>
            <a:r>
              <a:rPr lang="en-US" i="1" dirty="0">
                <a:hlinkClick r:id="rId4"/>
              </a:rPr>
              <a:t>domain</a:t>
            </a:r>
            <a:r>
              <a:rPr lang="en-US" dirty="0" smtClean="0"/>
              <a:t>.</a:t>
            </a:r>
          </a:p>
          <a:p>
            <a:pPr lvl="2"/>
            <a:r>
              <a:rPr lang="en-US" i="1" dirty="0"/>
              <a:t>S</a:t>
            </a:r>
            <a:r>
              <a:rPr lang="en-US" i="1" dirty="0" smtClean="0"/>
              <a:t>quare </a:t>
            </a:r>
            <a:r>
              <a:rPr lang="en-US" i="1" dirty="0"/>
              <a:t>(x²) is a total function. Reciprocal (1/x) is not, since 0 is a real number, but has no reciprocal.</a:t>
            </a:r>
            <a:endParaRPr lang="en-US" dirty="0" smtClean="0"/>
          </a:p>
          <a:p>
            <a:pPr lvl="1"/>
            <a:r>
              <a:rPr lang="en-US" dirty="0" smtClean="0"/>
              <a:t>Partial </a:t>
            </a:r>
            <a:r>
              <a:rPr lang="en-US" dirty="0" smtClean="0"/>
              <a:t>Function</a:t>
            </a:r>
            <a:endParaRPr lang="en-US" dirty="0" smtClean="0"/>
          </a:p>
          <a:p>
            <a:pPr lvl="2"/>
            <a:r>
              <a:rPr lang="en-US" dirty="0"/>
              <a:t> A </a:t>
            </a:r>
            <a:r>
              <a:rPr lang="en-US" i="1" dirty="0">
                <a:hlinkClick r:id="rId3"/>
              </a:rPr>
              <a:t>function</a:t>
            </a:r>
            <a:r>
              <a:rPr lang="en-US" dirty="0"/>
              <a:t> which is not defined for some inputs of the right type, that is, for some of a </a:t>
            </a:r>
            <a:r>
              <a:rPr lang="en-US" i="1" dirty="0" smtClean="0">
                <a:hlinkClick r:id="rId4"/>
              </a:rPr>
              <a:t>domain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instance, division is a partial function since division by 0 is undefined (on the Reals).</a:t>
            </a:r>
          </a:p>
        </p:txBody>
      </p:sp>
    </p:spTree>
    <p:extLst>
      <p:ext uri="{BB962C8B-B14F-4D97-AF65-F5344CB8AC3E}">
        <p14:creationId xmlns:p14="http://schemas.microsoft.com/office/powerpoint/2010/main" val="6599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function is </a:t>
            </a:r>
            <a:r>
              <a:rPr lang="en-US" b="1" dirty="0">
                <a:hlinkClick r:id="rId2" tooltip="Injective function"/>
              </a:rPr>
              <a:t>injective</a:t>
            </a:r>
            <a:r>
              <a:rPr lang="en-US" dirty="0"/>
              <a:t> (</a:t>
            </a:r>
            <a:r>
              <a:rPr lang="en-US" b="1" dirty="0" err="1"/>
              <a:t>a.k.a</a:t>
            </a:r>
            <a:r>
              <a:rPr lang="en-US" b="1" dirty="0"/>
              <a:t> “one-to-one”</a:t>
            </a:r>
            <a:r>
              <a:rPr lang="en-US" dirty="0"/>
              <a:t>) if each element of the codomain is mapped to by </a:t>
            </a:r>
            <a:r>
              <a:rPr lang="en-US" i="1" dirty="0"/>
              <a:t>at most</a:t>
            </a:r>
            <a:r>
              <a:rPr lang="en-US" dirty="0"/>
              <a:t> one element of the domain.</a:t>
            </a:r>
          </a:p>
          <a:p>
            <a:r>
              <a:rPr lang="en-US" dirty="0"/>
              <a:t>A function is </a:t>
            </a:r>
            <a:r>
              <a:rPr lang="en-US" b="1" dirty="0" err="1">
                <a:hlinkClick r:id="rId3" tooltip="Surjective function"/>
              </a:rPr>
              <a:t>surjective</a:t>
            </a:r>
            <a:r>
              <a:rPr lang="en-US" dirty="0"/>
              <a:t> (</a:t>
            </a:r>
            <a:r>
              <a:rPr lang="en-US" b="1" dirty="0" err="1"/>
              <a:t>a</a:t>
            </a:r>
            <a:r>
              <a:rPr lang="en-US" dirty="0" err="1"/>
              <a:t>.</a:t>
            </a:r>
            <a:r>
              <a:rPr lang="en-US" b="1" dirty="0" err="1"/>
              <a:t>k.a</a:t>
            </a:r>
            <a:r>
              <a:rPr lang="en-US" b="1" dirty="0"/>
              <a:t> “onto”</a:t>
            </a:r>
            <a:r>
              <a:rPr lang="en-US" dirty="0"/>
              <a:t>) if each element of the codomain is mapped to by </a:t>
            </a:r>
            <a:r>
              <a:rPr lang="en-US" i="1" dirty="0"/>
              <a:t>at least</a:t>
            </a:r>
            <a:r>
              <a:rPr lang="en-US" dirty="0"/>
              <a:t> one element of the domain. (That is, the image and the codomain of the function are equal.)</a:t>
            </a:r>
          </a:p>
          <a:p>
            <a:r>
              <a:rPr lang="en-US" dirty="0"/>
              <a:t>A function is </a:t>
            </a:r>
            <a:r>
              <a:rPr lang="en-US" b="1" dirty="0" err="1">
                <a:hlinkClick r:id="rId4" tooltip="Bijective function"/>
              </a:rPr>
              <a:t>bijective</a:t>
            </a:r>
            <a:r>
              <a:rPr lang="en-US" dirty="0"/>
              <a:t> (</a:t>
            </a:r>
            <a:r>
              <a:rPr lang="en-US" b="1" dirty="0" err="1"/>
              <a:t>a.k.a</a:t>
            </a:r>
            <a:r>
              <a:rPr lang="en-US" b="1" dirty="0"/>
              <a:t> “one-to-one &amp; onto,” “one-to-one correspondence”</a:t>
            </a:r>
            <a:r>
              <a:rPr lang="en-US" dirty="0"/>
              <a:t>) if each element of the codomain is mapped to by </a:t>
            </a:r>
            <a:r>
              <a:rPr lang="en-US" i="1" dirty="0"/>
              <a:t>exactly</a:t>
            </a:r>
            <a:r>
              <a:rPr lang="en-US" dirty="0"/>
              <a:t> one element of the </a:t>
            </a:r>
            <a:r>
              <a:rPr lang="en-US" dirty="0" smtClean="0"/>
              <a:t>domain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6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onto into one to fun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491580"/>
            <a:ext cx="89630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through chapter 4 of “Concise Guide to Formal Methods”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staff.washington.edu/jon/z/glossary.html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www.math-only-math.com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www.mathsisfun.com/sets/index.html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</a:t>
            </a:r>
            <a:r>
              <a:rPr lang="en-US" dirty="0" smtClean="0"/>
              <a:t>Functions in functional programming.</a:t>
            </a:r>
            <a:endParaRPr lang="en-US" dirty="0" smtClean="0"/>
          </a:p>
          <a:p>
            <a:pPr lvl="1"/>
            <a:r>
              <a:rPr lang="en-US" dirty="0" smtClean="0"/>
              <a:t>Computer typed single page is enough.</a:t>
            </a:r>
          </a:p>
          <a:p>
            <a:pPr lvl="1"/>
            <a:r>
              <a:rPr lang="en-US" dirty="0" smtClean="0"/>
              <a:t>Do check plagiarism and submit the similarity report </a:t>
            </a:r>
            <a:r>
              <a:rPr lang="en-US" dirty="0" smtClean="0">
                <a:solidFill>
                  <a:srgbClr val="FF0000"/>
                </a:solidFill>
              </a:rPr>
              <a:t>(Similarity level=15%max)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may consult books or Internet.</a:t>
            </a:r>
          </a:p>
          <a:p>
            <a:pPr lvl="1"/>
            <a:r>
              <a:rPr lang="en-US" dirty="0" smtClean="0"/>
              <a:t>Use the front page provided on SIC. </a:t>
            </a:r>
          </a:p>
          <a:p>
            <a:pPr lvl="1"/>
            <a:r>
              <a:rPr lang="en-US" dirty="0" smtClean="0"/>
              <a:t>Make sure to write in your own words.</a:t>
            </a:r>
          </a:p>
          <a:p>
            <a:pPr lvl="1"/>
            <a:r>
              <a:rPr lang="en-US" dirty="0" smtClean="0"/>
              <a:t>Plagiarized submission will lead to zero marks.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Deadline Next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28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 </a:t>
            </a:r>
            <a:r>
              <a:rPr lang="en-US" dirty="0">
                <a:hlinkClick r:id="rId3" tooltip="Mathematics"/>
              </a:rPr>
              <a:t>mathematics</a:t>
            </a:r>
            <a:r>
              <a:rPr lang="en-US" dirty="0"/>
              <a:t>, a </a:t>
            </a:r>
            <a:r>
              <a:rPr lang="en-US" b="1" dirty="0"/>
              <a:t>set</a:t>
            </a:r>
            <a:r>
              <a:rPr lang="en-US" dirty="0"/>
              <a:t> is a collection of distinct objects, considered as an </a:t>
            </a:r>
            <a:r>
              <a:rPr lang="en-US" dirty="0">
                <a:hlinkClick r:id="rId4" tooltip="Object (mathematics)"/>
              </a:rPr>
              <a:t>object</a:t>
            </a:r>
            <a:r>
              <a:rPr lang="en-US" dirty="0"/>
              <a:t> in its own right.</a:t>
            </a:r>
            <a:endParaRPr lang="en-US" dirty="0" smtClean="0"/>
          </a:p>
          <a:p>
            <a:r>
              <a:rPr lang="en-US" dirty="0" smtClean="0"/>
              <a:t>Sets </a:t>
            </a:r>
            <a:r>
              <a:rPr lang="en-US" dirty="0"/>
              <a:t>may be defined by using a predicate to constrain set </a:t>
            </a:r>
            <a:r>
              <a:rPr lang="en-US" dirty="0" smtClean="0"/>
              <a:t>membership.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= {n : ℕ : n </a:t>
            </a:r>
            <a:r>
              <a:rPr lang="en-US" dirty="0" smtClean="0"/>
              <a:t>≤ </a:t>
            </a:r>
            <a:r>
              <a:rPr lang="en-US" dirty="0"/>
              <a:t>10 ^ n mod 2 = 0</a:t>
            </a:r>
            <a:r>
              <a:rPr lang="en-US" dirty="0" smtClean="0"/>
              <a:t>}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{</a:t>
            </a:r>
            <a:r>
              <a:rPr lang="en-US" dirty="0"/>
              <a:t>2, </a:t>
            </a:r>
            <a:r>
              <a:rPr lang="en-US" dirty="0" smtClean="0"/>
              <a:t>4, 6</a:t>
            </a:r>
            <a:r>
              <a:rPr lang="en-US" dirty="0"/>
              <a:t>, 8, 10</a:t>
            </a: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89068"/>
              </p:ext>
            </p:extLst>
          </p:nvPr>
        </p:nvGraphicFramePr>
        <p:xfrm>
          <a:off x="2209800" y="3657600"/>
          <a:ext cx="4343400" cy="1828800"/>
        </p:xfrm>
        <a:graphic>
          <a:graphicData uri="http://schemas.openxmlformats.org/drawingml/2006/table">
            <a:tbl>
              <a:tblPr/>
              <a:tblGrid>
                <a:gridCol w="797745"/>
                <a:gridCol w="3545655"/>
              </a:tblGrid>
              <a:tr h="1828800">
                <a:tc>
                  <a:txBody>
                    <a:bodyPr/>
                    <a:lstStyle/>
                    <a:p>
                      <a:pPr fontAlgn="t"/>
                      <a:r>
                        <a:rPr lang="pt-BR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∈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pt-BR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∉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pt-BR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: or |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pt-BR" sz="19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∅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pt-BR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∪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pt-BR" sz="19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∩</a:t>
                      </a:r>
                      <a:endParaRPr lang="pt-BR" sz="19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52" marR="67552" marT="33776" marB="337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Belongs to 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Does not belongs to 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Such that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Null set or empty </a:t>
                      </a:r>
                      <a:r>
                        <a:rPr lang="en-US" sz="19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set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Union of two sets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9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Intersection of two </a:t>
                      </a:r>
                      <a:r>
                        <a:rPr lang="en-US" sz="1900" b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sets</a:t>
                      </a:r>
                      <a:endParaRPr lang="en-US" sz="19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7552" marR="67552" marT="33776" marB="337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building block.</a:t>
            </a:r>
          </a:p>
          <a:p>
            <a:pPr lvl="1"/>
            <a:r>
              <a:rPr lang="en-US" dirty="0" smtClean="0"/>
              <a:t>Collection of well-defined objects.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Same kind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Distinct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repetition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Order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Venn Diagram</a:t>
            </a:r>
          </a:p>
          <a:p>
            <a:pPr lvl="2"/>
            <a:r>
              <a:rPr lang="en-US" dirty="0" smtClean="0"/>
              <a:t>Set operations (Union, Intersection, Difference)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0"/>
            <a:ext cx="710311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8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Empty Set or Null Set:</a:t>
            </a:r>
          </a:p>
          <a:p>
            <a:pPr lvl="1"/>
            <a:r>
              <a:rPr lang="en-US" dirty="0"/>
              <a:t>A set which does not contain any element is called an empty set, or the null set or the void set and it is denoted by ∅ and is read as </a:t>
            </a:r>
            <a:r>
              <a:rPr lang="en-US" dirty="0" smtClean="0"/>
              <a:t>phi.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roster form, ∅ is denoted by </a:t>
            </a:r>
            <a:r>
              <a:rPr lang="en-US" dirty="0" smtClean="0"/>
              <a:t>{}.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empty set is a finite set, since the number of elements in an empty set is finite, i.e., 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S={}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Cardinality</a:t>
            </a:r>
          </a:p>
          <a:p>
            <a:pPr lvl="1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cardinality</a:t>
            </a:r>
            <a:r>
              <a:rPr lang="en-US" dirty="0"/>
              <a:t> of a </a:t>
            </a:r>
            <a:r>
              <a:rPr lang="en-US" dirty="0">
                <a:hlinkClick r:id="rId3" tooltip="set"/>
              </a:rPr>
              <a:t>set</a:t>
            </a:r>
            <a:r>
              <a:rPr lang="en-US" dirty="0"/>
              <a:t> is a measure of a set's size, meaning the number of elements in the </a:t>
            </a:r>
            <a:r>
              <a:rPr lang="en-US" dirty="0" smtClean="0"/>
              <a:t>set.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instance, the set  has a cardinality of  for the three elements that are in it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 = {1, 2, 3, 4</a:t>
            </a:r>
            <a:r>
              <a:rPr lang="en-US" dirty="0" smtClean="0"/>
              <a:t>}, A = I4I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7" y="4495800"/>
            <a:ext cx="79724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Subset</a:t>
            </a:r>
          </a:p>
          <a:p>
            <a:pPr lvl="1"/>
            <a:r>
              <a:rPr lang="en-US" dirty="0"/>
              <a:t>If A and B are two sets, and every element of set A is also an element of set B, then A is called a subset of B and we write it as </a:t>
            </a:r>
            <a:r>
              <a:rPr lang="en-US" b="1" dirty="0"/>
              <a:t>A ⊆ B</a:t>
            </a:r>
            <a:r>
              <a:rPr lang="en-US" dirty="0"/>
              <a:t> or </a:t>
            </a:r>
            <a:r>
              <a:rPr lang="en-US" b="1" dirty="0"/>
              <a:t>B ⊇ A</a:t>
            </a:r>
            <a:endParaRPr lang="en-US" dirty="0"/>
          </a:p>
          <a:p>
            <a:pPr lvl="1"/>
            <a:r>
              <a:rPr lang="en-US" dirty="0"/>
              <a:t>The symbol </a:t>
            </a:r>
            <a:r>
              <a:rPr lang="en-US" b="1" dirty="0"/>
              <a:t>⊂</a:t>
            </a:r>
            <a:r>
              <a:rPr lang="en-US" dirty="0"/>
              <a:t> stands for ‘is a subset of’ or ‘is contained in’ 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•</a:t>
            </a:r>
            <a:r>
              <a:rPr lang="en-US" dirty="0"/>
              <a:t> Every set is a subset of itself, i.e., A ⊂ A, B ⊂ B. 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•</a:t>
            </a:r>
            <a:r>
              <a:rPr lang="en-US" dirty="0"/>
              <a:t> Empty set is a subset of every set. </a:t>
            </a:r>
            <a:endParaRPr lang="en-US" b="1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For example, Let </a:t>
            </a:r>
            <a:r>
              <a:rPr lang="en-US" dirty="0"/>
              <a:t>A = {2, 4, 6} </a:t>
            </a:r>
            <a:r>
              <a:rPr lang="en-US" dirty="0" smtClean="0"/>
              <a:t>and B </a:t>
            </a:r>
            <a:r>
              <a:rPr lang="en-US" dirty="0"/>
              <a:t>= {6, 4, 8, 2} </a:t>
            </a:r>
            <a:br>
              <a:rPr lang="en-US" dirty="0"/>
            </a:br>
            <a:r>
              <a:rPr lang="en-US" dirty="0"/>
              <a:t>Here A is a subset of </a:t>
            </a:r>
            <a:r>
              <a:rPr lang="en-US" dirty="0" smtClean="0"/>
              <a:t>B. </a:t>
            </a:r>
            <a:r>
              <a:rPr lang="en-US" dirty="0" smtClean="0">
                <a:solidFill>
                  <a:srgbClr val="FF0000"/>
                </a:solidFill>
              </a:rPr>
              <a:t>What about </a:t>
            </a:r>
            <a:r>
              <a:rPr lang="en-US" b="1" dirty="0" smtClean="0">
                <a:solidFill>
                  <a:srgbClr val="FF0000"/>
                </a:solidFill>
              </a:rPr>
              <a:t>B⊆A??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418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 Set</a:t>
            </a:r>
          </a:p>
          <a:p>
            <a:pPr lvl="1"/>
            <a:r>
              <a:rPr lang="en-US" dirty="0"/>
              <a:t>If A and B are two sets, then A is called the proper subset of B if A ⊆ B but B ⊇ A i.e., A ≠ B. The symbol ‘⊂’ is used to denote proper subset. Symbolically, we write A ⊂ </a:t>
            </a:r>
            <a:r>
              <a:rPr lang="en-US" dirty="0" smtClean="0"/>
              <a:t>B.</a:t>
            </a:r>
            <a:r>
              <a:rPr lang="en-US" dirty="0"/>
              <a:t> </a:t>
            </a:r>
            <a:r>
              <a:rPr lang="en-US" b="1" dirty="0" smtClean="0"/>
              <a:t>For example;</a:t>
            </a:r>
            <a:endParaRPr lang="en-US" dirty="0"/>
          </a:p>
          <a:p>
            <a:pPr lvl="2"/>
            <a:r>
              <a:rPr lang="en-US" dirty="0" smtClean="0"/>
              <a:t>A </a:t>
            </a:r>
            <a:r>
              <a:rPr lang="en-US" dirty="0"/>
              <a:t>= {1, 2, 3, 4</a:t>
            </a:r>
            <a:r>
              <a:rPr lang="en-US" dirty="0" smtClean="0"/>
              <a:t>}, Here </a:t>
            </a:r>
            <a:r>
              <a:rPr lang="en-US" dirty="0"/>
              <a:t>n(A) = </a:t>
            </a:r>
            <a:r>
              <a:rPr lang="en-US" dirty="0" smtClean="0"/>
              <a:t>4</a:t>
            </a:r>
          </a:p>
          <a:p>
            <a:pPr lvl="2"/>
            <a:r>
              <a:rPr lang="en-US" dirty="0" smtClean="0"/>
              <a:t>B </a:t>
            </a:r>
            <a:r>
              <a:rPr lang="en-US" dirty="0"/>
              <a:t>= {1, 2, 3, 4, 5</a:t>
            </a:r>
            <a:r>
              <a:rPr lang="en-US" dirty="0" smtClean="0"/>
              <a:t>}, Here </a:t>
            </a:r>
            <a:r>
              <a:rPr lang="en-US" dirty="0"/>
              <a:t>n(B) = 5 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observe that, all the elements of A are present in B but the element ‘5’ of B is not present in A. </a:t>
            </a:r>
            <a:endParaRPr lang="en-US" dirty="0" smtClean="0"/>
          </a:p>
          <a:p>
            <a:pPr lvl="2"/>
            <a:r>
              <a:rPr lang="en-US" dirty="0" smtClean="0"/>
              <a:t>So</a:t>
            </a:r>
            <a:r>
              <a:rPr lang="en-US" dirty="0"/>
              <a:t>, we say that A is a proper subset of </a:t>
            </a:r>
            <a:r>
              <a:rPr lang="en-US" dirty="0" smtClean="0"/>
              <a:t>B. Symbolically</a:t>
            </a:r>
            <a:r>
              <a:rPr lang="en-US" dirty="0"/>
              <a:t>, we write it as A ⊂ </a:t>
            </a:r>
            <a:r>
              <a:rPr lang="en-US" dirty="0" smtClean="0"/>
              <a:t>B.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No set is a proper subset of </a:t>
            </a:r>
            <a:r>
              <a:rPr lang="en-US" dirty="0" smtClean="0">
                <a:solidFill>
                  <a:srgbClr val="FF0000"/>
                </a:solidFill>
              </a:rPr>
              <a:t>itself???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9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 Set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collection of all subsets of set A is called the power set of A. It is denoted by P(A). In P(A), every element is a set. </a:t>
            </a:r>
            <a:br>
              <a:rPr lang="en-US" dirty="0"/>
            </a:br>
            <a:r>
              <a:rPr lang="en-US" b="1" dirty="0" smtClean="0"/>
              <a:t>For </a:t>
            </a:r>
            <a:r>
              <a:rPr lang="en-US" b="1" dirty="0"/>
              <a:t>example;</a:t>
            </a:r>
            <a:endParaRPr lang="en-US" dirty="0"/>
          </a:p>
          <a:p>
            <a:pPr lvl="1"/>
            <a:r>
              <a:rPr lang="en-US" dirty="0"/>
              <a:t>If A = {p, q} then all the subsets of A will </a:t>
            </a:r>
            <a:r>
              <a:rPr lang="en-US" dirty="0" smtClean="0"/>
              <a:t>be: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P(A</a:t>
            </a:r>
            <a:r>
              <a:rPr lang="en-US" dirty="0"/>
              <a:t>) = {∅, {p}, {q}, {p, q</a:t>
            </a:r>
            <a:r>
              <a:rPr lang="en-US" dirty="0" smtClean="0"/>
              <a:t>}}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Number of elements of P(A) = n[P(A)] = </a:t>
            </a:r>
            <a:r>
              <a:rPr lang="en-US" dirty="0" smtClean="0"/>
              <a:t>4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general, n[P(A)] = </a:t>
            </a:r>
            <a:r>
              <a:rPr lang="en-US" dirty="0" smtClean="0"/>
              <a:t>2^m </a:t>
            </a:r>
            <a:r>
              <a:rPr lang="en-US" dirty="0"/>
              <a:t>where m is the number of elements in set A. </a:t>
            </a:r>
          </a:p>
        </p:txBody>
      </p:sp>
    </p:spTree>
    <p:extLst>
      <p:ext uri="{BB962C8B-B14F-4D97-AF65-F5344CB8AC3E}">
        <p14:creationId xmlns:p14="http://schemas.microsoft.com/office/powerpoint/2010/main" val="42763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Lecture 1</Template>
  <TotalTime>0</TotalTime>
  <Words>1567</Words>
  <Application>Microsoft Office PowerPoint</Application>
  <PresentationFormat>On-screen Show (4:3)</PresentationFormat>
  <Paragraphs>236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Arial Black</vt:lpstr>
      <vt:lpstr>Calibri</vt:lpstr>
      <vt:lpstr>Ebrima</vt:lpstr>
      <vt:lpstr>Script MT Bold</vt:lpstr>
      <vt:lpstr>Times New Roman</vt:lpstr>
      <vt:lpstr>verdana</vt:lpstr>
      <vt:lpstr>verdana</vt:lpstr>
      <vt:lpstr>Wingdings</vt:lpstr>
      <vt:lpstr>Pixel</vt:lpstr>
      <vt:lpstr>Office Theme</vt:lpstr>
      <vt:lpstr>Formal Method in Software Engineering</vt:lpstr>
      <vt:lpstr>Outline</vt:lpstr>
      <vt:lpstr>Set Theory</vt:lpstr>
      <vt:lpstr>Set Theory (Con’t)</vt:lpstr>
      <vt:lpstr>Set Theory (Con’t)</vt:lpstr>
      <vt:lpstr>Set Theory (Con’t)</vt:lpstr>
      <vt:lpstr>PowerPoint Presentation</vt:lpstr>
      <vt:lpstr>Set Theory (Con’t)</vt:lpstr>
      <vt:lpstr>Set Theory (Con’t)</vt:lpstr>
      <vt:lpstr>Set Theory (Con’t)</vt:lpstr>
      <vt:lpstr>Set Theory (Con’t)</vt:lpstr>
      <vt:lpstr>Set Theory (Con’t)</vt:lpstr>
      <vt:lpstr>PowerPoint Presentation</vt:lpstr>
      <vt:lpstr>Relations</vt:lpstr>
      <vt:lpstr>Relations (Con’t)</vt:lpstr>
      <vt:lpstr>Relations (Con’t)</vt:lpstr>
      <vt:lpstr>Relations (Con’t)</vt:lpstr>
      <vt:lpstr>Relations (Con’t)</vt:lpstr>
      <vt:lpstr>Functions</vt:lpstr>
      <vt:lpstr>Functions (Cont’d)</vt:lpstr>
      <vt:lpstr>Functions (Cont’d)</vt:lpstr>
      <vt:lpstr>Functions (Cont’d)</vt:lpstr>
      <vt:lpstr>Functions (Cont’d)</vt:lpstr>
      <vt:lpstr>Functions (Cont’d)</vt:lpstr>
      <vt:lpstr>Functions (Cont’d)</vt:lpstr>
      <vt:lpstr>Functions (Cont’d)</vt:lpstr>
      <vt:lpstr>Reading Assignment</vt:lpstr>
      <vt:lpstr>Assignment #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2013-02-03T16:38:09Z</dcterms:created>
  <dcterms:modified xsi:type="dcterms:W3CDTF">2019-03-20T04:52:46Z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