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06" r:id="rId2"/>
    <p:sldMasterId id="2147483730" r:id="rId3"/>
  </p:sldMasterIdLst>
  <p:notesMasterIdLst>
    <p:notesMasterId r:id="rId18"/>
  </p:notesMasterIdLst>
  <p:sldIdLst>
    <p:sldId id="364" r:id="rId4"/>
    <p:sldId id="378" r:id="rId5"/>
    <p:sldId id="379" r:id="rId6"/>
    <p:sldId id="380" r:id="rId7"/>
    <p:sldId id="409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77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88223" autoAdjust="0"/>
  </p:normalViewPr>
  <p:slideViewPr>
    <p:cSldViewPr>
      <p:cViewPr varScale="1">
        <p:scale>
          <a:sx n="65" d="100"/>
          <a:sy n="65" d="100"/>
        </p:scale>
        <p:origin x="154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2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C9AB29-DBAB-4654-A42E-FF9EDE6D8E20}" type="doc">
      <dgm:prSet loTypeId="urn:microsoft.com/office/officeart/2005/8/layout/chevron2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1A17D23-A15C-4F51-8793-6D341CC03A75}">
      <dgm:prSet phldrT="[Text]"/>
      <dgm:spPr/>
      <dgm:t>
        <a:bodyPr/>
        <a:lstStyle/>
        <a:p>
          <a:r>
            <a:rPr lang="en-US" dirty="0" smtClean="0"/>
            <a:t>Example of Stack</a:t>
          </a:r>
        </a:p>
        <a:p>
          <a:r>
            <a:rPr lang="en-US" dirty="0" smtClean="0"/>
            <a:t>Stack Operators [</a:t>
          </a:r>
          <a:r>
            <a:rPr lang="en-US" dirty="0" err="1" smtClean="0"/>
            <a:t>PUSHing</a:t>
          </a:r>
          <a:r>
            <a:rPr lang="en-US" dirty="0" smtClean="0"/>
            <a:t>, </a:t>
          </a:r>
          <a:r>
            <a:rPr lang="en-US" dirty="0" err="1" smtClean="0"/>
            <a:t>POPing</a:t>
          </a:r>
          <a:r>
            <a:rPr lang="en-US" dirty="0" smtClean="0"/>
            <a:t>]</a:t>
          </a:r>
          <a:endParaRPr lang="en-US" dirty="0"/>
        </a:p>
      </dgm:t>
    </dgm:pt>
    <dgm:pt modelId="{D8DC25CF-58EE-40D1-B43C-FCE8D43ABDAC}" type="parTrans" cxnId="{C1540032-64A8-4C3D-BA14-464AD363EA4E}">
      <dgm:prSet/>
      <dgm:spPr/>
      <dgm:t>
        <a:bodyPr/>
        <a:lstStyle/>
        <a:p>
          <a:endParaRPr lang="en-US"/>
        </a:p>
      </dgm:t>
    </dgm:pt>
    <dgm:pt modelId="{232A3E9B-5AC5-4579-BFA9-4C7A76975DEA}" type="sibTrans" cxnId="{C1540032-64A8-4C3D-BA14-464AD363EA4E}">
      <dgm:prSet/>
      <dgm:spPr/>
      <dgm:t>
        <a:bodyPr/>
        <a:lstStyle/>
        <a:p>
          <a:endParaRPr lang="en-US"/>
        </a:p>
      </dgm:t>
    </dgm:pt>
    <dgm:pt modelId="{8A3F219D-E216-4B13-A9C4-59ABEAF2B11C}">
      <dgm:prSet phldrT="[Text]"/>
      <dgm:spPr/>
      <dgm:t>
        <a:bodyPr/>
        <a:lstStyle/>
        <a:p>
          <a:r>
            <a:rPr lang="en-US" b="1" dirty="0" smtClean="0"/>
            <a:t>Model Oriented Approach</a:t>
          </a:r>
        </a:p>
        <a:p>
          <a:r>
            <a:rPr lang="en-US" dirty="0" smtClean="0"/>
            <a:t>This approach explicitly construct a model of stack, the operations are defined in terms of effect they have on model.</a:t>
          </a:r>
          <a:endParaRPr lang="en-US" dirty="0"/>
        </a:p>
      </dgm:t>
    </dgm:pt>
    <dgm:pt modelId="{88C58344-52EB-4351-A425-996AFA9C0BFC}" type="parTrans" cxnId="{D0DD368F-D0A6-4A81-BE75-1E1BF4F04D19}">
      <dgm:prSet/>
      <dgm:spPr/>
      <dgm:t>
        <a:bodyPr/>
        <a:lstStyle/>
        <a:p>
          <a:endParaRPr lang="en-US"/>
        </a:p>
      </dgm:t>
    </dgm:pt>
    <dgm:pt modelId="{92BC3B30-6684-48B8-8393-A63DA86BBF49}" type="sibTrans" cxnId="{D0DD368F-D0A6-4A81-BE75-1E1BF4F04D19}">
      <dgm:prSet/>
      <dgm:spPr/>
      <dgm:t>
        <a:bodyPr/>
        <a:lstStyle/>
        <a:p>
          <a:endParaRPr lang="en-US"/>
        </a:p>
      </dgm:t>
    </dgm:pt>
    <dgm:pt modelId="{D3E8D08D-FDB2-48D8-9BCC-4F5C5B7CAFBD}">
      <dgm:prSet phldrT="[Text]"/>
      <dgm:spPr/>
      <dgm:t>
        <a:bodyPr/>
        <a:lstStyle/>
        <a:p>
          <a:r>
            <a:rPr lang="en-US" b="1" dirty="0" smtClean="0"/>
            <a:t>Axiomatic Approach</a:t>
          </a:r>
        </a:p>
        <a:p>
          <a:r>
            <a:rPr lang="en-US" dirty="0" smtClean="0"/>
            <a:t>The properties of push and pop in element are explicitly defined.</a:t>
          </a:r>
        </a:p>
      </dgm:t>
    </dgm:pt>
    <dgm:pt modelId="{1A828A49-89D4-4107-A8A8-C96AE44CB1A1}" type="parTrans" cxnId="{36803140-68FF-44AB-9E2A-D801C74AA46F}">
      <dgm:prSet/>
      <dgm:spPr/>
      <dgm:t>
        <a:bodyPr/>
        <a:lstStyle/>
        <a:p>
          <a:endParaRPr lang="en-US"/>
        </a:p>
      </dgm:t>
    </dgm:pt>
    <dgm:pt modelId="{DE5C6642-0674-431E-A58D-1853FE167A50}" type="sibTrans" cxnId="{36803140-68FF-44AB-9E2A-D801C74AA46F}">
      <dgm:prSet/>
      <dgm:spPr/>
      <dgm:t>
        <a:bodyPr/>
        <a:lstStyle/>
        <a:p>
          <a:endParaRPr lang="en-US"/>
        </a:p>
      </dgm:t>
    </dgm:pt>
    <dgm:pt modelId="{8DC3B710-2EB0-49D6-99D1-969F127644FF}" type="pres">
      <dgm:prSet presAssocID="{EBC9AB29-DBAB-4654-A42E-FF9EDE6D8E2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C435A0-4775-44BA-B5B2-15054A3B7735}" type="pres">
      <dgm:prSet presAssocID="{31A17D23-A15C-4F51-8793-6D341CC03A75}" presName="composite" presStyleCnt="0"/>
      <dgm:spPr/>
    </dgm:pt>
    <dgm:pt modelId="{E85DE131-10FE-4D4A-BD13-924313F7E0C4}" type="pres">
      <dgm:prSet presAssocID="{31A17D23-A15C-4F51-8793-6D341CC03A75}" presName="parentText" presStyleLbl="alignNode1" presStyleIdx="0" presStyleCnt="1" custScaleX="11875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D766D7-2590-4019-B765-F27E4501ABF7}" type="pres">
      <dgm:prSet presAssocID="{31A17D23-A15C-4F51-8793-6D341CC03A75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C4E8A1-7D38-4EFB-A9F9-A5CB95F9B75A}" type="presOf" srcId="{31A17D23-A15C-4F51-8793-6D341CC03A75}" destId="{E85DE131-10FE-4D4A-BD13-924313F7E0C4}" srcOrd="0" destOrd="0" presId="urn:microsoft.com/office/officeart/2005/8/layout/chevron2"/>
    <dgm:cxn modelId="{70BA99C0-A42F-4FBB-B977-4B1F0C4F2FBE}" type="presOf" srcId="{D3E8D08D-FDB2-48D8-9BCC-4F5C5B7CAFBD}" destId="{81D766D7-2590-4019-B765-F27E4501ABF7}" srcOrd="0" destOrd="1" presId="urn:microsoft.com/office/officeart/2005/8/layout/chevron2"/>
    <dgm:cxn modelId="{D0DD368F-D0A6-4A81-BE75-1E1BF4F04D19}" srcId="{31A17D23-A15C-4F51-8793-6D341CC03A75}" destId="{8A3F219D-E216-4B13-A9C4-59ABEAF2B11C}" srcOrd="0" destOrd="0" parTransId="{88C58344-52EB-4351-A425-996AFA9C0BFC}" sibTransId="{92BC3B30-6684-48B8-8393-A63DA86BBF49}"/>
    <dgm:cxn modelId="{56DCD6AF-D697-438F-A9EB-36B4153D0468}" type="presOf" srcId="{EBC9AB29-DBAB-4654-A42E-FF9EDE6D8E20}" destId="{8DC3B710-2EB0-49D6-99D1-969F127644FF}" srcOrd="0" destOrd="0" presId="urn:microsoft.com/office/officeart/2005/8/layout/chevron2"/>
    <dgm:cxn modelId="{36803140-68FF-44AB-9E2A-D801C74AA46F}" srcId="{31A17D23-A15C-4F51-8793-6D341CC03A75}" destId="{D3E8D08D-FDB2-48D8-9BCC-4F5C5B7CAFBD}" srcOrd="1" destOrd="0" parTransId="{1A828A49-89D4-4107-A8A8-C96AE44CB1A1}" sibTransId="{DE5C6642-0674-431E-A58D-1853FE167A50}"/>
    <dgm:cxn modelId="{562F975F-254B-4563-9965-E933792C1C43}" type="presOf" srcId="{8A3F219D-E216-4B13-A9C4-59ABEAF2B11C}" destId="{81D766D7-2590-4019-B765-F27E4501ABF7}" srcOrd="0" destOrd="0" presId="urn:microsoft.com/office/officeart/2005/8/layout/chevron2"/>
    <dgm:cxn modelId="{C1540032-64A8-4C3D-BA14-464AD363EA4E}" srcId="{EBC9AB29-DBAB-4654-A42E-FF9EDE6D8E20}" destId="{31A17D23-A15C-4F51-8793-6D341CC03A75}" srcOrd="0" destOrd="0" parTransId="{D8DC25CF-58EE-40D1-B43C-FCE8D43ABDAC}" sibTransId="{232A3E9B-5AC5-4579-BFA9-4C7A76975DEA}"/>
    <dgm:cxn modelId="{920CFB1B-2E67-42DF-AFFA-EF5D342FE193}" type="presParOf" srcId="{8DC3B710-2EB0-49D6-99D1-969F127644FF}" destId="{E1C435A0-4775-44BA-B5B2-15054A3B7735}" srcOrd="0" destOrd="0" presId="urn:microsoft.com/office/officeart/2005/8/layout/chevron2"/>
    <dgm:cxn modelId="{FB60F79E-7C6B-49DF-B86B-D66A4207F1C5}" type="presParOf" srcId="{E1C435A0-4775-44BA-B5B2-15054A3B7735}" destId="{E85DE131-10FE-4D4A-BD13-924313F7E0C4}" srcOrd="0" destOrd="0" presId="urn:microsoft.com/office/officeart/2005/8/layout/chevron2"/>
    <dgm:cxn modelId="{F08799B2-8AA0-4C06-9F1F-3B4B8C4B1FC2}" type="presParOf" srcId="{E1C435A0-4775-44BA-B5B2-15054A3B7735}" destId="{81D766D7-2590-4019-B765-F27E4501ABF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ED26A6-F555-4F03-BB8E-A5EE205F7393}" type="doc">
      <dgm:prSet loTypeId="urn:microsoft.com/office/officeart/2005/8/layout/balance1" loCatId="relationship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74426DE-0650-4488-B97B-F85C6F93CFE3}">
      <dgm:prSet phldrT="[Text]"/>
      <dgm:spPr/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Prefer inspection and testing</a:t>
          </a:r>
          <a:endParaRPr lang="en-US" dirty="0">
            <a:solidFill>
              <a:srgbClr val="002060"/>
            </a:solidFill>
          </a:endParaRPr>
        </a:p>
      </dgm:t>
    </dgm:pt>
    <dgm:pt modelId="{0D558024-07B2-471B-8AD0-9DC4E4312D87}" type="parTrans" cxnId="{EBE2870B-7D41-45BB-838A-C1263F886B7B}">
      <dgm:prSet/>
      <dgm:spPr/>
      <dgm:t>
        <a:bodyPr/>
        <a:lstStyle/>
        <a:p>
          <a:endParaRPr lang="en-US"/>
        </a:p>
      </dgm:t>
    </dgm:pt>
    <dgm:pt modelId="{E28F4060-A408-4150-8030-7BF922307618}" type="sibTrans" cxnId="{EBE2870B-7D41-45BB-838A-C1263F886B7B}">
      <dgm:prSet/>
      <dgm:spPr/>
      <dgm:t>
        <a:bodyPr/>
        <a:lstStyle/>
        <a:p>
          <a:endParaRPr lang="en-US"/>
        </a:p>
      </dgm:t>
    </dgm:pt>
    <dgm:pt modelId="{6DB50BDC-062D-49E1-BD53-D296C3C2FDC4}">
      <dgm:prSet phldrT="[Text]"/>
      <dgm:spPr/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Time to market will be effected</a:t>
          </a:r>
          <a:endParaRPr lang="en-US" dirty="0">
            <a:solidFill>
              <a:srgbClr val="002060"/>
            </a:solidFill>
          </a:endParaRPr>
        </a:p>
      </dgm:t>
    </dgm:pt>
    <dgm:pt modelId="{2A32C026-D842-4990-8E22-101964CF54F3}" type="parTrans" cxnId="{92C599B1-E6C1-46A0-A07C-31F0D638E955}">
      <dgm:prSet/>
      <dgm:spPr/>
      <dgm:t>
        <a:bodyPr/>
        <a:lstStyle/>
        <a:p>
          <a:endParaRPr lang="en-US"/>
        </a:p>
      </dgm:t>
    </dgm:pt>
    <dgm:pt modelId="{D95C625C-2FD4-4F1D-AEE7-331C81BE71B8}" type="sibTrans" cxnId="{92C599B1-E6C1-46A0-A07C-31F0D638E955}">
      <dgm:prSet/>
      <dgm:spPr/>
      <dgm:t>
        <a:bodyPr/>
        <a:lstStyle/>
        <a:p>
          <a:endParaRPr lang="en-US"/>
        </a:p>
      </dgm:t>
    </dgm:pt>
    <dgm:pt modelId="{133B145E-A6E2-4198-85E5-64848A4E183F}">
      <dgm:prSet phldrT="[Text]"/>
      <dgm:spPr/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Important of high quality product</a:t>
          </a:r>
          <a:endParaRPr lang="en-US" dirty="0">
            <a:solidFill>
              <a:srgbClr val="002060"/>
            </a:solidFill>
          </a:endParaRPr>
        </a:p>
      </dgm:t>
    </dgm:pt>
    <dgm:pt modelId="{CC170884-20F2-4702-A529-1A28201B80DF}" type="parTrans" cxnId="{3EDC13D7-610F-463E-99DA-D0A1A1440AA7}">
      <dgm:prSet/>
      <dgm:spPr/>
      <dgm:t>
        <a:bodyPr/>
        <a:lstStyle/>
        <a:p>
          <a:endParaRPr lang="en-US"/>
        </a:p>
      </dgm:t>
    </dgm:pt>
    <dgm:pt modelId="{5CCA71A9-BB17-4E5E-9B29-8C04BB7CBC32}" type="sibTrans" cxnId="{3EDC13D7-610F-463E-99DA-D0A1A1440AA7}">
      <dgm:prSet/>
      <dgm:spPr/>
      <dgm:t>
        <a:bodyPr/>
        <a:lstStyle/>
        <a:p>
          <a:endParaRPr lang="en-US"/>
        </a:p>
      </dgm:t>
    </dgm:pt>
    <dgm:pt modelId="{B56737D6-0AC1-4AE4-9B37-91B0563E9246}">
      <dgm:prSet phldrT="[Text]"/>
      <dgm:spPr/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No emphasis on quality= loss in reputation</a:t>
          </a:r>
          <a:endParaRPr lang="en-US" dirty="0">
            <a:solidFill>
              <a:srgbClr val="002060"/>
            </a:solidFill>
          </a:endParaRPr>
        </a:p>
      </dgm:t>
    </dgm:pt>
    <dgm:pt modelId="{3DF007AD-B774-4159-B204-CFCEE64495BD}" type="parTrans" cxnId="{502BDC26-8F45-4029-8AA4-7C5A134F57E7}">
      <dgm:prSet/>
      <dgm:spPr/>
      <dgm:t>
        <a:bodyPr/>
        <a:lstStyle/>
        <a:p>
          <a:endParaRPr lang="en-US"/>
        </a:p>
      </dgm:t>
    </dgm:pt>
    <dgm:pt modelId="{EF8ECA7C-0A95-45C4-9D9A-B637A4FE2D20}" type="sibTrans" cxnId="{502BDC26-8F45-4029-8AA4-7C5A134F57E7}">
      <dgm:prSet/>
      <dgm:spPr/>
      <dgm:t>
        <a:bodyPr/>
        <a:lstStyle/>
        <a:p>
          <a:endParaRPr lang="en-US"/>
        </a:p>
      </dgm:t>
    </dgm:pt>
    <dgm:pt modelId="{B03EEF25-467C-46D3-B5A4-893F35437850}" type="pres">
      <dgm:prSet presAssocID="{FEED26A6-F555-4F03-BB8E-A5EE205F7393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77771C-7D01-4EFD-B3E6-18AA08BEC084}" type="pres">
      <dgm:prSet presAssocID="{FEED26A6-F555-4F03-BB8E-A5EE205F7393}" presName="dummyMaxCanvas" presStyleCnt="0"/>
      <dgm:spPr/>
    </dgm:pt>
    <dgm:pt modelId="{7E7F61A4-A0FD-4EF7-AF0D-E83709B910DD}" type="pres">
      <dgm:prSet presAssocID="{FEED26A6-F555-4F03-BB8E-A5EE205F7393}" presName="parentComposite" presStyleCnt="0"/>
      <dgm:spPr/>
    </dgm:pt>
    <dgm:pt modelId="{D7E1241A-9E55-4059-BC7B-2DD364F2E554}" type="pres">
      <dgm:prSet presAssocID="{FEED26A6-F555-4F03-BB8E-A5EE205F7393}" presName="parent1" presStyleLbl="alignAccFollowNode1" presStyleIdx="0" presStyleCnt="4" custLinFactY="31250" custLinFactNeighborX="-23611" custLinFactNeighborY="100000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032072BD-75FA-4373-AC8B-CE84396537C4}" type="pres">
      <dgm:prSet presAssocID="{FEED26A6-F555-4F03-BB8E-A5EE205F7393}" presName="parent2" presStyleLbl="alignAccFollowNode1" presStyleIdx="1" presStyleCnt="4" custAng="1266463" custLinFactY="12500" custLinFactNeighborX="-11806" custLinFactNeighborY="100000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D6413441-5234-4947-98DA-BAB3C96D770E}" type="pres">
      <dgm:prSet presAssocID="{FEED26A6-F555-4F03-BB8E-A5EE205F7393}" presName="childrenComposite" presStyleCnt="0"/>
      <dgm:spPr/>
    </dgm:pt>
    <dgm:pt modelId="{0504F0D2-3C05-4C5C-AA13-DCC34D11E54E}" type="pres">
      <dgm:prSet presAssocID="{FEED26A6-F555-4F03-BB8E-A5EE205F7393}" presName="dummyMaxCanvas_ChildArea" presStyleCnt="0"/>
      <dgm:spPr/>
    </dgm:pt>
    <dgm:pt modelId="{5BC3F9CB-6666-4A43-8ECF-563E9FD74E33}" type="pres">
      <dgm:prSet presAssocID="{FEED26A6-F555-4F03-BB8E-A5EE205F7393}" presName="fulcrum" presStyleLbl="alignAccFollowNode1" presStyleIdx="2" presStyleCnt="4"/>
      <dgm:spPr/>
    </dgm:pt>
    <dgm:pt modelId="{6004F816-B823-4F35-ADA4-F4377C5D3F09}" type="pres">
      <dgm:prSet presAssocID="{FEED26A6-F555-4F03-BB8E-A5EE205F7393}" presName="balance_11" presStyleLbl="alignAccFollowNode1" presStyleIdx="3" presStyleCnt="4">
        <dgm:presLayoutVars>
          <dgm:bulletEnabled val="1"/>
        </dgm:presLayoutVars>
      </dgm:prSet>
      <dgm:spPr/>
    </dgm:pt>
    <dgm:pt modelId="{6F6D6E6D-26BE-4DD0-9BF3-0D119BB87EDD}" type="pres">
      <dgm:prSet presAssocID="{FEED26A6-F555-4F03-BB8E-A5EE205F7393}" presName="left_11_1" presStyleLbl="node1" presStyleIdx="0" presStyleCnt="2" custScaleY="44123" custLinFactNeighborX="2431" custLinFactNeighborY="209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562BD8-A158-42CE-8DFB-D99CC30D4051}" type="pres">
      <dgm:prSet presAssocID="{FEED26A6-F555-4F03-BB8E-A5EE205F7393}" presName="right_11_1" presStyleLbl="node1" presStyleIdx="1" presStyleCnt="2" custScaleY="51119" custLinFactNeighborX="-1389" custLinFactNeighborY="209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DC13D7-610F-463E-99DA-D0A1A1440AA7}" srcId="{FEED26A6-F555-4F03-BB8E-A5EE205F7393}" destId="{133B145E-A6E2-4198-85E5-64848A4E183F}" srcOrd="1" destOrd="0" parTransId="{CC170884-20F2-4702-A529-1A28201B80DF}" sibTransId="{5CCA71A9-BB17-4E5E-9B29-8C04BB7CBC32}"/>
    <dgm:cxn modelId="{9F6A8EBE-7E8B-435C-BC9E-608DF044450B}" type="presOf" srcId="{B56737D6-0AC1-4AE4-9B37-91B0563E9246}" destId="{E5562BD8-A158-42CE-8DFB-D99CC30D4051}" srcOrd="0" destOrd="0" presId="urn:microsoft.com/office/officeart/2005/8/layout/balance1"/>
    <dgm:cxn modelId="{92C599B1-E6C1-46A0-A07C-31F0D638E955}" srcId="{374426DE-0650-4488-B97B-F85C6F93CFE3}" destId="{6DB50BDC-062D-49E1-BD53-D296C3C2FDC4}" srcOrd="0" destOrd="0" parTransId="{2A32C026-D842-4990-8E22-101964CF54F3}" sibTransId="{D95C625C-2FD4-4F1D-AEE7-331C81BE71B8}"/>
    <dgm:cxn modelId="{EBE2870B-7D41-45BB-838A-C1263F886B7B}" srcId="{FEED26A6-F555-4F03-BB8E-A5EE205F7393}" destId="{374426DE-0650-4488-B97B-F85C6F93CFE3}" srcOrd="0" destOrd="0" parTransId="{0D558024-07B2-471B-8AD0-9DC4E4312D87}" sibTransId="{E28F4060-A408-4150-8030-7BF922307618}"/>
    <dgm:cxn modelId="{DB343BD9-D9E6-42EE-807E-03B9498E41E6}" type="presOf" srcId="{133B145E-A6E2-4198-85E5-64848A4E183F}" destId="{032072BD-75FA-4373-AC8B-CE84396537C4}" srcOrd="0" destOrd="0" presId="urn:microsoft.com/office/officeart/2005/8/layout/balance1"/>
    <dgm:cxn modelId="{21F5770D-BFB0-43A0-9CF4-6075939533AE}" type="presOf" srcId="{6DB50BDC-062D-49E1-BD53-D296C3C2FDC4}" destId="{6F6D6E6D-26BE-4DD0-9BF3-0D119BB87EDD}" srcOrd="0" destOrd="0" presId="urn:microsoft.com/office/officeart/2005/8/layout/balance1"/>
    <dgm:cxn modelId="{51D3E8CE-4F5B-4DCC-975A-6F3C41B9063B}" type="presOf" srcId="{FEED26A6-F555-4F03-BB8E-A5EE205F7393}" destId="{B03EEF25-467C-46D3-B5A4-893F35437850}" srcOrd="0" destOrd="0" presId="urn:microsoft.com/office/officeart/2005/8/layout/balance1"/>
    <dgm:cxn modelId="{A1647C57-F2B9-45A3-8135-E179247B91AC}" type="presOf" srcId="{374426DE-0650-4488-B97B-F85C6F93CFE3}" destId="{D7E1241A-9E55-4059-BC7B-2DD364F2E554}" srcOrd="0" destOrd="0" presId="urn:microsoft.com/office/officeart/2005/8/layout/balance1"/>
    <dgm:cxn modelId="{502BDC26-8F45-4029-8AA4-7C5A134F57E7}" srcId="{133B145E-A6E2-4198-85E5-64848A4E183F}" destId="{B56737D6-0AC1-4AE4-9B37-91B0563E9246}" srcOrd="0" destOrd="0" parTransId="{3DF007AD-B774-4159-B204-CFCEE64495BD}" sibTransId="{EF8ECA7C-0A95-45C4-9D9A-B637A4FE2D20}"/>
    <dgm:cxn modelId="{E82602E0-395A-4CDE-9669-D781A6C70765}" type="presParOf" srcId="{B03EEF25-467C-46D3-B5A4-893F35437850}" destId="{8477771C-7D01-4EFD-B3E6-18AA08BEC084}" srcOrd="0" destOrd="0" presId="urn:microsoft.com/office/officeart/2005/8/layout/balance1"/>
    <dgm:cxn modelId="{03C0B42A-63EB-4E78-9088-63BBC8C10FFB}" type="presParOf" srcId="{B03EEF25-467C-46D3-B5A4-893F35437850}" destId="{7E7F61A4-A0FD-4EF7-AF0D-E83709B910DD}" srcOrd="1" destOrd="0" presId="urn:microsoft.com/office/officeart/2005/8/layout/balance1"/>
    <dgm:cxn modelId="{DE24DB09-D08A-4C46-9785-72247572E1D7}" type="presParOf" srcId="{7E7F61A4-A0FD-4EF7-AF0D-E83709B910DD}" destId="{D7E1241A-9E55-4059-BC7B-2DD364F2E554}" srcOrd="0" destOrd="0" presId="urn:microsoft.com/office/officeart/2005/8/layout/balance1"/>
    <dgm:cxn modelId="{83E8D051-1BFB-4C6E-8464-66C8C720A81B}" type="presParOf" srcId="{7E7F61A4-A0FD-4EF7-AF0D-E83709B910DD}" destId="{032072BD-75FA-4373-AC8B-CE84396537C4}" srcOrd="1" destOrd="0" presId="urn:microsoft.com/office/officeart/2005/8/layout/balance1"/>
    <dgm:cxn modelId="{A69B2C0C-BEAD-4DCF-B70E-6C5F8F42B477}" type="presParOf" srcId="{B03EEF25-467C-46D3-B5A4-893F35437850}" destId="{D6413441-5234-4947-98DA-BAB3C96D770E}" srcOrd="2" destOrd="0" presId="urn:microsoft.com/office/officeart/2005/8/layout/balance1"/>
    <dgm:cxn modelId="{67E45A2D-6EF0-4BE6-B7CF-9A63618772FA}" type="presParOf" srcId="{D6413441-5234-4947-98DA-BAB3C96D770E}" destId="{0504F0D2-3C05-4C5C-AA13-DCC34D11E54E}" srcOrd="0" destOrd="0" presId="urn:microsoft.com/office/officeart/2005/8/layout/balance1"/>
    <dgm:cxn modelId="{BD8186D1-3545-46A4-B982-E163CA966493}" type="presParOf" srcId="{D6413441-5234-4947-98DA-BAB3C96D770E}" destId="{5BC3F9CB-6666-4A43-8ECF-563E9FD74E33}" srcOrd="1" destOrd="0" presId="urn:microsoft.com/office/officeart/2005/8/layout/balance1"/>
    <dgm:cxn modelId="{5D350C48-44F5-4B4E-B50B-15E9C1214EF5}" type="presParOf" srcId="{D6413441-5234-4947-98DA-BAB3C96D770E}" destId="{6004F816-B823-4F35-ADA4-F4377C5D3F09}" srcOrd="2" destOrd="0" presId="urn:microsoft.com/office/officeart/2005/8/layout/balance1"/>
    <dgm:cxn modelId="{AEF514E0-89D9-469B-A966-83F8204852EF}" type="presParOf" srcId="{D6413441-5234-4947-98DA-BAB3C96D770E}" destId="{6F6D6E6D-26BE-4DD0-9BF3-0D119BB87EDD}" srcOrd="3" destOrd="0" presId="urn:microsoft.com/office/officeart/2005/8/layout/balance1"/>
    <dgm:cxn modelId="{6F979ADF-1C36-4A9D-9EED-ED4086759DC4}" type="presParOf" srcId="{D6413441-5234-4947-98DA-BAB3C96D770E}" destId="{E5562BD8-A158-42CE-8DFB-D99CC30D4051}" srcOrd="4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99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use of mathematical notation avoids speculation about the meaning of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phrases in an imprecisely worded natural language description of a system.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Natural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language is inherently ambiguous, whereas mathematics employs a precise rigorous notation.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62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S= Initial</a:t>
            </a:r>
            <a:r>
              <a:rPr lang="en-US" baseline="0" dirty="0" smtClean="0"/>
              <a:t> Specification</a:t>
            </a:r>
          </a:p>
          <a:p>
            <a:r>
              <a:rPr lang="en-US" baseline="0" dirty="0" smtClean="0"/>
              <a:t>Mo Initial Model</a:t>
            </a:r>
          </a:p>
          <a:p>
            <a:r>
              <a:rPr lang="en-US" baseline="0" dirty="0" err="1" smtClean="0"/>
              <a:t>Mn</a:t>
            </a:r>
            <a:r>
              <a:rPr lang="en-US" baseline="0" dirty="0" smtClean="0"/>
              <a:t> Eventual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25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, and irrespective of the best design and development practices, the product will be incorrect if the requirements are incorrect.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use of formal methods generally leads to more robust software and increased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confidence in its correctness.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82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01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86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Customer Information Control System by IBM</a:t>
            </a:r>
          </a:p>
          <a:p>
            <a:r>
              <a:rPr lang="en-US" dirty="0" smtClean="0"/>
              <a:t>Terminator Robot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03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ffectLst/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effectLst/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1218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18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 algn="ctr"/>
            <a:r>
              <a:rPr lang="en-US" smtClean="0"/>
              <a:t>‹#›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chemeClr val="tx2"/>
                </a:solidFill>
              </a:rPr>
              <a:t>‹#›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chemeClr val="tx2"/>
                </a:solidFill>
              </a:rPr>
              <a:t>‹#›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62B9-2861-4BDA-96D7-59E1004FCA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700-D152-4FAF-B6C7-686B28400DE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348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62B9-2861-4BDA-96D7-59E1004FCA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700-D152-4FAF-B6C7-686B28400DE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322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62B9-2861-4BDA-96D7-59E1004FCA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700-D152-4FAF-B6C7-686B28400DE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064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62B9-2861-4BDA-96D7-59E1004FCA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700-D152-4FAF-B6C7-686B28400DE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367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62B9-2861-4BDA-96D7-59E1004FCA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700-D152-4FAF-B6C7-686B28400DE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492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62B9-2861-4BDA-96D7-59E1004FCA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700-D152-4FAF-B6C7-686B28400DE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131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62B9-2861-4BDA-96D7-59E1004FCA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700-D152-4FAF-B6C7-686B28400DE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1669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62B9-2861-4BDA-96D7-59E1004FCA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700-D152-4FAF-B6C7-686B28400DE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58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‹#›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62B9-2861-4BDA-96D7-59E1004FCA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700-D152-4FAF-B6C7-686B28400DE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0316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62B9-2861-4BDA-96D7-59E1004FCA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700-D152-4FAF-B6C7-686B28400DE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54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62B9-2861-4BDA-96D7-59E1004FCA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FB700-D152-4FAF-B6C7-686B28400DE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85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‹#›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‹#›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‹#›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‹#›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‹#›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chemeClr val="tx2"/>
                </a:solidFill>
              </a:rPr>
              <a:t>‹#›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‹#›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/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/>
                <a:latin typeface="Arial Black" pitchFamily="34" charset="0"/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208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ffectLst/>
                <a:latin typeface="Times New Roman" pitchFamily="18" charset="0"/>
              </a:endParaRPr>
            </a:p>
          </p:txBody>
        </p:sp>
        <p:sp>
          <p:nvSpPr>
            <p:cNvPr id="1208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effectLst/>
                <a:latin typeface="Times New Roman" pitchFamily="18" charset="0"/>
              </a:endParaRPr>
            </a:p>
          </p:txBody>
        </p:sp>
        <p:sp>
          <p:nvSpPr>
            <p:cNvPr id="1208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208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208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effectLst/>
              </a:endParaRPr>
            </a:p>
          </p:txBody>
        </p:sp>
        <p:sp>
          <p:nvSpPr>
            <p:cNvPr id="1208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effectLst/>
              </a:endParaRPr>
            </a:p>
          </p:txBody>
        </p:sp>
        <p:sp>
          <p:nvSpPr>
            <p:cNvPr id="1208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effectLst/>
                <a:latin typeface="Times New Roman" pitchFamily="18" charset="0"/>
              </a:endParaRPr>
            </a:p>
          </p:txBody>
        </p:sp>
        <p:sp>
          <p:nvSpPr>
            <p:cNvPr id="1208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effectLst/>
              </a:endParaRPr>
            </a:p>
          </p:txBody>
        </p:sp>
        <p:sp>
          <p:nvSpPr>
            <p:cNvPr id="1208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effectLst/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/>
              </a:defRPr>
            </a:lvl1pPr>
          </a:lstStyle>
          <a:p>
            <a:r>
              <a:rPr lang="en-US" smtClean="0">
                <a:solidFill>
                  <a:schemeClr val="tx2"/>
                </a:solidFill>
              </a:rPr>
              <a:t>‹#›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862B9-2861-4BDA-96D7-59E1004FCA3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FB700-D152-4FAF-B6C7-686B28400DE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143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Formal Method in Software Engineering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2242" y="3707321"/>
            <a:ext cx="6440760" cy="1270992"/>
          </a:xfrm>
        </p:spPr>
        <p:txBody>
          <a:bodyPr>
            <a:normAutofit/>
          </a:bodyPr>
          <a:lstStyle/>
          <a:p>
            <a:r>
              <a:rPr lang="en-GB" smtClean="0">
                <a:solidFill>
                  <a:schemeClr val="tx1"/>
                </a:solidFill>
              </a:rPr>
              <a:t>Lecture#3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iqra national university peshaw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88640"/>
            <a:ext cx="1933453" cy="193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7544" y="5085184"/>
            <a:ext cx="8136904" cy="16561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en-GB" sz="2700" b="1" dirty="0" err="1" smtClean="0">
                <a:solidFill>
                  <a:prstClr val="black"/>
                </a:solidFill>
              </a:rPr>
              <a:t>Waqas</a:t>
            </a:r>
            <a:r>
              <a:rPr lang="en-GB" sz="2700" b="1" dirty="0" smtClean="0">
                <a:solidFill>
                  <a:prstClr val="black"/>
                </a:solidFill>
              </a:rPr>
              <a:t> </a:t>
            </a:r>
            <a:r>
              <a:rPr lang="en-GB" sz="2700" b="1" dirty="0">
                <a:solidFill>
                  <a:prstClr val="black"/>
                </a:solidFill>
              </a:rPr>
              <a:t>Swati</a:t>
            </a:r>
          </a:p>
          <a:p>
            <a:pPr lvl="0" algn="ctr">
              <a:spcBef>
                <a:spcPct val="20000"/>
              </a:spcBef>
            </a:pPr>
            <a:r>
              <a:rPr lang="en-GB" sz="2700" dirty="0" smtClean="0">
                <a:solidFill>
                  <a:prstClr val="black"/>
                </a:solidFill>
              </a:rPr>
              <a:t>6</a:t>
            </a:r>
            <a:r>
              <a:rPr lang="en-GB" sz="2700" baseline="30000" dirty="0" smtClean="0">
                <a:solidFill>
                  <a:prstClr val="black"/>
                </a:solidFill>
              </a:rPr>
              <a:t>th</a:t>
            </a:r>
            <a:r>
              <a:rPr lang="en-GB" sz="2700" dirty="0">
                <a:solidFill>
                  <a:prstClr val="black"/>
                </a:solidFill>
              </a:rPr>
              <a:t> </a:t>
            </a:r>
            <a:r>
              <a:rPr lang="en-GB" sz="2700" dirty="0" smtClean="0">
                <a:solidFill>
                  <a:prstClr val="black"/>
                </a:solidFill>
              </a:rPr>
              <a:t>March 2019</a:t>
            </a:r>
            <a:endParaRPr lang="en-GB" sz="2700" dirty="0">
              <a:solidFill>
                <a:prstClr val="black"/>
              </a:solidFill>
            </a:endParaRPr>
          </a:p>
          <a:p>
            <a:pPr lvl="0" algn="ctr">
              <a:spcBef>
                <a:spcPct val="20000"/>
              </a:spcBef>
            </a:pPr>
            <a:r>
              <a:rPr lang="en-GB" sz="2700" dirty="0" smtClean="0">
                <a:solidFill>
                  <a:prstClr val="black"/>
                </a:solidFill>
              </a:rPr>
              <a:t>1100-1400Hrs</a:t>
            </a:r>
            <a:endParaRPr lang="en-GB" sz="27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34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Formal Methods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Model Oriented Approach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Mathematically based modeling.</a:t>
            </a:r>
          </a:p>
          <a:p>
            <a:r>
              <a:rPr lang="en-US" dirty="0" smtClean="0"/>
              <a:t>Model is simplification of real world.</a:t>
            </a:r>
          </a:p>
          <a:p>
            <a:r>
              <a:rPr lang="en-US" dirty="0" smtClean="0"/>
              <a:t>Model explain the behavior and predict future.</a:t>
            </a:r>
          </a:p>
          <a:p>
            <a:r>
              <a:rPr lang="en-US" dirty="0" smtClean="0"/>
              <a:t>Modeling here is based set theory, sequences, functions and relations.</a:t>
            </a:r>
          </a:p>
          <a:p>
            <a:r>
              <a:rPr lang="en-US" dirty="0" smtClean="0"/>
              <a:t>VDM</a:t>
            </a:r>
          </a:p>
          <a:p>
            <a:r>
              <a:rPr lang="en-US" dirty="0" smtClean="0"/>
              <a:t>Z 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Axiomatic Approach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Focus on properties of proposed system.</a:t>
            </a:r>
          </a:p>
          <a:p>
            <a:r>
              <a:rPr lang="en-US" dirty="0" smtClean="0"/>
              <a:t>Required properties &amp;  behavior are stated in mathematical notation, requires no modeling.</a:t>
            </a:r>
          </a:p>
          <a:p>
            <a:endParaRPr lang="en-US" dirty="0"/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1314563116"/>
              </p:ext>
            </p:extLst>
          </p:nvPr>
        </p:nvGraphicFramePr>
        <p:xfrm>
          <a:off x="1295400" y="2260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772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Mathematics in Software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Debate is still on-going.</a:t>
            </a: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13616219"/>
              </p:ext>
            </p:extLst>
          </p:nvPr>
        </p:nvGraphicFramePr>
        <p:xfrm>
          <a:off x="1524000" y="2362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&quot;No&quot; Symbol 5"/>
          <p:cNvSpPr/>
          <p:nvPr/>
        </p:nvSpPr>
        <p:spPr>
          <a:xfrm>
            <a:off x="2061189" y="1634624"/>
            <a:ext cx="5040344" cy="4899711"/>
          </a:xfrm>
          <a:prstGeom prst="noSmoking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What about you… ??</a:t>
            </a:r>
            <a:endParaRPr lang="en-US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85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Z-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Founded </a:t>
            </a:r>
            <a:r>
              <a:rPr lang="en-US" dirty="0"/>
              <a:t>on </a:t>
            </a:r>
            <a:r>
              <a:rPr lang="en-US" dirty="0" err="1"/>
              <a:t>Zermelo</a:t>
            </a:r>
            <a:r>
              <a:rPr lang="en-US" dirty="0"/>
              <a:t> set </a:t>
            </a:r>
            <a:r>
              <a:rPr lang="en-US" dirty="0" smtClean="0"/>
              <a:t>theory at Oxford </a:t>
            </a:r>
            <a:r>
              <a:rPr lang="en-US" dirty="0"/>
              <a:t>University in the early </a:t>
            </a:r>
            <a:r>
              <a:rPr lang="en-US" dirty="0" smtClean="0"/>
              <a:t>1980s.</a:t>
            </a:r>
          </a:p>
          <a:p>
            <a:r>
              <a:rPr lang="en-US" dirty="0" smtClean="0"/>
              <a:t>It </a:t>
            </a:r>
            <a:r>
              <a:rPr lang="en-US" dirty="0"/>
              <a:t>is used for </a:t>
            </a:r>
            <a:r>
              <a:rPr lang="en-US" dirty="0" smtClean="0"/>
              <a:t>the formal </a:t>
            </a:r>
            <a:r>
              <a:rPr lang="en-US" dirty="0"/>
              <a:t>specification of software and is a model-oriented </a:t>
            </a:r>
            <a:r>
              <a:rPr lang="en-US" dirty="0" smtClean="0"/>
              <a:t>approach.</a:t>
            </a:r>
          </a:p>
          <a:p>
            <a:r>
              <a:rPr lang="en-US" dirty="0" smtClean="0"/>
              <a:t>An explicit model </a:t>
            </a:r>
            <a:r>
              <a:rPr lang="en-US" dirty="0"/>
              <a:t>of the state of an abstract machine is given, and the operations are defined </a:t>
            </a:r>
            <a:r>
              <a:rPr lang="en-US" dirty="0" smtClean="0"/>
              <a:t>in terms </a:t>
            </a:r>
            <a:r>
              <a:rPr lang="en-US" dirty="0"/>
              <a:t>of the effect on the state. 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onsists </a:t>
            </a:r>
            <a:r>
              <a:rPr lang="en-US" dirty="0"/>
              <a:t>essentially </a:t>
            </a:r>
            <a:r>
              <a:rPr lang="en-US" dirty="0" smtClean="0"/>
              <a:t>of</a:t>
            </a:r>
            <a:r>
              <a:rPr lang="en-US" dirty="0"/>
              <a:t> </a:t>
            </a:r>
            <a:r>
              <a:rPr lang="en-US" dirty="0" smtClean="0"/>
              <a:t>boxes </a:t>
            </a:r>
            <a:r>
              <a:rPr lang="en-US" dirty="0"/>
              <a:t>(or schemas), and these are used to describe operations and states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Z specification language was published as an ISO standard</a:t>
            </a:r>
            <a:br>
              <a:rPr lang="en-US" dirty="0"/>
            </a:br>
            <a:r>
              <a:rPr lang="en-US" dirty="0"/>
              <a:t>(ISO/IEC 13568:2002) in </a:t>
            </a:r>
            <a:r>
              <a:rPr lang="en-US" dirty="0" smtClean="0"/>
              <a:t>2002.</a:t>
            </a:r>
          </a:p>
          <a:p>
            <a:r>
              <a:rPr lang="en-US" dirty="0" smtClean="0"/>
              <a:t>The </a:t>
            </a:r>
            <a:r>
              <a:rPr lang="en-US" dirty="0"/>
              <a:t>schema calculus is a powerful means of decomposing a specification </a:t>
            </a:r>
            <a:r>
              <a:rPr lang="en-US" dirty="0" smtClean="0"/>
              <a:t>into smaller </a:t>
            </a:r>
            <a:r>
              <a:rPr lang="en-US" dirty="0"/>
              <a:t>pieces or schemas. </a:t>
            </a:r>
            <a:endParaRPr lang="en-US" dirty="0" smtClean="0"/>
          </a:p>
          <a:p>
            <a:r>
              <a:rPr lang="en-US" dirty="0" smtClean="0"/>
              <a:t>Mathematical </a:t>
            </a:r>
            <a:r>
              <a:rPr lang="en-US" dirty="0"/>
              <a:t>data types are used to model the </a:t>
            </a:r>
            <a:r>
              <a:rPr lang="en-US" dirty="0" smtClean="0"/>
              <a:t>data in </a:t>
            </a:r>
            <a:r>
              <a:rPr lang="en-US" dirty="0"/>
              <a:t>a system, and these data types obey mathematical laws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4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Z- </a:t>
            </a:r>
            <a:r>
              <a:rPr lang="en-US" dirty="0" smtClean="0"/>
              <a:t>Specification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Operations are defined in </a:t>
            </a:r>
            <a:r>
              <a:rPr lang="en-US" dirty="0" smtClean="0"/>
              <a:t>a pre/post-condition </a:t>
            </a:r>
            <a:r>
              <a:rPr lang="en-US" dirty="0"/>
              <a:t>style.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3832701"/>
            <a:ext cx="5757519" cy="2262982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033019"/>
              </p:ext>
            </p:extLst>
          </p:nvPr>
        </p:nvGraphicFramePr>
        <p:xfrm>
          <a:off x="1981200" y="3492341"/>
          <a:ext cx="4572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9352"/>
                <a:gridCol w="281264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Semantic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23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 through chapter 3 of “Concise Guide to Formal Methods”</a:t>
            </a:r>
          </a:p>
          <a:p>
            <a:pPr marL="0" indent="0">
              <a:buNone/>
            </a:pPr>
            <a:r>
              <a:rPr lang="en-US"/>
              <a:t>https://staff.washington.edu/jon/z/glossary.html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14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26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Chapter 3</a:t>
            </a:r>
            <a:endParaRPr lang="en-US" dirty="0"/>
          </a:p>
          <a:p>
            <a:r>
              <a:rPr lang="en-US" dirty="0" smtClean="0"/>
              <a:t>Overview of Formal Methods</a:t>
            </a:r>
          </a:p>
          <a:p>
            <a:pPr lvl="1"/>
            <a:r>
              <a:rPr lang="en-US" dirty="0" smtClean="0"/>
              <a:t>Introduction</a:t>
            </a:r>
          </a:p>
          <a:p>
            <a:pPr lvl="2"/>
            <a:r>
              <a:rPr lang="en-US" dirty="0" smtClean="0"/>
              <a:t>Criticism on Formal Methods</a:t>
            </a:r>
          </a:p>
          <a:p>
            <a:pPr lvl="1"/>
            <a:r>
              <a:rPr lang="en-US" dirty="0" smtClean="0"/>
              <a:t>Why should we use Formal Methods?</a:t>
            </a:r>
          </a:p>
          <a:p>
            <a:pPr lvl="1"/>
            <a:r>
              <a:rPr lang="en-US" dirty="0" smtClean="0"/>
              <a:t>Industrial tools for Formal Methods.</a:t>
            </a:r>
          </a:p>
          <a:p>
            <a:pPr lvl="1"/>
            <a:r>
              <a:rPr lang="en-US" dirty="0" smtClean="0"/>
              <a:t>Approaches to Formal Methods</a:t>
            </a:r>
          </a:p>
          <a:p>
            <a:pPr lvl="2"/>
            <a:r>
              <a:rPr lang="en-US" dirty="0" smtClean="0"/>
              <a:t>Model Oriented Approach</a:t>
            </a:r>
          </a:p>
          <a:p>
            <a:pPr lvl="2"/>
            <a:r>
              <a:rPr lang="en-US" dirty="0" smtClean="0"/>
              <a:t>Axiomatic Approach</a:t>
            </a:r>
          </a:p>
          <a:p>
            <a:pPr lvl="1"/>
            <a:r>
              <a:rPr lang="en-US" dirty="0" smtClean="0"/>
              <a:t>Mathematics in Software Engineering</a:t>
            </a:r>
          </a:p>
          <a:p>
            <a:pPr lvl="1"/>
            <a:r>
              <a:rPr lang="en-US" dirty="0" smtClean="0"/>
              <a:t>Z Specification Language</a:t>
            </a:r>
          </a:p>
          <a:p>
            <a:pPr lvl="1"/>
            <a:r>
              <a:rPr lang="en-US" dirty="0" smtClean="0"/>
              <a:t>Usability of Formal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32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Formal Methods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term “formal methods” refers to various mathematical techniques used for the</a:t>
            </a:r>
            <a:br>
              <a:rPr lang="en-US" dirty="0"/>
            </a:br>
            <a:r>
              <a:rPr lang="en-US" dirty="0"/>
              <a:t>formal specification and </a:t>
            </a:r>
            <a:r>
              <a:rPr lang="en-US" dirty="0" smtClean="0"/>
              <a:t>development </a:t>
            </a:r>
            <a:r>
              <a:rPr lang="en-US" dirty="0"/>
              <a:t>of </a:t>
            </a:r>
            <a:r>
              <a:rPr lang="en-US" dirty="0" smtClean="0"/>
              <a:t>software.</a:t>
            </a:r>
          </a:p>
          <a:p>
            <a:r>
              <a:rPr lang="en-US" dirty="0" smtClean="0"/>
              <a:t>They </a:t>
            </a:r>
            <a:r>
              <a:rPr lang="en-US" dirty="0"/>
              <a:t>consist of a formal specification language and employ a collection of tools to support the </a:t>
            </a:r>
            <a:r>
              <a:rPr lang="en-US" dirty="0">
                <a:solidFill>
                  <a:srgbClr val="FF0000"/>
                </a:solidFill>
              </a:rPr>
              <a:t>syntax </a:t>
            </a:r>
            <a:r>
              <a:rPr lang="en-US" dirty="0" smtClean="0">
                <a:solidFill>
                  <a:srgbClr val="FF0000"/>
                </a:solidFill>
              </a:rPr>
              <a:t>checking of </a:t>
            </a:r>
            <a:r>
              <a:rPr lang="en-US" dirty="0">
                <a:solidFill>
                  <a:srgbClr val="FF0000"/>
                </a:solidFill>
              </a:rPr>
              <a:t>the specification</a:t>
            </a:r>
            <a:r>
              <a:rPr lang="en-US" dirty="0"/>
              <a:t>, as well as the </a:t>
            </a:r>
            <a:r>
              <a:rPr lang="en-US" dirty="0">
                <a:solidFill>
                  <a:srgbClr val="FF0000"/>
                </a:solidFill>
              </a:rPr>
              <a:t>proof of properties of the specification</a:t>
            </a:r>
            <a:r>
              <a:rPr lang="en-US" dirty="0"/>
              <a:t>. </a:t>
            </a:r>
            <a:br>
              <a:rPr lang="en-US" dirty="0"/>
            </a:b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143000" y="2438400"/>
            <a:ext cx="6553200" cy="22860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/>
              <a:t>The formal specification thus becomes the key reference point for the </a:t>
            </a:r>
            <a:r>
              <a:rPr lang="en-US" sz="2000" b="1" dirty="0" smtClean="0"/>
              <a:t>different parties </a:t>
            </a:r>
            <a:r>
              <a:rPr lang="en-US" sz="2000" b="1" dirty="0"/>
              <a:t>involved in the construction of the </a:t>
            </a:r>
            <a:r>
              <a:rPr lang="en-US" sz="2000" b="1" dirty="0" smtClean="0"/>
              <a:t>system.</a:t>
            </a:r>
          </a:p>
          <a:p>
            <a:pPr algn="just"/>
            <a:r>
              <a:rPr lang="en-US" sz="2000" b="1" dirty="0" smtClean="0"/>
              <a:t>It </a:t>
            </a:r>
            <a:r>
              <a:rPr lang="en-US" sz="2000" b="1" dirty="0"/>
              <a:t>may be used as the </a:t>
            </a:r>
            <a:r>
              <a:rPr lang="en-US" sz="2000" b="1" dirty="0" smtClean="0"/>
              <a:t>reference point </a:t>
            </a:r>
            <a:r>
              <a:rPr lang="en-US" sz="2000" b="1" dirty="0"/>
              <a:t>for the requirements; program implementation; testing and program documentation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8999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 to Formal Methods	</a:t>
            </a:r>
            <a:r>
              <a:rPr lang="en-US" dirty="0" smtClean="0"/>
              <a:t>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specification is written in a mathematical language, and the </a:t>
            </a:r>
            <a:r>
              <a:rPr lang="en-US" dirty="0" smtClean="0"/>
              <a:t>implementation may </a:t>
            </a:r>
            <a:r>
              <a:rPr lang="en-US" dirty="0"/>
              <a:t>be derived from the specification via stepwise </a:t>
            </a:r>
            <a:r>
              <a:rPr lang="en-US" dirty="0" smtClean="0"/>
              <a:t>refinement.</a:t>
            </a:r>
          </a:p>
          <a:p>
            <a:r>
              <a:rPr lang="en-US" dirty="0" smtClean="0"/>
              <a:t>The </a:t>
            </a:r>
            <a:r>
              <a:rPr lang="en-US" dirty="0"/>
              <a:t>refinement </a:t>
            </a:r>
            <a:r>
              <a:rPr lang="en-US" dirty="0" smtClean="0"/>
              <a:t>step makes </a:t>
            </a:r>
            <a:r>
              <a:rPr lang="en-US" dirty="0"/>
              <a:t>the specification more concrete and closer to the actual implementation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6744" y="4953000"/>
            <a:ext cx="5130511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53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 to Formal Methods	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Requirements are the foundation of the system to be </a:t>
            </a:r>
            <a:r>
              <a:rPr lang="en-US" dirty="0" smtClean="0"/>
              <a:t>built.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rgbClr val="FF0000"/>
                </a:solidFill>
              </a:rPr>
              <a:t>Requirement ∝ Product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dirty="0" smtClean="0"/>
              <a:t>The </a:t>
            </a:r>
            <a:r>
              <a:rPr lang="en-US" dirty="0"/>
              <a:t>objective of requirements validation is to </a:t>
            </a:r>
            <a:r>
              <a:rPr lang="en-US" dirty="0" smtClean="0"/>
              <a:t>ensure that </a:t>
            </a:r>
            <a:r>
              <a:rPr lang="en-US" dirty="0"/>
              <a:t>the requirements reflect what is actually required by the </a:t>
            </a:r>
            <a:r>
              <a:rPr lang="en-US" dirty="0" smtClean="0"/>
              <a:t>customer.</a:t>
            </a:r>
          </a:p>
          <a:p>
            <a:r>
              <a:rPr lang="en-US" dirty="0" smtClean="0"/>
              <a:t>Formal </a:t>
            </a:r>
            <a:r>
              <a:rPr lang="en-US" dirty="0"/>
              <a:t>methods may be employed to model the requirements, and the model exploration yields further desirable or undesirable properties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29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 of Formal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626" y="1943100"/>
            <a:ext cx="8464747" cy="384016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66800" y="2590800"/>
            <a:ext cx="7737573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But informal offer no guarantee of correct understanding because of ambiguity.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56968" y="2895600"/>
            <a:ext cx="7747405" cy="3429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validation of specification can be carried out by using mathematical proof.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54510" y="3240344"/>
            <a:ext cx="7747405" cy="3429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VDM offers this (Specification + Development).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35051" y="3754694"/>
            <a:ext cx="7786321" cy="30508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Models </a:t>
            </a:r>
            <a:r>
              <a:rPr lang="en-US" dirty="0" smtClean="0"/>
              <a:t>allow properties of </a:t>
            </a:r>
            <a:r>
              <a:rPr lang="en-US" dirty="0"/>
              <a:t>requirements to be studied prior to </a:t>
            </a:r>
            <a:r>
              <a:rPr lang="en-US" dirty="0" smtClean="0"/>
              <a:t>implementation.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15595" y="4404519"/>
            <a:ext cx="7747405" cy="3429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Its time consuming but tool support make it easier.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15594" y="5185569"/>
            <a:ext cx="7747405" cy="3429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Easy to learn, their results are good and useful.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72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should we use Formal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There is a strong motivation to use best practice in software engineering in order </a:t>
            </a:r>
            <a:r>
              <a:rPr lang="en-US" dirty="0" smtClean="0"/>
              <a:t>to produce </a:t>
            </a:r>
            <a:r>
              <a:rPr lang="en-US" dirty="0"/>
              <a:t>software adhering to high-quality </a:t>
            </a:r>
            <a:r>
              <a:rPr lang="en-US" dirty="0" smtClean="0"/>
              <a:t>standards.</a:t>
            </a:r>
          </a:p>
          <a:p>
            <a:r>
              <a:rPr lang="en-US" dirty="0" smtClean="0"/>
              <a:t>Quality </a:t>
            </a:r>
            <a:r>
              <a:rPr lang="en-US" dirty="0"/>
              <a:t>problems with software may cause minor irritations or major damage to a customer’s </a:t>
            </a:r>
            <a:r>
              <a:rPr lang="en-US" dirty="0" smtClean="0"/>
              <a:t>business including </a:t>
            </a:r>
            <a:r>
              <a:rPr lang="en-US" dirty="0"/>
              <a:t>loss of </a:t>
            </a:r>
            <a:r>
              <a:rPr lang="en-US" dirty="0" smtClean="0"/>
              <a:t>life.</a:t>
            </a:r>
          </a:p>
          <a:p>
            <a:r>
              <a:rPr lang="en-US" dirty="0" smtClean="0"/>
              <a:t>Formal </a:t>
            </a:r>
            <a:r>
              <a:rPr lang="en-US" dirty="0"/>
              <a:t>methods are a leading-edge technology that may be </a:t>
            </a:r>
            <a:r>
              <a:rPr lang="en-US" dirty="0" smtClean="0"/>
              <a:t>of benefit </a:t>
            </a:r>
            <a:r>
              <a:rPr lang="en-US" dirty="0"/>
              <a:t>to companies in reducing the occurrence of defects in software products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65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should we use Formal </a:t>
            </a:r>
            <a:r>
              <a:rPr lang="en-US" dirty="0" smtClean="0"/>
              <a:t>Methods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It is quite possible that a Software Company is sued for the defective software if it has injured a third party.</a:t>
            </a:r>
          </a:p>
          <a:p>
            <a:r>
              <a:rPr lang="en-US" dirty="0" smtClean="0"/>
              <a:t>Cost Effective.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9</a:t>
            </a:r>
            <a:r>
              <a:rPr lang="en-US" dirty="0">
                <a:solidFill>
                  <a:srgbClr val="FF0000"/>
                </a:solidFill>
              </a:rPr>
              <a:t>% cost saving is attributed to </a:t>
            </a:r>
            <a:r>
              <a:rPr lang="en-US" dirty="0" smtClean="0">
                <a:solidFill>
                  <a:srgbClr val="FF0000"/>
                </a:solidFill>
              </a:rPr>
              <a:t>the use </a:t>
            </a:r>
            <a:r>
              <a:rPr lang="en-US" dirty="0">
                <a:solidFill>
                  <a:srgbClr val="FF0000"/>
                </a:solidFill>
              </a:rPr>
              <a:t>of formal methods during the CICS </a:t>
            </a:r>
            <a:r>
              <a:rPr lang="en-US" dirty="0" smtClean="0">
                <a:solidFill>
                  <a:srgbClr val="FF0000"/>
                </a:solidFill>
              </a:rPr>
              <a:t>project.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T800 project attributes </a:t>
            </a:r>
            <a:r>
              <a:rPr lang="en-US" dirty="0" smtClean="0">
                <a:solidFill>
                  <a:srgbClr val="FF0000"/>
                </a:solidFill>
              </a:rPr>
              <a:t>a 12-month </a:t>
            </a:r>
            <a:r>
              <a:rPr lang="en-US" dirty="0">
                <a:solidFill>
                  <a:srgbClr val="FF0000"/>
                </a:solidFill>
              </a:rPr>
              <a:t>reduction in testing time to the use of formal methods.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use of Formal Methods in </a:t>
            </a:r>
            <a:r>
              <a:rPr lang="en-US" b="1" dirty="0" smtClean="0"/>
              <a:t>MANDATORY.</a:t>
            </a:r>
          </a:p>
          <a:p>
            <a:pPr lvl="1"/>
            <a:r>
              <a:rPr lang="en-US" dirty="0" smtClean="0"/>
              <a:t>MOD UK from 1990.</a:t>
            </a:r>
          </a:p>
          <a:p>
            <a:pPr lvl="1"/>
            <a:r>
              <a:rPr lang="en-US" dirty="0" smtClean="0"/>
              <a:t>Safety Critical Systems.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44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Industrial Tools for Formal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Initially criticized for not being of industrial strength.</a:t>
            </a:r>
          </a:p>
          <a:p>
            <a:r>
              <a:rPr lang="en-US" dirty="0" smtClean="0"/>
              <a:t>CZT.</a:t>
            </a:r>
          </a:p>
          <a:p>
            <a:r>
              <a:rPr lang="en-US" dirty="0" smtClean="0"/>
              <a:t>B-Toolkit.</a:t>
            </a:r>
          </a:p>
          <a:p>
            <a:r>
              <a:rPr lang="en-US" dirty="0" smtClean="0"/>
              <a:t>IFAD Toolbox.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0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DDB1280-0676-4822-8A4D-E954834AE2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Lecture 1</Template>
  <TotalTime>0</TotalTime>
  <Words>832</Words>
  <Application>Microsoft Office PowerPoint</Application>
  <PresentationFormat>On-screen Show (4:3)</PresentationFormat>
  <Paragraphs>113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Times New Roman</vt:lpstr>
      <vt:lpstr>Wingdings</vt:lpstr>
      <vt:lpstr>Pixel</vt:lpstr>
      <vt:lpstr>Office Theme</vt:lpstr>
      <vt:lpstr>Formal Method in Software Engineering</vt:lpstr>
      <vt:lpstr>Outline</vt:lpstr>
      <vt:lpstr>Introduction to Formal Methods </vt:lpstr>
      <vt:lpstr>Introduction to Formal Methods  (Cont’d)</vt:lpstr>
      <vt:lpstr>Introduction to Formal Methods  (Cont’d)</vt:lpstr>
      <vt:lpstr>Criticism of Formal Methods</vt:lpstr>
      <vt:lpstr>Why should we use Formal Methods</vt:lpstr>
      <vt:lpstr>Why should we use Formal Methods (Cont’d)</vt:lpstr>
      <vt:lpstr>Industrial Tools for Formal Methods</vt:lpstr>
      <vt:lpstr>Approaches to Formal Methods</vt:lpstr>
      <vt:lpstr>Mathematics in Software Engineering</vt:lpstr>
      <vt:lpstr>Z- Specification</vt:lpstr>
      <vt:lpstr>Z- Specification (Cont’d)</vt:lpstr>
      <vt:lpstr>Reading 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2013-02-03T16:38:09Z</dcterms:created>
  <dcterms:modified xsi:type="dcterms:W3CDTF">2019-03-13T03:32:29Z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