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06" r:id="rId2"/>
    <p:sldMasterId id="2147483730" r:id="rId3"/>
  </p:sldMasterIdLst>
  <p:notesMasterIdLst>
    <p:notesMasterId r:id="rId21"/>
  </p:notesMasterIdLst>
  <p:sldIdLst>
    <p:sldId id="364" r:id="rId4"/>
    <p:sldId id="365" r:id="rId5"/>
    <p:sldId id="366" r:id="rId6"/>
    <p:sldId id="367" r:id="rId7"/>
    <p:sldId id="368" r:id="rId8"/>
    <p:sldId id="277" r:id="rId9"/>
    <p:sldId id="280" r:id="rId10"/>
    <p:sldId id="369" r:id="rId11"/>
    <p:sldId id="370" r:id="rId12"/>
    <p:sldId id="371" r:id="rId13"/>
    <p:sldId id="372" r:id="rId14"/>
    <p:sldId id="373" r:id="rId15"/>
    <p:sldId id="374" r:id="rId16"/>
    <p:sldId id="375" r:id="rId17"/>
    <p:sldId id="376" r:id="rId18"/>
    <p:sldId id="377" r:id="rId19"/>
    <p:sldId id="378" r:id="rId20"/>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88223" autoAdjust="0"/>
  </p:normalViewPr>
  <p:slideViewPr>
    <p:cSldViewPr>
      <p:cViewPr varScale="1">
        <p:scale>
          <a:sx n="65" d="100"/>
          <a:sy n="65" d="100"/>
        </p:scale>
        <p:origin x="154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2/20/2019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a:t>
            </a:fld>
            <a:endParaRPr lang="en-US"/>
          </a:p>
        </p:txBody>
      </p:sp>
    </p:spTree>
    <p:extLst>
      <p:ext uri="{BB962C8B-B14F-4D97-AF65-F5344CB8AC3E}">
        <p14:creationId xmlns:p14="http://schemas.microsoft.com/office/powerpoint/2010/main" val="949699677"/>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Human factors for HCI.</a:t>
            </a:r>
            <a:br>
              <a:rPr lang="en-US" dirty="0" smtClean="0"/>
            </a:br>
            <a:r>
              <a:rPr lang="en-US" dirty="0" smtClean="0"/>
              <a:t>Computer factor for</a:t>
            </a:r>
            <a:r>
              <a:rPr lang="en-US" baseline="0" dirty="0" smtClean="0"/>
              <a:t> HCI</a:t>
            </a:r>
            <a:br>
              <a:rPr lang="en-US" baseline="0" dirty="0" smtClean="0"/>
            </a:b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a:p>
        </p:txBody>
      </p:sp>
    </p:spTree>
    <p:extLst>
      <p:ext uri="{BB962C8B-B14F-4D97-AF65-F5344CB8AC3E}">
        <p14:creationId xmlns:p14="http://schemas.microsoft.com/office/powerpoint/2010/main" val="3570768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“Mongolian Hordes” management myth is the belief that adding more programmers to a</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software project that is running late will allow it to catch-up.</a:t>
            </a:r>
          </a:p>
          <a:p>
            <a:r>
              <a:rPr lang="en-US" sz="1200" b="0" i="0" kern="1200" dirty="0" smtClean="0">
                <a:solidFill>
                  <a:schemeClr val="tx1"/>
                </a:solidFill>
                <a:effectLst/>
                <a:latin typeface="+mn-lt"/>
                <a:ea typeface="+mn-ea"/>
                <a:cs typeface="+mn-cs"/>
              </a:rPr>
              <a:t>The reality is that adding people to a</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late software project actually makes it later.</a:t>
            </a:r>
            <a:r>
              <a:rPr lang="en-US" dirty="0" smtClean="0"/>
              <a:t> </a:t>
            </a:r>
            <a:br>
              <a:rPr lang="en-US" dirty="0" smtClean="0"/>
            </a:b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a:p>
        </p:txBody>
      </p:sp>
    </p:spTree>
    <p:extLst>
      <p:ext uri="{BB962C8B-B14F-4D97-AF65-F5344CB8AC3E}">
        <p14:creationId xmlns:p14="http://schemas.microsoft.com/office/powerpoint/2010/main" val="3731240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Assignment Failed project in SE?</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a:p>
        </p:txBody>
      </p:sp>
    </p:spTree>
    <p:extLst>
      <p:ext uri="{BB962C8B-B14F-4D97-AF65-F5344CB8AC3E}">
        <p14:creationId xmlns:p14="http://schemas.microsoft.com/office/powerpoint/2010/main" val="2451336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a:p>
        </p:txBody>
      </p:sp>
    </p:spTree>
    <p:extLst>
      <p:ext uri="{BB962C8B-B14F-4D97-AF65-F5344CB8AC3E}">
        <p14:creationId xmlns:p14="http://schemas.microsoft.com/office/powerpoint/2010/main" val="3632341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Starts with requirements gathering and definition. It is followed by the system specification (with the functional and non-functional requirements), the design and implementation of the software, and comprehensive testing. The software testing generally includes unit, system and user acceptance testing.</a:t>
            </a:r>
          </a:p>
          <a:p>
            <a:r>
              <a:rPr lang="en-US" sz="1200" b="0" i="0" kern="1200" dirty="0" smtClean="0">
                <a:solidFill>
                  <a:schemeClr val="tx1"/>
                </a:solidFill>
                <a:effectLst/>
                <a:latin typeface="+mn-lt"/>
                <a:ea typeface="+mn-ea"/>
                <a:cs typeface="+mn-cs"/>
              </a:rPr>
              <a:t>.</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The waterfall model is employed for projects where the requirements can be identified early in the project life cycle or are known in advance</a:t>
            </a:r>
            <a:r>
              <a:rPr lang="en-US" dirty="0" smtClean="0"/>
              <a:t> </a:t>
            </a:r>
            <a:br>
              <a:rPr lang="en-US" dirty="0" smtClean="0"/>
            </a:b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14</a:t>
            </a:fld>
            <a:endParaRPr lang="en-US"/>
          </a:p>
        </p:txBody>
      </p:sp>
    </p:spTree>
    <p:extLst>
      <p:ext uri="{BB962C8B-B14F-4D97-AF65-F5344CB8AC3E}">
        <p14:creationId xmlns:p14="http://schemas.microsoft.com/office/powerpoint/2010/main" val="1483869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effectLst/>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US" sz="2400">
                <a:effectLst/>
                <a:latin typeface="Times New Roman" pitchFamily="18" charset="0"/>
              </a:endParaRPr>
            </a:p>
          </p:txBody>
        </p:sp>
        <p:grpSp>
          <p:nvGrpSpPr>
            <p:cNvPr id="3"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US" sz="2400">
                  <a:effectLst/>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US" sz="2400">
                  <a:effectLst/>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US" sz="2400">
                  <a:effectLst/>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US" sz="2400">
                  <a:effectLst/>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US" sz="2400">
                  <a:effectLst/>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US" sz="2400">
                  <a:effectLst/>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US" sz="2400">
                  <a:effectLst/>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US" sz="2400">
                  <a:effectLst/>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US" sz="2400">
                  <a:effectLst/>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US" sz="2400">
                  <a:effectLst/>
                  <a:latin typeface="Times New Roman" pitchFamily="18" charset="0"/>
                </a:endParaRPr>
              </a:p>
            </p:txBody>
          </p:sp>
        </p:grpSp>
      </p:grpSp>
      <p:sp>
        <p:nvSpPr>
          <p:cNvPr id="12187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smtClean="0"/>
              <a:t>Click to edit Master title style</a:t>
            </a:r>
            <a:endParaRPr lang="en-US"/>
          </a:p>
        </p:txBody>
      </p:sp>
      <p:sp>
        <p:nvSpPr>
          <p:cNvPr id="12187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smtClean="0"/>
              <a:t>Click to edit Master subtitle style</a:t>
            </a:r>
            <a:endParaRPr lang="en-US"/>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lgn="ctr"/>
            <a:r>
              <a:rPr lang="en-US" smtClean="0"/>
              <a:t>‹#›</a:t>
            </a:r>
            <a:endParaRPr lang="en-US" sz="2000" dirty="0">
              <a:solidFill>
                <a:srgbClr val="FFFFFF"/>
              </a:solidFill>
            </a:endParaRPr>
          </a:p>
        </p:txBody>
      </p:sp>
      <p:sp>
        <p:nvSpPr>
          <p:cNvPr id="19" name="Rectangle 17"/>
          <p:cNvSpPr>
            <a:spLocks noGrp="1" noChangeArrowheads="1"/>
          </p:cNvSpPr>
          <p:nvPr>
            <p:ph type="ftr" sz="quarter" idx="11"/>
          </p:nvPr>
        </p:nvSpPr>
        <p:spPr/>
        <p:txBody>
          <a:bodyPr/>
          <a:lstStyle>
            <a:lvl1pPr>
              <a:defRPr smtClean="0"/>
            </a:lvl1pPr>
          </a:lstStyle>
          <a:p>
            <a:pPr algn="r"/>
            <a:endParaRPr lang="en-US" dirty="0">
              <a:solidFill>
                <a:schemeClr val="tx2"/>
              </a:solidFill>
            </a:endParaRPr>
          </a:p>
        </p:txBody>
      </p:sp>
      <p:sp>
        <p:nvSpPr>
          <p:cNvPr id="20" name="Rectangle 18"/>
          <p:cNvSpPr>
            <a:spLocks noGrp="1" noChangeArrowheads="1"/>
          </p:cNvSpPr>
          <p:nvPr>
            <p:ph type="sldNum" sz="quarter" idx="12"/>
          </p:nvPr>
        </p:nvSpPr>
        <p:spPr/>
        <p:txBody>
          <a:bodyPr/>
          <a:lstStyle>
            <a:lvl1pPr>
              <a:defRPr smtClean="0"/>
            </a:lvl1pPr>
          </a:lstStyle>
          <a:p>
            <a:fld id="{72AC53DF-4216-466D-99A7-94400E6C2A25}" type="slidenum">
              <a:rPr lang="en-US" smtClean="0"/>
              <a:pPr/>
              <a:t>‹#›</a:t>
            </a:fld>
            <a:endParaRPr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endParaRPr lang="en-US"/>
          </a:p>
        </p:txBody>
      </p:sp>
      <p:sp>
        <p:nvSpPr>
          <p:cNvPr id="5" name="Rectangle 3"/>
          <p:cNvSpPr>
            <a:spLocks noGrp="1" noChangeArrowheads="1"/>
          </p:cNvSpPr>
          <p:nvPr>
            <p:ph type="sldNum" sz="quarter" idx="11"/>
          </p:nvPr>
        </p:nvSpPr>
        <p:spPr>
          <a:ln/>
        </p:spPr>
        <p:txBody>
          <a:bodyPr/>
          <a:lstStyle>
            <a:lvl1pPr>
              <a:defRPr/>
            </a:lvl1pPr>
          </a:lstStyle>
          <a:p>
            <a:fld id="{72AC53DF-4216-466D-99A7-94400E6C2A25}" type="slidenum">
              <a:rPr lang="en-US" sz="1200" smtClean="0">
                <a:solidFill>
                  <a:schemeClr val="tx2"/>
                </a:solidFill>
              </a:rPr>
              <a:pPr/>
              <a:t>‹#›</a:t>
            </a:fld>
            <a:endParaRPr lang="en-US"/>
          </a:p>
        </p:txBody>
      </p:sp>
      <p:sp>
        <p:nvSpPr>
          <p:cNvPr id="6" name="Rectangle 16"/>
          <p:cNvSpPr>
            <a:spLocks noGrp="1" noChangeArrowheads="1"/>
          </p:cNvSpPr>
          <p:nvPr>
            <p:ph type="dt" sz="half" idx="12"/>
          </p:nvPr>
        </p:nvSpPr>
        <p:spPr>
          <a:ln/>
        </p:spPr>
        <p:txBody>
          <a:bodyPr/>
          <a:lstStyle>
            <a:lvl1pPr>
              <a:defRPr/>
            </a:lvl1pPr>
          </a:lstStyle>
          <a:p>
            <a:r>
              <a:rPr lang="en-US" smtClean="0">
                <a:solidFill>
                  <a:schemeClr val="tx2"/>
                </a:solidFill>
              </a:rPr>
              <a:t>‹#›</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endParaRPr lang="en-US" dirty="0"/>
          </a:p>
        </p:txBody>
      </p:sp>
      <p:sp>
        <p:nvSpPr>
          <p:cNvPr id="5" name="Rectangle 3"/>
          <p:cNvSpPr>
            <a:spLocks noGrp="1" noChangeArrowheads="1"/>
          </p:cNvSpPr>
          <p:nvPr>
            <p:ph type="sldNum" sz="quarter" idx="11"/>
          </p:nvPr>
        </p:nvSpPr>
        <p:spPr>
          <a:ln/>
        </p:spPr>
        <p:txBody>
          <a:bodyPr/>
          <a:lstStyle>
            <a:lvl1pPr>
              <a:defRPr/>
            </a:lvl1pPr>
          </a:lstStyle>
          <a:p>
            <a:fld id="{72AC53DF-4216-466D-99A7-94400E6C2A25}" type="slidenum">
              <a:rPr lang="en-US" sz="1200" smtClean="0">
                <a:solidFill>
                  <a:schemeClr val="tx2"/>
                </a:solidFill>
              </a: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r>
              <a:rPr lang="en-US" smtClean="0">
                <a:solidFill>
                  <a:schemeClr val="tx2"/>
                </a:solidFill>
              </a:rPr>
              <a:t>‹#›</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r>
              <a:rPr lang="en-US" smtClean="0"/>
              <a:t>‹#›</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609600" y="1752600"/>
            <a:ext cx="81534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r>
              <a:rPr lang="en-US" smtClean="0"/>
              <a:t>‹#›</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609600" y="1752600"/>
            <a:ext cx="81534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72862B9-2861-4BDA-96D7-59E1004FCA31}" type="datetimeFigureOut">
              <a:rPr lang="en-GB" smtClean="0">
                <a:solidFill>
                  <a:prstClr val="black">
                    <a:tint val="75000"/>
                  </a:prstClr>
                </a:solidFill>
              </a:rPr>
              <a:pPr/>
              <a:t>20/02/2019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943486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2862B9-2861-4BDA-96D7-59E1004FCA31}" type="datetimeFigureOut">
              <a:rPr lang="en-GB" smtClean="0">
                <a:solidFill>
                  <a:prstClr val="black">
                    <a:tint val="75000"/>
                  </a:prstClr>
                </a:solidFill>
              </a:rPr>
              <a:pPr/>
              <a:t>20/02/2019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363222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2862B9-2861-4BDA-96D7-59E1004FCA31}" type="datetimeFigureOut">
              <a:rPr lang="en-GB" smtClean="0">
                <a:solidFill>
                  <a:prstClr val="black">
                    <a:tint val="75000"/>
                  </a:prstClr>
                </a:solidFill>
              </a:rPr>
              <a:pPr/>
              <a:t>20/02/2019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21064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72862B9-2861-4BDA-96D7-59E1004FCA31}" type="datetimeFigureOut">
              <a:rPr lang="en-GB" smtClean="0">
                <a:solidFill>
                  <a:prstClr val="black">
                    <a:tint val="75000"/>
                  </a:prstClr>
                </a:solidFill>
              </a:rPr>
              <a:pPr/>
              <a:t>20/02/2019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063670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72862B9-2861-4BDA-96D7-59E1004FCA31}" type="datetimeFigureOut">
              <a:rPr lang="en-GB" smtClean="0">
                <a:solidFill>
                  <a:prstClr val="black">
                    <a:tint val="75000"/>
                  </a:prstClr>
                </a:solidFill>
              </a:rPr>
              <a:pPr/>
              <a:t>20/02/2019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044926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72862B9-2861-4BDA-96D7-59E1004FCA31}" type="datetimeFigureOut">
              <a:rPr lang="en-GB" smtClean="0">
                <a:solidFill>
                  <a:prstClr val="black">
                    <a:tint val="75000"/>
                  </a:prstClr>
                </a:solidFill>
              </a:rPr>
              <a:pPr/>
              <a:t>20/02/2019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77131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endParaRPr lang="en-US"/>
          </a:p>
        </p:txBody>
      </p:sp>
      <p:sp>
        <p:nvSpPr>
          <p:cNvPr id="5" name="Rectangle 3"/>
          <p:cNvSpPr>
            <a:spLocks noGrp="1" noChangeArrowheads="1"/>
          </p:cNvSpPr>
          <p:nvPr>
            <p:ph type="sldNum" sz="quarter" idx="11"/>
          </p:nvPr>
        </p:nvSpPr>
        <p:spPr>
          <a:ln/>
        </p:spPr>
        <p:txBody>
          <a:bodyPr/>
          <a:lstStyle>
            <a:lvl1pPr>
              <a:defRPr/>
            </a:lvl1pPr>
          </a:lstStyle>
          <a:p>
            <a:fld id="{1AD93096-5B34-4342-9326-69289CEAE4C2}" type="slidenum">
              <a:rPr lang="en-US" smtClean="0"/>
              <a:pPr/>
              <a:t>‹#›</a:t>
            </a:fld>
            <a:endParaRPr lang="en-US" dirty="0">
              <a:solidFill>
                <a:srgbClr val="FFFFFF"/>
              </a:solidFill>
            </a:endParaRPr>
          </a:p>
        </p:txBody>
      </p:sp>
      <p:sp>
        <p:nvSpPr>
          <p:cNvPr id="6" name="Rectangle 16"/>
          <p:cNvSpPr>
            <a:spLocks noGrp="1" noChangeArrowheads="1"/>
          </p:cNvSpPr>
          <p:nvPr>
            <p:ph type="dt" sz="half" idx="12"/>
          </p:nvPr>
        </p:nvSpPr>
        <p:spPr>
          <a:ln/>
        </p:spPr>
        <p:txBody>
          <a:bodyPr/>
          <a:lstStyle>
            <a:lvl1pPr>
              <a:defRPr/>
            </a:lvl1pPr>
          </a:lstStyle>
          <a:p>
            <a:r>
              <a:rPr lang="en-US" smtClean="0"/>
              <a:t>‹#›</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862B9-2861-4BDA-96D7-59E1004FCA31}" type="datetimeFigureOut">
              <a:rPr lang="en-GB" smtClean="0">
                <a:solidFill>
                  <a:prstClr val="black">
                    <a:tint val="75000"/>
                  </a:prstClr>
                </a:solidFill>
              </a:rPr>
              <a:pPr/>
              <a:t>20/02/2019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271669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862B9-2861-4BDA-96D7-59E1004FCA31}" type="datetimeFigureOut">
              <a:rPr lang="en-GB" smtClean="0">
                <a:solidFill>
                  <a:prstClr val="black">
                    <a:tint val="75000"/>
                  </a:prstClr>
                </a:solidFill>
              </a:rPr>
              <a:pPr/>
              <a:t>20/02/2019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475851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862B9-2861-4BDA-96D7-59E1004FCA31}" type="datetimeFigureOut">
              <a:rPr lang="en-GB" smtClean="0">
                <a:solidFill>
                  <a:prstClr val="black">
                    <a:tint val="75000"/>
                  </a:prstClr>
                </a:solidFill>
              </a:rPr>
              <a:pPr/>
              <a:t>20/02/2019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580316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2862B9-2861-4BDA-96D7-59E1004FCA31}" type="datetimeFigureOut">
              <a:rPr lang="en-GB" smtClean="0">
                <a:solidFill>
                  <a:prstClr val="black">
                    <a:tint val="75000"/>
                  </a:prstClr>
                </a:solidFill>
              </a:rPr>
              <a:pPr/>
              <a:t>20/02/2019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95549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2862B9-2861-4BDA-96D7-59E1004FCA31}" type="datetimeFigureOut">
              <a:rPr lang="en-GB" smtClean="0">
                <a:solidFill>
                  <a:prstClr val="black">
                    <a:tint val="75000"/>
                  </a:prstClr>
                </a:solidFill>
              </a:rPr>
              <a:pPr/>
              <a:t>20/02/2019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72858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endParaRPr lang="en-US"/>
          </a:p>
        </p:txBody>
      </p:sp>
      <p:sp>
        <p:nvSpPr>
          <p:cNvPr id="5" name="Rectangle 3"/>
          <p:cNvSpPr>
            <a:spLocks noGrp="1" noChangeArrowheads="1"/>
          </p:cNvSpPr>
          <p:nvPr>
            <p:ph type="sldNum" sz="quarter" idx="11"/>
          </p:nvPr>
        </p:nvSpPr>
        <p:spPr>
          <a:ln/>
        </p:spPr>
        <p:txBody>
          <a:bodyPr/>
          <a:lstStyle>
            <a:lvl1pPr>
              <a:defRPr/>
            </a:lvl1pPr>
          </a:lstStyle>
          <a:p>
            <a:pPr algn="ctr"/>
            <a:fld id="{1AD93096-5B34-4342-9326-69289CEAE4C2}" type="slidenum">
              <a:rPr lang="en-US" smtClean="0"/>
              <a:pPr algn="ctr"/>
              <a:t>‹#›</a:t>
            </a:fld>
            <a:endParaRPr lang="en-US" sz="2400" dirty="0">
              <a:solidFill>
                <a:srgbClr val="FFFFFF"/>
              </a:solidFill>
            </a:endParaRPr>
          </a:p>
        </p:txBody>
      </p:sp>
      <p:sp>
        <p:nvSpPr>
          <p:cNvPr id="6" name="Rectangle 16"/>
          <p:cNvSpPr>
            <a:spLocks noGrp="1" noChangeArrowheads="1"/>
          </p:cNvSpPr>
          <p:nvPr>
            <p:ph type="dt" sz="half" idx="12"/>
          </p:nvPr>
        </p:nvSpPr>
        <p:spPr>
          <a:ln/>
        </p:spPr>
        <p:txBody>
          <a:bodyPr/>
          <a:lstStyle>
            <a:lvl1pPr>
              <a:defRPr/>
            </a:lvl1pPr>
          </a:lstStyle>
          <a:p>
            <a:r>
              <a:rPr lang="en-US" smtClean="0"/>
              <a:t>‹#›</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endParaRPr lang="en-US"/>
          </a:p>
        </p:txBody>
      </p:sp>
      <p:sp>
        <p:nvSpPr>
          <p:cNvPr id="6" name="Rectangle 3"/>
          <p:cNvSpPr>
            <a:spLocks noGrp="1" noChangeArrowheads="1"/>
          </p:cNvSpPr>
          <p:nvPr>
            <p:ph type="sldNum" sz="quarter" idx="11"/>
          </p:nvPr>
        </p:nvSpPr>
        <p:spPr>
          <a:ln/>
        </p:spPr>
        <p:txBody>
          <a:bodyPr/>
          <a:lstStyle>
            <a:lvl1pPr>
              <a:defRPr/>
            </a:lvl1pPr>
          </a:lstStyle>
          <a:p>
            <a:pPr algn="ctr"/>
            <a:fld id="{1AD93096-5B34-4342-9326-69289CEAE4C2}" type="slidenum">
              <a:rPr lang="en-US" smtClean="0"/>
              <a:pPr algn="ctr"/>
              <a:t>‹#›</a:t>
            </a:fld>
            <a:endParaRPr lang="en-US"/>
          </a:p>
        </p:txBody>
      </p:sp>
      <p:sp>
        <p:nvSpPr>
          <p:cNvPr id="7" name="Rectangle 16"/>
          <p:cNvSpPr>
            <a:spLocks noGrp="1" noChangeArrowheads="1"/>
          </p:cNvSpPr>
          <p:nvPr>
            <p:ph type="dt" sz="half" idx="12"/>
          </p:nvPr>
        </p:nvSpPr>
        <p:spPr>
          <a:ln/>
        </p:spPr>
        <p:txBody>
          <a:bodyPr/>
          <a:lstStyle>
            <a:lvl1pPr>
              <a:defRPr/>
            </a:lvl1pPr>
          </a:lstStyle>
          <a:p>
            <a:r>
              <a:rPr lang="en-US" smtClean="0"/>
              <a:t>‹#›</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endParaRPr lang="en-US"/>
          </a:p>
        </p:txBody>
      </p:sp>
      <p:sp>
        <p:nvSpPr>
          <p:cNvPr id="8" name="Rectangle 3"/>
          <p:cNvSpPr>
            <a:spLocks noGrp="1" noChangeArrowheads="1"/>
          </p:cNvSpPr>
          <p:nvPr>
            <p:ph type="sldNum" sz="quarter" idx="11"/>
          </p:nvPr>
        </p:nvSpPr>
        <p:spPr>
          <a:ln/>
        </p:spPr>
        <p:txBody>
          <a:bodyPr/>
          <a:lstStyle>
            <a:lvl1pPr>
              <a:defRPr/>
            </a:lvl1pPr>
          </a:lstStyle>
          <a:p>
            <a:pPr algn="ctr"/>
            <a:fld id="{1AD93096-5B34-4342-9326-69289CEAE4C2}" type="slidenum">
              <a:rPr lang="en-US" smtClean="0"/>
              <a:pPr algn="ctr"/>
              <a:t>‹#›</a:t>
            </a:fld>
            <a:endParaRPr lang="en-US"/>
          </a:p>
        </p:txBody>
      </p:sp>
      <p:sp>
        <p:nvSpPr>
          <p:cNvPr id="9" name="Rectangle 16"/>
          <p:cNvSpPr>
            <a:spLocks noGrp="1" noChangeArrowheads="1"/>
          </p:cNvSpPr>
          <p:nvPr>
            <p:ph type="dt" sz="half" idx="12"/>
          </p:nvPr>
        </p:nvSpPr>
        <p:spPr>
          <a:ln/>
        </p:spPr>
        <p:txBody>
          <a:bodyPr/>
          <a:lstStyle>
            <a:lvl1pPr>
              <a:defRPr/>
            </a:lvl1pPr>
          </a:lstStyle>
          <a:p>
            <a:r>
              <a:rPr lang="en-US" smtClean="0"/>
              <a:t>‹#›</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endParaRPr lang="en-US"/>
          </a:p>
        </p:txBody>
      </p:sp>
      <p:sp>
        <p:nvSpPr>
          <p:cNvPr id="4" name="Rectangle 3"/>
          <p:cNvSpPr>
            <a:spLocks noGrp="1" noChangeArrowheads="1"/>
          </p:cNvSpPr>
          <p:nvPr>
            <p:ph type="sldNum" sz="quarter" idx="11"/>
          </p:nvPr>
        </p:nvSpPr>
        <p:spPr>
          <a:ln/>
        </p:spPr>
        <p:txBody>
          <a:bodyPr/>
          <a:lstStyle>
            <a:lvl1pPr>
              <a:defRPr/>
            </a:lvl1pPr>
          </a:lstStyle>
          <a:p>
            <a:fld id="{1AD93096-5B34-4342-9326-69289CEAE4C2}" type="slidenum">
              <a:rPr lang="en-US" smtClean="0"/>
              <a:pPr/>
              <a:t>‹#›</a:t>
            </a:fld>
            <a:endParaRPr lang="en-US" dirty="0">
              <a:solidFill>
                <a:srgbClr val="FFFFFF"/>
              </a:solidFill>
            </a:endParaRPr>
          </a:p>
        </p:txBody>
      </p:sp>
      <p:sp>
        <p:nvSpPr>
          <p:cNvPr id="5" name="Rectangle 16"/>
          <p:cNvSpPr>
            <a:spLocks noGrp="1" noChangeArrowheads="1"/>
          </p:cNvSpPr>
          <p:nvPr>
            <p:ph type="dt" sz="half" idx="12"/>
          </p:nvPr>
        </p:nvSpPr>
        <p:spPr>
          <a:ln/>
        </p:spPr>
        <p:txBody>
          <a:bodyPr/>
          <a:lstStyle>
            <a:lvl1pPr>
              <a:defRPr/>
            </a:lvl1pPr>
          </a:lstStyle>
          <a:p>
            <a:r>
              <a:rPr lang="en-US" smtClean="0"/>
              <a:t>‹#›</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endParaRPr lang="en-US" dirty="0"/>
          </a:p>
        </p:txBody>
      </p:sp>
      <p:sp>
        <p:nvSpPr>
          <p:cNvPr id="3" name="Rectangle 3"/>
          <p:cNvSpPr>
            <a:spLocks noGrp="1" noChangeArrowheads="1"/>
          </p:cNvSpPr>
          <p:nvPr>
            <p:ph type="sldNum" sz="quarter" idx="11"/>
          </p:nvPr>
        </p:nvSpPr>
        <p:spPr>
          <a:ln/>
        </p:spPr>
        <p:txBody>
          <a:bodyPr/>
          <a:lstStyle>
            <a:lvl1pPr>
              <a:defRPr/>
            </a:lvl1pPr>
          </a:lstStyle>
          <a:p>
            <a:fld id="{1AD93096-5B34-4342-9326-69289CEAE4C2}" type="slidenum">
              <a:rPr lang="en-US" smtClean="0"/>
              <a:pPr/>
              <a:t>‹#›</a:t>
            </a:fld>
            <a:endParaRPr lang="en-US" dirty="0">
              <a:solidFill>
                <a:schemeClr val="tx2"/>
              </a:solidFill>
            </a:endParaRPr>
          </a:p>
        </p:txBody>
      </p:sp>
      <p:sp>
        <p:nvSpPr>
          <p:cNvPr id="4" name="Rectangle 16"/>
          <p:cNvSpPr>
            <a:spLocks noGrp="1" noChangeArrowheads="1"/>
          </p:cNvSpPr>
          <p:nvPr>
            <p:ph type="dt" sz="half" idx="12"/>
          </p:nvPr>
        </p:nvSpPr>
        <p:spPr>
          <a:ln/>
        </p:spPr>
        <p:txBody>
          <a:bodyPr/>
          <a:lstStyle>
            <a:lvl1pPr>
              <a:defRPr/>
            </a:lvl1pPr>
          </a:lstStyle>
          <a:p>
            <a:r>
              <a:rPr lang="en-US" smtClean="0"/>
              <a:t>‹#›</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lgn="r"/>
            <a:endParaRPr lang="en-US" sz="1400" dirty="0">
              <a:solidFill>
                <a:schemeClr val="tx2"/>
              </a:solidFill>
            </a:endParaRPr>
          </a:p>
        </p:txBody>
      </p:sp>
      <p:sp>
        <p:nvSpPr>
          <p:cNvPr id="6" name="Rectangle 3"/>
          <p:cNvSpPr>
            <a:spLocks noGrp="1" noChangeArrowheads="1"/>
          </p:cNvSpPr>
          <p:nvPr>
            <p:ph type="sldNum" sz="quarter" idx="11"/>
          </p:nvPr>
        </p:nvSpPr>
        <p:spPr>
          <a:ln/>
        </p:spPr>
        <p:txBody>
          <a:bodyPr/>
          <a:lstStyle>
            <a:lvl1pPr>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
        <p:nvSpPr>
          <p:cNvPr id="7" name="Rectangle 16"/>
          <p:cNvSpPr>
            <a:spLocks noGrp="1" noChangeArrowheads="1"/>
          </p:cNvSpPr>
          <p:nvPr>
            <p:ph type="dt" sz="half" idx="12"/>
          </p:nvPr>
        </p:nvSpPr>
        <p:spPr>
          <a:ln/>
        </p:spPr>
        <p:txBody>
          <a:bodyPr/>
          <a:lstStyle>
            <a:lvl1pPr>
              <a:defRPr/>
            </a:lvl1pPr>
          </a:lstStyle>
          <a:p>
            <a:r>
              <a:rPr lang="en-US" smtClean="0">
                <a:solidFill>
                  <a:schemeClr val="tx2"/>
                </a:solidFill>
              </a:rPr>
              <a:t>‹#›</a:t>
            </a:r>
            <a:endParaRPr lang="en-US" sz="1400" dirty="0">
              <a:solidFill>
                <a:schemeClr val="tx2"/>
              </a:solidFill>
            </a:endParaRPr>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endParaRPr lang="en-US" dirty="0"/>
          </a:p>
        </p:txBody>
      </p:sp>
      <p:sp>
        <p:nvSpPr>
          <p:cNvPr id="6" name="Rectangle 3"/>
          <p:cNvSpPr>
            <a:spLocks noGrp="1" noChangeArrowheads="1"/>
          </p:cNvSpPr>
          <p:nvPr>
            <p:ph type="sldNum" sz="quarter" idx="11"/>
          </p:nvPr>
        </p:nvSpPr>
        <p:spPr>
          <a:ln/>
        </p:spPr>
        <p:txBody>
          <a:bodyPr/>
          <a:lstStyle>
            <a:lvl1pPr>
              <a:defRPr/>
            </a:lvl1pPr>
          </a:lstStyle>
          <a:p>
            <a:pPr algn="ctr"/>
            <a:fld id="{1AD93096-5B34-4342-9326-69289CEAE4C2}" type="slidenum">
              <a:rPr lang="en-US" smtClean="0"/>
              <a:pPr algn="ctr"/>
              <a:t>‹#›</a:t>
            </a:fld>
            <a:endParaRPr lang="en-US" sz="2800" dirty="0"/>
          </a:p>
        </p:txBody>
      </p:sp>
      <p:sp>
        <p:nvSpPr>
          <p:cNvPr id="7" name="Rectangle 16"/>
          <p:cNvSpPr>
            <a:spLocks noGrp="1" noChangeArrowheads="1"/>
          </p:cNvSpPr>
          <p:nvPr>
            <p:ph type="dt" sz="half" idx="12"/>
          </p:nvPr>
        </p:nvSpPr>
        <p:spPr>
          <a:ln/>
        </p:spPr>
        <p:txBody>
          <a:bodyPr/>
          <a:lstStyle>
            <a:lvl1pPr>
              <a:defRPr/>
            </a:lvl1pPr>
          </a:lstStyle>
          <a:p>
            <a:r>
              <a:rPr lang="en-US" smtClean="0"/>
              <a:t>‹#›</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defRPr>
            </a:lvl1pPr>
          </a:lstStyle>
          <a:p>
            <a:pPr algn="r"/>
            <a:endParaRPr lang="en-US" sz="1400" dirty="0">
              <a:solidFill>
                <a:schemeClr val="tx2"/>
              </a:solidFill>
            </a:endParaRPr>
          </a:p>
        </p:txBody>
      </p:sp>
      <p:sp>
        <p:nvSpPr>
          <p:cNvPr id="12083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latin typeface="Arial Black" pitchFamily="34" charset="0"/>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grpSp>
        <p:nvGrpSpPr>
          <p:cNvPr id="2" name="Group 4"/>
          <p:cNvGrpSpPr>
            <a:grpSpLocks/>
          </p:cNvGrpSpPr>
          <p:nvPr/>
        </p:nvGrpSpPr>
        <p:grpSpPr bwMode="auto">
          <a:xfrm>
            <a:off x="0" y="0"/>
            <a:ext cx="9144000" cy="546100"/>
            <a:chOff x="0" y="0"/>
            <a:chExt cx="5760" cy="344"/>
          </a:xfrm>
        </p:grpSpPr>
        <p:sp>
          <p:nvSpPr>
            <p:cNvPr id="12083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effectLst/>
                <a:latin typeface="Times New Roman" pitchFamily="18" charset="0"/>
              </a:endParaRPr>
            </a:p>
          </p:txBody>
        </p:sp>
        <p:sp>
          <p:nvSpPr>
            <p:cNvPr id="12083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effectLst/>
                <a:latin typeface="Times New Roman" pitchFamily="18" charset="0"/>
              </a:endParaRPr>
            </a:p>
          </p:txBody>
        </p:sp>
        <p:sp>
          <p:nvSpPr>
            <p:cNvPr id="12083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a:solidFill>
                  <a:schemeClr val="hlink"/>
                </a:solidFill>
                <a:effectLst/>
              </a:endParaRPr>
            </a:p>
          </p:txBody>
        </p:sp>
        <p:sp>
          <p:nvSpPr>
            <p:cNvPr id="12084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a:solidFill>
                  <a:schemeClr val="hlink"/>
                </a:solidFill>
                <a:effectLst/>
              </a:endParaRPr>
            </a:p>
          </p:txBody>
        </p:sp>
        <p:sp>
          <p:nvSpPr>
            <p:cNvPr id="12084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a:solidFill>
                  <a:schemeClr val="accent2"/>
                </a:solidFill>
                <a:effectLst/>
              </a:endParaRPr>
            </a:p>
          </p:txBody>
        </p:sp>
        <p:sp>
          <p:nvSpPr>
            <p:cNvPr id="12084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a:solidFill>
                  <a:schemeClr val="hlink"/>
                </a:solidFill>
                <a:effectLst/>
              </a:endParaRPr>
            </a:p>
          </p:txBody>
        </p:sp>
        <p:sp>
          <p:nvSpPr>
            <p:cNvPr id="12084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effectLst/>
                <a:latin typeface="Times New Roman" pitchFamily="18" charset="0"/>
              </a:endParaRPr>
            </a:p>
          </p:txBody>
        </p:sp>
        <p:sp>
          <p:nvSpPr>
            <p:cNvPr id="12084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a:solidFill>
                  <a:schemeClr val="accent2"/>
                </a:solidFill>
                <a:effectLst/>
              </a:endParaRPr>
            </a:p>
          </p:txBody>
        </p:sp>
        <p:sp>
          <p:nvSpPr>
            <p:cNvPr id="12084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a:solidFill>
                  <a:schemeClr val="accent2"/>
                </a:solidFill>
                <a:effectLst/>
              </a:endParaRPr>
            </a:p>
          </p:txBody>
        </p:sp>
      </p:grpSp>
      <p:sp>
        <p:nvSpPr>
          <p:cNvPr id="2053" name="Rectangle 14"/>
          <p:cNvSpPr>
            <a:spLocks noGrp="1" noChangeArrowheads="1"/>
          </p:cNvSpPr>
          <p:nvPr>
            <p:ph type="title"/>
          </p:nvPr>
        </p:nvSpPr>
        <p:spPr bwMode="auto">
          <a:xfrm>
            <a:off x="457200" y="4572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4" name="Rectangle 15"/>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084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defRPr>
            </a:lvl1pPr>
          </a:lstStyle>
          <a:p>
            <a:r>
              <a:rPr lang="en-US" smtClean="0">
                <a:solidFill>
                  <a:schemeClr val="tx2"/>
                </a:solidFill>
              </a:rPr>
              <a:t>‹#›</a:t>
            </a:r>
            <a:endParaRPr lang="en-US" sz="14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23" r:id="rId12"/>
    <p:sldLayoutId id="2147483724" r:id="rId13"/>
  </p:sldLayoutIdLst>
  <p:hf hdr="0" ftr="0" dt="0"/>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2862B9-2861-4BDA-96D7-59E1004FCA31}" type="datetimeFigureOut">
              <a:rPr lang="en-GB" smtClean="0">
                <a:solidFill>
                  <a:prstClr val="black">
                    <a:tint val="75000"/>
                  </a:prstClr>
                </a:solidFill>
              </a:rPr>
              <a:pPr/>
              <a:t>20/02/2019</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37143846"/>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Muhammadwaqas657@gmail.com" TargetMode="Externa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Formal Method in Software Engineering</a:t>
            </a:r>
            <a:endParaRPr lang="en-GB" dirty="0"/>
          </a:p>
        </p:txBody>
      </p:sp>
      <p:sp>
        <p:nvSpPr>
          <p:cNvPr id="3" name="Subtitle 2"/>
          <p:cNvSpPr>
            <a:spLocks noGrp="1"/>
          </p:cNvSpPr>
          <p:nvPr>
            <p:ph type="subTitle" idx="1"/>
          </p:nvPr>
        </p:nvSpPr>
        <p:spPr>
          <a:xfrm>
            <a:off x="1382242" y="3707321"/>
            <a:ext cx="6440760" cy="1270992"/>
          </a:xfrm>
        </p:spPr>
        <p:txBody>
          <a:bodyPr>
            <a:normAutofit/>
          </a:bodyPr>
          <a:lstStyle/>
          <a:p>
            <a:r>
              <a:rPr lang="en-GB" dirty="0" smtClean="0">
                <a:solidFill>
                  <a:schemeClr val="tx1"/>
                </a:solidFill>
              </a:rPr>
              <a:t>Lecture#1</a:t>
            </a:r>
            <a:endParaRPr lang="en-GB" dirty="0">
              <a:solidFill>
                <a:schemeClr val="tx1"/>
              </a:solidFill>
            </a:endParaRPr>
          </a:p>
        </p:txBody>
      </p:sp>
      <p:pic>
        <p:nvPicPr>
          <p:cNvPr id="1026" name="Picture 2" descr="Image result for iqra national university peshawa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35896" y="188640"/>
            <a:ext cx="1933453" cy="193345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67544" y="5085184"/>
            <a:ext cx="8136904" cy="16561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20000"/>
              </a:spcBef>
            </a:pPr>
            <a:r>
              <a:rPr lang="en-GB" sz="2700" b="1" dirty="0" err="1" smtClean="0">
                <a:solidFill>
                  <a:prstClr val="black"/>
                </a:solidFill>
              </a:rPr>
              <a:t>Waqas</a:t>
            </a:r>
            <a:r>
              <a:rPr lang="en-GB" sz="2700" b="1" dirty="0" smtClean="0">
                <a:solidFill>
                  <a:prstClr val="black"/>
                </a:solidFill>
              </a:rPr>
              <a:t> </a:t>
            </a:r>
            <a:r>
              <a:rPr lang="en-GB" sz="2700" b="1" dirty="0">
                <a:solidFill>
                  <a:prstClr val="black"/>
                </a:solidFill>
              </a:rPr>
              <a:t>Swati</a:t>
            </a:r>
          </a:p>
          <a:p>
            <a:pPr lvl="0" algn="ctr">
              <a:spcBef>
                <a:spcPct val="20000"/>
              </a:spcBef>
            </a:pPr>
            <a:r>
              <a:rPr lang="en-GB" sz="2700" dirty="0" smtClean="0">
                <a:solidFill>
                  <a:prstClr val="black"/>
                </a:solidFill>
              </a:rPr>
              <a:t>20 February 2019</a:t>
            </a:r>
            <a:endParaRPr lang="en-GB" sz="2700" dirty="0">
              <a:solidFill>
                <a:prstClr val="black"/>
              </a:solidFill>
            </a:endParaRPr>
          </a:p>
          <a:p>
            <a:pPr lvl="0" algn="ctr">
              <a:spcBef>
                <a:spcPct val="20000"/>
              </a:spcBef>
            </a:pPr>
            <a:r>
              <a:rPr lang="en-GB" sz="2700" dirty="0" smtClean="0">
                <a:solidFill>
                  <a:prstClr val="black"/>
                </a:solidFill>
              </a:rPr>
              <a:t>1100-1400Hrs</a:t>
            </a:r>
            <a:endParaRPr lang="en-GB" sz="2700" dirty="0">
              <a:solidFill>
                <a:prstClr val="black"/>
              </a:solidFill>
            </a:endParaRPr>
          </a:p>
        </p:txBody>
      </p:sp>
    </p:spTree>
    <p:extLst>
      <p:ext uri="{BB962C8B-B14F-4D97-AF65-F5344CB8AC3E}">
        <p14:creationId xmlns:p14="http://schemas.microsoft.com/office/powerpoint/2010/main" val="1821341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[1995-2009]</a:t>
            </a:r>
            <a:endParaRPr lang="en-US" dirty="0"/>
          </a:p>
        </p:txBody>
      </p:sp>
      <p:pic>
        <p:nvPicPr>
          <p:cNvPr id="5" name="Content Placeholder 4"/>
          <p:cNvPicPr>
            <a:picLocks noGrp="1" noChangeAspect="1"/>
          </p:cNvPicPr>
          <p:nvPr>
            <p:ph idx="1"/>
          </p:nvPr>
        </p:nvPicPr>
        <p:blipFill>
          <a:blip r:embed="rId2"/>
          <a:stretch>
            <a:fillRect/>
          </a:stretch>
        </p:blipFill>
        <p:spPr>
          <a:xfrm>
            <a:off x="457200" y="1988790"/>
            <a:ext cx="8111607" cy="4716810"/>
          </a:xfrm>
          <a:prstGeom prst="rect">
            <a:avLst/>
          </a:prstGeom>
        </p:spPr>
      </p:pic>
      <p:sp>
        <p:nvSpPr>
          <p:cNvPr id="4" name="Slide Number Placeholder 3"/>
          <p:cNvSpPr>
            <a:spLocks noGrp="1"/>
          </p:cNvSpPr>
          <p:nvPr>
            <p:ph type="sldNum" sz="quarter" idx="11"/>
          </p:nvPr>
        </p:nvSpPr>
        <p:spPr/>
        <p:txBody>
          <a:bodyPr/>
          <a:lstStyle/>
          <a:p>
            <a:fld id="{1AD93096-5B34-4342-9326-69289CEAE4C2}" type="slidenum">
              <a:rPr lang="en-US" smtClean="0"/>
              <a:pPr/>
              <a:t>10</a:t>
            </a:fld>
            <a:endParaRPr lang="en-US" dirty="0">
              <a:solidFill>
                <a:srgbClr val="FFFFFF"/>
              </a:solidFill>
            </a:endParaRPr>
          </a:p>
        </p:txBody>
      </p:sp>
    </p:spTree>
    <p:extLst>
      <p:ext uri="{BB962C8B-B14F-4D97-AF65-F5344CB8AC3E}">
        <p14:creationId xmlns:p14="http://schemas.microsoft.com/office/powerpoint/2010/main" val="3708748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dirty="0"/>
              <a:t>Is Software Engineering</a:t>
            </a:r>
            <a:r>
              <a:rPr lang="en-US" dirty="0" smtClean="0"/>
              <a:t>?</a:t>
            </a:r>
            <a:endParaRPr lang="en-US" dirty="0"/>
          </a:p>
        </p:txBody>
      </p:sp>
      <p:sp>
        <p:nvSpPr>
          <p:cNvPr id="3" name="Content Placeholder 2"/>
          <p:cNvSpPr>
            <a:spLocks noGrp="1"/>
          </p:cNvSpPr>
          <p:nvPr>
            <p:ph idx="1"/>
          </p:nvPr>
        </p:nvSpPr>
        <p:spPr/>
        <p:txBody>
          <a:bodyPr/>
          <a:lstStyle/>
          <a:p>
            <a:r>
              <a:rPr lang="en-US" dirty="0"/>
              <a:t>IEEE 610.12 </a:t>
            </a:r>
          </a:p>
          <a:p>
            <a:pPr lvl="1"/>
            <a:r>
              <a:rPr lang="en-US" dirty="0" smtClean="0"/>
              <a:t>Software </a:t>
            </a:r>
            <a:r>
              <a:rPr lang="en-US" dirty="0"/>
              <a:t>engineering is the application of a systematic, disciplined, quantifiable </a:t>
            </a:r>
            <a:r>
              <a:rPr lang="en-US" dirty="0" smtClean="0"/>
              <a:t>approach to </a:t>
            </a:r>
            <a:r>
              <a:rPr lang="en-US" dirty="0"/>
              <a:t>the development, operation, and maintenance of software; that is, the application </a:t>
            </a:r>
            <a:r>
              <a:rPr lang="en-US" dirty="0" smtClean="0"/>
              <a:t>of engineering </a:t>
            </a:r>
            <a:r>
              <a:rPr lang="en-US" dirty="0"/>
              <a:t>to software, and the study of such </a:t>
            </a:r>
            <a:r>
              <a:rPr lang="en-US" dirty="0" smtClean="0"/>
              <a:t>approaches</a:t>
            </a:r>
          </a:p>
          <a:p>
            <a:pPr lvl="1"/>
            <a:endParaRPr lang="en-US" dirty="0"/>
          </a:p>
          <a:p>
            <a:pPr lvl="1"/>
            <a:r>
              <a:rPr lang="en-US" dirty="0" smtClean="0"/>
              <a:t>Mathematics as foundation</a:t>
            </a:r>
            <a:r>
              <a:rPr lang="en-US" dirty="0"/>
              <a:t/>
            </a:r>
            <a:br>
              <a:rPr lang="en-US" dirty="0"/>
            </a:br>
            <a:endParaRPr lang="en-US" dirty="0"/>
          </a:p>
        </p:txBody>
      </p:sp>
      <p:sp>
        <p:nvSpPr>
          <p:cNvPr id="4" name="Slide Number Placeholder 3"/>
          <p:cNvSpPr>
            <a:spLocks noGrp="1"/>
          </p:cNvSpPr>
          <p:nvPr>
            <p:ph type="sldNum" sz="quarter" idx="11"/>
          </p:nvPr>
        </p:nvSpPr>
        <p:spPr/>
        <p:txBody>
          <a:bodyPr/>
          <a:lstStyle/>
          <a:p>
            <a:fld id="{1AD93096-5B34-4342-9326-69289CEAE4C2}" type="slidenum">
              <a:rPr lang="en-US" smtClean="0"/>
              <a:pPr/>
              <a:t>11</a:t>
            </a:fld>
            <a:endParaRPr lang="en-US" dirty="0">
              <a:solidFill>
                <a:srgbClr val="FFFFFF"/>
              </a:solidFill>
            </a:endParaRPr>
          </a:p>
        </p:txBody>
      </p:sp>
    </p:spTree>
    <p:extLst>
      <p:ext uri="{BB962C8B-B14F-4D97-AF65-F5344CB8AC3E}">
        <p14:creationId xmlns:p14="http://schemas.microsoft.com/office/powerpoint/2010/main" val="1105443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in SE…</a:t>
            </a:r>
            <a:endParaRPr lang="en-US" dirty="0"/>
          </a:p>
        </p:txBody>
      </p:sp>
      <p:sp>
        <p:nvSpPr>
          <p:cNvPr id="3" name="Content Placeholder 2"/>
          <p:cNvSpPr>
            <a:spLocks noGrp="1"/>
          </p:cNvSpPr>
          <p:nvPr>
            <p:ph idx="1"/>
          </p:nvPr>
        </p:nvSpPr>
        <p:spPr/>
        <p:txBody>
          <a:bodyPr/>
          <a:lstStyle/>
          <a:p>
            <a:r>
              <a:rPr lang="en-US" dirty="0" smtClean="0"/>
              <a:t>Challenged project?</a:t>
            </a:r>
          </a:p>
          <a:p>
            <a:pPr lvl="1"/>
            <a:r>
              <a:rPr lang="en-US" dirty="0"/>
              <a:t>33% of projects are between </a:t>
            </a:r>
            <a:r>
              <a:rPr lang="en-US" dirty="0" smtClean="0"/>
              <a:t>21-</a:t>
            </a:r>
            <a:r>
              <a:rPr lang="en-US" dirty="0"/>
              <a:t> </a:t>
            </a:r>
            <a:r>
              <a:rPr lang="en-US" dirty="0" smtClean="0"/>
              <a:t>50</a:t>
            </a:r>
            <a:r>
              <a:rPr lang="en-US" dirty="0"/>
              <a:t>% </a:t>
            </a:r>
            <a:r>
              <a:rPr lang="en-US" dirty="0" smtClean="0"/>
              <a:t>overestimate.</a:t>
            </a:r>
          </a:p>
          <a:p>
            <a:pPr lvl="1"/>
            <a:r>
              <a:rPr lang="en-US" dirty="0" smtClean="0"/>
              <a:t>18</a:t>
            </a:r>
            <a:r>
              <a:rPr lang="en-US" dirty="0"/>
              <a:t>% are between </a:t>
            </a:r>
            <a:r>
              <a:rPr lang="en-US" dirty="0" smtClean="0"/>
              <a:t>51-100</a:t>
            </a:r>
            <a:r>
              <a:rPr lang="en-US" dirty="0"/>
              <a:t>% </a:t>
            </a:r>
            <a:r>
              <a:rPr lang="en-US" dirty="0" smtClean="0"/>
              <a:t>overestimate.</a:t>
            </a:r>
          </a:p>
          <a:p>
            <a:pPr lvl="1"/>
            <a:r>
              <a:rPr lang="en-US" dirty="0"/>
              <a:t>1</a:t>
            </a:r>
            <a:r>
              <a:rPr lang="en-US" dirty="0" smtClean="0"/>
              <a:t>1</a:t>
            </a:r>
            <a:r>
              <a:rPr lang="en-US" dirty="0"/>
              <a:t>% of projects are between </a:t>
            </a:r>
            <a:r>
              <a:rPr lang="en-US" dirty="0" smtClean="0"/>
              <a:t>101-200</a:t>
            </a:r>
            <a:r>
              <a:rPr lang="en-US" dirty="0"/>
              <a:t>% overestimate</a:t>
            </a:r>
            <a:r>
              <a:rPr lang="en-US" dirty="0" smtClean="0"/>
              <a:t>.</a:t>
            </a:r>
            <a:endParaRPr lang="en-US" dirty="0"/>
          </a:p>
        </p:txBody>
      </p:sp>
      <p:sp>
        <p:nvSpPr>
          <p:cNvPr id="4" name="Slide Number Placeholder 3"/>
          <p:cNvSpPr>
            <a:spLocks noGrp="1"/>
          </p:cNvSpPr>
          <p:nvPr>
            <p:ph type="sldNum" sz="quarter" idx="11"/>
          </p:nvPr>
        </p:nvSpPr>
        <p:spPr/>
        <p:txBody>
          <a:bodyPr/>
          <a:lstStyle/>
          <a:p>
            <a:fld id="{1AD93096-5B34-4342-9326-69289CEAE4C2}" type="slidenum">
              <a:rPr lang="en-US" smtClean="0"/>
              <a:pPr/>
              <a:t>12</a:t>
            </a:fld>
            <a:endParaRPr lang="en-US" dirty="0">
              <a:solidFill>
                <a:srgbClr val="FFFFFF"/>
              </a:solidFill>
            </a:endParaRPr>
          </a:p>
        </p:txBody>
      </p:sp>
    </p:spTree>
    <p:extLst>
      <p:ext uri="{BB962C8B-B14F-4D97-AF65-F5344CB8AC3E}">
        <p14:creationId xmlns:p14="http://schemas.microsoft.com/office/powerpoint/2010/main" val="306260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Process Models</a:t>
            </a:r>
            <a:endParaRPr lang="en-US" dirty="0"/>
          </a:p>
        </p:txBody>
      </p:sp>
      <p:sp>
        <p:nvSpPr>
          <p:cNvPr id="3" name="Content Placeholder 2"/>
          <p:cNvSpPr>
            <a:spLocks noGrp="1"/>
          </p:cNvSpPr>
          <p:nvPr>
            <p:ph idx="1"/>
          </p:nvPr>
        </p:nvSpPr>
        <p:spPr/>
        <p:txBody>
          <a:bodyPr/>
          <a:lstStyle/>
          <a:p>
            <a:r>
              <a:rPr lang="en-US" kern="1200" dirty="0"/>
              <a:t>The choice of a particular software development life cycle is determined from</a:t>
            </a:r>
            <a:br>
              <a:rPr lang="en-US" kern="1200" dirty="0"/>
            </a:br>
            <a:r>
              <a:rPr lang="en-US" kern="1200" dirty="0"/>
              <a:t>the particular needs of the specific project</a:t>
            </a:r>
            <a:r>
              <a:rPr lang="en-US" kern="1200" dirty="0" smtClean="0"/>
              <a:t>.</a:t>
            </a:r>
            <a:endParaRPr lang="en-US" dirty="0"/>
          </a:p>
          <a:p>
            <a:r>
              <a:rPr lang="en-US" dirty="0"/>
              <a:t>T</a:t>
            </a:r>
            <a:r>
              <a:rPr lang="en-US" dirty="0" smtClean="0"/>
              <a:t>he </a:t>
            </a:r>
            <a:r>
              <a:rPr lang="en-US" dirty="0"/>
              <a:t>processes employed are fit for purpose </a:t>
            </a:r>
            <a:br>
              <a:rPr lang="en-US" dirty="0"/>
            </a:br>
            <a:endParaRPr lang="en-US" dirty="0"/>
          </a:p>
        </p:txBody>
      </p:sp>
      <p:sp>
        <p:nvSpPr>
          <p:cNvPr id="4" name="Slide Number Placeholder 3"/>
          <p:cNvSpPr>
            <a:spLocks noGrp="1"/>
          </p:cNvSpPr>
          <p:nvPr>
            <p:ph type="sldNum" sz="quarter" idx="11"/>
          </p:nvPr>
        </p:nvSpPr>
        <p:spPr/>
        <p:txBody>
          <a:bodyPr/>
          <a:lstStyle/>
          <a:p>
            <a:fld id="{1AD93096-5B34-4342-9326-69289CEAE4C2}" type="slidenum">
              <a:rPr lang="en-US" smtClean="0"/>
              <a:pPr/>
              <a:t>13</a:t>
            </a:fld>
            <a:endParaRPr lang="en-US" dirty="0">
              <a:solidFill>
                <a:srgbClr val="FFFFFF"/>
              </a:solidFill>
            </a:endParaRPr>
          </a:p>
        </p:txBody>
      </p:sp>
    </p:spTree>
    <p:extLst>
      <p:ext uri="{BB962C8B-B14F-4D97-AF65-F5344CB8AC3E}">
        <p14:creationId xmlns:p14="http://schemas.microsoft.com/office/powerpoint/2010/main" val="15876284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Fall Process Model</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73782" y="1371600"/>
            <a:ext cx="7996435" cy="4495800"/>
          </a:xfrm>
        </p:spPr>
      </p:pic>
      <p:sp>
        <p:nvSpPr>
          <p:cNvPr id="4" name="Slide Number Placeholder 3"/>
          <p:cNvSpPr>
            <a:spLocks noGrp="1"/>
          </p:cNvSpPr>
          <p:nvPr>
            <p:ph type="sldNum" sz="quarter" idx="11"/>
          </p:nvPr>
        </p:nvSpPr>
        <p:spPr/>
        <p:txBody>
          <a:bodyPr/>
          <a:lstStyle/>
          <a:p>
            <a:fld id="{1AD93096-5B34-4342-9326-69289CEAE4C2}" type="slidenum">
              <a:rPr lang="en-US" smtClean="0"/>
              <a:pPr/>
              <a:t>14</a:t>
            </a:fld>
            <a:endParaRPr lang="en-US" dirty="0">
              <a:solidFill>
                <a:srgbClr val="FFFFFF"/>
              </a:solidFill>
            </a:endParaRPr>
          </a:p>
        </p:txBody>
      </p:sp>
    </p:spTree>
    <p:extLst>
      <p:ext uri="{BB962C8B-B14F-4D97-AF65-F5344CB8AC3E}">
        <p14:creationId xmlns:p14="http://schemas.microsoft.com/office/powerpoint/2010/main" val="1052987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Fall and V&amp;V</a:t>
            </a:r>
            <a:endParaRPr lang="en-US" dirty="0"/>
          </a:p>
        </p:txBody>
      </p:sp>
      <p:pic>
        <p:nvPicPr>
          <p:cNvPr id="5" name="Content Placeholder 4"/>
          <p:cNvPicPr>
            <a:picLocks noGrp="1" noChangeAspect="1"/>
          </p:cNvPicPr>
          <p:nvPr>
            <p:ph idx="1"/>
          </p:nvPr>
        </p:nvPicPr>
        <p:blipFill>
          <a:blip r:embed="rId2"/>
          <a:stretch>
            <a:fillRect/>
          </a:stretch>
        </p:blipFill>
        <p:spPr>
          <a:xfrm>
            <a:off x="1447800" y="2438400"/>
            <a:ext cx="6250132" cy="3055620"/>
          </a:xfrm>
          <a:prstGeom prst="rect">
            <a:avLst/>
          </a:prstGeom>
        </p:spPr>
      </p:pic>
      <p:sp>
        <p:nvSpPr>
          <p:cNvPr id="4" name="Slide Number Placeholder 3"/>
          <p:cNvSpPr>
            <a:spLocks noGrp="1"/>
          </p:cNvSpPr>
          <p:nvPr>
            <p:ph type="sldNum" sz="quarter" idx="11"/>
          </p:nvPr>
        </p:nvSpPr>
        <p:spPr/>
        <p:txBody>
          <a:bodyPr/>
          <a:lstStyle/>
          <a:p>
            <a:fld id="{1AD93096-5B34-4342-9326-69289CEAE4C2}" type="slidenum">
              <a:rPr lang="en-US" smtClean="0"/>
              <a:pPr/>
              <a:t>15</a:t>
            </a:fld>
            <a:endParaRPr lang="en-US" dirty="0">
              <a:solidFill>
                <a:srgbClr val="FFFFFF"/>
              </a:solidFill>
            </a:endParaRPr>
          </a:p>
        </p:txBody>
      </p:sp>
    </p:spTree>
    <p:extLst>
      <p:ext uri="{BB962C8B-B14F-4D97-AF65-F5344CB8AC3E}">
        <p14:creationId xmlns:p14="http://schemas.microsoft.com/office/powerpoint/2010/main" val="854910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Assignment#1</a:t>
            </a:r>
            <a:endParaRPr lang="en-US" dirty="0"/>
          </a:p>
        </p:txBody>
      </p:sp>
      <p:sp>
        <p:nvSpPr>
          <p:cNvPr id="3" name="Content Placeholder 2"/>
          <p:cNvSpPr>
            <a:spLocks noGrp="1"/>
          </p:cNvSpPr>
          <p:nvPr>
            <p:ph idx="1"/>
          </p:nvPr>
        </p:nvSpPr>
        <p:spPr/>
        <p:txBody>
          <a:bodyPr/>
          <a:lstStyle/>
          <a:p>
            <a:r>
              <a:rPr lang="en-US" dirty="0" smtClean="0"/>
              <a:t>Spiral Model</a:t>
            </a:r>
          </a:p>
          <a:p>
            <a:r>
              <a:rPr lang="en-US" dirty="0" smtClean="0"/>
              <a:t>Rationale Unified Model</a:t>
            </a:r>
          </a:p>
          <a:p>
            <a:r>
              <a:rPr lang="en-US" dirty="0" smtClean="0"/>
              <a:t>Agile?</a:t>
            </a:r>
            <a:endParaRPr lang="en-US" dirty="0"/>
          </a:p>
        </p:txBody>
      </p:sp>
      <p:sp>
        <p:nvSpPr>
          <p:cNvPr id="4" name="Slide Number Placeholder 3"/>
          <p:cNvSpPr>
            <a:spLocks noGrp="1"/>
          </p:cNvSpPr>
          <p:nvPr>
            <p:ph type="sldNum" sz="quarter" idx="11"/>
          </p:nvPr>
        </p:nvSpPr>
        <p:spPr/>
        <p:txBody>
          <a:bodyPr/>
          <a:lstStyle/>
          <a:p>
            <a:fld id="{1AD93096-5B34-4342-9326-69289CEAE4C2}" type="slidenum">
              <a:rPr lang="en-US" smtClean="0"/>
              <a:pPr/>
              <a:t>16</a:t>
            </a:fld>
            <a:endParaRPr lang="en-US" dirty="0">
              <a:solidFill>
                <a:srgbClr val="FFFFFF"/>
              </a:solidFill>
            </a:endParaRPr>
          </a:p>
        </p:txBody>
      </p:sp>
    </p:spTree>
    <p:extLst>
      <p:ext uri="{BB962C8B-B14F-4D97-AF65-F5344CB8AC3E}">
        <p14:creationId xmlns:p14="http://schemas.microsoft.com/office/powerpoint/2010/main" val="40152688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635000" indent="-635000" eaLnBrk="0" hangingPunct="0">
              <a:spcAft>
                <a:spcPts val="600"/>
              </a:spcAft>
            </a:pPr>
            <a:r>
              <a:rPr kumimoji="1" lang="en-US" dirty="0">
                <a:latin typeface="Georgia" pitchFamily="18" charset="0"/>
              </a:rPr>
              <a:t>What are Formal Methods?</a:t>
            </a:r>
          </a:p>
        </p:txBody>
      </p:sp>
      <p:sp>
        <p:nvSpPr>
          <p:cNvPr id="3" name="Content Placeholder 2"/>
          <p:cNvSpPr>
            <a:spLocks noGrp="1"/>
          </p:cNvSpPr>
          <p:nvPr>
            <p:ph idx="1"/>
          </p:nvPr>
        </p:nvSpPr>
        <p:spPr/>
        <p:txBody>
          <a:bodyPr/>
          <a:lstStyle/>
          <a:p>
            <a:pPr marL="635000" indent="-635000" eaLnBrk="0" hangingPunct="0">
              <a:spcAft>
                <a:spcPts val="2400"/>
              </a:spcAft>
              <a:buClr>
                <a:srgbClr val="FFC000"/>
              </a:buClr>
            </a:pPr>
            <a:r>
              <a:rPr kumimoji="1" lang="en-US" smtClean="0">
                <a:latin typeface="Georgia" pitchFamily="18" charset="0"/>
              </a:rPr>
              <a:t>Rigorous </a:t>
            </a:r>
            <a:r>
              <a:rPr kumimoji="1" lang="en-US" dirty="0">
                <a:latin typeface="Georgia" pitchFamily="18" charset="0"/>
              </a:rPr>
              <a:t>mathematically-based techniques and tools for the specification, development, and verification of software and hardware systems. </a:t>
            </a:r>
            <a:endParaRPr lang="en-US" dirty="0"/>
          </a:p>
        </p:txBody>
      </p:sp>
      <p:sp>
        <p:nvSpPr>
          <p:cNvPr id="4" name="Slide Number Placeholder 3"/>
          <p:cNvSpPr>
            <a:spLocks noGrp="1"/>
          </p:cNvSpPr>
          <p:nvPr>
            <p:ph type="sldNum" sz="quarter" idx="11"/>
          </p:nvPr>
        </p:nvSpPr>
        <p:spPr/>
        <p:txBody>
          <a:bodyPr/>
          <a:lstStyle/>
          <a:p>
            <a:fld id="{1AD93096-5B34-4342-9326-69289CEAE4C2}" type="slidenum">
              <a:rPr lang="en-US" smtClean="0"/>
              <a:pPr/>
              <a:t>17</a:t>
            </a:fld>
            <a:endParaRPr lang="en-US" dirty="0">
              <a:solidFill>
                <a:srgbClr val="FFFFFF"/>
              </a:solidFill>
            </a:endParaRPr>
          </a:p>
        </p:txBody>
      </p:sp>
    </p:spTree>
    <p:extLst>
      <p:ext uri="{BB962C8B-B14F-4D97-AF65-F5344CB8AC3E}">
        <p14:creationId xmlns:p14="http://schemas.microsoft.com/office/powerpoint/2010/main" val="170902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pPr marL="0" indent="0">
              <a:buNone/>
            </a:pPr>
            <a:r>
              <a:rPr lang="en-GB" dirty="0" smtClean="0"/>
              <a:t>MS(SE) COMSATS Islamabad</a:t>
            </a:r>
          </a:p>
          <a:p>
            <a:pPr marL="0" indent="0">
              <a:buNone/>
            </a:pPr>
            <a:r>
              <a:rPr lang="en-GB" dirty="0" smtClean="0"/>
              <a:t>BS(CS) Arid Agriculture Rawalpindi</a:t>
            </a:r>
          </a:p>
          <a:p>
            <a:pPr marL="0" indent="0">
              <a:buNone/>
            </a:pPr>
            <a:r>
              <a:rPr lang="en-GB" dirty="0" smtClean="0">
                <a:hlinkClick r:id="rId2"/>
              </a:rPr>
              <a:t>muhammadwaqas657@gmail.com</a:t>
            </a:r>
            <a:endParaRPr lang="en-GB" dirty="0" smtClean="0"/>
          </a:p>
          <a:p>
            <a:pPr marL="0" indent="0">
              <a:buNone/>
            </a:pPr>
            <a:r>
              <a:rPr lang="en-GB" dirty="0" smtClean="0"/>
              <a:t>Teaching Methodology:</a:t>
            </a:r>
            <a:br>
              <a:rPr lang="en-GB" dirty="0" smtClean="0"/>
            </a:br>
            <a:r>
              <a:rPr lang="en-GB" dirty="0" smtClean="0"/>
              <a:t>	</a:t>
            </a:r>
            <a:r>
              <a:rPr lang="en-GB" b="1" dirty="0" smtClean="0"/>
              <a:t>O</a:t>
            </a:r>
            <a:r>
              <a:rPr lang="en-GB" dirty="0" smtClean="0"/>
              <a:t>utcome </a:t>
            </a:r>
            <a:r>
              <a:rPr lang="en-GB" b="1" dirty="0" smtClean="0"/>
              <a:t>B</a:t>
            </a:r>
            <a:r>
              <a:rPr lang="en-GB" dirty="0" smtClean="0"/>
              <a:t>ased </a:t>
            </a:r>
            <a:r>
              <a:rPr lang="en-GB" b="1" dirty="0" smtClean="0"/>
              <a:t>E</a:t>
            </a:r>
            <a:r>
              <a:rPr lang="en-GB" dirty="0" smtClean="0"/>
              <a:t>ducation (OBE)</a:t>
            </a:r>
          </a:p>
          <a:p>
            <a:pPr marL="0" indent="0">
              <a:buNone/>
            </a:pPr>
            <a:endParaRPr lang="en-GB" dirty="0"/>
          </a:p>
        </p:txBody>
      </p:sp>
    </p:spTree>
    <p:extLst>
      <p:ext uri="{BB962C8B-B14F-4D97-AF65-F5344CB8AC3E}">
        <p14:creationId xmlns:p14="http://schemas.microsoft.com/office/powerpoint/2010/main" val="330016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Grading Criteria</a:t>
            </a:r>
            <a:endParaRPr lang="en-GB" sz="2800" dirty="0"/>
          </a:p>
        </p:txBody>
      </p:sp>
      <p:sp>
        <p:nvSpPr>
          <p:cNvPr id="10" name="Content Placeholder 9"/>
          <p:cNvSpPr>
            <a:spLocks noGrp="1"/>
          </p:cNvSpPr>
          <p:nvPr>
            <p:ph idx="1"/>
          </p:nvPr>
        </p:nvSpPr>
        <p:spPr/>
        <p:txBody>
          <a:bodyPr>
            <a:normAutofit/>
          </a:bodyPr>
          <a:lstStyle/>
          <a:p>
            <a:endParaRPr lang="en-GB" dirty="0" smtClean="0"/>
          </a:p>
          <a:p>
            <a:endParaRPr lang="en-GB" dirty="0"/>
          </a:p>
          <a:p>
            <a:endParaRPr lang="en-GB" dirty="0" smtClean="0"/>
          </a:p>
          <a:p>
            <a:endParaRPr lang="en-GB" dirty="0" smtClean="0"/>
          </a:p>
          <a:p>
            <a:r>
              <a:rPr lang="en-GB" dirty="0" smtClean="0"/>
              <a:t>Cheater never prosper</a:t>
            </a:r>
          </a:p>
          <a:p>
            <a:r>
              <a:rPr lang="en-GB" dirty="0" smtClean="0"/>
              <a:t>Be faithful</a:t>
            </a:r>
          </a:p>
          <a:p>
            <a:endParaRPr lang="en-GB" dirty="0" smtClean="0"/>
          </a:p>
          <a:p>
            <a:endParaRPr lang="en-GB" dirty="0"/>
          </a:p>
        </p:txBody>
      </p:sp>
      <p:graphicFrame>
        <p:nvGraphicFramePr>
          <p:cNvPr id="3" name="Table 2"/>
          <p:cNvGraphicFramePr>
            <a:graphicFrameLocks noGrp="1"/>
          </p:cNvGraphicFramePr>
          <p:nvPr>
            <p:extLst/>
          </p:nvPr>
        </p:nvGraphicFramePr>
        <p:xfrm>
          <a:off x="1524000" y="1600200"/>
          <a:ext cx="6096000" cy="1752600"/>
        </p:xfrm>
        <a:graphic>
          <a:graphicData uri="http://schemas.openxmlformats.org/drawingml/2006/table">
            <a:tbl>
              <a:tblPr firstRow="1" bandRow="1">
                <a:tableStyleId>{5940675A-B579-460E-94D1-54222C63F5DA}</a:tableStyleId>
              </a:tblPr>
              <a:tblGrid>
                <a:gridCol w="3048000"/>
                <a:gridCol w="3048000"/>
              </a:tblGrid>
              <a:tr h="370840">
                <a:tc>
                  <a:txBody>
                    <a:bodyPr/>
                    <a:lstStyle/>
                    <a:p>
                      <a:r>
                        <a:rPr lang="en-US" b="1" dirty="0" smtClean="0"/>
                        <a:t>Evaluation</a:t>
                      </a:r>
                      <a:r>
                        <a:rPr lang="en-US" b="1" baseline="0" dirty="0" smtClean="0"/>
                        <a:t> Method</a:t>
                      </a:r>
                      <a:endParaRPr lang="en-US" b="1" dirty="0"/>
                    </a:p>
                  </a:txBody>
                  <a:tcPr/>
                </a:tc>
                <a:tc>
                  <a:txBody>
                    <a:bodyPr/>
                    <a:lstStyle/>
                    <a:p>
                      <a:r>
                        <a:rPr lang="en-US" b="1" dirty="0" smtClean="0"/>
                        <a:t>Marks Weightage out of 100</a:t>
                      </a:r>
                      <a:endParaRPr lang="en-US" b="1" dirty="0"/>
                    </a:p>
                  </a:txBody>
                  <a:tcPr/>
                </a:tc>
              </a:tr>
              <a:tr h="370840">
                <a:tc>
                  <a:txBody>
                    <a:bodyPr/>
                    <a:lstStyle/>
                    <a:p>
                      <a:r>
                        <a:rPr lang="en-US" dirty="0" smtClean="0"/>
                        <a:t>Lab</a:t>
                      </a:r>
                      <a:r>
                        <a:rPr lang="en-US" baseline="0" dirty="0" smtClean="0"/>
                        <a:t> Class Learning Outcome</a:t>
                      </a:r>
                      <a:endParaRPr lang="en-US" dirty="0"/>
                    </a:p>
                  </a:txBody>
                  <a:tcPr/>
                </a:tc>
                <a:tc>
                  <a:txBody>
                    <a:bodyPr/>
                    <a:lstStyle/>
                    <a:p>
                      <a:r>
                        <a:rPr lang="en-US" dirty="0" smtClean="0"/>
                        <a:t>30%</a:t>
                      </a:r>
                      <a:endParaRPr lang="en-US" dirty="0"/>
                    </a:p>
                  </a:txBody>
                  <a:tcPr/>
                </a:tc>
              </a:tr>
              <a:tr h="370840">
                <a:tc>
                  <a:txBody>
                    <a:bodyPr/>
                    <a:lstStyle/>
                    <a:p>
                      <a:r>
                        <a:rPr lang="en-US" dirty="0" smtClean="0"/>
                        <a:t>Final Term Exam</a:t>
                      </a:r>
                      <a:endParaRPr lang="en-US" dirty="0"/>
                    </a:p>
                  </a:txBody>
                  <a:tcPr/>
                </a:tc>
                <a:tc>
                  <a:txBody>
                    <a:bodyPr/>
                    <a:lstStyle/>
                    <a:p>
                      <a:r>
                        <a:rPr lang="en-US" dirty="0" smtClean="0"/>
                        <a:t>50%</a:t>
                      </a:r>
                      <a:endParaRPr lang="en-US" dirty="0"/>
                    </a:p>
                  </a:txBody>
                  <a:tcPr/>
                </a:tc>
              </a:tr>
              <a:tr h="370840">
                <a:tc>
                  <a:txBody>
                    <a:bodyPr/>
                    <a:lstStyle/>
                    <a:p>
                      <a:r>
                        <a:rPr lang="en-US" dirty="0" smtClean="0"/>
                        <a:t>Sessional</a:t>
                      </a:r>
                    </a:p>
                    <a:p>
                      <a:r>
                        <a:rPr lang="en-US" dirty="0" smtClean="0"/>
                        <a:t>(Quiz, </a:t>
                      </a:r>
                      <a:r>
                        <a:rPr lang="en-US" baseline="0" dirty="0" smtClean="0"/>
                        <a:t>Class Participation</a:t>
                      </a:r>
                      <a:r>
                        <a:rPr lang="en-US" dirty="0" smtClean="0"/>
                        <a:t>)</a:t>
                      </a:r>
                      <a:endParaRPr lang="en-US" dirty="0"/>
                    </a:p>
                  </a:txBody>
                  <a:tcPr/>
                </a:tc>
                <a:tc>
                  <a:txBody>
                    <a:bodyPr/>
                    <a:lstStyle/>
                    <a:p>
                      <a:r>
                        <a:rPr lang="en-US" dirty="0" smtClean="0"/>
                        <a:t>20%</a:t>
                      </a:r>
                      <a:endParaRPr lang="en-US" dirty="0"/>
                    </a:p>
                  </a:txBody>
                  <a:tcPr/>
                </a:tc>
              </a:tr>
            </a:tbl>
          </a:graphicData>
        </a:graphic>
      </p:graphicFrame>
    </p:spTree>
    <p:extLst>
      <p:ext uri="{BB962C8B-B14F-4D97-AF65-F5344CB8AC3E}">
        <p14:creationId xmlns:p14="http://schemas.microsoft.com/office/powerpoint/2010/main" val="3024138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Outline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71883671"/>
              </p:ext>
            </p:extLst>
          </p:nvPr>
        </p:nvGraphicFramePr>
        <p:xfrm>
          <a:off x="762000" y="1142999"/>
          <a:ext cx="8077200" cy="5715001"/>
        </p:xfrm>
        <a:graphic>
          <a:graphicData uri="http://schemas.openxmlformats.org/drawingml/2006/table">
            <a:tbl>
              <a:tblPr firstRow="1" firstCol="1" lastRow="1" lastCol="1" bandRow="1" bandCol="1">
                <a:tableStyleId>{5C22544A-7EE6-4342-B048-85BDC9FD1C3A}</a:tableStyleId>
              </a:tblPr>
              <a:tblGrid>
                <a:gridCol w="926145"/>
                <a:gridCol w="1062790"/>
                <a:gridCol w="6088265"/>
              </a:tblGrid>
              <a:tr h="208577">
                <a:tc>
                  <a:txBody>
                    <a:bodyPr/>
                    <a:lstStyle/>
                    <a:p>
                      <a:pPr marL="0" marR="0" algn="l">
                        <a:spcBef>
                          <a:spcPts val="0"/>
                        </a:spcBef>
                        <a:spcAft>
                          <a:spcPts val="0"/>
                        </a:spcAft>
                      </a:pPr>
                      <a:r>
                        <a:rPr lang="en-US" sz="1000">
                          <a:effectLst/>
                        </a:rPr>
                        <a:t>Lecture#</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Duration</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Topics Covered</a:t>
                      </a:r>
                      <a:endParaRPr lang="en-US" sz="1000">
                        <a:effectLst/>
                        <a:latin typeface="Times New Roman" panose="02020603050405020304" pitchFamily="18" charset="0"/>
                        <a:ea typeface="Times New Roman" panose="02020603050405020304" pitchFamily="18" charset="0"/>
                      </a:endParaRPr>
                    </a:p>
                  </a:txBody>
                  <a:tcPr marL="68580" marR="68580" marT="0" marB="0"/>
                </a:tc>
              </a:tr>
              <a:tr h="688303">
                <a:tc>
                  <a:txBody>
                    <a:bodyPr/>
                    <a:lstStyle/>
                    <a:p>
                      <a:pPr marL="0" marR="0" algn="l">
                        <a:spcBef>
                          <a:spcPts val="0"/>
                        </a:spcBef>
                        <a:spcAft>
                          <a:spcPts val="0"/>
                        </a:spcAft>
                      </a:pPr>
                      <a:r>
                        <a:rPr lang="en-US" sz="1000">
                          <a:effectLst/>
                        </a:rPr>
                        <a:t>Week#1</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03 hrs.</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Introduction to class and course, discussion about the course contents, reference materials grading scheme, paper pattern, assignment, quizzes, class presentation</a:t>
                      </a:r>
                      <a:endParaRPr lang="en-US" sz="1000">
                        <a:effectLst/>
                        <a:latin typeface="Times New Roman" panose="02020603050405020304" pitchFamily="18" charset="0"/>
                        <a:ea typeface="Times New Roman" panose="02020603050405020304" pitchFamily="18" charset="0"/>
                      </a:endParaRPr>
                    </a:p>
                  </a:txBody>
                  <a:tcPr marL="68580" marR="68580" marT="0" marB="0"/>
                </a:tc>
              </a:tr>
              <a:tr h="688303">
                <a:tc>
                  <a:txBody>
                    <a:bodyPr/>
                    <a:lstStyle/>
                    <a:p>
                      <a:pPr marL="0" marR="0" algn="ctr">
                        <a:spcBef>
                          <a:spcPts val="0"/>
                        </a:spcBef>
                        <a:spcAft>
                          <a:spcPts val="0"/>
                        </a:spcAft>
                      </a:pPr>
                      <a:r>
                        <a:rPr lang="en-US" sz="1000">
                          <a:effectLst/>
                        </a:rPr>
                        <a:t>Week#2</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03 hrs.</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Introduction to Software Engineering, challenges in Software engineering, Software Engineering vs Other Engineering, Software Process Models, Software Project Management</a:t>
                      </a:r>
                      <a:endParaRPr lang="en-US" sz="1000">
                        <a:effectLst/>
                        <a:latin typeface="Times New Roman" panose="02020603050405020304" pitchFamily="18" charset="0"/>
                        <a:ea typeface="Times New Roman" panose="02020603050405020304" pitchFamily="18" charset="0"/>
                      </a:endParaRPr>
                    </a:p>
                  </a:txBody>
                  <a:tcPr marL="68580" marR="68580" marT="0" marB="0"/>
                </a:tc>
              </a:tr>
              <a:tr h="458868">
                <a:tc>
                  <a:txBody>
                    <a:bodyPr/>
                    <a:lstStyle/>
                    <a:p>
                      <a:pPr marL="0" marR="0" algn="ctr">
                        <a:spcBef>
                          <a:spcPts val="0"/>
                        </a:spcBef>
                        <a:spcAft>
                          <a:spcPts val="0"/>
                        </a:spcAft>
                      </a:pPr>
                      <a:r>
                        <a:rPr lang="en-US" sz="1000">
                          <a:effectLst/>
                        </a:rPr>
                        <a:t>Week#3</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03 hrs.</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Software reliability, availability, dependability, software defects, computer security, safety critical systems</a:t>
                      </a:r>
                      <a:endParaRPr lang="en-US" sz="1000">
                        <a:effectLst/>
                        <a:latin typeface="Times New Roman" panose="02020603050405020304" pitchFamily="18" charset="0"/>
                        <a:ea typeface="Times New Roman" panose="02020603050405020304" pitchFamily="18" charset="0"/>
                      </a:endParaRPr>
                    </a:p>
                  </a:txBody>
                  <a:tcPr marL="68580" marR="68580" marT="0" marB="0"/>
                </a:tc>
              </a:tr>
              <a:tr h="917738">
                <a:tc>
                  <a:txBody>
                    <a:bodyPr/>
                    <a:lstStyle/>
                    <a:p>
                      <a:pPr marL="0" marR="0" algn="l">
                        <a:spcBef>
                          <a:spcPts val="0"/>
                        </a:spcBef>
                        <a:spcAft>
                          <a:spcPts val="0"/>
                        </a:spcAft>
                      </a:pPr>
                      <a:r>
                        <a:rPr lang="en-US" sz="1000">
                          <a:effectLst/>
                        </a:rPr>
                        <a:t>Week#4</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03 hrs.</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Overview of formal method, introduction, need of formal methods, industrial usage of formal methods, industrial techniques and tools for formal methods, proofs in formal methods, model checking, usability of formal methods</a:t>
                      </a:r>
                      <a:endParaRPr lang="en-US" sz="1000">
                        <a:effectLst/>
                        <a:latin typeface="Times New Roman" panose="02020603050405020304" pitchFamily="18" charset="0"/>
                        <a:ea typeface="Times New Roman" panose="02020603050405020304" pitchFamily="18" charset="0"/>
                      </a:endParaRPr>
                    </a:p>
                  </a:txBody>
                  <a:tcPr marL="68580" marR="68580" marT="0" marB="0"/>
                </a:tc>
              </a:tr>
              <a:tr h="688303">
                <a:tc>
                  <a:txBody>
                    <a:bodyPr/>
                    <a:lstStyle/>
                    <a:p>
                      <a:pPr marL="0" marR="0" algn="ctr">
                        <a:spcBef>
                          <a:spcPts val="0"/>
                        </a:spcBef>
                        <a:spcAft>
                          <a:spcPts val="0"/>
                        </a:spcAft>
                      </a:pPr>
                      <a:r>
                        <a:rPr lang="en-US" sz="1000">
                          <a:effectLst/>
                        </a:rPr>
                        <a:t>Week#5</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03 hrs.</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Set, relation and function, introduction to set theory, computer representation of sets, relations, types of relation, function of relations, functions and application of functions</a:t>
                      </a:r>
                      <a:endParaRPr lang="en-US" sz="1000">
                        <a:effectLst/>
                        <a:latin typeface="Times New Roman" panose="02020603050405020304" pitchFamily="18" charset="0"/>
                        <a:ea typeface="Times New Roman" panose="02020603050405020304" pitchFamily="18" charset="0"/>
                      </a:endParaRPr>
                    </a:p>
                  </a:txBody>
                  <a:tcPr marL="68580" marR="68580" marT="0" marB="0"/>
                </a:tc>
              </a:tr>
              <a:tr h="458868">
                <a:tc>
                  <a:txBody>
                    <a:bodyPr/>
                    <a:lstStyle/>
                    <a:p>
                      <a:pPr marL="0" marR="0" algn="ctr">
                        <a:spcBef>
                          <a:spcPts val="0"/>
                        </a:spcBef>
                        <a:spcAft>
                          <a:spcPts val="0"/>
                        </a:spcAft>
                      </a:pPr>
                      <a:r>
                        <a:rPr lang="en-US" sz="1000">
                          <a:effectLst/>
                        </a:rPr>
                        <a:t>Week#6</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03 hrs.</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Propositional and predicate logic, introduction, proposition logic, truth tables, propositional calculus and its proofs</a:t>
                      </a:r>
                      <a:endParaRPr lang="en-US" sz="1000">
                        <a:effectLst/>
                        <a:latin typeface="Times New Roman" panose="02020603050405020304" pitchFamily="18" charset="0"/>
                        <a:ea typeface="Times New Roman" panose="02020603050405020304" pitchFamily="18" charset="0"/>
                      </a:endParaRPr>
                    </a:p>
                  </a:txBody>
                  <a:tcPr marL="68580" marR="68580" marT="0" marB="0"/>
                </a:tc>
              </a:tr>
              <a:tr h="688303">
                <a:tc>
                  <a:txBody>
                    <a:bodyPr/>
                    <a:lstStyle/>
                    <a:p>
                      <a:pPr marL="0" marR="0" algn="ctr">
                        <a:spcBef>
                          <a:spcPts val="0"/>
                        </a:spcBef>
                        <a:spcAft>
                          <a:spcPts val="0"/>
                        </a:spcAft>
                      </a:pPr>
                      <a:r>
                        <a:rPr lang="en-US" sz="1000">
                          <a:effectLst/>
                        </a:rPr>
                        <a:t>Week#7</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03 hrs.</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Introduction to Predicate calculus, sketch of formalization of predicate calculus, properties and application of predicate calculus,  limitation of propositional calculus</a:t>
                      </a:r>
                      <a:endParaRPr lang="en-US" sz="1000">
                        <a:effectLst/>
                        <a:latin typeface="Times New Roman" panose="02020603050405020304" pitchFamily="18" charset="0"/>
                        <a:ea typeface="Times New Roman" panose="02020603050405020304" pitchFamily="18" charset="0"/>
                      </a:endParaRPr>
                    </a:p>
                  </a:txBody>
                  <a:tcPr marL="68580" marR="68580" marT="0" marB="0"/>
                </a:tc>
              </a:tr>
              <a:tr h="688303">
                <a:tc>
                  <a:txBody>
                    <a:bodyPr/>
                    <a:lstStyle/>
                    <a:p>
                      <a:pPr marL="0" marR="0" algn="ctr">
                        <a:spcBef>
                          <a:spcPts val="0"/>
                        </a:spcBef>
                        <a:spcAft>
                          <a:spcPts val="0"/>
                        </a:spcAft>
                      </a:pPr>
                      <a:r>
                        <a:rPr lang="en-US" sz="1000">
                          <a:effectLst/>
                        </a:rPr>
                        <a:t>Week#8</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03 hrs.</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Overview of research, How to do research, Where to start? Discussion on selecting a research topic for research paper presentation, assignment about paper presentation, Revision of mid-term course.</a:t>
                      </a:r>
                      <a:endParaRPr lang="en-US" sz="1000">
                        <a:effectLst/>
                        <a:latin typeface="Times New Roman" panose="02020603050405020304" pitchFamily="18" charset="0"/>
                        <a:ea typeface="Times New Roman" panose="02020603050405020304" pitchFamily="18" charset="0"/>
                      </a:endParaRPr>
                    </a:p>
                  </a:txBody>
                  <a:tcPr marL="68580" marR="68580" marT="0" marB="0"/>
                </a:tc>
              </a:tr>
              <a:tr h="229435">
                <a:tc gridSpan="3">
                  <a:txBody>
                    <a:bodyPr/>
                    <a:lstStyle/>
                    <a:p>
                      <a:pPr marL="0" marR="0" algn="ctr">
                        <a:spcBef>
                          <a:spcPts val="0"/>
                        </a:spcBef>
                        <a:spcAft>
                          <a:spcPts val="0"/>
                        </a:spcAft>
                      </a:pPr>
                      <a:r>
                        <a:rPr lang="en-US" sz="1100" dirty="0">
                          <a:effectLst/>
                        </a:rPr>
                        <a:t>(Mid-Term Exam)</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636454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Outline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22501786"/>
              </p:ext>
            </p:extLst>
          </p:nvPr>
        </p:nvGraphicFramePr>
        <p:xfrm>
          <a:off x="990600" y="1600200"/>
          <a:ext cx="6850380" cy="4396580"/>
        </p:xfrm>
        <a:graphic>
          <a:graphicData uri="http://schemas.openxmlformats.org/drawingml/2006/table">
            <a:tbl>
              <a:tblPr firstRow="1" firstCol="1" lastRow="1" lastCol="1" bandRow="1" bandCol="1">
                <a:tableStyleId>{5C22544A-7EE6-4342-B048-85BDC9FD1C3A}</a:tableStyleId>
              </a:tblPr>
              <a:tblGrid>
                <a:gridCol w="785476"/>
                <a:gridCol w="901366"/>
                <a:gridCol w="5163538"/>
              </a:tblGrid>
              <a:tr h="439658">
                <a:tc>
                  <a:txBody>
                    <a:bodyPr/>
                    <a:lstStyle/>
                    <a:p>
                      <a:pPr marL="0" marR="0" algn="ctr">
                        <a:spcBef>
                          <a:spcPts val="0"/>
                        </a:spcBef>
                        <a:spcAft>
                          <a:spcPts val="0"/>
                        </a:spcAft>
                      </a:pPr>
                      <a:r>
                        <a:rPr lang="en-US" sz="1000">
                          <a:effectLst/>
                        </a:rPr>
                        <a:t>Week#9</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03 hrs.</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Discussion on mid-term solution and generic mistakes made by students in exam. </a:t>
                      </a:r>
                      <a:endParaRPr lang="en-US" sz="1000">
                        <a:effectLst/>
                        <a:latin typeface="Times New Roman" panose="02020603050405020304" pitchFamily="18" charset="0"/>
                        <a:ea typeface="Times New Roman" panose="02020603050405020304" pitchFamily="18" charset="0"/>
                      </a:endParaRPr>
                    </a:p>
                  </a:txBody>
                  <a:tcPr marL="68580" marR="68580" marT="0" marB="0"/>
                </a:tc>
              </a:tr>
              <a:tr h="439658">
                <a:tc>
                  <a:txBody>
                    <a:bodyPr/>
                    <a:lstStyle/>
                    <a:p>
                      <a:pPr marL="0" marR="0" algn="l">
                        <a:spcBef>
                          <a:spcPts val="0"/>
                        </a:spcBef>
                        <a:spcAft>
                          <a:spcPts val="0"/>
                        </a:spcAft>
                      </a:pPr>
                      <a:r>
                        <a:rPr lang="en-US" sz="1000">
                          <a:effectLst/>
                        </a:rPr>
                        <a:t>Week#10</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03 hrs.</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Advanced topics in logic, temporal logic and fuzzy logic, temporal logic, logic and artificial intelligence.</a:t>
                      </a:r>
                      <a:endParaRPr lang="en-US" sz="1000">
                        <a:effectLst/>
                        <a:latin typeface="Times New Roman" panose="02020603050405020304" pitchFamily="18" charset="0"/>
                        <a:ea typeface="Times New Roman" panose="02020603050405020304" pitchFamily="18" charset="0"/>
                      </a:endParaRPr>
                    </a:p>
                  </a:txBody>
                  <a:tcPr marL="68580" marR="68580" marT="0" marB="0"/>
                </a:tc>
              </a:tr>
              <a:tr h="659487">
                <a:tc>
                  <a:txBody>
                    <a:bodyPr/>
                    <a:lstStyle/>
                    <a:p>
                      <a:pPr marL="0" marR="0" algn="l">
                        <a:spcBef>
                          <a:spcPts val="0"/>
                        </a:spcBef>
                        <a:spcAft>
                          <a:spcPts val="0"/>
                        </a:spcAft>
                      </a:pPr>
                      <a:r>
                        <a:rPr lang="en-US" sz="1000">
                          <a:effectLst/>
                        </a:rPr>
                        <a:t>Week#11</a:t>
                      </a:r>
                    </a:p>
                    <a:p>
                      <a:pPr marL="0" marR="0" algn="l">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03 hrs.</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Z formal specification language, introduction, sets, relations, functions, sequence, schemas and schemas compositions, proofs in z, industrial applications of z, hands on experience of difference use-cases.</a:t>
                      </a:r>
                      <a:endParaRPr lang="en-US" sz="1000">
                        <a:effectLst/>
                        <a:latin typeface="Times New Roman" panose="02020603050405020304" pitchFamily="18" charset="0"/>
                        <a:ea typeface="Times New Roman" panose="02020603050405020304" pitchFamily="18" charset="0"/>
                      </a:endParaRPr>
                    </a:p>
                  </a:txBody>
                  <a:tcPr marL="68580" marR="68580" marT="0" marB="0"/>
                </a:tc>
              </a:tr>
              <a:tr h="439658">
                <a:tc>
                  <a:txBody>
                    <a:bodyPr/>
                    <a:lstStyle/>
                    <a:p>
                      <a:pPr marL="0" marR="0" algn="ctr">
                        <a:spcBef>
                          <a:spcPts val="0"/>
                        </a:spcBef>
                        <a:spcAft>
                          <a:spcPts val="0"/>
                        </a:spcAft>
                      </a:pPr>
                      <a:r>
                        <a:rPr lang="en-US" sz="1000">
                          <a:effectLst/>
                        </a:rPr>
                        <a:t>Week#12</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03 hrs.</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Discussion on papers presentation, issues related to presentation, dummy presentation</a:t>
                      </a:r>
                      <a:endParaRPr lang="en-US" sz="1000">
                        <a:effectLst/>
                        <a:latin typeface="Times New Roman" panose="02020603050405020304" pitchFamily="18" charset="0"/>
                        <a:ea typeface="Times New Roman" panose="02020603050405020304" pitchFamily="18" charset="0"/>
                      </a:endParaRPr>
                    </a:p>
                  </a:txBody>
                  <a:tcPr marL="68580" marR="68580" marT="0" marB="0"/>
                </a:tc>
              </a:tr>
              <a:tr h="879316">
                <a:tc>
                  <a:txBody>
                    <a:bodyPr/>
                    <a:lstStyle/>
                    <a:p>
                      <a:pPr marL="0" marR="0" algn="ctr">
                        <a:spcBef>
                          <a:spcPts val="0"/>
                        </a:spcBef>
                        <a:spcAft>
                          <a:spcPts val="0"/>
                        </a:spcAft>
                      </a:pPr>
                      <a:r>
                        <a:rPr lang="en-US" sz="1000">
                          <a:effectLst/>
                        </a:rPr>
                        <a:t>Week#13</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tabLst>
                          <a:tab pos="120650" algn="l"/>
                          <a:tab pos="331470" algn="ctr"/>
                        </a:tabLst>
                      </a:pPr>
                      <a:r>
                        <a:rPr lang="en-US" sz="1000">
                          <a:effectLst/>
                        </a:rPr>
                        <a:t>		03 hrs.</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Model checking, introduction to model checking, Introduction to Petri-nets, Advantages and disadvantages of low and high level petri-nets, CTL and LTL modeling concurrent systems, linear temporal systems, computational tree logic, tools for model checking, industrial application of model checking</a:t>
                      </a:r>
                      <a:endParaRPr lang="en-US" sz="1000">
                        <a:effectLst/>
                        <a:latin typeface="Times New Roman" panose="02020603050405020304" pitchFamily="18" charset="0"/>
                        <a:ea typeface="Times New Roman" panose="02020603050405020304" pitchFamily="18" charset="0"/>
                      </a:endParaRPr>
                    </a:p>
                  </a:txBody>
                  <a:tcPr marL="68580" marR="68580" marT="0" marB="0"/>
                </a:tc>
              </a:tr>
              <a:tr h="659487">
                <a:tc>
                  <a:txBody>
                    <a:bodyPr/>
                    <a:lstStyle/>
                    <a:p>
                      <a:pPr marL="0" marR="0" algn="ctr">
                        <a:spcBef>
                          <a:spcPts val="0"/>
                        </a:spcBef>
                        <a:spcAft>
                          <a:spcPts val="0"/>
                        </a:spcAft>
                      </a:pPr>
                      <a:r>
                        <a:rPr lang="en-US" sz="1000">
                          <a:effectLst/>
                        </a:rPr>
                        <a:t>Week#14</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03 hrs.</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Industrial tools for model checking, introduction, tools for z specification, tools for modeling checking, tools for UML, Hands on experience on tools with difference case studies and scenarios.</a:t>
                      </a:r>
                      <a:endParaRPr lang="en-US" sz="1000">
                        <a:effectLst/>
                        <a:latin typeface="Times New Roman" panose="02020603050405020304" pitchFamily="18" charset="0"/>
                        <a:ea typeface="Times New Roman" panose="02020603050405020304" pitchFamily="18" charset="0"/>
                      </a:endParaRPr>
                    </a:p>
                  </a:txBody>
                  <a:tcPr marL="68580" marR="68580" marT="0" marB="0"/>
                </a:tc>
              </a:tr>
              <a:tr h="439658">
                <a:tc>
                  <a:txBody>
                    <a:bodyPr/>
                    <a:lstStyle/>
                    <a:p>
                      <a:pPr marL="0" marR="0" algn="ctr">
                        <a:spcBef>
                          <a:spcPts val="0"/>
                        </a:spcBef>
                        <a:spcAft>
                          <a:spcPts val="0"/>
                        </a:spcAft>
                      </a:pPr>
                      <a:r>
                        <a:rPr lang="en-US" sz="1000">
                          <a:effectLst/>
                        </a:rPr>
                        <a:t>Week#15</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03 hrs.</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Formal Research Paper Presentation. On the spot analysis of work and presentation skills.</a:t>
                      </a:r>
                      <a:endParaRPr lang="en-US" sz="1000">
                        <a:effectLst/>
                        <a:latin typeface="Times New Roman" panose="02020603050405020304" pitchFamily="18" charset="0"/>
                        <a:ea typeface="Times New Roman" panose="02020603050405020304" pitchFamily="18" charset="0"/>
                      </a:endParaRPr>
                    </a:p>
                  </a:txBody>
                  <a:tcPr marL="68580" marR="68580" marT="0" marB="0"/>
                </a:tc>
              </a:tr>
              <a:tr h="439658">
                <a:tc>
                  <a:txBody>
                    <a:bodyPr/>
                    <a:lstStyle/>
                    <a:p>
                      <a:pPr marL="0" marR="0" algn="ctr">
                        <a:spcBef>
                          <a:spcPts val="0"/>
                        </a:spcBef>
                        <a:spcAft>
                          <a:spcPts val="0"/>
                        </a:spcAft>
                      </a:pPr>
                      <a:r>
                        <a:rPr lang="en-US" sz="1000">
                          <a:effectLst/>
                        </a:rPr>
                        <a:t>Week#16</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03 hrs.</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dirty="0">
                          <a:effectLst/>
                        </a:rPr>
                        <a:t>Revision and discussion about the course, feedback from the class and thorough question answer session for final-term paper.</a:t>
                      </a:r>
                      <a:endParaRPr lang="en-US" sz="10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464733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Course Learning Outcomes</a:t>
            </a:r>
            <a:endParaRPr lang="en-US" dirty="0"/>
          </a:p>
        </p:txBody>
      </p:sp>
      <p:sp>
        <p:nvSpPr>
          <p:cNvPr id="3" name="Slide Number Placeholder 2"/>
          <p:cNvSpPr>
            <a:spLocks noGrp="1"/>
          </p:cNvSpPr>
          <p:nvPr>
            <p:ph type="sldNum" sz="quarter" idx="12"/>
          </p:nvPr>
        </p:nvSpPr>
        <p:spPr/>
        <p:txBody>
          <a:bodyPr>
            <a:normAutofit/>
          </a:bodyPr>
          <a:lstStyle/>
          <a:p>
            <a:fld id="{1AD93096-5B34-4342-9326-69289CEAE4C2}" type="slidenum">
              <a:rPr lang="en-US" smtClean="0"/>
              <a:pPr/>
              <a:t>6</a:t>
            </a:fld>
            <a:endParaRPr lang="en-US" dirty="0">
              <a:solidFill>
                <a:srgbClr val="FFFFFF"/>
              </a:solidFill>
            </a:endParaRPr>
          </a:p>
        </p:txBody>
      </p:sp>
      <p:sp>
        <p:nvSpPr>
          <p:cNvPr id="4" name="Content Placeholder 3"/>
          <p:cNvSpPr>
            <a:spLocks noGrp="1"/>
          </p:cNvSpPr>
          <p:nvPr>
            <p:ph sz="quarter" idx="1"/>
          </p:nvPr>
        </p:nvSpPr>
        <p:spPr/>
        <p:txBody>
          <a:bodyPr>
            <a:normAutofit fontScale="77500" lnSpcReduction="20000"/>
          </a:bodyPr>
          <a:lstStyle/>
          <a:p>
            <a:pPr marL="0" indent="0">
              <a:buNone/>
            </a:pPr>
            <a:r>
              <a:rPr lang="en-US" dirty="0"/>
              <a:t>Upon completion of the course, students will be able to:</a:t>
            </a:r>
          </a:p>
          <a:p>
            <a:r>
              <a:rPr lang="en-US" dirty="0"/>
              <a:t>Apply the concepts of standard mathematical logic to produce proofs or refutations of well-formed propositions or arguments phrased in English or in a variety of formal notations (first order logic, </a:t>
            </a:r>
            <a:r>
              <a:rPr lang="en-US" dirty="0" smtClean="0"/>
              <a:t>petri-nets and Z).</a:t>
            </a:r>
          </a:p>
          <a:p>
            <a:r>
              <a:rPr lang="en-US" dirty="0" smtClean="0"/>
              <a:t>Write </a:t>
            </a:r>
            <a:r>
              <a:rPr lang="en-US" dirty="0"/>
              <a:t>formal specifications and contracts </a:t>
            </a:r>
            <a:r>
              <a:rPr lang="en-US" dirty="0" smtClean="0"/>
              <a:t>in Z.</a:t>
            </a:r>
          </a:p>
          <a:p>
            <a:r>
              <a:rPr lang="en-US" dirty="0" smtClean="0"/>
              <a:t>Given </a:t>
            </a:r>
            <a:r>
              <a:rPr lang="en-US" dirty="0"/>
              <a:t>an inductive definition of a simple data structure, write a recursive definition of a given simple operation on data of that type. Given some such recursively defined operations, prove simple properties of these functions using the appropriate structural induction </a:t>
            </a:r>
            <a:r>
              <a:rPr lang="en-US" dirty="0" smtClean="0"/>
              <a:t>principle</a:t>
            </a:r>
            <a:r>
              <a:rPr lang="en-US" dirty="0"/>
              <a:t>.</a:t>
            </a:r>
          </a:p>
        </p:txBody>
      </p:sp>
    </p:spTree>
    <p:extLst>
      <p:ext uri="{BB962C8B-B14F-4D97-AF65-F5344CB8AC3E}">
        <p14:creationId xmlns:p14="http://schemas.microsoft.com/office/powerpoint/2010/main" val="1147615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Resources</a:t>
            </a:r>
            <a:endParaRPr lang="en-US" dirty="0"/>
          </a:p>
        </p:txBody>
      </p:sp>
      <p:sp>
        <p:nvSpPr>
          <p:cNvPr id="3" name="Slide Number Placeholder 2"/>
          <p:cNvSpPr>
            <a:spLocks noGrp="1"/>
          </p:cNvSpPr>
          <p:nvPr>
            <p:ph type="sldNum" sz="quarter" idx="12"/>
          </p:nvPr>
        </p:nvSpPr>
        <p:spPr/>
        <p:txBody>
          <a:bodyPr>
            <a:normAutofit/>
          </a:bodyPr>
          <a:lstStyle/>
          <a:p>
            <a:fld id="{1AD93096-5B34-4342-9326-69289CEAE4C2}" type="slidenum">
              <a:rPr lang="en-US" smtClean="0"/>
              <a:pPr/>
              <a:t>7</a:t>
            </a:fld>
            <a:endParaRPr lang="en-US" dirty="0">
              <a:solidFill>
                <a:srgbClr val="FFFFFF"/>
              </a:solidFill>
            </a:endParaRPr>
          </a:p>
        </p:txBody>
      </p:sp>
      <p:sp>
        <p:nvSpPr>
          <p:cNvPr id="4" name="Content Placeholder 3"/>
          <p:cNvSpPr>
            <a:spLocks noGrp="1"/>
          </p:cNvSpPr>
          <p:nvPr>
            <p:ph sz="quarter" idx="1"/>
          </p:nvPr>
        </p:nvSpPr>
        <p:spPr/>
        <p:txBody>
          <a:bodyPr>
            <a:normAutofit/>
          </a:bodyPr>
          <a:lstStyle/>
          <a:p>
            <a:r>
              <a:rPr lang="en-US" dirty="0" smtClean="0"/>
              <a:t>Text book</a:t>
            </a:r>
          </a:p>
          <a:p>
            <a:pPr lvl="1"/>
            <a:r>
              <a:rPr lang="en-US" dirty="0"/>
              <a:t>Concise Guide to Formal </a:t>
            </a:r>
            <a:r>
              <a:rPr lang="en-US" dirty="0" smtClean="0"/>
              <a:t>Methods | Theory</a:t>
            </a:r>
            <a:r>
              <a:rPr lang="en-US" dirty="0"/>
              <a:t>, Fundamentals and Industry Applications (2017, Springer International Publishing)</a:t>
            </a:r>
            <a:endParaRPr lang="en-US" dirty="0" smtClean="0"/>
          </a:p>
          <a:p>
            <a:r>
              <a:rPr lang="en-US" dirty="0" smtClean="0"/>
              <a:t>Other</a:t>
            </a:r>
          </a:p>
          <a:p>
            <a:pPr lvl="1"/>
            <a:r>
              <a:rPr lang="en-US" dirty="0"/>
              <a:t>Understanding Formal </a:t>
            </a:r>
            <a:r>
              <a:rPr lang="en-US" dirty="0" smtClean="0"/>
              <a:t>Methods by </a:t>
            </a:r>
            <a:r>
              <a:rPr lang="en-US" dirty="0"/>
              <a:t>Jean-François </a:t>
            </a:r>
            <a:r>
              <a:rPr lang="en-US" dirty="0" err="1"/>
              <a:t>Monin</a:t>
            </a:r>
            <a:r>
              <a:rPr lang="en-US" dirty="0"/>
              <a:t> </a:t>
            </a:r>
            <a:r>
              <a:rPr lang="en-US" dirty="0" smtClean="0"/>
              <a:t>(2003)</a:t>
            </a:r>
          </a:p>
          <a:p>
            <a:pPr lvl="1"/>
            <a:r>
              <a:rPr lang="en-US" dirty="0"/>
              <a:t>Using </a:t>
            </a:r>
            <a:r>
              <a:rPr lang="en-US" dirty="0" smtClean="0"/>
              <a:t>Z Specification</a:t>
            </a:r>
            <a:r>
              <a:rPr lang="en-US" dirty="0"/>
              <a:t>, Refinement, and </a:t>
            </a:r>
            <a:r>
              <a:rPr lang="en-US" dirty="0" smtClean="0"/>
              <a:t>Proof by Jim Woodcock</a:t>
            </a:r>
            <a:r>
              <a:rPr lang="en-US" dirty="0"/>
              <a:t> </a:t>
            </a:r>
            <a:r>
              <a:rPr lang="en-US" dirty="0" smtClean="0"/>
              <a:t>and Jim Davies</a:t>
            </a:r>
          </a:p>
        </p:txBody>
      </p:sp>
    </p:spTree>
    <p:extLst>
      <p:ext uri="{BB962C8B-B14F-4D97-AF65-F5344CB8AC3E}">
        <p14:creationId xmlns:p14="http://schemas.microsoft.com/office/powerpoint/2010/main" val="2471606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a:t>M</a:t>
            </a:r>
            <a:r>
              <a:rPr lang="en-US" dirty="0" smtClean="0"/>
              <a:t>ongolian </a:t>
            </a:r>
            <a:r>
              <a:rPr lang="en-US" dirty="0"/>
              <a:t>Hordes </a:t>
            </a:r>
            <a:r>
              <a:rPr lang="en-US" dirty="0" smtClean="0"/>
              <a:t>Approach (1950)</a:t>
            </a:r>
          </a:p>
          <a:p>
            <a:pPr lvl="1"/>
            <a:r>
              <a:rPr lang="en-US" dirty="0"/>
              <a:t>The completed code will always be full of </a:t>
            </a:r>
            <a:r>
              <a:rPr lang="en-US" dirty="0" smtClean="0"/>
              <a:t>defects.</a:t>
            </a:r>
          </a:p>
          <a:p>
            <a:pPr lvl="1"/>
            <a:r>
              <a:rPr lang="en-US" dirty="0" smtClean="0"/>
              <a:t>The </a:t>
            </a:r>
            <a:r>
              <a:rPr lang="en-US" dirty="0"/>
              <a:t>coding should be finished quickly to correct these </a:t>
            </a:r>
            <a:r>
              <a:rPr lang="en-US" dirty="0" smtClean="0"/>
              <a:t>defects.</a:t>
            </a:r>
          </a:p>
          <a:p>
            <a:pPr lvl="1"/>
            <a:r>
              <a:rPr lang="en-US" dirty="0" smtClean="0"/>
              <a:t>Design </a:t>
            </a:r>
            <a:r>
              <a:rPr lang="en-US" dirty="0"/>
              <a:t>as you code approach </a:t>
            </a:r>
            <a:br>
              <a:rPr lang="en-US" dirty="0"/>
            </a:br>
            <a:endParaRPr lang="en-US" dirty="0" smtClean="0"/>
          </a:p>
        </p:txBody>
      </p:sp>
      <p:sp>
        <p:nvSpPr>
          <p:cNvPr id="4" name="Slide Number Placeholder 3"/>
          <p:cNvSpPr>
            <a:spLocks noGrp="1"/>
          </p:cNvSpPr>
          <p:nvPr>
            <p:ph type="sldNum" sz="quarter" idx="11"/>
          </p:nvPr>
        </p:nvSpPr>
        <p:spPr/>
        <p:txBody>
          <a:bodyPr/>
          <a:lstStyle/>
          <a:p>
            <a:fld id="{1AD93096-5B34-4342-9326-69289CEAE4C2}" type="slidenum">
              <a:rPr lang="en-US" smtClean="0"/>
              <a:pPr/>
              <a:t>8</a:t>
            </a:fld>
            <a:endParaRPr lang="en-US" dirty="0">
              <a:solidFill>
                <a:srgbClr val="FFFFFF"/>
              </a:solidFill>
            </a:endParaRPr>
          </a:p>
        </p:txBody>
      </p:sp>
    </p:spTree>
    <p:extLst>
      <p:ext uri="{BB962C8B-B14F-4D97-AF65-F5344CB8AC3E}">
        <p14:creationId xmlns:p14="http://schemas.microsoft.com/office/powerpoint/2010/main" val="2750179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Failure </a:t>
            </a:r>
            <a:r>
              <a:rPr lang="en-US" dirty="0" smtClean="0">
                <a:sym typeface="Wingdings" panose="05000000000000000000" pitchFamily="2" charset="2"/>
              </a:rPr>
              <a:t></a:t>
            </a:r>
            <a:endParaRPr lang="en-US" dirty="0"/>
          </a:p>
        </p:txBody>
      </p:sp>
      <p:sp>
        <p:nvSpPr>
          <p:cNvPr id="3" name="Content Placeholder 2"/>
          <p:cNvSpPr>
            <a:spLocks noGrp="1"/>
          </p:cNvSpPr>
          <p:nvPr>
            <p:ph idx="1"/>
          </p:nvPr>
        </p:nvSpPr>
        <p:spPr/>
        <p:txBody>
          <a:bodyPr/>
          <a:lstStyle/>
          <a:p>
            <a:r>
              <a:rPr lang="en-US" dirty="0" smtClean="0"/>
              <a:t>Standish Report</a:t>
            </a:r>
          </a:p>
          <a:p>
            <a:r>
              <a:rPr lang="en-US" dirty="0" smtClean="0"/>
              <a:t>Software Complication</a:t>
            </a:r>
          </a:p>
          <a:p>
            <a:pPr lvl="1"/>
            <a:r>
              <a:rPr lang="en-US" dirty="0" smtClean="0"/>
              <a:t>Inherently complex</a:t>
            </a:r>
          </a:p>
          <a:p>
            <a:pPr lvl="2"/>
            <a:r>
              <a:rPr lang="en-US" dirty="0" smtClean="0"/>
              <a:t>No silver bullets to resolve the issues</a:t>
            </a:r>
          </a:p>
          <a:p>
            <a:pPr lvl="2"/>
            <a:r>
              <a:rPr lang="en-US" dirty="0" smtClean="0"/>
              <a:t>Failure</a:t>
            </a:r>
          </a:p>
          <a:p>
            <a:pPr lvl="3"/>
            <a:r>
              <a:rPr lang="en-US" dirty="0" smtClean="0"/>
              <a:t>Life, time and $$$$</a:t>
            </a:r>
          </a:p>
        </p:txBody>
      </p:sp>
      <p:sp>
        <p:nvSpPr>
          <p:cNvPr id="4" name="Slide Number Placeholder 3"/>
          <p:cNvSpPr>
            <a:spLocks noGrp="1"/>
          </p:cNvSpPr>
          <p:nvPr>
            <p:ph type="sldNum" sz="quarter" idx="11"/>
          </p:nvPr>
        </p:nvSpPr>
        <p:spPr/>
        <p:txBody>
          <a:bodyPr/>
          <a:lstStyle/>
          <a:p>
            <a:fld id="{1AD93096-5B34-4342-9326-69289CEAE4C2}" type="slidenum">
              <a:rPr lang="en-US" smtClean="0"/>
              <a:pPr/>
              <a:t>9</a:t>
            </a:fld>
            <a:endParaRPr lang="en-US" dirty="0">
              <a:solidFill>
                <a:srgbClr val="FFFFFF"/>
              </a:solidFill>
            </a:endParaRPr>
          </a:p>
        </p:txBody>
      </p:sp>
    </p:spTree>
    <p:extLst>
      <p:ext uri="{BB962C8B-B14F-4D97-AF65-F5344CB8AC3E}">
        <p14:creationId xmlns:p14="http://schemas.microsoft.com/office/powerpoint/2010/main" val="1325749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DDB1280-0676-4822-8A4D-E954834AE2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Lecture 1</Template>
  <TotalTime>0</TotalTime>
  <Words>982</Words>
  <Application>Microsoft Office PowerPoint</Application>
  <PresentationFormat>On-screen Show (4:3)</PresentationFormat>
  <Paragraphs>150</Paragraphs>
  <Slides>17</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Arial</vt:lpstr>
      <vt:lpstr>Arial Black</vt:lpstr>
      <vt:lpstr>Calibri</vt:lpstr>
      <vt:lpstr>Georgia</vt:lpstr>
      <vt:lpstr>Times New Roman</vt:lpstr>
      <vt:lpstr>Wingdings</vt:lpstr>
      <vt:lpstr>Pixel</vt:lpstr>
      <vt:lpstr>Office Theme</vt:lpstr>
      <vt:lpstr>Formal Method in Software Engineering</vt:lpstr>
      <vt:lpstr>Introduction</vt:lpstr>
      <vt:lpstr>Grading Criteria</vt:lpstr>
      <vt:lpstr>Course Outline</vt:lpstr>
      <vt:lpstr>Course Outline</vt:lpstr>
      <vt:lpstr>Course Learning Outcomes</vt:lpstr>
      <vt:lpstr>Recommended Resources</vt:lpstr>
      <vt:lpstr>Introduction</vt:lpstr>
      <vt:lpstr>Software Failure </vt:lpstr>
      <vt:lpstr>Comparison [1995-2009]</vt:lpstr>
      <vt:lpstr>What Is Software Engineering?</vt:lpstr>
      <vt:lpstr>Challenges in SE…</vt:lpstr>
      <vt:lpstr>Software Process Models</vt:lpstr>
      <vt:lpstr>Water Fall Process Model</vt:lpstr>
      <vt:lpstr>Water Fall and V&amp;V</vt:lpstr>
      <vt:lpstr>Assignment#1</vt:lpstr>
      <vt:lpstr>What are Formal Methods?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2013-02-03T16:38:09Z</dcterms:created>
  <dcterms:modified xsi:type="dcterms:W3CDTF">2019-02-20T09:12:54Z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