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handoutMasterIdLst>
    <p:handoutMasterId r:id="rId23"/>
  </p:handoutMasterIdLst>
  <p:sldIdLst>
    <p:sldId id="263" r:id="rId3"/>
    <p:sldId id="264" r:id="rId4"/>
    <p:sldId id="326" r:id="rId5"/>
    <p:sldId id="328" r:id="rId7"/>
    <p:sldId id="330" r:id="rId8"/>
    <p:sldId id="336" r:id="rId9"/>
    <p:sldId id="333" r:id="rId10"/>
    <p:sldId id="337" r:id="rId11"/>
    <p:sldId id="339" r:id="rId12"/>
    <p:sldId id="340" r:id="rId13"/>
    <p:sldId id="338" r:id="rId14"/>
    <p:sldId id="352" r:id="rId15"/>
    <p:sldId id="353" r:id="rId16"/>
    <p:sldId id="348" r:id="rId17"/>
    <p:sldId id="350" r:id="rId18"/>
    <p:sldId id="351" r:id="rId19"/>
    <p:sldId id="346" r:id="rId20"/>
    <p:sldId id="347" r:id="rId21"/>
    <p:sldId id="354" r:id="rId22"/>
  </p:sldIdLst>
  <p:sldSz cx="10287000" cy="6858000" type="35mm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E48F"/>
    <a:srgbClr val="C8A200"/>
    <a:srgbClr val="004C00"/>
    <a:srgbClr val="006600"/>
    <a:srgbClr val="336600"/>
    <a:srgbClr val="6666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83906" autoAdjust="0"/>
  </p:normalViewPr>
  <p:slideViewPr>
    <p:cSldViewPr>
      <p:cViewPr varScale="1">
        <p:scale>
          <a:sx n="61" d="100"/>
          <a:sy n="61" d="100"/>
        </p:scale>
        <p:origin x="1434" y="84"/>
      </p:cViewPr>
      <p:guideLst>
        <p:guide orient="horz" pos="219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37" tIns="46468" rIns="92937" bIns="46468" numCol="1" anchor="t" anchorCtr="0" compatLnSpc="1"/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37" tIns="46468" rIns="92937" bIns="46468" numCol="1" anchor="t" anchorCtr="0" compatLnSpc="1"/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37" tIns="46468" rIns="92937" bIns="46468" numCol="1" anchor="b" anchorCtr="0" compatLnSpc="1"/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37" tIns="46468" rIns="92937" bIns="46468" numCol="1" anchor="b" anchorCtr="0" compatLnSpc="1"/>
          <a:lstStyle>
            <a:lvl1pPr algn="r" defTabSz="930275">
              <a:defRPr sz="1200"/>
            </a:lvl1pPr>
          </a:lstStyle>
          <a:p>
            <a:pPr>
              <a:defRPr/>
            </a:pPr>
            <a:fld id="{CEB76400-0A64-42F5-97D4-33DF0134D7E3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39E078-96EC-477F-A514-E231A25C061D}" type="datetimeFigureOut">
              <a:rPr lang="en-US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695325"/>
            <a:ext cx="52133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946214-9B05-41F3-AF90-C1754DD84711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Note that there are many variations but in this course we will look at </a:t>
            </a:r>
            <a:r>
              <a:rPr kumimoji="1" lang="en-US" sz="1200" dirty="0">
                <a:solidFill>
                  <a:srgbClr val="FFC000"/>
                </a:solidFill>
                <a:latin typeface="Georgia" panose="02040502050405020303" pitchFamily="18" charset="0"/>
              </a:rPr>
              <a:t>Place Transition Nets</a:t>
            </a:r>
            <a:r>
              <a:rPr kumimoji="1"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kumimoji="1"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transition t is defined by </a:t>
            </a:r>
            <a:r>
              <a:rPr kumimoji="1" lang="en-US" sz="1200" b="0" i="0">
                <a:solidFill>
                  <a:srgbClr val="FFC000"/>
                </a:solidFill>
                <a:latin typeface="Cambria Math" panose="02040503050406030204"/>
              </a:rPr>
              <a:t>{ 𝑃 ┤|  (𝑡,𝑝)∈𝐹 }</a:t>
            </a:r>
            <a:r>
              <a:rPr kumimoji="1" lang="en-US" sz="12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transition t is defined by </a:t>
            </a:r>
            <a:r>
              <a:rPr kumimoji="1" lang="en-US" sz="1200" b="0" i="0">
                <a:solidFill>
                  <a:srgbClr val="FFC000"/>
                </a:solidFill>
                <a:latin typeface="Cambria Math" panose="02040503050406030204"/>
              </a:rPr>
              <a:t>{ 𝑃 ┤|  (𝑡,𝑝)∈𝐹 }</a:t>
            </a:r>
            <a:r>
              <a:rPr kumimoji="1" lang="en-US" sz="12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Reachable / Reachability</a:t>
            </a:r>
            <a:endParaRPr kumimoji="1" lang="en-US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lvl="2" indent="-457200" eaLnBrk="0" hangingPunct="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If a marking </a:t>
            </a:r>
            <a:r>
              <a:rPr kumimoji="1" lang="en-US" i="1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M</a:t>
            </a:r>
            <a:r>
              <a:rPr kumimoji="1" lang="en-US" i="1" baseline="-25000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n</a:t>
            </a: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 is reachable from initial marking </a:t>
            </a:r>
            <a:r>
              <a:rPr kumimoji="1" lang="en-US" i="1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M</a:t>
            </a:r>
            <a:r>
              <a:rPr kumimoji="1" lang="en-US" i="1" baseline="-25000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o</a:t>
            </a: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 due to </a:t>
            </a:r>
            <a:r>
              <a:rPr kumimoji="1" lang="en-US" i="1" dirty="0" err="1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t</a:t>
            </a:r>
            <a:r>
              <a:rPr kumimoji="1" lang="en-US" i="1" baseline="-25000" dirty="0" err="1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n</a:t>
            </a:r>
            <a:r>
              <a:rPr kumimoji="1" lang="en-US" baseline="-25000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 </a:t>
            </a: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transitions.</a:t>
            </a:r>
            <a:endParaRPr kumimoji="1" lang="en-US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transition t is defined by </a:t>
            </a:r>
            <a:r>
              <a:rPr kumimoji="1" lang="en-US" sz="1200" b="0" i="0">
                <a:solidFill>
                  <a:srgbClr val="FFC000"/>
                </a:solidFill>
                <a:latin typeface="Cambria Math" panose="02040503050406030204"/>
              </a:rPr>
              <a:t>{ 𝑃 ┤|  (𝑡,𝑝)∈𝐹 }</a:t>
            </a:r>
            <a:r>
              <a:rPr kumimoji="1" lang="en-US" sz="12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transition t is defined by </a:t>
            </a:r>
            <a:r>
              <a:rPr kumimoji="1" lang="en-US" sz="1200" b="0" i="0">
                <a:solidFill>
                  <a:srgbClr val="FFC000"/>
                </a:solidFill>
                <a:latin typeface="Cambria Math" panose="02040503050406030204"/>
              </a:rPr>
              <a:t>{ 𝑃 ┤|  (𝑡,𝑝)∈𝐹 }</a:t>
            </a:r>
            <a:r>
              <a:rPr kumimoji="1" lang="en-US" sz="12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Boundedness / K-Boundedness</a:t>
            </a:r>
            <a:endParaRPr kumimoji="1" lang="en-US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lvl="2" indent="-457200" eaLnBrk="0" hangingPunct="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If the maximum number of tokens of any place after some transitions do not exceed </a:t>
            </a:r>
            <a:r>
              <a:rPr kumimoji="1" lang="en-US" i="1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K</a:t>
            </a: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 (a natural number)</a:t>
            </a:r>
            <a:endParaRPr kumimoji="1" lang="en-US" dirty="0">
              <a:solidFill>
                <a:srgbClr val="FFFFFF"/>
              </a:solidFill>
              <a:latin typeface="Georgia" panose="02040502050405020303" pitchFamily="18" charset="0"/>
              <a:sym typeface="+mn-ea"/>
            </a:endParaRPr>
          </a:p>
          <a:p>
            <a:endParaRPr lang="en-US" dirty="0"/>
          </a:p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Safe</a:t>
            </a:r>
            <a:endParaRPr kumimoji="1" lang="en-US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lvl="2" indent="-457200" eaLnBrk="0" hangingPunct="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If the maximum number of tokens of any place after some transitions do not exceed 1-</a:t>
            </a:r>
            <a:r>
              <a:rPr kumimoji="1" lang="en-US" i="1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K</a:t>
            </a: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  <a:sym typeface="+mn-ea"/>
              </a:rPr>
              <a:t> (a natural number)</a:t>
            </a:r>
            <a:endParaRPr kumimoji="1"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2" indent="-457200" eaLnBrk="0" hangingPunct="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kumimoji="1"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457200" eaLnBrk="0" hangingPunct="0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kumimoji="1" lang="en-US" dirty="0">
                <a:solidFill>
                  <a:schemeClr val="bg1"/>
                </a:solidFill>
                <a:latin typeface="Georgia" panose="02040502050405020303" pitchFamily="18" charset="0"/>
                <a:sym typeface="+mn-ea"/>
              </a:rPr>
              <a:t>Liveliness</a:t>
            </a:r>
            <a:endParaRPr kumimoji="1"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2" indent="-457200" eaLnBrk="0" hangingPunct="0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kumimoji="1" lang="en-US" dirty="0">
                <a:solidFill>
                  <a:schemeClr val="bg1"/>
                </a:solidFill>
                <a:latin typeface="Georgia" panose="02040502050405020303" pitchFamily="18" charset="0"/>
                <a:sym typeface="+mn-ea"/>
              </a:rPr>
              <a:t>If after a sequence of transitions, still at least one transition is enabled.</a:t>
            </a:r>
            <a:endParaRPr kumimoji="1" lang="en-US" dirty="0">
              <a:solidFill>
                <a:schemeClr val="bg1"/>
              </a:solidFill>
              <a:latin typeface="Georgia" panose="02040502050405020303" pitchFamily="18" charset="0"/>
              <a:sym typeface="+mn-ea"/>
            </a:endParaRPr>
          </a:p>
          <a:p>
            <a:pPr lvl="2" indent="-457200" eaLnBrk="0" hangingPunct="0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kumimoji="1" lang="en-US" dirty="0">
                <a:solidFill>
                  <a:schemeClr val="bg1"/>
                </a:solidFill>
                <a:latin typeface="Georgia" panose="02040502050405020303" pitchFamily="18" charset="0"/>
                <a:sym typeface="+mn-ea"/>
              </a:rPr>
              <a:t>L0: NO FIRE</a:t>
            </a:r>
            <a:br>
              <a:rPr kumimoji="1" lang="en-US" dirty="0">
                <a:solidFill>
                  <a:schemeClr val="bg1"/>
                </a:solidFill>
                <a:latin typeface="Georgia" panose="02040502050405020303" pitchFamily="18" charset="0"/>
                <a:sym typeface="+mn-ea"/>
              </a:rPr>
            </a:br>
            <a:r>
              <a:rPr kumimoji="1" lang="en-US" dirty="0">
                <a:solidFill>
                  <a:schemeClr val="bg1"/>
                </a:solidFill>
                <a:latin typeface="Georgia" panose="02040502050405020303" pitchFamily="18" charset="0"/>
                <a:sym typeface="+mn-ea"/>
              </a:rPr>
              <a:t>L1 1:FIRE</a:t>
            </a:r>
            <a:br>
              <a:rPr kumimoji="1" lang="en-US" dirty="0">
                <a:solidFill>
                  <a:schemeClr val="bg1"/>
                </a:solidFill>
                <a:latin typeface="Georgia" panose="02040502050405020303" pitchFamily="18" charset="0"/>
                <a:sym typeface="+mn-ea"/>
              </a:rPr>
            </a:br>
            <a:r>
              <a:rPr kumimoji="1" lang="en-US" dirty="0">
                <a:solidFill>
                  <a:schemeClr val="bg1"/>
                </a:solidFill>
                <a:latin typeface="Georgia" panose="02040502050405020303" pitchFamily="18" charset="0"/>
                <a:sym typeface="+mn-ea"/>
              </a:rPr>
              <a:t>L2: K FIRE</a:t>
            </a:r>
            <a:endParaRPr kumimoji="1"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transition t is defined by </a:t>
            </a:r>
            <a:r>
              <a:rPr kumimoji="1" lang="en-US" sz="1200" b="0" i="0">
                <a:solidFill>
                  <a:srgbClr val="FFC000"/>
                </a:solidFill>
                <a:latin typeface="Cambria Math" panose="02040503050406030204"/>
              </a:rPr>
              <a:t>{ 𝑃 ┤|  (𝑡,𝑝)∈𝐹 }</a:t>
            </a:r>
            <a:r>
              <a:rPr kumimoji="1" lang="en-US" sz="12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transition t is defined by </a:t>
            </a:r>
            <a:r>
              <a:rPr kumimoji="1" lang="en-US" sz="1200" b="0" i="0">
                <a:solidFill>
                  <a:srgbClr val="FFC000"/>
                </a:solidFill>
                <a:latin typeface="Cambria Math" panose="02040503050406030204"/>
              </a:rPr>
              <a:t>{ 𝑃 ┤|  (𝑡,𝑝)∈𝐹 }</a:t>
            </a:r>
            <a:r>
              <a:rPr kumimoji="1" lang="en-US" sz="12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M(p)</a:t>
                </a:r>
                <a:r>
                  <a:rPr lang="en-US" baseline="0" dirty="0"/>
                  <a:t> number of tokens marked at place P.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/>
                  <a:t>Note that </a:t>
                </a:r>
                <a14:m>
                  <m:oMath xmlns:m="http://schemas.openxmlformats.org/officeDocument/2006/math">
                    <m:r>
                      <a:rPr kumimoji="1" lang="en-US" sz="1200" b="0" i="1" smtClean="0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12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0</m:t>
                    </m:r>
                    <m:r>
                      <a:rPr kumimoji="1" lang="en-US" sz="1200" b="0" i="1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12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1200" b="0" i="1" baseline="-2500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e>
                    </m:groupChr>
                    <m:r>
                      <a:rPr kumimoji="1" lang="en-US" sz="1200" b="0" i="1" smtClean="0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12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 may also be written as </a:t>
                </a:r>
                <a14:m>
                  <m:oMath xmlns:m="http://schemas.openxmlformats.org/officeDocument/2006/math">
                    <m:r>
                      <a:rPr kumimoji="1" lang="en-US" sz="1200" b="0" i="1" smtClean="0">
                        <a:solidFill>
                          <a:srgbClr val="FFC000"/>
                        </a:solidFill>
                        <a:latin typeface="Cambria Math"/>
                      </a:rPr>
                      <m:t>[</m:t>
                    </m:r>
                    <m:r>
                      <a:rPr kumimoji="1" lang="en-US" sz="1200" b="0" i="1" smtClean="0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12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0</m:t>
                    </m:r>
                    <m:r>
                      <a:rPr kumimoji="1" lang="en-US" sz="1200" b="0" i="1" smtClean="0">
                        <a:solidFill>
                          <a:srgbClr val="FFC000"/>
                        </a:solidFill>
                        <a:latin typeface="Cambria Math"/>
                      </a:rPr>
                      <m:t>/</m:t>
                    </m:r>
                    <m:r>
                      <a:rPr kumimoji="1" lang="en-US" sz="1200" b="0" i="1" smtClean="0">
                        <a:solidFill>
                          <a:srgbClr val="FFC000"/>
                        </a:solidFill>
                        <a:latin typeface="Cambria Math"/>
                      </a:rPr>
                      <m:t>𝑡</m:t>
                    </m:r>
                    <m:r>
                      <a:rPr kumimoji="1" lang="en-US" sz="12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1</m:t>
                    </m:r>
                    <m:r>
                      <a:rPr kumimoji="1" lang="en-US" sz="1200" b="0" i="1" smtClean="0">
                        <a:solidFill>
                          <a:srgbClr val="FFC000"/>
                        </a:solidFill>
                        <a:latin typeface="Cambria Math"/>
                      </a:rPr>
                      <m:t>&gt;</m:t>
                    </m:r>
                    <m:r>
                      <a:rPr kumimoji="1" lang="en-US" sz="1200" b="0" i="1" smtClean="0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12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baseline="0" dirty="0"/>
                  <a:t> and hence the reason for the reachability notation.</a:t>
                </a:r>
                <a:endParaRPr lang="en-US" baseline="-25000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Post-set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a transition t is defined by </a:t>
                </a:r>
                <a:r>
                  <a:rPr kumimoji="1" lang="en-US" sz="1200" b="0" i="0" smtClean="0">
                    <a:solidFill>
                      <a:srgbClr val="FFC000"/>
                    </a:solidFill>
                    <a:latin typeface="Cambria Math" panose="02040503050406030204"/>
                  </a:rPr>
                  <a:t>{ 𝑃 ┤|  (𝑡,𝑝)∈𝐹 }</a:t>
                </a:r>
                <a:r>
                  <a:rPr kumimoji="1" lang="en-US" sz="1200" dirty="0" smtClean="0">
                    <a:solidFill>
                      <a:srgbClr val="FFC000"/>
                    </a:solidFill>
                    <a:latin typeface="Georgia" panose="02040502050405020303" pitchFamily="18" charset="0"/>
                  </a:rPr>
                  <a:t>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transition t is defined by </a:t>
            </a:r>
            <a:r>
              <a:rPr kumimoji="1" lang="en-US" sz="1200" b="0" i="0">
                <a:solidFill>
                  <a:srgbClr val="FFC000"/>
                </a:solidFill>
                <a:latin typeface="Cambria Math" panose="02040503050406030204"/>
              </a:rPr>
              <a:t>{ 𝑃 ┤|  (𝑡,𝑝)∈𝐹 }</a:t>
            </a:r>
            <a:r>
              <a:rPr kumimoji="1" lang="en-US" sz="12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transition t is defined by </a:t>
            </a:r>
            <a:r>
              <a:rPr kumimoji="1" lang="en-US" sz="1200" b="0" i="0">
                <a:solidFill>
                  <a:srgbClr val="FFC000"/>
                </a:solidFill>
                <a:latin typeface="Cambria Math" panose="02040503050406030204"/>
              </a:rPr>
              <a:t>{ 𝑃 ┤|  (𝑡,𝑝)∈𝐹 }</a:t>
            </a:r>
            <a:r>
              <a:rPr kumimoji="1" lang="en-US" sz="12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transition t is defined by </a:t>
            </a:r>
            <a:r>
              <a:rPr kumimoji="1" lang="en-US" sz="1200" b="0" i="0">
                <a:solidFill>
                  <a:srgbClr val="FFC000"/>
                </a:solidFill>
                <a:latin typeface="Cambria Math" panose="02040503050406030204"/>
              </a:rPr>
              <a:t>{ 𝑃 ┤|  (𝑡,𝑝)∈𝐹 }</a:t>
            </a:r>
            <a:r>
              <a:rPr kumimoji="1" lang="en-US" sz="12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𝑀</m:t>
                    </m:r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≥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𝑊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𝑡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Post-set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a transition t is defined by </a:t>
                </a:r>
                <a:r>
                  <a:rPr kumimoji="1" lang="en-US" sz="1200" b="0" i="0" smtClean="0">
                    <a:solidFill>
                      <a:srgbClr val="FFC000"/>
                    </a:solidFill>
                    <a:latin typeface="Cambria Math" panose="02040503050406030204"/>
                  </a:rPr>
                  <a:t>{ 𝑃 ┤|  (𝑡,𝑝)∈𝐹 }</a:t>
                </a:r>
                <a:r>
                  <a:rPr kumimoji="1" lang="en-US" sz="1200" dirty="0" smtClean="0">
                    <a:solidFill>
                      <a:srgbClr val="FFC000"/>
                    </a:solidFill>
                    <a:latin typeface="Georgia" panose="02040502050405020303" pitchFamily="18" charset="0"/>
                  </a:rPr>
                  <a:t>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transition t is defined by </a:t>
            </a:r>
            <a:r>
              <a:rPr kumimoji="1" lang="en-US" sz="1200" b="0" i="0">
                <a:solidFill>
                  <a:srgbClr val="FFC000"/>
                </a:solidFill>
                <a:latin typeface="Cambria Math" panose="02040503050406030204"/>
              </a:rPr>
              <a:t>{ 𝑃 ┤|  (𝑡,𝑝)∈𝐹 }</a:t>
            </a:r>
            <a:r>
              <a:rPr kumimoji="1" lang="en-US" sz="12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BA73-C07B-4A6A-A2FE-4FA939DA9110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BEBD-FCE5-4BE8-884F-67A4CB0658AF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15BC-F221-4748-8C25-BADCF56BF46D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A359-2702-42F6-B8CF-17266FAFE905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7047-C086-4BEF-97A2-9E33B47365C2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9847-80A2-4312-9B25-2EDC5183BC27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59364-7ED7-45B8-9802-A0B5972A7526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F433-A08B-45DF-A291-A521816900B4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ECD5-007E-4D88-9374-45F29C34B588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B3E7-6B89-45D4-A130-1C367A9531F5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D506-60C6-4890-9922-27CE4DCDA597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DD9A-18F5-4C96-8A8B-86859FEA4652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002D3051-2742-47C9-BB3F-B9EB9BB872DE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419100" y="2590800"/>
            <a:ext cx="9867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400" dirty="0">
                <a:solidFill>
                  <a:srgbClr val="FFCC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Formal Methods of S/W Development</a:t>
            </a:r>
            <a:endParaRPr kumimoji="1" lang="en-US" sz="4400" dirty="0">
              <a:solidFill>
                <a:srgbClr val="FFCC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6208" y="2586038"/>
            <a:ext cx="566864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Lecture </a:t>
            </a:r>
            <a:r>
              <a:rPr lang="en-US" altLang="en-US" dirty="0">
                <a:solidFill>
                  <a:schemeClr val="accent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11</a:t>
            </a:r>
            <a:r>
              <a:rPr lang="en-US" dirty="0">
                <a:solidFill>
                  <a:schemeClr val="accent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Low-Level Petri Nets (cont’d)</a:t>
            </a:r>
            <a:endParaRPr lang="en-US" dirty="0">
              <a:solidFill>
                <a:schemeClr val="accent3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054" name="TextBox 40"/>
          <p:cNvSpPr txBox="1">
            <a:spLocks noChangeArrowheads="1"/>
          </p:cNvSpPr>
          <p:nvPr/>
        </p:nvSpPr>
        <p:spPr bwMode="auto">
          <a:xfrm>
            <a:off x="114300" y="985838"/>
            <a:ext cx="723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Department of Computer Science</a:t>
            </a:r>
            <a:endParaRPr lang="en-US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Box 44"/>
          <p:cNvSpPr txBox="1">
            <a:spLocks noChangeArrowheads="1"/>
          </p:cNvSpPr>
          <p:nvPr/>
        </p:nvSpPr>
        <p:spPr bwMode="auto">
          <a:xfrm>
            <a:off x="114300" y="5430203"/>
            <a:ext cx="42151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Copied:</a:t>
            </a:r>
            <a:b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Dr.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Saif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U. R. Malik</a:t>
            </a:r>
            <a:b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Assistant Professor, CSD, CUI</a:t>
            </a:r>
            <a:endParaRPr lang="en-US" altLang="en-US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0500" y="283845"/>
            <a:ext cx="554291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/>
            <a:r>
              <a:rPr lang="en-US" altLang="en-US" sz="4000">
                <a:solidFill>
                  <a:srgbClr val="FFFF00"/>
                </a:solidFill>
              </a:rPr>
              <a:t>IQRA National University</a:t>
            </a:r>
            <a:endParaRPr lang="en-US" altLang="en-US" sz="4000">
              <a:solidFill>
                <a:srgbClr val="FFFF00"/>
              </a:solidFill>
            </a:endParaRPr>
          </a:p>
        </p:txBody>
      </p:sp>
      <p:sp>
        <p:nvSpPr>
          <p:cNvPr id="3" name="TextBox 44"/>
          <p:cNvSpPr txBox="1">
            <a:spLocks noChangeArrowheads="1"/>
          </p:cNvSpPr>
          <p:nvPr/>
        </p:nvSpPr>
        <p:spPr bwMode="auto">
          <a:xfrm>
            <a:off x="3162300" y="4230688"/>
            <a:ext cx="42748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Instructor: Waqas Swati</a:t>
            </a:r>
            <a:b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" alt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Lecturer, CSD, INU, Peshawar</a:t>
            </a:r>
            <a:endParaRPr lang="" altLang="en-US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lvl="1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chemeClr val="bg1"/>
                    </a:solidFill>
                  </a:rPr>
                  <a:t>With weights introduced, how do we define…</a:t>
                </a:r>
              </a:p>
              <a:p>
                <a:pPr marL="0" lvl="1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</a:endParaRPr>
              </a:p>
              <a:p>
                <a:pPr marL="0" lvl="1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rgbClr val="FFC000"/>
                    </a:solidFill>
                  </a:rPr>
                  <a:t>Enabled</a:t>
                </a:r>
              </a:p>
              <a:p>
                <a:pPr lvl="1" indent="-457200" ea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</a:rPr>
                  <a:t>A transition</a:t>
                </a:r>
                <a14:m>
                  <m:oMath xmlns:m="http://schemas.openxmlformats.org/officeDocument/2006/math">
                    <m:r>
                      <a:rPr kumimoji="1" lang="en-US" sz="2800" b="0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</a:rPr>
                  <a:t> is said to be enabled under marking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</a:rPr>
                  <a:t>iff: 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kumimoji="1" lang="en-US" sz="280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∈</m:t>
                    </m:r>
                    <m:sPre>
                      <m:sPre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•</m:t>
                        </m:r>
                      </m:sup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sPre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•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d>
                      <m:d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kumimoji="1" lang="en-US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0" lvl="1" ea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Firing</a:t>
                </a:r>
              </a:p>
              <a:p>
                <a:pPr lvl="1" indent="-457200" ea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If transition </a:t>
                </a:r>
                <a:r>
                  <a:rPr kumimoji="1" lang="en-US" sz="2800" i="1" dirty="0">
                    <a:solidFill>
                      <a:srgbClr val="FFC000"/>
                    </a:solidFill>
                    <a:latin typeface="Georgia" pitchFamily="18" charset="0"/>
                  </a:rPr>
                  <a:t>t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fires under marking </a:t>
                </a:r>
                <a14:m>
                  <m:oMath xmlns:m="http://schemas.openxmlformats.org/officeDocument/2006/math">
                    <m:r>
                      <a:rPr kumimoji="1" lang="en-US" sz="2800" i="1" smtClean="0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, the result is:</a:t>
                </a:r>
                <a:b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•</m:t>
                    </m:r>
                    <m:sSup>
                      <m:sSup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d>
                      <m:d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𝑊</m:t>
                    </m:r>
                    <m:d>
                      <m:d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254" t="-1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Definitions Revisited </a:t>
            </a:r>
            <a:r>
              <a:rPr kumimoji="1"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(cont’d)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Initial marking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of a weighted Petri Net</a:t>
                </a: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87" t="-1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Weighted Example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" y="2133599"/>
            <a:ext cx="5993387" cy="396240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580262" y="2819399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975198" y="243839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427862" y="227012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t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229100" y="243839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2</a:t>
            </a:r>
            <a:endParaRPr lang="en-US" baseline="-25000" dirty="0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2743200" y="3241809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200400" y="2819399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41" name="Oval 4"/>
          <p:cNvSpPr>
            <a:spLocks noChangeArrowheads="1"/>
          </p:cNvSpPr>
          <p:nvPr/>
        </p:nvSpPr>
        <p:spPr bwMode="auto">
          <a:xfrm>
            <a:off x="827662" y="2857094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1279998" y="327659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Freeform 26"/>
          <p:cNvSpPr/>
          <p:nvPr/>
        </p:nvSpPr>
        <p:spPr bwMode="auto">
          <a:xfrm>
            <a:off x="2226824" y="3505199"/>
            <a:ext cx="1344038" cy="1600200"/>
          </a:xfrm>
          <a:custGeom>
            <a:avLst/>
            <a:gdLst>
              <a:gd name="T0" fmla="*/ 2819400 w 1776"/>
              <a:gd name="T1" fmla="*/ 2057400 h 1352"/>
              <a:gd name="T2" fmla="*/ 914400 w 1776"/>
              <a:gd name="T3" fmla="*/ 2057400 h 1352"/>
              <a:gd name="T4" fmla="*/ 228600 w 1776"/>
              <a:gd name="T5" fmla="*/ 1524000 h 1352"/>
              <a:gd name="T6" fmla="*/ 76200 w 1776"/>
              <a:gd name="T7" fmla="*/ 304800 h 1352"/>
              <a:gd name="T8" fmla="*/ 685800 w 1776"/>
              <a:gd name="T9" fmla="*/ 0 h 1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52">
                <a:moveTo>
                  <a:pt x="1776" y="1296"/>
                </a:moveTo>
                <a:cubicBezTo>
                  <a:pt x="1312" y="1324"/>
                  <a:pt x="848" y="1352"/>
                  <a:pt x="576" y="1296"/>
                </a:cubicBezTo>
                <a:cubicBezTo>
                  <a:pt x="304" y="1240"/>
                  <a:pt x="232" y="1144"/>
                  <a:pt x="144" y="960"/>
                </a:cubicBezTo>
                <a:cubicBezTo>
                  <a:pt x="56" y="776"/>
                  <a:pt x="0" y="352"/>
                  <a:pt x="48" y="192"/>
                </a:cubicBezTo>
                <a:cubicBezTo>
                  <a:pt x="96" y="32"/>
                  <a:pt x="264" y="16"/>
                  <a:pt x="43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3037462" y="4648199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32385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Oval 17"/>
          <p:cNvSpPr>
            <a:spLocks noChangeArrowheads="1"/>
          </p:cNvSpPr>
          <p:nvPr/>
        </p:nvSpPr>
        <p:spPr bwMode="auto">
          <a:xfrm>
            <a:off x="35433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V="1">
            <a:off x="1665862" y="3238566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 flipH="1">
            <a:off x="3875662" y="5029199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2" name="Freeform 26"/>
          <p:cNvSpPr/>
          <p:nvPr/>
        </p:nvSpPr>
        <p:spPr bwMode="auto">
          <a:xfrm rot="10950930">
            <a:off x="4681340" y="3194744"/>
            <a:ext cx="1444398" cy="1803626"/>
          </a:xfrm>
          <a:custGeom>
            <a:avLst/>
            <a:gdLst>
              <a:gd name="T0" fmla="*/ 2819400 w 1776"/>
              <a:gd name="T1" fmla="*/ 2057400 h 1352"/>
              <a:gd name="T2" fmla="*/ 914400 w 1776"/>
              <a:gd name="T3" fmla="*/ 2057400 h 1352"/>
              <a:gd name="T4" fmla="*/ 228600 w 1776"/>
              <a:gd name="T5" fmla="*/ 1524000 h 1352"/>
              <a:gd name="T6" fmla="*/ 76200 w 1776"/>
              <a:gd name="T7" fmla="*/ 304800 h 1352"/>
              <a:gd name="T8" fmla="*/ 685800 w 1776"/>
              <a:gd name="T9" fmla="*/ 0 h 1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52">
                <a:moveTo>
                  <a:pt x="1776" y="1296"/>
                </a:moveTo>
                <a:cubicBezTo>
                  <a:pt x="1312" y="1324"/>
                  <a:pt x="848" y="1352"/>
                  <a:pt x="576" y="1296"/>
                </a:cubicBezTo>
                <a:cubicBezTo>
                  <a:pt x="304" y="1240"/>
                  <a:pt x="232" y="1144"/>
                  <a:pt x="144" y="960"/>
                </a:cubicBezTo>
                <a:cubicBezTo>
                  <a:pt x="56" y="776"/>
                  <a:pt x="0" y="352"/>
                  <a:pt x="48" y="192"/>
                </a:cubicBezTo>
                <a:cubicBezTo>
                  <a:pt x="96" y="32"/>
                  <a:pt x="264" y="16"/>
                  <a:pt x="43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4038600" y="2895599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5552062" y="4571999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5399662" y="554672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t</a:t>
            </a:r>
            <a:r>
              <a:rPr lang="en-US" baseline="-25000" dirty="0"/>
              <a:t>2</a:t>
            </a:r>
            <a:endParaRPr lang="en-US" baseline="-25000" dirty="0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6161662" y="3946524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4463037" y="5105399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3</a:t>
            </a:r>
            <a:endParaRPr lang="en-US" baseline="-25000" dirty="0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1872237" y="3962399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3266062" y="541019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3</a:t>
            </a:r>
            <a:endParaRPr lang="en-US" baseline="-25000" dirty="0"/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1056262" y="304799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6"/>
              <p:cNvSpPr>
                <a:spLocks noChangeArrowheads="1"/>
              </p:cNvSpPr>
              <p:nvPr/>
            </p:nvSpPr>
            <p:spPr bwMode="auto">
              <a:xfrm>
                <a:off x="6896100" y="2117724"/>
                <a:ext cx="2971800" cy="218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lvl="1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r>
                  <a:rPr kumimoji="1" lang="en-US" sz="2800" b="0" dirty="0">
                    <a:solidFill>
                      <a:srgbClr val="FFC000"/>
                    </a:solidFill>
                    <a:latin typeface="Georgia" pitchFamily="18" charset="0"/>
                  </a:rPr>
                  <a:t>Execution Trace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1   </m:t>
                        </m:r>
                        <m:r>
                          <a:rPr kumimoji="1" lang="en-US" sz="2800" i="1" baseline="-2500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kumimoji="1" lang="en-US" sz="2800" i="1" baseline="-25000">
                            <a:solidFill>
                              <a:schemeClr val="bg1"/>
                            </a:solidFill>
                            <a:latin typeface="Cambria Math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0" lvl="1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6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6100" y="2117724"/>
                <a:ext cx="2971800" cy="2187575"/>
              </a:xfrm>
              <a:prstGeom prst="rect">
                <a:avLst/>
              </a:prstGeom>
              <a:blipFill rotWithShape="1">
                <a:blip r:embed="rId2"/>
                <a:stretch>
                  <a:fillRect l="-4098" t="-2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61" name="Oval 18"/>
          <p:cNvSpPr>
            <a:spLocks noChangeArrowheads="1"/>
          </p:cNvSpPr>
          <p:nvPr/>
        </p:nvSpPr>
        <p:spPr bwMode="auto">
          <a:xfrm>
            <a:off x="4457700" y="320039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Oval 18"/>
          <p:cNvSpPr>
            <a:spLocks noChangeArrowheads="1"/>
          </p:cNvSpPr>
          <p:nvPr/>
        </p:nvSpPr>
        <p:spPr bwMode="auto">
          <a:xfrm>
            <a:off x="42291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Oval 18"/>
          <p:cNvSpPr>
            <a:spLocks noChangeArrowheads="1"/>
          </p:cNvSpPr>
          <p:nvPr/>
        </p:nvSpPr>
        <p:spPr bwMode="auto">
          <a:xfrm>
            <a:off x="33909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57499" y="4953000"/>
            <a:ext cx="2449710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2800" dirty="0">
                <a:solidFill>
                  <a:srgbClr val="FFC000"/>
                </a:solidFill>
                <a:latin typeface="Georgia" panose="02040502050405020303" pitchFamily="18" charset="0"/>
              </a:rPr>
              <a:t>Observations?</a:t>
            </a:r>
            <a:endParaRPr kumimoji="1" lang="en-US" sz="28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9" grpId="0" animBg="1" uiExpand="1"/>
      <p:bldP spid="29" grpId="1" animBg="1"/>
      <p:bldP spid="32" grpId="0"/>
      <p:bldP spid="33" grpId="0"/>
      <p:bldP spid="35" grpId="0"/>
      <p:bldP spid="37" grpId="0" animBg="1"/>
      <p:bldP spid="38" grpId="0"/>
      <p:bldP spid="41" grpId="0" animBg="1"/>
      <p:bldP spid="44" grpId="0" animBg="1"/>
      <p:bldP spid="44" grpId="1" animBg="1" uiExpand="1"/>
      <p:bldP spid="45" grpId="0" animBg="1"/>
      <p:bldP spid="36" grpId="0" animBg="1"/>
      <p:bldP spid="40" grpId="0" animBg="1"/>
      <p:bldP spid="40" grpId="1" animBg="1" uiExpand="1"/>
      <p:bldP spid="40" grpId="2" animBg="1"/>
      <p:bldP spid="39" grpId="0" animBg="1"/>
      <p:bldP spid="39" grpId="1" animBg="1" uiExpand="1"/>
      <p:bldP spid="39" grpId="2" animBg="1"/>
      <p:bldP spid="46" grpId="0" animBg="1"/>
      <p:bldP spid="51" grpId="0" animBg="1"/>
      <p:bldP spid="52" grpId="0" animBg="1"/>
      <p:bldP spid="42" grpId="0" animBg="1"/>
      <p:bldP spid="53" grpId="0" animBg="1"/>
      <p:bldP spid="54" grpId="0"/>
      <p:bldP spid="55" grpId="0"/>
      <p:bldP spid="56" grpId="0"/>
      <p:bldP spid="57" grpId="0" uiExpand="1"/>
      <p:bldP spid="58" grpId="0" uiExpand="1"/>
      <p:bldP spid="59" grpId="0" animBg="1" uiExpand="1"/>
      <p:bldP spid="60" grpId="0" uiExpand="1" build="p"/>
      <p:bldP spid="61" grpId="0" animBg="1" uiExpand="1"/>
      <p:bldP spid="61" grpId="1" animBg="1"/>
      <p:bldP spid="62" grpId="0" animBg="1" uiExpand="1"/>
      <p:bldP spid="62" grpId="1" animBg="1"/>
      <p:bldP spid="64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Initial marking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of a weighted Petri Net</a:t>
                </a: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87" t="-1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Weighted Example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" y="2133599"/>
            <a:ext cx="5993387" cy="396240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580262" y="2819399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975198" y="243839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427862" y="227012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t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229100" y="243839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2</a:t>
            </a:r>
            <a:endParaRPr lang="en-US" baseline="-25000" dirty="0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2743200" y="3241809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200400" y="2819399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41" name="Oval 4"/>
          <p:cNvSpPr>
            <a:spLocks noChangeArrowheads="1"/>
          </p:cNvSpPr>
          <p:nvPr/>
        </p:nvSpPr>
        <p:spPr bwMode="auto">
          <a:xfrm>
            <a:off x="827662" y="2857094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Freeform 26"/>
          <p:cNvSpPr/>
          <p:nvPr/>
        </p:nvSpPr>
        <p:spPr bwMode="auto">
          <a:xfrm>
            <a:off x="2226824" y="3505199"/>
            <a:ext cx="1344038" cy="1600200"/>
          </a:xfrm>
          <a:custGeom>
            <a:avLst/>
            <a:gdLst>
              <a:gd name="T0" fmla="*/ 2819400 w 1776"/>
              <a:gd name="T1" fmla="*/ 2057400 h 1352"/>
              <a:gd name="T2" fmla="*/ 914400 w 1776"/>
              <a:gd name="T3" fmla="*/ 2057400 h 1352"/>
              <a:gd name="T4" fmla="*/ 228600 w 1776"/>
              <a:gd name="T5" fmla="*/ 1524000 h 1352"/>
              <a:gd name="T6" fmla="*/ 76200 w 1776"/>
              <a:gd name="T7" fmla="*/ 304800 h 1352"/>
              <a:gd name="T8" fmla="*/ 685800 w 1776"/>
              <a:gd name="T9" fmla="*/ 0 h 1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52">
                <a:moveTo>
                  <a:pt x="1776" y="1296"/>
                </a:moveTo>
                <a:cubicBezTo>
                  <a:pt x="1312" y="1324"/>
                  <a:pt x="848" y="1352"/>
                  <a:pt x="576" y="1296"/>
                </a:cubicBezTo>
                <a:cubicBezTo>
                  <a:pt x="304" y="1240"/>
                  <a:pt x="232" y="1144"/>
                  <a:pt x="144" y="960"/>
                </a:cubicBezTo>
                <a:cubicBezTo>
                  <a:pt x="56" y="776"/>
                  <a:pt x="0" y="352"/>
                  <a:pt x="48" y="192"/>
                </a:cubicBezTo>
                <a:cubicBezTo>
                  <a:pt x="96" y="32"/>
                  <a:pt x="264" y="16"/>
                  <a:pt x="43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3037462" y="4648199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V="1">
            <a:off x="1665862" y="3238566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 flipH="1">
            <a:off x="3875662" y="5029199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2" name="Freeform 26"/>
          <p:cNvSpPr/>
          <p:nvPr/>
        </p:nvSpPr>
        <p:spPr bwMode="auto">
          <a:xfrm rot="10950930">
            <a:off x="4681340" y="3194744"/>
            <a:ext cx="1444398" cy="1803626"/>
          </a:xfrm>
          <a:custGeom>
            <a:avLst/>
            <a:gdLst>
              <a:gd name="T0" fmla="*/ 2819400 w 1776"/>
              <a:gd name="T1" fmla="*/ 2057400 h 1352"/>
              <a:gd name="T2" fmla="*/ 914400 w 1776"/>
              <a:gd name="T3" fmla="*/ 2057400 h 1352"/>
              <a:gd name="T4" fmla="*/ 228600 w 1776"/>
              <a:gd name="T5" fmla="*/ 1524000 h 1352"/>
              <a:gd name="T6" fmla="*/ 76200 w 1776"/>
              <a:gd name="T7" fmla="*/ 304800 h 1352"/>
              <a:gd name="T8" fmla="*/ 685800 w 1776"/>
              <a:gd name="T9" fmla="*/ 0 h 1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52">
                <a:moveTo>
                  <a:pt x="1776" y="1296"/>
                </a:moveTo>
                <a:cubicBezTo>
                  <a:pt x="1312" y="1324"/>
                  <a:pt x="848" y="1352"/>
                  <a:pt x="576" y="1296"/>
                </a:cubicBezTo>
                <a:cubicBezTo>
                  <a:pt x="304" y="1240"/>
                  <a:pt x="232" y="1144"/>
                  <a:pt x="144" y="960"/>
                </a:cubicBezTo>
                <a:cubicBezTo>
                  <a:pt x="56" y="776"/>
                  <a:pt x="0" y="352"/>
                  <a:pt x="48" y="192"/>
                </a:cubicBezTo>
                <a:cubicBezTo>
                  <a:pt x="96" y="32"/>
                  <a:pt x="264" y="16"/>
                  <a:pt x="43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4038600" y="2895599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5552062" y="4571999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5399662" y="554672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t</a:t>
            </a:r>
            <a:r>
              <a:rPr lang="en-US" baseline="-25000" dirty="0"/>
              <a:t>2</a:t>
            </a:r>
            <a:endParaRPr lang="en-US" baseline="-25000" dirty="0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6161662" y="3946524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4463037" y="5105399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3</a:t>
            </a:r>
            <a:endParaRPr lang="en-US" baseline="-25000" dirty="0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1872237" y="3962399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3266062" y="541019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3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6"/>
              <p:cNvSpPr>
                <a:spLocks noChangeArrowheads="1"/>
              </p:cNvSpPr>
              <p:nvPr/>
            </p:nvSpPr>
            <p:spPr bwMode="auto">
              <a:xfrm>
                <a:off x="6896100" y="2117724"/>
                <a:ext cx="2971800" cy="218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lvl="1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r>
                  <a:rPr kumimoji="1" lang="en-US" sz="2800" b="0" dirty="0">
                    <a:solidFill>
                      <a:srgbClr val="FFC000"/>
                    </a:solidFill>
                    <a:latin typeface="Georgia" pitchFamily="18" charset="0"/>
                  </a:rPr>
                  <a:t>Execution Trace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1   </m:t>
                        </m:r>
                        <m:r>
                          <a:rPr kumimoji="1" lang="en-US" sz="2800" i="1" baseline="-2500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kumimoji="1" lang="en-US" sz="2800" i="1" baseline="-25000">
                            <a:solidFill>
                              <a:schemeClr val="bg1"/>
                            </a:solidFill>
                            <a:latin typeface="Cambria Math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kumimoji="1" lang="en-US" sz="2800" i="1" baseline="-25000">
                            <a:solidFill>
                              <a:schemeClr val="bg1"/>
                            </a:solidFill>
                            <a:latin typeface="Cambria Math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0" lvl="1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6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6100" y="2117724"/>
                <a:ext cx="2971800" cy="2187575"/>
              </a:xfrm>
              <a:prstGeom prst="rect">
                <a:avLst/>
              </a:prstGeom>
              <a:blipFill rotWithShape="1">
                <a:blip r:embed="rId2"/>
                <a:stretch>
                  <a:fillRect l="-4098" t="-2786" b="-103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61" name="Oval 18"/>
          <p:cNvSpPr>
            <a:spLocks noChangeArrowheads="1"/>
          </p:cNvSpPr>
          <p:nvPr/>
        </p:nvSpPr>
        <p:spPr bwMode="auto">
          <a:xfrm>
            <a:off x="4457700" y="320039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Oval 18"/>
          <p:cNvSpPr>
            <a:spLocks noChangeArrowheads="1"/>
          </p:cNvSpPr>
          <p:nvPr/>
        </p:nvSpPr>
        <p:spPr bwMode="auto">
          <a:xfrm>
            <a:off x="42291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Oval 18"/>
          <p:cNvSpPr>
            <a:spLocks noChangeArrowheads="1"/>
          </p:cNvSpPr>
          <p:nvPr/>
        </p:nvSpPr>
        <p:spPr bwMode="auto">
          <a:xfrm>
            <a:off x="33909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57499" y="4953000"/>
            <a:ext cx="2449710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2800" dirty="0">
                <a:solidFill>
                  <a:srgbClr val="FFC000"/>
                </a:solidFill>
                <a:latin typeface="Georgia" panose="02040502050405020303" pitchFamily="18" charset="0"/>
              </a:rPr>
              <a:t>Observations?</a:t>
            </a:r>
            <a:endParaRPr kumimoji="1" lang="en-US" sz="28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Initial marking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of a weighted Petri Net</a:t>
                </a: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87" t="-1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Weighted Example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" y="2133599"/>
            <a:ext cx="5993387" cy="396240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580262" y="2819399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975198" y="243839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427862" y="227012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t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229100" y="243839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2</a:t>
            </a:r>
            <a:endParaRPr lang="en-US" baseline="-25000" dirty="0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2743200" y="3241809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200400" y="2819399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41" name="Oval 4"/>
          <p:cNvSpPr>
            <a:spLocks noChangeArrowheads="1"/>
          </p:cNvSpPr>
          <p:nvPr/>
        </p:nvSpPr>
        <p:spPr bwMode="auto">
          <a:xfrm>
            <a:off x="827662" y="2857094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Freeform 26"/>
          <p:cNvSpPr/>
          <p:nvPr/>
        </p:nvSpPr>
        <p:spPr bwMode="auto">
          <a:xfrm>
            <a:off x="2226824" y="3505199"/>
            <a:ext cx="1344038" cy="1600200"/>
          </a:xfrm>
          <a:custGeom>
            <a:avLst/>
            <a:gdLst>
              <a:gd name="T0" fmla="*/ 2819400 w 1776"/>
              <a:gd name="T1" fmla="*/ 2057400 h 1352"/>
              <a:gd name="T2" fmla="*/ 914400 w 1776"/>
              <a:gd name="T3" fmla="*/ 2057400 h 1352"/>
              <a:gd name="T4" fmla="*/ 228600 w 1776"/>
              <a:gd name="T5" fmla="*/ 1524000 h 1352"/>
              <a:gd name="T6" fmla="*/ 76200 w 1776"/>
              <a:gd name="T7" fmla="*/ 304800 h 1352"/>
              <a:gd name="T8" fmla="*/ 685800 w 1776"/>
              <a:gd name="T9" fmla="*/ 0 h 1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52">
                <a:moveTo>
                  <a:pt x="1776" y="1296"/>
                </a:moveTo>
                <a:cubicBezTo>
                  <a:pt x="1312" y="1324"/>
                  <a:pt x="848" y="1352"/>
                  <a:pt x="576" y="1296"/>
                </a:cubicBezTo>
                <a:cubicBezTo>
                  <a:pt x="304" y="1240"/>
                  <a:pt x="232" y="1144"/>
                  <a:pt x="144" y="960"/>
                </a:cubicBezTo>
                <a:cubicBezTo>
                  <a:pt x="56" y="776"/>
                  <a:pt x="0" y="352"/>
                  <a:pt x="48" y="192"/>
                </a:cubicBezTo>
                <a:cubicBezTo>
                  <a:pt x="96" y="32"/>
                  <a:pt x="264" y="16"/>
                  <a:pt x="43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3037462" y="4648199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3238500" y="498565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Oval 17"/>
          <p:cNvSpPr>
            <a:spLocks noChangeArrowheads="1"/>
          </p:cNvSpPr>
          <p:nvPr/>
        </p:nvSpPr>
        <p:spPr bwMode="auto">
          <a:xfrm>
            <a:off x="3543300" y="498565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V="1">
            <a:off x="1665862" y="3238566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 flipH="1">
            <a:off x="3875662" y="5029199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2" name="Freeform 26"/>
          <p:cNvSpPr/>
          <p:nvPr/>
        </p:nvSpPr>
        <p:spPr bwMode="auto">
          <a:xfrm rot="10950930">
            <a:off x="4681340" y="3194744"/>
            <a:ext cx="1444398" cy="1803626"/>
          </a:xfrm>
          <a:custGeom>
            <a:avLst/>
            <a:gdLst>
              <a:gd name="T0" fmla="*/ 2819400 w 1776"/>
              <a:gd name="T1" fmla="*/ 2057400 h 1352"/>
              <a:gd name="T2" fmla="*/ 914400 w 1776"/>
              <a:gd name="T3" fmla="*/ 2057400 h 1352"/>
              <a:gd name="T4" fmla="*/ 228600 w 1776"/>
              <a:gd name="T5" fmla="*/ 1524000 h 1352"/>
              <a:gd name="T6" fmla="*/ 76200 w 1776"/>
              <a:gd name="T7" fmla="*/ 304800 h 1352"/>
              <a:gd name="T8" fmla="*/ 685800 w 1776"/>
              <a:gd name="T9" fmla="*/ 0 h 1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6" h="1352">
                <a:moveTo>
                  <a:pt x="1776" y="1296"/>
                </a:moveTo>
                <a:cubicBezTo>
                  <a:pt x="1312" y="1324"/>
                  <a:pt x="848" y="1352"/>
                  <a:pt x="576" y="1296"/>
                </a:cubicBezTo>
                <a:cubicBezTo>
                  <a:pt x="304" y="1240"/>
                  <a:pt x="232" y="1144"/>
                  <a:pt x="144" y="960"/>
                </a:cubicBezTo>
                <a:cubicBezTo>
                  <a:pt x="56" y="776"/>
                  <a:pt x="0" y="352"/>
                  <a:pt x="48" y="192"/>
                </a:cubicBezTo>
                <a:cubicBezTo>
                  <a:pt x="96" y="32"/>
                  <a:pt x="264" y="16"/>
                  <a:pt x="43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4038600" y="2895599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5552062" y="4571999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5399662" y="554672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t</a:t>
            </a:r>
            <a:r>
              <a:rPr lang="en-US" baseline="-25000" dirty="0"/>
              <a:t>2</a:t>
            </a:r>
            <a:endParaRPr lang="en-US" baseline="-25000" dirty="0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6161662" y="3946524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4463037" y="5105399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3</a:t>
            </a:r>
            <a:endParaRPr lang="en-US" baseline="-25000" dirty="0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1872237" y="3962399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3266062" y="541019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3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6"/>
              <p:cNvSpPr>
                <a:spLocks noChangeArrowheads="1"/>
              </p:cNvSpPr>
              <p:nvPr/>
            </p:nvSpPr>
            <p:spPr bwMode="auto">
              <a:xfrm>
                <a:off x="6896100" y="2117724"/>
                <a:ext cx="2971800" cy="218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lvl="1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r>
                  <a:rPr kumimoji="1" lang="en-US" sz="2800" b="0" dirty="0">
                    <a:solidFill>
                      <a:srgbClr val="FFC000"/>
                    </a:solidFill>
                    <a:latin typeface="Georgia" pitchFamily="18" charset="0"/>
                  </a:rPr>
                  <a:t>Execution Trace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1   </m:t>
                        </m:r>
                        <m:r>
                          <a:rPr kumimoji="1" lang="en-US" sz="2800" i="1" baseline="-2500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kumimoji="1" lang="en-US" sz="2800" i="1" baseline="-25000">
                            <a:solidFill>
                              <a:schemeClr val="bg1"/>
                            </a:solidFill>
                            <a:latin typeface="Cambria Math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i="1" baseline="-25000">
                            <a:solidFill>
                              <a:schemeClr val="bg1"/>
                            </a:solidFill>
                            <a:latin typeface="Cambria Math"/>
                          </a:rPr>
                          <m:t>3    </m:t>
                        </m:r>
                      </m:e>
                    </m:groupCh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chemeClr val="bg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3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  <m:r>
                          <a:rPr kumimoji="1" lang="en-US" sz="2800" i="1" baseline="-25000">
                            <a:solidFill>
                              <a:schemeClr val="bg1"/>
                            </a:solidFill>
                            <a:latin typeface="Cambria Math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0" lvl="1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6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6100" y="2117724"/>
                <a:ext cx="2971800" cy="2187575"/>
              </a:xfrm>
              <a:prstGeom prst="rect">
                <a:avLst/>
              </a:prstGeom>
              <a:blipFill rotWithShape="1">
                <a:blip r:embed="rId2"/>
                <a:stretch>
                  <a:fillRect l="-4098" t="-2786" b="-398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64" name="Oval 18"/>
          <p:cNvSpPr>
            <a:spLocks noChangeArrowheads="1"/>
          </p:cNvSpPr>
          <p:nvPr/>
        </p:nvSpPr>
        <p:spPr bwMode="auto">
          <a:xfrm>
            <a:off x="33909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57499" y="5514122"/>
            <a:ext cx="3373039" cy="1241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2800" dirty="0">
                <a:solidFill>
                  <a:srgbClr val="FFC000"/>
                </a:solidFill>
                <a:latin typeface="Georgia" panose="02040502050405020303" pitchFamily="18" charset="0"/>
              </a:rPr>
              <a:t>No more transitions</a:t>
            </a:r>
            <a:endParaRPr kumimoji="1" lang="en-US" sz="28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r>
              <a:rPr kumimoji="1" lang="en-US" sz="2800" dirty="0">
                <a:solidFill>
                  <a:srgbClr val="FFC000"/>
                </a:solidFill>
                <a:latin typeface="Georgia" panose="02040502050405020303" pitchFamily="18" charset="0"/>
              </a:rPr>
              <a:t>enabled</a:t>
            </a:r>
            <a:endParaRPr kumimoji="1" lang="en-US" sz="28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33909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vl="1" indent="-457200" eaLnBrk="0" hangingPunct="0">
                  <a:spcBef>
                    <a:spcPts val="0"/>
                  </a:spcBef>
                  <a:spcAft>
                    <a:spcPts val="18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A marking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is said to be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reachable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from an initial marking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if there exists a sequence of firings </a:t>
                </a:r>
                <a14:m>
                  <m:oMath xmlns:m="http://schemas.openxmlformats.org/officeDocument/2006/math">
                    <m:r>
                      <a:rPr kumimoji="1" lang="en-US" sz="280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  …, 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that transforms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42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The set of markings reachable from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is denoted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d>
                      <m:dPr>
                        <m:ctrlP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kumimoji="1" lang="en-US" sz="2800" b="0" i="1" baseline="-2500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18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The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reachability problem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is to find if some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kumimoji="1" lang="en-US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d>
                      <m:d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kumimoji="1" lang="en-US" sz="2800" i="1" baseline="-2500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92150" indent="-69215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0238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914400" lvl="1" indent="-4572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75" t="-1081" r="-9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Reachability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vl="1" indent="-457200" eaLnBrk="0" hangingPunct="0">
                  <a:spcBef>
                    <a:spcPts val="0"/>
                  </a:spcBef>
                  <a:spcAft>
                    <a:spcPts val="3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From initial marking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0 </m:t>
                    </m:r>
                  </m:oMath>
                </a14:m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we can generate as many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new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mark-</a:t>
                </a:r>
                <a:r>
                  <a:rPr kumimoji="1" lang="en-US" sz="2800" dirty="0" err="1">
                    <a:solidFill>
                      <a:srgbClr val="FFFFFF"/>
                    </a:solidFill>
                    <a:latin typeface="Georgia" pitchFamily="18" charset="0"/>
                  </a:rPr>
                  <a:t>ings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(i.e., never visited) as the number of enabled transitions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3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Each new marking may allow us to reach more markings – some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new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and some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old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(i.e., visited already)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A tree structure 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can be used to illustrate this process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Nodes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in the tree represent markings generated from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(root) and its successors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Edges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in the tree represent a transition firings, each of  which transforms one marking into another</a:t>
                </a: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0238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914400" lvl="1" indent="-4572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75" t="-1081" r="-7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Reachability </a:t>
            </a:r>
            <a:r>
              <a:rPr kumimoji="1"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(cont’d)</a:t>
            </a:r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200" y="1219200"/>
            <a:ext cx="10210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46225" lvl="3" indent="-509905" eaLnBrk="0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+mj-lt"/>
              <a:buAutoNum type="arabicPeriod"/>
            </a:pPr>
            <a:endParaRPr kumimoji="1" lang="en-US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marL="630555" eaLnBrk="0" hangingPunct="0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</a:pPr>
            <a:endParaRPr kumimoji="1" lang="en-US" sz="28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635000" indent="-635000" eaLnBrk="0" hangingPunct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kumimoji="1" lang="en-US" sz="28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635000" indent="-635000" eaLnBrk="0" hangingPunct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kumimoji="1" lang="en-US" sz="28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kumimoji="1"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1" eaLnBrk="0" hangingPunct="0">
              <a:spcBef>
                <a:spcPct val="20000"/>
              </a:spcBef>
              <a:spcAft>
                <a:spcPts val="2400"/>
              </a:spcAft>
              <a:buClr>
                <a:srgbClr val="FFC000"/>
              </a:buClr>
            </a:pPr>
            <a:endParaRPr kumimoji="1"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633095" eaLnBrk="0" hangingPunct="0"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</a:pPr>
            <a:endParaRPr kumimoji="1"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633095" eaLnBrk="0" hangingPunct="0"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</a:pPr>
            <a:endParaRPr kumimoji="1"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Example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501" y="1295400"/>
            <a:ext cx="4648200" cy="5334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75462" y="3292475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66700" y="295592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66900" y="303212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t</a:t>
            </a:r>
            <a:r>
              <a:rPr lang="en-US" baseline="-25000" dirty="0"/>
              <a:t>2</a:t>
            </a:r>
            <a:endParaRPr lang="en-US" baseline="-250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260097" y="2971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2</a:t>
            </a:r>
            <a:endParaRPr lang="en-US" baseline="-25000" dirty="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438400" y="371488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895600" y="329247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522862" y="3330170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763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1361062" y="3711642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3733800" y="3368675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495300" y="4953000"/>
            <a:ext cx="838200" cy="762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8763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1333500" y="5410199"/>
            <a:ext cx="914400" cy="3968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723900" y="5715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P</a:t>
            </a:r>
            <a:r>
              <a:rPr lang="en-US" baseline="-25000" dirty="0"/>
              <a:t>3</a:t>
            </a:r>
            <a:endParaRPr lang="en-US" baseline="-25000" dirty="0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1127598" y="4092170"/>
            <a:ext cx="1147863" cy="88401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2247900" y="5349875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1866900" y="508952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t</a:t>
            </a:r>
            <a:r>
              <a:rPr lang="en-US" baseline="-25000" dirty="0"/>
              <a:t>3</a:t>
            </a:r>
            <a:endParaRPr lang="en-US" baseline="-25000" dirty="0"/>
          </a:p>
        </p:txBody>
      </p:sp>
      <p:cxnSp>
        <p:nvCxnSpPr>
          <p:cNvPr id="3" name="Elbow Connector 2"/>
          <p:cNvCxnSpPr>
            <a:stCxn id="20" idx="4"/>
            <a:endCxn id="36" idx="3"/>
          </p:cNvCxnSpPr>
          <p:nvPr/>
        </p:nvCxnSpPr>
        <p:spPr>
          <a:xfrm rot="5400000">
            <a:off x="2438400" y="4092575"/>
            <a:ext cx="1676400" cy="17526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2247900" y="1610847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866900" y="13716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t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H="1" flipV="1">
            <a:off x="2400300" y="2098113"/>
            <a:ext cx="1676400" cy="127056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H="1">
            <a:off x="1127598" y="2098114"/>
            <a:ext cx="1120302" cy="125468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667500" y="1371600"/>
                <a:ext cx="3200400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en-US" b="0" dirty="0">
                    <a:solidFill>
                      <a:srgbClr val="FFCC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kumimoji="1" lang="en-US" b="0" i="1" smtClean="0">
                        <a:solidFill>
                          <a:srgbClr val="FFCC00"/>
                        </a:solidFill>
                        <a:latin typeface="Cambria Math"/>
                      </a:rPr>
                      <m:t>𝑃</m:t>
                    </m:r>
                    <m:r>
                      <a:rPr kumimoji="1" lang="en-US" b="0" i="1" baseline="-25000" smtClean="0">
                        <a:solidFill>
                          <a:srgbClr val="FFCC00"/>
                        </a:solidFill>
                        <a:latin typeface="Cambria Math"/>
                      </a:rPr>
                      <m:t>1</m:t>
                    </m:r>
                    <m:r>
                      <a:rPr kumimoji="1" lang="en-US" b="0" i="1" smtClean="0">
                        <a:solidFill>
                          <a:srgbClr val="FFCC00"/>
                        </a:solidFill>
                        <a:latin typeface="Cambria Math"/>
                      </a:rPr>
                      <m:t>      </m:t>
                    </m:r>
                    <m:r>
                      <a:rPr kumimoji="1" lang="en-US" b="0" i="1" smtClean="0">
                        <a:solidFill>
                          <a:srgbClr val="FFCC00"/>
                        </a:solidFill>
                        <a:latin typeface="Cambria Math"/>
                      </a:rPr>
                      <m:t>𝑃</m:t>
                    </m:r>
                    <m:r>
                      <a:rPr kumimoji="1" lang="en-US" b="0" i="1" baseline="-25000" smtClean="0">
                        <a:solidFill>
                          <a:srgbClr val="FFCC00"/>
                        </a:solidFill>
                        <a:latin typeface="Cambria Math"/>
                      </a:rPr>
                      <m:t>2</m:t>
                    </m:r>
                    <m:r>
                      <a:rPr kumimoji="1" lang="en-US" b="0" i="1" smtClean="0">
                        <a:solidFill>
                          <a:srgbClr val="FFCC00"/>
                        </a:solidFill>
                        <a:latin typeface="Cambria Math"/>
                      </a:rPr>
                      <m:t>     </m:t>
                    </m:r>
                    <m:r>
                      <a:rPr kumimoji="1" lang="en-US" b="0" i="1" smtClean="0">
                        <a:solidFill>
                          <a:srgbClr val="FFCC00"/>
                        </a:solidFill>
                        <a:latin typeface="Cambria Math"/>
                      </a:rPr>
                      <m:t>𝑃</m:t>
                    </m:r>
                    <m:r>
                      <a:rPr kumimoji="1" lang="en-US" b="0" i="1" baseline="-25000" smtClean="0">
                        <a:solidFill>
                          <a:srgbClr val="FFCC00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dirty="0">
                  <a:solidFill>
                    <a:srgbClr val="FFCC00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( 1       0       1 )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0" y="1371600"/>
                <a:ext cx="3200400" cy="907941"/>
              </a:xfrm>
              <a:prstGeom prst="rect">
                <a:avLst/>
              </a:prstGeom>
              <a:blipFill rotWithShape="1">
                <a:blip r:embed="rId1"/>
                <a:stretch>
                  <a:fillRect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6" name="Line 10"/>
          <p:cNvSpPr>
            <a:spLocks noChangeShapeType="1"/>
          </p:cNvSpPr>
          <p:nvPr/>
        </p:nvSpPr>
        <p:spPr bwMode="auto">
          <a:xfrm flipH="1">
            <a:off x="7886700" y="2412721"/>
            <a:ext cx="0" cy="559079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667500" y="311973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( 0       2       0 )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 flipH="1">
            <a:off x="6896100" y="3729335"/>
            <a:ext cx="609600" cy="559079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>
            <a:off x="8267700" y="3729334"/>
            <a:ext cx="685800" cy="559079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829300" y="441067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( 1   1    0 )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039100" y="4415135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( 0   1    1 )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7886700" y="2448207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baseline="-25000" dirty="0">
                <a:solidFill>
                  <a:srgbClr val="FFC000"/>
                </a:solidFill>
              </a:rPr>
              <a:t>2</a:t>
            </a:r>
            <a:endParaRPr lang="en-US" baseline="-25000" dirty="0">
              <a:solidFill>
                <a:srgbClr val="FFC000"/>
              </a:solidFill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8724900" y="372239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baseline="-25000" dirty="0">
                <a:solidFill>
                  <a:srgbClr val="FFC000"/>
                </a:solidFill>
              </a:rPr>
              <a:t>3</a:t>
            </a:r>
            <a:endParaRPr lang="en-US" baseline="-25000" dirty="0">
              <a:solidFill>
                <a:srgbClr val="FFC000"/>
              </a:solidFill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6743700" y="366206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baseline="-25000" dirty="0">
                <a:solidFill>
                  <a:srgbClr val="FFC000"/>
                </a:solidFill>
              </a:rPr>
              <a:t>1</a:t>
            </a:r>
            <a:endParaRPr lang="en-US" baseline="-25000" dirty="0">
              <a:solidFill>
                <a:srgbClr val="FFC000"/>
              </a:solidFill>
            </a:endParaRPr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 flipH="1">
            <a:off x="6057900" y="5029200"/>
            <a:ext cx="609600" cy="559079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5905500" y="5029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baseline="-25000" dirty="0">
                <a:solidFill>
                  <a:srgbClr val="FFC000"/>
                </a:solidFill>
              </a:rPr>
              <a:t>1</a:t>
            </a:r>
            <a:endParaRPr lang="en-US" baseline="-25000" dirty="0">
              <a:solidFill>
                <a:srgbClr val="FFC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914900" y="56388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( 2 0 0 )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96100" y="56388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( 1 0 1 )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6972300" y="5029200"/>
            <a:ext cx="685800" cy="559079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7429500" y="5089526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baseline="-25000" dirty="0">
                <a:solidFill>
                  <a:srgbClr val="FFC000"/>
                </a:solidFill>
              </a:rPr>
              <a:t>3</a:t>
            </a:r>
            <a:endParaRPr lang="en-US" baseline="-25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5" grpId="0" animBg="1"/>
      <p:bldP spid="27" grpId="0" animBg="1"/>
      <p:bldP spid="28" grpId="0" animBg="1"/>
      <p:bldP spid="33" grpId="0"/>
      <p:bldP spid="35" grpId="0" animBg="1"/>
      <p:bldP spid="36" grpId="0" animBg="1"/>
      <p:bldP spid="37" grpId="0"/>
      <p:bldP spid="41" grpId="0" animBg="1"/>
      <p:bldP spid="42" grpId="0"/>
      <p:bldP spid="43" grpId="0" animBg="1"/>
      <p:bldP spid="44" grpId="0" animBg="1"/>
      <p:bldP spid="6" grpId="0"/>
      <p:bldP spid="46" grpId="0" animBg="1"/>
      <p:bldP spid="47" grpId="0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57" grpId="0"/>
      <p:bldP spid="58" grpId="0"/>
      <p:bldP spid="59" grpId="0" animBg="1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vl="1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A petri net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is said to be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-bounded 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if the number of tokens in each place does not exceed a finite number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b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</a:b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for any marking reachable from its initial marking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Formally,  </a:t>
                </a:r>
                <a14:m>
                  <m:oMath xmlns:m="http://schemas.openxmlformats.org/officeDocument/2006/math">
                    <m:r>
                      <a:rPr kumimoji="1" lang="en-US" sz="280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kumimoji="1" lang="en-US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,  ∀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d>
                      <m:dPr>
                        <m:ctrlP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kumimoji="1" lang="en-US" sz="2800" b="0" i="1" baseline="-2500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•</m:t>
                    </m:r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)≤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kumimoji="1" lang="en-US" sz="2800" dirty="0">
                  <a:solidFill>
                    <a:srgbClr val="FFFFFF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If a net is bounded this implies that the system being represented is a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finite state system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A petri net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is said to be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safe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if it is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1-bounded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If a place is used to represent a buffer or register, verifying a net is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bounded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or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safe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guarantees there will be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no overflows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24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0" lvl="1" eaLnBrk="0" hangingPunct="0">
                  <a:spcBef>
                    <a:spcPts val="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     </a:t>
                </a:r>
                <a:b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</a:b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92150" indent="-69215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0238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914400" lvl="1" indent="-4572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87" t="-1081" r="-16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 err="1">
                <a:solidFill>
                  <a:srgbClr val="FFC000"/>
                </a:solidFill>
                <a:latin typeface="Georgia" panose="02040502050405020303" pitchFamily="18" charset="0"/>
              </a:rPr>
              <a:t>Boundedness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vl="1" indent="-45720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A petri net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is said to be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live 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if, no matter what marking has been reached from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, it is possible to fire any transition by progressing through some further firing sequence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kumimoji="1" lang="en-US" sz="2800" dirty="0">
                  <a:solidFill>
                    <a:srgbClr val="FFFFFF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A live petri net guarantees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deadlock-free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operation no </a:t>
                </a:r>
                <a:b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</a:b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matter what firing sequence has been chosen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Liveness is a desirable property, but it may be impractical to verify for large systems. Therefore to relax this condition: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Levels of </a:t>
                </a:r>
                <a:r>
                  <a:rPr kumimoji="1" lang="en-US" sz="2800" dirty="0" err="1">
                    <a:solidFill>
                      <a:schemeClr val="bg1"/>
                    </a:solidFill>
                    <a:latin typeface="Georgia" pitchFamily="18" charset="0"/>
                  </a:rPr>
                  <a:t>Liveness</a:t>
                </a:r>
                <a:b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𝐿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(dead)  |  </a:t>
                </a:r>
                <a14:m>
                  <m:oMath xmlns:m="http://schemas.openxmlformats.org/officeDocument/2006/math">
                    <m:r>
                      <a:rPr kumimoji="1" lang="en-US" sz="280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𝐿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(at least once)  | 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𝐿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times)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24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0" lvl="1" eaLnBrk="0" hangingPunct="0">
                  <a:spcBef>
                    <a:spcPts val="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     </a:t>
                </a:r>
                <a:b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</a:b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92150" indent="-69215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0238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914400" lvl="1" indent="-4572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75" t="-1081" r="-13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 err="1">
                <a:solidFill>
                  <a:srgbClr val="FFC000"/>
                </a:solidFill>
                <a:latin typeface="Georgia" panose="02040502050405020303" pitchFamily="18" charset="0"/>
              </a:rPr>
              <a:t>Liveness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200" y="914400"/>
            <a:ext cx="10210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kumimoji="1" lang="en-US" sz="2800" dirty="0">
                <a:solidFill>
                  <a:srgbClr val="FFFFFF"/>
                </a:solidFill>
                <a:latin typeface="Georgia" panose="02040502050405020303" pitchFamily="18" charset="0"/>
              </a:rPr>
              <a:t>Reachable / Reachability</a:t>
            </a:r>
            <a:endParaRPr kumimoji="1" lang="en-US" sz="28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lvl="2" indent="-457200" eaLnBrk="0" hangingPunct="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</a:rPr>
              <a:t>If a marking </a:t>
            </a:r>
            <a:r>
              <a:rPr kumimoji="1" lang="en-US" i="1" dirty="0" err="1">
                <a:solidFill>
                  <a:srgbClr val="FFFFFF"/>
                </a:solidFill>
                <a:latin typeface="Georgia" panose="02040502050405020303" pitchFamily="18" charset="0"/>
              </a:rPr>
              <a:t>M</a:t>
            </a:r>
            <a:r>
              <a:rPr kumimoji="1" lang="en-US" i="1" baseline="-25000" dirty="0" err="1">
                <a:solidFill>
                  <a:srgbClr val="FFFFFF"/>
                </a:solidFill>
                <a:latin typeface="Georgia" panose="02040502050405020303" pitchFamily="18" charset="0"/>
              </a:rPr>
              <a:t>n</a:t>
            </a: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</a:rPr>
              <a:t> is reachable from initial marking </a:t>
            </a:r>
            <a:r>
              <a:rPr kumimoji="1" lang="en-US" i="1" dirty="0">
                <a:solidFill>
                  <a:srgbClr val="FFFFFF"/>
                </a:solidFill>
                <a:latin typeface="Georgia" panose="02040502050405020303" pitchFamily="18" charset="0"/>
              </a:rPr>
              <a:t>M</a:t>
            </a:r>
            <a:r>
              <a:rPr kumimoji="1" lang="en-US" i="1" baseline="-25000" dirty="0">
                <a:solidFill>
                  <a:srgbClr val="FFFFFF"/>
                </a:solidFill>
                <a:latin typeface="Georgia" panose="02040502050405020303" pitchFamily="18" charset="0"/>
              </a:rPr>
              <a:t>o</a:t>
            </a: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</a:rPr>
              <a:t> due to </a:t>
            </a:r>
            <a:r>
              <a:rPr kumimoji="1" lang="en-US" i="1" dirty="0" err="1">
                <a:solidFill>
                  <a:srgbClr val="FFFFFF"/>
                </a:solidFill>
                <a:latin typeface="Georgia" panose="02040502050405020303" pitchFamily="18" charset="0"/>
              </a:rPr>
              <a:t>t</a:t>
            </a:r>
            <a:r>
              <a:rPr kumimoji="1" lang="en-US" i="1" baseline="-25000" dirty="0" err="1">
                <a:solidFill>
                  <a:srgbClr val="FFFFFF"/>
                </a:solidFill>
                <a:latin typeface="Georgia" panose="02040502050405020303" pitchFamily="18" charset="0"/>
              </a:rPr>
              <a:t>n</a:t>
            </a:r>
            <a:r>
              <a:rPr kumimoji="1" lang="en-US" baseline="-25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</a:rPr>
              <a:t>transitions.</a:t>
            </a:r>
            <a:endParaRPr kumimoji="1" lang="en-US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kumimoji="1" lang="en-US" sz="2800" dirty="0" err="1">
                <a:solidFill>
                  <a:srgbClr val="FFFFFF"/>
                </a:solidFill>
                <a:latin typeface="Georgia" panose="02040502050405020303" pitchFamily="18" charset="0"/>
              </a:rPr>
              <a:t>Boundedness</a:t>
            </a:r>
            <a:r>
              <a:rPr kumimoji="1" lang="en-US" sz="2800" dirty="0">
                <a:solidFill>
                  <a:srgbClr val="FFFFFF"/>
                </a:solidFill>
                <a:latin typeface="Georgia" panose="02040502050405020303" pitchFamily="18" charset="0"/>
              </a:rPr>
              <a:t> / K-</a:t>
            </a:r>
            <a:r>
              <a:rPr kumimoji="1" lang="en-US" sz="2800" dirty="0" err="1">
                <a:solidFill>
                  <a:srgbClr val="FFFFFF"/>
                </a:solidFill>
                <a:latin typeface="Georgia" panose="02040502050405020303" pitchFamily="18" charset="0"/>
              </a:rPr>
              <a:t>Boundedness</a:t>
            </a:r>
            <a:endParaRPr kumimoji="1" lang="en-US" sz="28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lvl="2" indent="-457200" eaLnBrk="0" hangingPunct="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</a:rPr>
              <a:t>If the maximum number of tokens of any place after some transitions do not exceed </a:t>
            </a:r>
            <a:r>
              <a:rPr kumimoji="1" lang="en-US" i="1" dirty="0">
                <a:solidFill>
                  <a:srgbClr val="FFFFFF"/>
                </a:solidFill>
                <a:latin typeface="Georgia" panose="02040502050405020303" pitchFamily="18" charset="0"/>
              </a:rPr>
              <a:t>K</a:t>
            </a: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</a:rPr>
              <a:t> (a natural number)</a:t>
            </a:r>
            <a:endParaRPr kumimoji="1"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kumimoji="1" lang="en-US" sz="2800" dirty="0">
                <a:solidFill>
                  <a:srgbClr val="FFFFFF"/>
                </a:solidFill>
                <a:latin typeface="Georgia" panose="02040502050405020303" pitchFamily="18" charset="0"/>
              </a:rPr>
              <a:t>Safe</a:t>
            </a:r>
            <a:endParaRPr kumimoji="1" lang="en-US" sz="28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lvl="2" indent="-457200" eaLnBrk="0" hangingPunct="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</a:rPr>
              <a:t>If the maximum number of tokens of any place after some transitions do not exceed </a:t>
            </a:r>
            <a:r>
              <a:rPr kumimoji="1" lang="en-US" i="1" dirty="0">
                <a:solidFill>
                  <a:srgbClr val="FFFFFF"/>
                </a:solidFill>
                <a:latin typeface="Georgia" panose="02040502050405020303" pitchFamily="18" charset="0"/>
              </a:rPr>
              <a:t>K</a:t>
            </a:r>
            <a:r>
              <a:rPr kumimoji="1" lang="en-US" dirty="0">
                <a:solidFill>
                  <a:srgbClr val="FFFFFF"/>
                </a:solidFill>
                <a:latin typeface="Georgia" panose="02040502050405020303" pitchFamily="18" charset="0"/>
              </a:rPr>
              <a:t> (a natural number)</a:t>
            </a:r>
            <a:endParaRPr kumimoji="1"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1" indent="-457200" eaLnBrk="0" hangingPunct="0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kumimoji="1"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Liveliness</a:t>
            </a:r>
            <a:endParaRPr kumimoji="1"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2" indent="-457200" eaLnBrk="0" hangingPunct="0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kumimoji="1"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If after a sequence of transitions, still at least one transition is enabled.</a:t>
            </a:r>
            <a:endParaRPr kumimoji="1"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Petri net Properties summary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5400" dirty="0">
                <a:solidFill>
                  <a:srgbClr val="FFC000"/>
                </a:solidFill>
                <a:latin typeface="Georgia" panose="02040502050405020303" pitchFamily="18" charset="0"/>
              </a:rPr>
              <a:t>Agenda</a:t>
            </a:r>
            <a:endParaRPr kumimoji="1" lang="en-US" sz="54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4300" y="1371600"/>
            <a:ext cx="10096500" cy="518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indent="0" eaLnBrk="0" hangingPunct="0">
              <a:spcBef>
                <a:spcPct val="2000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kumimoji="1" lang="en-US" sz="44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635000" indent="-635000" eaLnBrk="0" hangingPunct="0">
              <a:spcBef>
                <a:spcPct val="2000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kumimoji="1" lang="en-US" sz="4400" dirty="0">
                <a:solidFill>
                  <a:srgbClr val="FFC000"/>
                </a:solidFill>
                <a:latin typeface="Georgia" panose="02040502050405020303" pitchFamily="18" charset="0"/>
                <a:sym typeface="+mn-ea"/>
              </a:rPr>
              <a:t>Flow Capacity</a:t>
            </a:r>
            <a:endParaRPr kumimoji="1" lang="en-US" sz="44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635000" indent="-635000" eaLnBrk="0" hangingPunct="0">
              <a:spcBef>
                <a:spcPct val="2000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kumimoji="1" lang="en-US" sz="4400" dirty="0">
                <a:solidFill>
                  <a:srgbClr val="FFC000"/>
                </a:solidFill>
                <a:latin typeface="Georgia" panose="02040502050405020303" pitchFamily="18" charset="0"/>
                <a:sym typeface="+mn-ea"/>
              </a:rPr>
              <a:t>Representations</a:t>
            </a:r>
            <a:endParaRPr kumimoji="1" lang="en-US" sz="44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635000" indent="-635000" eaLnBrk="0" hangingPunct="0">
              <a:spcBef>
                <a:spcPct val="2000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kumimoji="1" lang="en-US" sz="4400" dirty="0">
                <a:solidFill>
                  <a:srgbClr val="FFC000"/>
                </a:solidFill>
                <a:latin typeface="Georgia" panose="02040502050405020303" pitchFamily="18" charset="0"/>
              </a:rPr>
              <a:t>Behavioral Properties</a:t>
            </a:r>
            <a:endParaRPr kumimoji="1"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092200" lvl="1" indent="-411480" eaLnBrk="0" hangingPunct="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kumimoji="1"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FFC000"/>
              </a:buClr>
              <a:defRPr/>
            </a:pPr>
            <a:endParaRPr kumimoji="1" lang="en-US" sz="4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635000" indent="-635000" eaLnBrk="0" hangingPunct="0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endParaRPr kumimoji="1" lang="en-US" sz="4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092200" lvl="1" indent="-466725" eaLnBrk="0" hangingPunct="0">
              <a:spcBef>
                <a:spcPct val="20000"/>
              </a:spcBef>
              <a:spcAft>
                <a:spcPts val="24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kumimoji="1" lang="en-US" sz="4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kumimoji="1" lang="en-US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790843-6B4A-4DBF-9EB4-CA1351BD42EE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Syntax</a:t>
                </a: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24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A place-transition net (N) may be defined as a triple:</a:t>
                </a:r>
                <a:b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𝑁</m:t>
                    </m:r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kumimoji="1"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where:</a:t>
                </a:r>
              </a:p>
              <a:p>
                <a:pPr marL="692150" indent="-69215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0238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914400" lvl="1" indent="-4572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268" t="-1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Low-Level Petri Nets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0100" y="2895600"/>
            <a:ext cx="8763000" cy="3733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499720" y="3000703"/>
          <a:ext cx="910980" cy="91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9" name="Visio" r:id="rId2" imgW="1422400" imgH="1422400" progId="Visio.Drawing.11">
                  <p:embed/>
                </p:oleObj>
              </mc:Choice>
              <mc:Fallback>
                <p:oleObj name="Visio" r:id="rId2" imgW="1422400" imgH="14224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720" y="3000703"/>
                        <a:ext cx="910980" cy="914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877300" y="4448503"/>
          <a:ext cx="152400" cy="96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0" name="Visio" r:id="rId4" imgW="317500" imgH="1054100" progId="Visio.Drawing.11">
                  <p:embed/>
                </p:oleObj>
              </mc:Choice>
              <mc:Fallback>
                <p:oleObj name="Visio" r:id="rId4" imgW="317500" imgH="10541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4448503"/>
                        <a:ext cx="152400" cy="961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2500" y="3229303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</a:t>
            </a:r>
            <a:r>
              <a:rPr lang="en-US" sz="2600" dirty="0"/>
              <a:t> is a finite set of places represented by the symbols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952500" y="4572000"/>
            <a:ext cx="769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</a:t>
            </a:r>
            <a:r>
              <a:rPr lang="en-US" sz="2600" dirty="0"/>
              <a:t> is a finite set of transitions represented by the symbols</a:t>
            </a:r>
            <a:endParaRPr lang="en-US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52500" y="5486400"/>
                <a:ext cx="7696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600" b="1" dirty="0"/>
                  <a:t>F</a:t>
                </a:r>
                <a:r>
                  <a:rPr lang="en-US" sz="2600" dirty="0"/>
                  <a:t> is a flow relation such that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𝐹</m:t>
                    </m:r>
                    <m:r>
                      <a:rPr lang="en-US" sz="2600" i="1">
                        <a:latin typeface="Cambria Math"/>
                      </a:rPr>
                      <m:t>⊆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𝑃</m:t>
                        </m:r>
                        <m:r>
                          <a:rPr lang="en-US" sz="2600" i="1">
                            <a:latin typeface="Cambria Math"/>
                          </a:rPr>
                          <m:t>×</m:t>
                        </m:r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∪(</m:t>
                    </m:r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×</m:t>
                    </m:r>
                    <m:r>
                      <a:rPr lang="en-US" sz="2600" i="1">
                        <a:latin typeface="Cambria Math"/>
                      </a:rPr>
                      <m:t>𝑃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dirty="0"/>
                  <a:t>with the conditions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𝑃</m:t>
                    </m:r>
                    <m:r>
                      <a:rPr lang="en-US" sz="2600" i="1">
                        <a:latin typeface="Cambria Math"/>
                      </a:rPr>
                      <m:t>∩</m:t>
                    </m:r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=∅ </m:t>
                    </m:r>
                  </m:oMath>
                </a14:m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𝑃</m:t>
                    </m:r>
                    <m:r>
                      <a:rPr lang="en-US" sz="2600" i="1">
                        <a:latin typeface="Cambria Math"/>
                      </a:rPr>
                      <m:t>∪</m:t>
                    </m:r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≠∅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endParaRPr lang="en-US" sz="2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5486400"/>
                <a:ext cx="7696200" cy="1446550"/>
              </a:xfrm>
              <a:prstGeom prst="rect">
                <a:avLst/>
              </a:prstGeom>
              <a:blipFill rotWithShape="1">
                <a:blip r:embed="rId6"/>
                <a:stretch>
                  <a:fillRect l="-1346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pic>
        <p:nvPicPr>
          <p:cNvPr id="7271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086475"/>
            <a:ext cx="87630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Dynamic Semantics</a:t>
                </a: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kumimoji="1" lang="en-US" sz="2800" b="0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kumimoji="1" lang="en-US" sz="280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kumimoji="1" lang="en-US" sz="28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kumimoji="1" lang="en-US" sz="2800" b="0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denotes a marking</a:t>
                </a: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0238" lvl="1" eaLnBrk="0" hangingPunct="0">
                  <a:spcBef>
                    <a:spcPts val="0"/>
                  </a:spcBef>
                  <a:spcAft>
                    <a:spcPts val="36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maps a number of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tokens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</a:t>
                </a:r>
                <a:b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</a:b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(black dots) to each place</a:t>
                </a:r>
              </a:p>
              <a:p>
                <a:pPr marL="630238" lvl="1" indent="-630238" eaLnBrk="0" hangingPunct="0">
                  <a:spcBef>
                    <a:spcPts val="0"/>
                  </a:spcBef>
                  <a:spcAft>
                    <a:spcPts val="3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A marked petri net is a </a:t>
                </a:r>
                <a:b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</a:b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four-tuple 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FFFF"/>
                        </a:solidFill>
                        <a:latin typeface="Cambria Math"/>
                      </a:rPr>
                      <m:t>(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𝑃</m:t>
                    </m:r>
                    <m:r>
                      <a:rPr kumimoji="1" lang="en-US" sz="2800" b="0" i="1" smtClean="0">
                        <a:solidFill>
                          <a:srgbClr val="FFFFFF"/>
                        </a:solidFill>
                        <a:latin typeface="Cambria Math"/>
                      </a:rPr>
                      <m:t>,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𝑇</m:t>
                    </m:r>
                    <m:r>
                      <a:rPr kumimoji="1" lang="en-US" sz="2800" b="0" i="1" smtClean="0">
                        <a:solidFill>
                          <a:srgbClr val="FFFFFF"/>
                        </a:solidFill>
                        <a:latin typeface="Cambria Math"/>
                      </a:rPr>
                      <m:t>,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𝐹</m:t>
                    </m:r>
                    <m:r>
                      <a:rPr kumimoji="1" lang="en-US" sz="2800" b="0" i="1" smtClean="0">
                        <a:solidFill>
                          <a:srgbClr val="FFFF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kumimoji="1" lang="en-US" sz="2800" b="0" i="1" smtClean="0">
                        <a:solidFill>
                          <a:srgbClr val="FFFF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0238" lvl="1" indent="-630238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is the initial marking</a:t>
                </a:r>
              </a:p>
              <a:p>
                <a:pPr marL="0" lvl="1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     {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kumimoji="1" lang="en-US" sz="2800" b="0" i="1" baseline="-2500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,1</m:t>
                        </m:r>
                      </m:e>
                    </m:d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kumimoji="1" lang="en-US" sz="2800" b="0" i="1" baseline="-2500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kumimoji="1" lang="en-US" sz="2800" b="0" i="1" baseline="-2500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,2</m:t>
                        </m:r>
                      </m:e>
                    </m:d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kumimoji="1" lang="en-US" sz="2800" b="0" i="1" dirty="0">
                  <a:solidFill>
                    <a:schemeClr val="bg1"/>
                  </a:solidFill>
                  <a:latin typeface="Cambria Math"/>
                </a:endParaRPr>
              </a:p>
              <a:p>
                <a:pPr marL="0" lvl="1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tabLst>
                    <a:tab pos="850900" algn="l"/>
                  </a:tabLst>
                </a:pPr>
                <a:r>
                  <a:rPr kumimoji="1" lang="en-US" sz="2800" b="0" dirty="0">
                    <a:solidFill>
                      <a:srgbClr val="FFC000"/>
                    </a:solidFill>
                  </a:rPr>
                  <a:t>         	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kumimoji="1" lang="en-US" sz="2800" b="0" i="1" baseline="-2500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4</m:t>
                        </m:r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,1</m:t>
                        </m:r>
                      </m:e>
                    </m:d>
                    <m:r>
                      <a:rPr kumimoji="1" lang="en-US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𝑃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5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,0)</m:t>
                    </m: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                  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}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  </a:t>
                </a: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0" lvl="1" eaLnBrk="0" hangingPunct="0">
                  <a:spcBef>
                    <a:spcPts val="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     </a:t>
                </a: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92150" indent="-69215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0238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914400" lvl="1" indent="-4572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268" t="-1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Low-Level Petri Nets </a:t>
            </a:r>
            <a:r>
              <a:rPr kumimoji="1"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(cont’d)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48300" y="1298028"/>
            <a:ext cx="4191000" cy="533137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608848" y="1384738"/>
          <a:ext cx="4030452" cy="516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94" name="Visio" r:id="rId2" imgW="6845300" imgH="8788400" progId="Visio.Drawing.11">
                  <p:embed/>
                </p:oleObj>
              </mc:Choice>
              <mc:Fallback>
                <p:oleObj name="Visio" r:id="rId2" imgW="6845300" imgH="87884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848" y="1384738"/>
                        <a:ext cx="4030452" cy="5168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57200" indent="-457200" eaLnBrk="0" hangingPunct="0">
                  <a:spcBef>
                    <a:spcPts val="0"/>
                  </a:spcBef>
                  <a:spcAft>
                    <a:spcPts val="3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A place represents a part of the state (i.e., a state variable) while a marking represents the overall state</a:t>
                </a:r>
                <a:endParaRPr kumimoji="1" lang="en-US" sz="2800" dirty="0">
                  <a:solidFill>
                    <a:srgbClr val="FFFFFF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3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A transition is said to be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enabled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if each of its input places contains at least one token.  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18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Formally stated,  transition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is </a:t>
                </a:r>
                <a:r>
                  <a:rPr kumimoji="1" lang="en-US" sz="2800" b="1" dirty="0">
                    <a:solidFill>
                      <a:srgbClr val="FF0000"/>
                    </a:solidFill>
                    <a:latin typeface="Georgia" pitchFamily="18" charset="0"/>
                  </a:rPr>
                  <a:t>enabled</a:t>
                </a:r>
                <a:r>
                  <a:rPr kumimoji="1" lang="en-US" sz="2800" dirty="0">
                    <a:solidFill>
                      <a:srgbClr val="FF0000"/>
                    </a:solidFill>
                    <a:latin typeface="Georgia" pitchFamily="18" charset="0"/>
                  </a:rPr>
                  <a:t> 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under marking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</a:t>
                </a:r>
                <a:b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</a:b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iff 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∈</m:t>
                    </m:r>
                    <m:sPre>
                      <m:sPre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•</m:t>
                        </m:r>
                      </m:sup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sPre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•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d>
                      <m:d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where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•</m:t>
                        </m:r>
                      </m:sup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sPre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=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∈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𝐹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 } </m:t>
                    </m:r>
                  </m:oMath>
                </a14:m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18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•</m:t>
                        </m:r>
                      </m:sup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sPre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is referred to as the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pre-set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(input places) 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Similarly, </a:t>
                </a:r>
                <a14:m>
                  <m:oMath xmlns:m="http://schemas.openxmlformats.org/officeDocument/2006/math">
                    <m:r>
                      <a:rPr kumimoji="1" lang="en-US" sz="2800" b="0" i="0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𝑡</m:t>
                    </m:r>
                    <m:sPre>
                      <m:sPre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•</m:t>
                        </m:r>
                      </m:sup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can be used to denote the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post-set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 (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output places</a:t>
                </a:r>
                <a:r>
                  <a:rPr kumimoji="1" lang="en-US" sz="2800" dirty="0">
                    <a:solidFill>
                      <a:srgbClr val="FFFFFF"/>
                    </a:solidFill>
                    <a:latin typeface="Georgia" pitchFamily="18" charset="0"/>
                  </a:rPr>
                  <a:t>), defined 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∈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𝐹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 } </m:t>
                    </m:r>
                  </m:oMath>
                </a14:m>
                <a:endParaRPr kumimoji="1" lang="en-US" sz="2800" dirty="0">
                  <a:solidFill>
                    <a:srgbClr val="FFFFFF"/>
                  </a:solidFill>
                  <a:latin typeface="Georgia" pitchFamily="18" charset="0"/>
                </a:endParaRP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24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0" lvl="1" eaLnBrk="0" hangingPunct="0">
                  <a:spcBef>
                    <a:spcPts val="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     </a:t>
                </a:r>
                <a:b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</a:b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92150" indent="-69215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0238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914400" lvl="1" indent="-4572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87" t="-1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States &amp; Transitions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vl="1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Enabled transitions may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fire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, consuming a token from each input place and producing a token for each output place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3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Formally, if transition </a:t>
                </a:r>
                <a:r>
                  <a:rPr kumimoji="1" lang="en-US" sz="2800" i="1" dirty="0">
                    <a:solidFill>
                      <a:srgbClr val="FFC000"/>
                    </a:solidFill>
                    <a:latin typeface="Georgia" pitchFamily="18" charset="0"/>
                  </a:rPr>
                  <a:t>t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fires (occurs) under marking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, the result is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kumimoji="1" lang="en-US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•</m:t>
                    </m:r>
                    <m:sSup>
                      <m:sSup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kumimoji="1" lang="en-US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d>
                      <m:d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kumimoji="1" lang="en-US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kumimoji="1" lang="en-US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Execution of a petri net involves a sequence of transitions: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0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b="0" i="1" baseline="-2500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e>
                    </m:groupCh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…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kumimoji="1" lang="en-US" sz="2800" i="1" baseline="-25000">
                            <a:solidFill>
                              <a:srgbClr val="FFC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kumimoji="1" lang="en-US" sz="2800" i="1" baseline="-25000">
                            <a:solidFill>
                              <a:srgbClr val="FFC000"/>
                            </a:solidFill>
                            <a:latin typeface="Cambria Math"/>
                          </a:rPr>
                          <m:t>+1   </m:t>
                        </m:r>
                      </m:e>
                    </m:groupCh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</a:rPr>
                      <m:t>𝑛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3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</a:rPr>
                  <a:t> [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𝑡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</a:rPr>
                      <m:t>1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</a:rPr>
                  <a:t> [ </a:t>
                </a:r>
                <a14:m>
                  <m:oMath xmlns:m="http://schemas.openxmlformats.org/officeDocument/2006/math">
                    <m:r>
                      <a:rPr kumimoji="1" lang="en-US" sz="2800" b="0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𝑡</m:t>
                    </m:r>
                    <m:r>
                      <a:rPr kumimoji="1" lang="en-US" sz="2800" b="0" i="1" baseline="-25000" dirty="0" smtClean="0">
                        <a:solidFill>
                          <a:srgbClr val="FFC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</a:rPr>
                      <m:t>𝑛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    (Alternative Notation)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Behavior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is defined by the set of all execution sequences</a:t>
                </a:r>
                <a:b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</a:b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                            </a:t>
                </a:r>
                <a:endParaRPr kumimoji="1" lang="en-US" sz="2800" baseline="-250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0" lvl="1" eaLnBrk="0" hangingPunct="0">
                  <a:spcBef>
                    <a:spcPts val="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     </a:t>
                </a:r>
                <a:b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</a:b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92150" indent="-69215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0238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914400" lvl="1" indent="-4572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87" t="-1081" r="-1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States &amp; Transitions </a:t>
            </a:r>
            <a:r>
              <a:rPr kumimoji="1"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(cont’d)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vl="1" indent="-45720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Two transitions are considered to be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concurrent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if they are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casually independent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, i.e., one may fire before, after, or in parallel with each other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</a:rPr>
                      <m:t>0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sz="28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kumimoji="1" lang="en-US" sz="2800" i="1" baseline="-2500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kumimoji="1" lang="en-US" sz="28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,  </m:t>
                            </m:r>
                            <m:r>
                              <a:rPr kumimoji="1" lang="en-US" sz="28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kumimoji="1" lang="en-US" sz="2800" i="1" baseline="-2500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kumimoji="1" lang="en-US" sz="2800" i="1" baseline="-25000">
                            <a:solidFill>
                              <a:srgbClr val="FFC000"/>
                            </a:solidFill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 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denotes a situation where transitions </a:t>
                </a:r>
                <a:r>
                  <a:rPr kumimoji="1" lang="en-US" sz="2800" i="1" dirty="0">
                    <a:solidFill>
                      <a:srgbClr val="FFC000"/>
                    </a:solidFill>
                    <a:latin typeface="Georgia" pitchFamily="18" charset="0"/>
                  </a:rPr>
                  <a:t>t</a:t>
                </a:r>
                <a:r>
                  <a:rPr kumimoji="1" lang="en-US" sz="2800" i="1" baseline="-25000" dirty="0">
                    <a:solidFill>
                      <a:srgbClr val="FFC000"/>
                    </a:solidFill>
                    <a:latin typeface="Georgia" pitchFamily="18" charset="0"/>
                  </a:rPr>
                  <a:t>1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and </a:t>
                </a:r>
                <a:r>
                  <a:rPr kumimoji="1" lang="en-US" sz="2800" i="1" dirty="0">
                    <a:solidFill>
                      <a:srgbClr val="FFC000"/>
                    </a:solidFill>
                    <a:latin typeface="Georgia" pitchFamily="18" charset="0"/>
                  </a:rPr>
                  <a:t>t</a:t>
                </a:r>
                <a:r>
                  <a:rPr kumimoji="1" lang="en-US" sz="2800" i="1" baseline="-25000" dirty="0">
                    <a:solidFill>
                      <a:srgbClr val="FFC000"/>
                    </a:solidFill>
                    <a:latin typeface="Georgia" pitchFamily="18" charset="0"/>
                  </a:rPr>
                  <a:t>2</a:t>
                </a:r>
                <a:r>
                  <a:rPr kumimoji="1" lang="en-US" sz="2800" i="1" dirty="0">
                    <a:solidFill>
                      <a:srgbClr val="FFC000"/>
                    </a:solidFill>
                    <a:latin typeface="Georgia" pitchFamily="18" charset="0"/>
                  </a:rPr>
                  <a:t>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are executed together in one step                  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42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May be an interleaving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bag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  <a:endParaRPr kumimoji="1" lang="en-US" sz="2800" dirty="0">
                  <a:solidFill>
                    <a:schemeClr val="bg1"/>
                  </a:solidFill>
                </a:endParaRP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The structure of a place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, having </a:t>
                </a:r>
                <a:r>
                  <a:rPr kumimoji="1" lang="en-US" sz="2800" b="1" dirty="0">
                    <a:solidFill>
                      <a:srgbClr val="FFFF00"/>
                    </a:solidFill>
                    <a:latin typeface="Georgia" pitchFamily="18" charset="0"/>
                  </a:rPr>
                  <a:t>two (or more) output transitions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𝑡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𝑡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is referred to as a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conflict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or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 decision </a:t>
                </a:r>
                <a:b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</a:b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or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 choice,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depending on the application</a:t>
                </a:r>
                <a:br>
                  <a:rPr kumimoji="1" lang="en-US" sz="2800">
                    <a:solidFill>
                      <a:schemeClr val="bg1"/>
                    </a:solidFill>
                    <a:latin typeface="Georgia" pitchFamily="18" charset="0"/>
                  </a:rPr>
                </a:br>
                <a:r>
                  <a:rPr kumimoji="1" lang="en-US" sz="2800">
                    <a:solidFill>
                      <a:schemeClr val="bg1"/>
                    </a:solidFill>
                    <a:latin typeface="Georgia" pitchFamily="18" charset="0"/>
                  </a:rPr>
                  <a:t>---Switch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to examples </a:t>
                </a:r>
                <a:r>
                  <a:rPr kumimoji="1" lang="en-US" sz="2800">
                    <a:solidFill>
                      <a:schemeClr val="bg1"/>
                    </a:solidFill>
                    <a:latin typeface="Georgia" pitchFamily="18" charset="0"/>
                  </a:rPr>
                  <a:t>slides presentation---</a:t>
                </a: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914400" lvl="1" indent="-4572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75" t="-1081" b="-620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Concurrency &amp; Conflict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796083" y="3870077"/>
                <a:ext cx="3568541" cy="701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2" eaLnBrk="0" hangingPunct="0">
                  <a:spcBef>
                    <a:spcPts val="0"/>
                  </a:spcBef>
                  <a:spcAft>
                    <a:spcPts val="4200"/>
                  </a:spcAft>
                  <a:buClr>
                    <a:srgbClr val="FFC000"/>
                  </a:buClr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,   e.g.,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</a:rPr>
                      <m:t>0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sz="28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kumimoji="1" lang="en-US" sz="2800" i="1" baseline="-2500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kumimoji="1" lang="en-US" sz="28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,  </m:t>
                            </m:r>
                            <m:r>
                              <a:rPr kumimoji="1" lang="en-US" sz="28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kumimoji="1" lang="en-US" sz="2800" i="1" baseline="-2500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kumimoji="1" lang="en-US" sz="2800" i="1" baseline="-25000">
                            <a:solidFill>
                              <a:srgbClr val="FFC000"/>
                            </a:solidFill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i="1" baseline="-25000">
                        <a:solidFill>
                          <a:srgbClr val="FFC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kumimoji="1"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318" y="4941322"/>
                <a:ext cx="3568541" cy="701923"/>
              </a:xfrm>
              <a:prstGeom prst="rect">
                <a:avLst/>
              </a:prstGeom>
              <a:blipFill rotWithShape="1">
                <a:blip r:embed="rId2"/>
                <a:stretch>
                  <a:fillRect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vl="1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A petri net can have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token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weights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associated with</a:t>
                </a:r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 each arc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So far we have assumed the flow capacity of each arc = 1</a:t>
                </a:r>
              </a:p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Different flow capacities can be assigned by introducing a weight function </a:t>
                </a:r>
                <a14:m>
                  <m:oMath xmlns:m="http://schemas.openxmlformats.org/officeDocument/2006/math">
                    <m:r>
                      <a:rPr kumimoji="1" lang="en-US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𝑊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 :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𝐹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 </a:t>
                </a: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rgbClr val="FFC000"/>
                  </a:solidFill>
                  <a:latin typeface="Georgia" pitchFamily="18" charset="0"/>
                </a:endParaRPr>
              </a:p>
              <a:p>
                <a:pPr marL="914400" lvl="1" indent="-4572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0965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87" t="-1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Flow Capacity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" y="3657600"/>
            <a:ext cx="4565650" cy="25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104900" y="3971925"/>
            <a:ext cx="609600" cy="609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104900" y="5572125"/>
            <a:ext cx="609600" cy="609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4305300" y="4810125"/>
            <a:ext cx="609600" cy="609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857500" y="4657725"/>
            <a:ext cx="1524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714500" y="4352925"/>
            <a:ext cx="1143000" cy="609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1714500" y="5267325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3009900" y="511492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47700" y="41751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H</a:t>
            </a:r>
            <a:r>
              <a:rPr lang="en-US" baseline="-25000" dirty="0"/>
              <a:t>2</a:t>
            </a:r>
            <a:endParaRPr lang="en-US" baseline="-250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47700" y="5715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O</a:t>
            </a:r>
            <a:r>
              <a:rPr lang="en-US" baseline="-25000" dirty="0"/>
              <a:t>2</a:t>
            </a:r>
            <a:endParaRPr lang="en-US" baseline="-25000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311650" y="4324290"/>
            <a:ext cx="908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dirty="0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781300" y="42005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467100" y="47339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095500" y="42005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1181100" y="41243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1409700" y="42767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1181100" y="5724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1409700" y="58769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71700" y="6273225"/>
                <a:ext cx="20497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sz="1800" b="0" i="1" smtClean="0">
                        <a:solidFill>
                          <a:srgbClr val="FFC000"/>
                        </a:solidFill>
                        <a:latin typeface="Cambria Math"/>
                      </a:rPr>
                      <m:t>2</m:t>
                    </m:r>
                    <m:r>
                      <a:rPr kumimoji="1" lang="en-US" sz="1800" b="0" i="1" smtClean="0">
                        <a:solidFill>
                          <a:srgbClr val="FFC000"/>
                        </a:solidFill>
                        <a:latin typeface="Cambria Math"/>
                      </a:rPr>
                      <m:t>𝐻</m:t>
                    </m:r>
                    <m:r>
                      <a:rPr kumimoji="1" lang="en-US" sz="18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2</m:t>
                    </m:r>
                    <m:r>
                      <a:rPr kumimoji="1" lang="en-US" sz="1800" b="0" i="1" smtClean="0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r>
                      <a:rPr kumimoji="1" lang="en-US" sz="1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𝑂</m:t>
                    </m:r>
                    <m:r>
                      <a:rPr kumimoji="1" lang="en-US" sz="18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2</m:t>
                    </m:r>
                    <m:r>
                      <a:rPr kumimoji="1" lang="en-US" sz="1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kumimoji="1" lang="en-US" sz="1800" b="0" i="1" smtClean="0">
                        <a:solidFill>
                          <a:srgbClr val="FFC000"/>
                        </a:solidFill>
                        <a:latin typeface="Cambria Math"/>
                      </a:rPr>
                      <m:t>2</m:t>
                    </m:r>
                    <m:r>
                      <a:rPr kumimoji="1" lang="en-US" sz="1800" b="0" i="1" smtClean="0">
                        <a:solidFill>
                          <a:srgbClr val="FFC000"/>
                        </a:solidFill>
                        <a:latin typeface="Cambria Math"/>
                      </a:rPr>
                      <m:t>𝐻</m:t>
                    </m:r>
                    <m:r>
                      <a:rPr kumimoji="1" lang="en-US" sz="18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2</m:t>
                    </m:r>
                    <m:r>
                      <a:rPr kumimoji="1" lang="en-US" sz="1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kumimoji="1" lang="en-US" sz="3200" dirty="0">
                    <a:solidFill>
                      <a:srgbClr val="FFC000"/>
                    </a:solidFill>
                  </a:rPr>
                  <a:t> </a:t>
                </a:r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6273225"/>
                <a:ext cx="204979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248637"/>
            <a:ext cx="3149600" cy="154330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5105400"/>
            <a:ext cx="3302000" cy="161798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65179" y="3821668"/>
            <a:ext cx="104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Before </a:t>
            </a:r>
            <a:endParaRPr kumimoji="1" lang="en-US" sz="1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kumimoji="1"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firing</a:t>
            </a:r>
            <a:endParaRPr lang="en-US" sz="1800" b="1" dirty="0"/>
          </a:p>
        </p:txBody>
      </p:sp>
      <p:sp>
        <p:nvSpPr>
          <p:cNvPr id="31" name="Rectangle 30"/>
          <p:cNvSpPr/>
          <p:nvPr/>
        </p:nvSpPr>
        <p:spPr>
          <a:xfrm>
            <a:off x="5965178" y="5581606"/>
            <a:ext cx="853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After </a:t>
            </a:r>
            <a:endParaRPr kumimoji="1" lang="en-US" sz="1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kumimoji="1"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firing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00800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8EF686-0E32-4682-A5A0-F5C23D86FE36}" type="slidenum">
              <a:rPr lang="en-US" sz="1400" smtClean="0">
                <a:solidFill>
                  <a:schemeClr val="bg1"/>
                </a:solidFill>
              </a:rPr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4300" y="5334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32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lvl="1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A petri net may be defined as a five-tuple </a:t>
                </a:r>
                <a14:m>
                  <m:oMath xmlns:m="http://schemas.openxmlformats.org/officeDocument/2006/math">
                    <m:r>
                      <a:rPr kumimoji="1" lang="en-US" sz="2800" b="0" i="0" smtClean="0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𝑃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𝑇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𝐹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𝑊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0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where:  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is a finite set of places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is a finite set of transitions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  <a:tabLst>
                    <a:tab pos="7196138" algn="l"/>
                    <a:tab pos="7432675" algn="l"/>
                    <a:tab pos="7891463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/>
                      </a:rPr>
                      <m:t>𝐹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⊆</m:t>
                    </m:r>
                    <m:d>
                      <m:d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∪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/>
                      </a:rPr>
                      <m:t>×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C000"/>
                        </a:solidFill>
                        <a:latin typeface="Georgia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is the flow relation 	with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/>
                      </a:rPr>
                      <m:t>∩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/>
                      </a:rPr>
                      <m:t>=∅ </m:t>
                    </m:r>
                  </m:oMath>
                </a14:m>
                <a:br>
                  <a:rPr lang="en-US" sz="2800" dirty="0">
                    <a:solidFill>
                      <a:schemeClr val="bg1"/>
                    </a:solidFill>
                    <a:latin typeface="Georgia" pitchFamily="18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                                                                    	   and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/>
                      </a:rPr>
                      <m:t>∪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en-US" sz="2800" dirty="0">
                    <a:latin typeface="Georgia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𝑊</m:t>
                    </m:r>
                    <m:r>
                      <a:rPr kumimoji="1"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: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kumimoji="1" lang="en-US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  is the weight function</a:t>
                </a:r>
              </a:p>
              <a:p>
                <a:pPr lvl="2" indent="-457200" eaLnBrk="0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C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baseline="-25000" smtClean="0">
                        <a:solidFill>
                          <a:srgbClr val="FFC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 </a:t>
                </a: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is the initial marking of tokens to places</a:t>
                </a:r>
              </a:p>
              <a:p>
                <a:pPr marL="635000" indent="-635000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457200" indent="-457200" eaLnBrk="0" hangingPunct="0">
                  <a:spcBef>
                    <a:spcPts val="0"/>
                  </a:spcBef>
                  <a:spcAft>
                    <a:spcPts val="3000"/>
                  </a:spcAft>
                  <a:buClr>
                    <a:srgbClr val="FFC000"/>
                  </a:buClr>
                  <a:buFont typeface="Wingdings" pitchFamily="2" charset="2"/>
                  <a:buChar char="v"/>
                </a:pPr>
                <a:r>
                  <a:rPr kumimoji="1" lang="en-US" sz="2800" dirty="0">
                    <a:solidFill>
                      <a:schemeClr val="bg1"/>
                    </a:solidFill>
                    <a:latin typeface="Georgia" pitchFamily="18" charset="0"/>
                  </a:rPr>
                  <a:t>Implies that there is a (state) marking function  </a:t>
                </a:r>
                <a14:m>
                  <m:oMath xmlns:m="http://schemas.openxmlformats.org/officeDocument/2006/math">
                    <m:r>
                      <a:rPr kumimoji="1" lang="en-US" sz="2800" i="1">
                        <a:solidFill>
                          <a:srgbClr val="FFC000"/>
                        </a:solidFill>
                        <a:latin typeface="Cambria Math"/>
                      </a:rPr>
                      <m:t>𝑀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 :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𝑃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→</m:t>
                    </m:r>
                    <m:r>
                      <a:rPr kumimoji="1"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kumimoji="1" lang="en-US" sz="2800" dirty="0">
                    <a:solidFill>
                      <a:srgbClr val="FFC000"/>
                    </a:solidFill>
                    <a:latin typeface="Georgia" pitchFamily="18" charset="0"/>
                  </a:rPr>
                  <a:t> </a:t>
                </a:r>
              </a:p>
              <a:p>
                <a:pPr lvl="1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lvl="1" eaLnBrk="0" hangingPunct="0">
                  <a:spcBef>
                    <a:spcPct val="20000"/>
                  </a:spcBef>
                  <a:spcAft>
                    <a:spcPts val="24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  <a:p>
                <a:pPr marL="633412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rgbClr val="FFC000"/>
                  </a:buClr>
                </a:pPr>
                <a:endParaRPr kumimoji="1" lang="en-US" sz="28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0210800" cy="5638800"/>
              </a:xfrm>
              <a:prstGeom prst="rect">
                <a:avLst/>
              </a:prstGeom>
              <a:blipFill rotWithShape="1">
                <a:blip r:embed="rId1"/>
                <a:stretch>
                  <a:fillRect l="-1075" t="-1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4300" y="-228600"/>
            <a:ext cx="983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dirty="0">
                <a:solidFill>
                  <a:srgbClr val="FFC000"/>
                </a:solidFill>
                <a:latin typeface="Georgia" panose="02040502050405020303" pitchFamily="18" charset="0"/>
              </a:rPr>
              <a:t>Definitions Revisited</a:t>
            </a:r>
            <a:endParaRPr kumimoji="1"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" y="990600"/>
            <a:ext cx="98298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C000"/>
      </a:hlink>
      <a:folHlink>
        <a:srgbClr val="FFC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WPS Presentation</Application>
  <PresentationFormat>35mm Slides</PresentationFormat>
  <Paragraphs>274</Paragraphs>
  <Slides>19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Georgia</vt:lpstr>
      <vt:lpstr>Cambria Math</vt:lpstr>
      <vt:lpstr>Verdana</vt:lpstr>
      <vt:lpstr>Microsoft YaHei</vt:lpstr>
      <vt:lpstr>Arial Unicode MS</vt:lpstr>
      <vt:lpstr>Calibri</vt:lpstr>
      <vt:lpstr>Default Design</vt:lpstr>
      <vt:lpstr>Visio.Drawing.11</vt:lpstr>
      <vt:lpstr>Visio.Drawing.11</vt:lpstr>
      <vt:lpstr>Visio.Drawing.11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NDSU-Graphics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Grindahl</dc:creator>
  <cp:lastModifiedBy>haier</cp:lastModifiedBy>
  <cp:revision>622</cp:revision>
  <dcterms:created xsi:type="dcterms:W3CDTF">2001-05-02T20:38:00Z</dcterms:created>
  <dcterms:modified xsi:type="dcterms:W3CDTF">2019-05-18T09:32:20Z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1033-11.2.0.8339</vt:lpwstr>
  </property>
</Properties>
</file>