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7" r:id="rId2"/>
    <p:sldId id="346" r:id="rId3"/>
    <p:sldId id="293" r:id="rId4"/>
    <p:sldId id="321" r:id="rId5"/>
    <p:sldId id="294" r:id="rId6"/>
    <p:sldId id="322" r:id="rId7"/>
    <p:sldId id="295" r:id="rId8"/>
    <p:sldId id="296" r:id="rId9"/>
    <p:sldId id="297" r:id="rId10"/>
    <p:sldId id="298" r:id="rId11"/>
    <p:sldId id="299" r:id="rId12"/>
    <p:sldId id="300" r:id="rId13"/>
    <p:sldId id="301" r:id="rId14"/>
    <p:sldId id="302" r:id="rId15"/>
    <p:sldId id="303"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36301-8BE1-4254-B098-CCB097AD84C6}" type="datetimeFigureOut">
              <a:rPr lang="en-US" smtClean="0"/>
              <a:t>10/26/2020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53A28-37A1-4E1F-8BDC-8A7EB64CCDC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2339134-23EC-4B0B-9143-5DFFBCE21025}" type="datetimeFigureOut">
              <a:rPr lang="en-US" smtClean="0"/>
              <a:pPr/>
              <a:t>10/26/2020</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F02869C-6428-4349-8D9E-DD621CA80C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2339134-23EC-4B0B-9143-5DFFBCE21025}" type="datetimeFigureOut">
              <a:rPr lang="en-US" smtClean="0"/>
              <a:pPr/>
              <a:t>10/26/2020</a:t>
            </a:fld>
            <a:endParaRPr lang="en-GB"/>
          </a:p>
        </p:txBody>
      </p:sp>
      <p:sp>
        <p:nvSpPr>
          <p:cNvPr id="27" name="Slide Number Placeholder 26"/>
          <p:cNvSpPr>
            <a:spLocks noGrp="1"/>
          </p:cNvSpPr>
          <p:nvPr>
            <p:ph type="sldNum" sz="quarter" idx="11"/>
          </p:nvPr>
        </p:nvSpPr>
        <p:spPr/>
        <p:txBody>
          <a:bodyPr rtlCol="0"/>
          <a:lstStyle/>
          <a:p>
            <a:fld id="{7F02869C-6428-4349-8D9E-DD621CA80C24}"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2339134-23EC-4B0B-9143-5DFFBCE21025}" type="datetimeFigureOut">
              <a:rPr lang="en-US" smtClean="0"/>
              <a:pPr/>
              <a:t>10/26/2020</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7F02869C-6428-4349-8D9E-DD621CA80C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339134-23EC-4B0B-9143-5DFFBCE21025}" type="datetimeFigureOut">
              <a:rPr lang="en-US" smtClean="0"/>
              <a:pPr/>
              <a:t>10/26/2020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2339134-23EC-4B0B-9143-5DFFBCE21025}" type="datetimeFigureOut">
              <a:rPr lang="en-US" smtClean="0"/>
              <a:pPr/>
              <a:t>10/26/2020</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F02869C-6428-4349-8D9E-DD621CA80C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98189-884C-474D-A75E-8D6E587EDFCD}"/>
              </a:ext>
            </a:extLst>
          </p:cNvPr>
          <p:cNvSpPr>
            <a:spLocks noGrp="1"/>
          </p:cNvSpPr>
          <p:nvPr>
            <p:ph type="ctrTitle"/>
          </p:nvPr>
        </p:nvSpPr>
        <p:spPr/>
        <p:txBody>
          <a:bodyPr>
            <a:normAutofit/>
          </a:bodyPr>
          <a:lstStyle/>
          <a:p>
            <a:r>
              <a:rPr lang="en-US" dirty="0" smtClean="0"/>
              <a:t>Financial &amp; E- </a:t>
            </a:r>
            <a:r>
              <a:rPr lang="en-US" dirty="0"/>
              <a:t>Commerce </a:t>
            </a:r>
            <a:r>
              <a:rPr lang="en-US" dirty="0" smtClean="0"/>
              <a:t>Systems</a:t>
            </a:r>
            <a:endParaRPr lang="en-US" dirty="0"/>
          </a:p>
        </p:txBody>
      </p:sp>
      <p:sp>
        <p:nvSpPr>
          <p:cNvPr id="3" name="Subtitle 2">
            <a:extLst>
              <a:ext uri="{FF2B5EF4-FFF2-40B4-BE49-F238E27FC236}">
                <a16:creationId xmlns:a16="http://schemas.microsoft.com/office/drawing/2014/main" id="{A1607159-2725-4898-A14E-AFBBF8C69DD8}"/>
              </a:ext>
            </a:extLst>
          </p:cNvPr>
          <p:cNvSpPr>
            <a:spLocks noGrp="1"/>
          </p:cNvSpPr>
          <p:nvPr>
            <p:ph type="subTitle" idx="1"/>
          </p:nvPr>
        </p:nvSpPr>
        <p:spPr/>
        <p:txBody>
          <a:bodyPr/>
          <a:lstStyle/>
          <a:p>
            <a:r>
              <a:rPr lang="en-US" dirty="0" smtClean="0"/>
              <a:t>E-Commerce Management</a:t>
            </a:r>
            <a:endParaRPr lang="en-US" dirty="0"/>
          </a:p>
          <a:p>
            <a:r>
              <a:rPr lang="en-US" dirty="0"/>
              <a:t>By </a:t>
            </a:r>
            <a:r>
              <a:rPr lang="en-US" dirty="0" smtClean="0"/>
              <a:t>Sanaa </a:t>
            </a:r>
            <a:r>
              <a:rPr lang="en-US" dirty="0" err="1" smtClean="0"/>
              <a:t>Jeehan</a:t>
            </a:r>
            <a:endParaRPr lang="en-US" dirty="0" smtClean="0"/>
          </a:p>
          <a:p>
            <a:endParaRPr lang="en-US" dirty="0"/>
          </a:p>
        </p:txBody>
      </p:sp>
    </p:spTree>
    <p:extLst>
      <p:ext uri="{BB962C8B-B14F-4D97-AF65-F5344CB8AC3E}">
        <p14:creationId xmlns:p14="http://schemas.microsoft.com/office/powerpoint/2010/main" val="86364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close up of text on a white background&#10;&#10;Description automatically generated">
            <a:extLst>
              <a:ext uri="{FF2B5EF4-FFF2-40B4-BE49-F238E27FC236}">
                <a16:creationId xmlns:a16="http://schemas.microsoft.com/office/drawing/2014/main" id="{3E67FDB6-1BAE-448B-8845-9EB243653A6A}"/>
              </a:ext>
            </a:extLst>
          </p:cNvPr>
          <p:cNvPicPr>
            <a:picLocks noGrp="1" noChangeAspect="1"/>
          </p:cNvPicPr>
          <p:nvPr>
            <p:ph idx="1"/>
          </p:nvPr>
        </p:nvPicPr>
        <p:blipFill>
          <a:blip r:embed="rId2"/>
          <a:stretch>
            <a:fillRect/>
          </a:stretch>
        </p:blipFill>
        <p:spPr>
          <a:xfrm>
            <a:off x="970016" y="643467"/>
            <a:ext cx="7203968" cy="5571067"/>
          </a:xfrm>
          <a:prstGeom prst="rect">
            <a:avLst/>
          </a:prstGeom>
        </p:spPr>
      </p:pic>
    </p:spTree>
    <p:extLst>
      <p:ext uri="{BB962C8B-B14F-4D97-AF65-F5344CB8AC3E}">
        <p14:creationId xmlns:p14="http://schemas.microsoft.com/office/powerpoint/2010/main" val="55844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creenshot of a cell phone&#10;&#10;Description automatically generated">
            <a:extLst>
              <a:ext uri="{FF2B5EF4-FFF2-40B4-BE49-F238E27FC236}">
                <a16:creationId xmlns:a16="http://schemas.microsoft.com/office/drawing/2014/main" id="{524C31C8-7AE2-4510-9646-465F3FF071D6}"/>
              </a:ext>
            </a:extLst>
          </p:cNvPr>
          <p:cNvPicPr>
            <a:picLocks noGrp="1" noChangeAspect="1"/>
          </p:cNvPicPr>
          <p:nvPr>
            <p:ph idx="1"/>
          </p:nvPr>
        </p:nvPicPr>
        <p:blipFill>
          <a:blip r:embed="rId2"/>
          <a:stretch>
            <a:fillRect/>
          </a:stretch>
        </p:blipFill>
        <p:spPr>
          <a:xfrm>
            <a:off x="922829" y="643467"/>
            <a:ext cx="7298342" cy="5571067"/>
          </a:xfrm>
          <a:prstGeom prst="rect">
            <a:avLst/>
          </a:prstGeom>
        </p:spPr>
      </p:pic>
    </p:spTree>
    <p:extLst>
      <p:ext uri="{BB962C8B-B14F-4D97-AF65-F5344CB8AC3E}">
        <p14:creationId xmlns:p14="http://schemas.microsoft.com/office/powerpoint/2010/main" val="4128728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31E4-A1C9-4551-B407-D26B2273139C}"/>
              </a:ext>
            </a:extLst>
          </p:cNvPr>
          <p:cNvSpPr>
            <a:spLocks noGrp="1"/>
          </p:cNvSpPr>
          <p:nvPr>
            <p:ph type="title"/>
          </p:nvPr>
        </p:nvSpPr>
        <p:spPr/>
        <p:txBody>
          <a:bodyPr>
            <a:normAutofit fontScale="90000"/>
          </a:bodyPr>
          <a:lstStyle/>
          <a:p>
            <a:r>
              <a:rPr lang="en-US" b="1" dirty="0"/>
              <a:t>Name resolution</a:t>
            </a:r>
            <a:r>
              <a:rPr lang="en-US" dirty="0"/>
              <a:t> </a:t>
            </a:r>
            <a:br>
              <a:rPr lang="en-US" dirty="0"/>
            </a:br>
            <a:endParaRPr lang="en-US" dirty="0"/>
          </a:p>
        </p:txBody>
      </p:sp>
      <p:sp>
        <p:nvSpPr>
          <p:cNvPr id="3" name="Content Placeholder 2">
            <a:extLst>
              <a:ext uri="{FF2B5EF4-FFF2-40B4-BE49-F238E27FC236}">
                <a16:creationId xmlns:a16="http://schemas.microsoft.com/office/drawing/2014/main" id="{C6B65ECA-C508-4224-A0CF-005354A4EE48}"/>
              </a:ext>
            </a:extLst>
          </p:cNvPr>
          <p:cNvSpPr>
            <a:spLocks noGrp="1"/>
          </p:cNvSpPr>
          <p:nvPr>
            <p:ph idx="1"/>
          </p:nvPr>
        </p:nvSpPr>
        <p:spPr/>
        <p:txBody>
          <a:bodyPr>
            <a:normAutofit fontScale="62500" lnSpcReduction="20000"/>
          </a:bodyPr>
          <a:lstStyle/>
          <a:p>
            <a:r>
              <a:rPr lang="en-US" sz="3200" dirty="0"/>
              <a:t>The translation or resolution of a fully qualified domain name into its IP address takes place using the hierarchy of special computer machines called Domain Name Servers. A DNS server is a server on the network that maintains a database/table that contains the list of domain names and their corresponding IP addresses. The name servers for TLDs are also called Root Name Servers. There is a program called ‘Resolver’ built into the browser, which sends the request for resolution of the domain name to the machine</a:t>
            </a:r>
            <a:br>
              <a:rPr lang="en-US" sz="3200" dirty="0"/>
            </a:br>
            <a:r>
              <a:rPr lang="en-US" sz="3200" dirty="0"/>
              <a:t>called Local Name Server. Local name server then contacts the root name server, which looks into its database and where possible provides the IP address of the name server below in the Hierarchy. Hence in a</a:t>
            </a:r>
            <a:br>
              <a:rPr lang="en-US" sz="3200" dirty="0"/>
            </a:br>
            <a:r>
              <a:rPr lang="en-US" sz="3200" dirty="0"/>
              <a:t>similar number of steps the fully qualified domain name is completely translated into the IP address of the web server where the requested web page is stored. The process of name resolution has been shown in an</a:t>
            </a:r>
            <a:br>
              <a:rPr lang="en-US" sz="3200" dirty="0"/>
            </a:br>
            <a:r>
              <a:rPr lang="en-US" sz="3200" dirty="0"/>
              <a:t>example in </a:t>
            </a:r>
            <a:r>
              <a:rPr lang="en-US" sz="3200" b="1" dirty="0"/>
              <a:t>Fig. 3 below:</a:t>
            </a:r>
            <a:r>
              <a:rPr lang="en-US" sz="3200" dirty="0"/>
              <a:t> </a:t>
            </a:r>
            <a:r>
              <a:rPr lang="en-US" dirty="0"/>
              <a:t/>
            </a:r>
            <a:br>
              <a:rPr lang="en-US" dirty="0"/>
            </a:br>
            <a:endParaRPr lang="en-US" dirty="0"/>
          </a:p>
        </p:txBody>
      </p:sp>
    </p:spTree>
    <p:extLst>
      <p:ext uri="{BB962C8B-B14F-4D97-AF65-F5344CB8AC3E}">
        <p14:creationId xmlns:p14="http://schemas.microsoft.com/office/powerpoint/2010/main" val="2911336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close up of a map&#10;&#10;Description automatically generated">
            <a:extLst>
              <a:ext uri="{FF2B5EF4-FFF2-40B4-BE49-F238E27FC236}">
                <a16:creationId xmlns:a16="http://schemas.microsoft.com/office/drawing/2014/main" id="{5256EF9E-077C-4800-A577-2CB84B261E78}"/>
              </a:ext>
            </a:extLst>
          </p:cNvPr>
          <p:cNvPicPr>
            <a:picLocks noGrp="1" noChangeAspect="1"/>
          </p:cNvPicPr>
          <p:nvPr>
            <p:ph idx="1"/>
          </p:nvPr>
        </p:nvPicPr>
        <p:blipFill>
          <a:blip r:embed="rId2"/>
          <a:stretch>
            <a:fillRect/>
          </a:stretch>
        </p:blipFill>
        <p:spPr>
          <a:xfrm>
            <a:off x="482600" y="1016254"/>
            <a:ext cx="8178800" cy="4825490"/>
          </a:xfrm>
          <a:prstGeom prst="rect">
            <a:avLst/>
          </a:prstGeom>
        </p:spPr>
      </p:pic>
    </p:spTree>
    <p:extLst>
      <p:ext uri="{BB962C8B-B14F-4D97-AF65-F5344CB8AC3E}">
        <p14:creationId xmlns:p14="http://schemas.microsoft.com/office/powerpoint/2010/main" val="2864857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FD86-F7CC-4C7E-8546-CAB723C6594F}"/>
              </a:ext>
            </a:extLst>
          </p:cNvPr>
          <p:cNvSpPr>
            <a:spLocks noGrp="1"/>
          </p:cNvSpPr>
          <p:nvPr>
            <p:ph type="title"/>
          </p:nvPr>
        </p:nvSpPr>
        <p:spPr/>
        <p:txBody>
          <a:bodyPr>
            <a:normAutofit fontScale="90000"/>
          </a:bodyPr>
          <a:lstStyle/>
          <a:p>
            <a:r>
              <a:rPr lang="en-US" b="1" dirty="0"/>
              <a:t>Getting domain names and IP addresses</a:t>
            </a:r>
            <a:r>
              <a:rPr lang="en-US" dirty="0"/>
              <a:t> </a:t>
            </a:r>
            <a:br>
              <a:rPr lang="en-US" dirty="0"/>
            </a:br>
            <a:endParaRPr lang="en-US" dirty="0"/>
          </a:p>
        </p:txBody>
      </p:sp>
      <p:sp>
        <p:nvSpPr>
          <p:cNvPr id="3" name="Content Placeholder 2">
            <a:extLst>
              <a:ext uri="{FF2B5EF4-FFF2-40B4-BE49-F238E27FC236}">
                <a16:creationId xmlns:a16="http://schemas.microsoft.com/office/drawing/2014/main" id="{FEC33C32-9041-4EFC-9BBF-E449C0576A57}"/>
              </a:ext>
            </a:extLst>
          </p:cNvPr>
          <p:cNvSpPr>
            <a:spLocks noGrp="1"/>
          </p:cNvSpPr>
          <p:nvPr>
            <p:ph idx="1"/>
          </p:nvPr>
        </p:nvSpPr>
        <p:spPr/>
        <p:txBody>
          <a:bodyPr>
            <a:normAutofit fontScale="70000" lnSpcReduction="20000"/>
          </a:bodyPr>
          <a:lstStyle/>
          <a:p>
            <a:r>
              <a:rPr lang="en-US" dirty="0"/>
              <a:t>Domain names are administered in a hierarchy. At the global level the task of registration/administration of</a:t>
            </a:r>
            <a:br>
              <a:rPr lang="en-US" dirty="0"/>
            </a:br>
            <a:r>
              <a:rPr lang="en-US" dirty="0"/>
              <a:t>domain names is supervised by the organization called Internet Corporation for Assigned Names and Numbers (ICAAN). There are organizations working under ICAAN in different regions. For example, APNIC is for Asia and Pacific Rim, ARIN for America and South Africa, RIPE-NCC for Europe and North Africa etc. Each of the above are further connected to Internet Service Providers (ISPs) at the local</a:t>
            </a:r>
            <a:br>
              <a:rPr lang="en-US" dirty="0"/>
            </a:br>
            <a:r>
              <a:rPr lang="en-US" dirty="0"/>
              <a:t>level. One can register one’s domain name through an ISP also. Similarly, one can lease IP addresses from a local ISP apart from the direct sources of IP addresses, that is, APNIC, ARIN or RIPE-NCC. ISPs can use</a:t>
            </a:r>
            <a:br>
              <a:rPr lang="en-US" dirty="0"/>
            </a:br>
            <a:r>
              <a:rPr lang="en-US" dirty="0"/>
              <a:t>a server to dynamically supply the IP addresses to their clients for a session. Such a server is called DHCP (Dynamic Host Configuration Protocol) server. </a:t>
            </a:r>
            <a:br>
              <a:rPr lang="en-US" dirty="0"/>
            </a:br>
            <a:endParaRPr lang="en-US" dirty="0"/>
          </a:p>
        </p:txBody>
      </p:sp>
    </p:spTree>
    <p:extLst>
      <p:ext uri="{BB962C8B-B14F-4D97-AF65-F5344CB8AC3E}">
        <p14:creationId xmlns:p14="http://schemas.microsoft.com/office/powerpoint/2010/main" val="2104133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7296-C42E-464F-886E-B248A9331F96}"/>
              </a:ext>
            </a:extLst>
          </p:cNvPr>
          <p:cNvSpPr>
            <a:spLocks noGrp="1"/>
          </p:cNvSpPr>
          <p:nvPr>
            <p:ph type="title"/>
          </p:nvPr>
        </p:nvSpPr>
        <p:spPr/>
        <p:txBody>
          <a:bodyPr>
            <a:normAutofit fontScale="90000"/>
          </a:bodyPr>
          <a:lstStyle/>
          <a:p>
            <a:r>
              <a:rPr lang="en-US" b="1" dirty="0"/>
              <a:t>Media access control (MAC) address</a:t>
            </a:r>
            <a:r>
              <a:rPr lang="en-US" dirty="0"/>
              <a:t> </a:t>
            </a:r>
            <a:br>
              <a:rPr lang="en-US" dirty="0"/>
            </a:br>
            <a:endParaRPr lang="en-US" dirty="0"/>
          </a:p>
        </p:txBody>
      </p:sp>
      <p:sp>
        <p:nvSpPr>
          <p:cNvPr id="3" name="Content Placeholder 2">
            <a:extLst>
              <a:ext uri="{FF2B5EF4-FFF2-40B4-BE49-F238E27FC236}">
                <a16:creationId xmlns:a16="http://schemas.microsoft.com/office/drawing/2014/main" id="{877F4B69-227B-40EC-9238-D3C116964EE8}"/>
              </a:ext>
            </a:extLst>
          </p:cNvPr>
          <p:cNvSpPr>
            <a:spLocks noGrp="1"/>
          </p:cNvSpPr>
          <p:nvPr>
            <p:ph idx="1"/>
          </p:nvPr>
        </p:nvSpPr>
        <p:spPr/>
        <p:txBody>
          <a:bodyPr>
            <a:normAutofit fontScale="85000" lnSpcReduction="20000"/>
          </a:bodyPr>
          <a:lstStyle/>
          <a:p>
            <a:r>
              <a:rPr lang="en-US" dirty="0"/>
              <a:t>Data to be delivered on a network has to be converted first into serial transmission. This is done through a</a:t>
            </a:r>
            <a:br>
              <a:rPr lang="en-US" dirty="0"/>
            </a:br>
            <a:r>
              <a:rPr lang="en-US" dirty="0"/>
              <a:t>device called Network Interface Card (NIC) that must be installed in a computer on the network. NIC has</a:t>
            </a:r>
            <a:br>
              <a:rPr lang="en-US" dirty="0"/>
            </a:br>
            <a:r>
              <a:rPr lang="en-US" dirty="0"/>
              <a:t>also got printed on it a 48 bits unique address called the MAC or hardware address of the computer</a:t>
            </a:r>
            <a:br>
              <a:rPr lang="en-US" dirty="0"/>
            </a:br>
            <a:r>
              <a:rPr lang="en-US" dirty="0"/>
              <a:t>machine. In other words, it consists of 12 hexadecimal characters and can have different format as shown</a:t>
            </a:r>
            <a:br>
              <a:rPr lang="en-US" dirty="0"/>
            </a:br>
            <a:r>
              <a:rPr lang="en-US" dirty="0"/>
              <a:t>below: </a:t>
            </a:r>
          </a:p>
          <a:p>
            <a:r>
              <a:rPr lang="en-US" dirty="0"/>
              <a:t>090017A9B2EF</a:t>
            </a:r>
            <a:br>
              <a:rPr lang="en-US" dirty="0"/>
            </a:br>
            <a:r>
              <a:rPr lang="en-US" dirty="0"/>
              <a:t>09:00:17:A9:B2:EF</a:t>
            </a:r>
            <a:br>
              <a:rPr lang="en-US" dirty="0"/>
            </a:br>
            <a:r>
              <a:rPr lang="en-US" dirty="0"/>
              <a:t>09-00-17-A9-B2-EF </a:t>
            </a:r>
            <a:br>
              <a:rPr lang="en-US" dirty="0"/>
            </a:br>
            <a:r>
              <a:rPr lang="en-US" dirty="0"/>
              <a:t/>
            </a:r>
            <a:br>
              <a:rPr lang="en-US" dirty="0"/>
            </a:br>
            <a:endParaRPr lang="en-US" dirty="0"/>
          </a:p>
        </p:txBody>
      </p:sp>
    </p:spTree>
    <p:extLst>
      <p:ext uri="{BB962C8B-B14F-4D97-AF65-F5344CB8AC3E}">
        <p14:creationId xmlns:p14="http://schemas.microsoft.com/office/powerpoint/2010/main" val="10679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C62F-4CF2-4295-8CC7-94B49F5E4E00}"/>
              </a:ext>
            </a:extLst>
          </p:cNvPr>
          <p:cNvSpPr>
            <a:spLocks noGrp="1"/>
          </p:cNvSpPr>
          <p:nvPr>
            <p:ph type="title"/>
          </p:nvPr>
        </p:nvSpPr>
        <p:spPr/>
        <p:txBody>
          <a:bodyPr>
            <a:normAutofit fontScale="90000"/>
          </a:bodyPr>
          <a:lstStyle/>
          <a:p>
            <a:r>
              <a:rPr lang="en-US" b="1" dirty="0"/>
              <a:t>Media access control (MAC) address</a:t>
            </a:r>
            <a:r>
              <a:rPr lang="en-US" dirty="0"/>
              <a:t> </a:t>
            </a:r>
            <a:br>
              <a:rPr lang="en-US" dirty="0"/>
            </a:br>
            <a:endParaRPr lang="en-US" dirty="0"/>
          </a:p>
        </p:txBody>
      </p:sp>
      <p:sp>
        <p:nvSpPr>
          <p:cNvPr id="3" name="Content Placeholder 2">
            <a:extLst>
              <a:ext uri="{FF2B5EF4-FFF2-40B4-BE49-F238E27FC236}">
                <a16:creationId xmlns:a16="http://schemas.microsoft.com/office/drawing/2014/main" id="{757E4003-39D4-4B85-8F03-65215449294D}"/>
              </a:ext>
            </a:extLst>
          </p:cNvPr>
          <p:cNvSpPr>
            <a:spLocks noGrp="1"/>
          </p:cNvSpPr>
          <p:nvPr>
            <p:ph idx="1"/>
          </p:nvPr>
        </p:nvSpPr>
        <p:spPr/>
        <p:txBody>
          <a:bodyPr>
            <a:normAutofit lnSpcReduction="10000"/>
          </a:bodyPr>
          <a:lstStyle/>
          <a:p>
            <a:r>
              <a:rPr lang="en-US" dirty="0"/>
              <a:t>Whereas the IP address of a computer may change from time to time, its MAC address would remain the</a:t>
            </a:r>
            <a:br>
              <a:rPr lang="en-US" dirty="0"/>
            </a:br>
            <a:r>
              <a:rPr lang="en-US" dirty="0"/>
              <a:t>same unless the existing NIC is replaced with another. It can easily be inferred that there are 248 unique</a:t>
            </a:r>
            <a:br>
              <a:rPr lang="en-US" dirty="0"/>
            </a:br>
            <a:r>
              <a:rPr lang="en-US" dirty="0"/>
              <a:t>MAC addresses possible (which is an unimaginably high number). An organization called Institute of</a:t>
            </a:r>
            <a:br>
              <a:rPr lang="en-US" dirty="0"/>
            </a:br>
            <a:r>
              <a:rPr lang="en-US" dirty="0"/>
              <a:t>Electrical and Electronic Engineers (IEEE) administers the allocation of MAC addresses, worldwide. It</a:t>
            </a:r>
            <a:br>
              <a:rPr lang="en-US" dirty="0"/>
            </a:br>
            <a:r>
              <a:rPr lang="en-US" dirty="0"/>
              <a:t>ensures that there is no duplication of MAC addresses by the manufacturers of NICs. </a:t>
            </a:r>
            <a:br>
              <a:rPr lang="en-US" dirty="0"/>
            </a:br>
            <a:endParaRPr lang="en-US" dirty="0"/>
          </a:p>
        </p:txBody>
      </p:sp>
    </p:spTree>
    <p:extLst>
      <p:ext uri="{BB962C8B-B14F-4D97-AF65-F5344CB8AC3E}">
        <p14:creationId xmlns:p14="http://schemas.microsoft.com/office/powerpoint/2010/main" val="2159204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26DB-FE7E-4B93-9E2C-79FF3A7DCA2D}"/>
              </a:ext>
            </a:extLst>
          </p:cNvPr>
          <p:cNvSpPr>
            <a:spLocks noGrp="1"/>
          </p:cNvSpPr>
          <p:nvPr>
            <p:ph type="title"/>
          </p:nvPr>
        </p:nvSpPr>
        <p:spPr/>
        <p:txBody>
          <a:bodyPr/>
          <a:lstStyle/>
          <a:p>
            <a:r>
              <a:rPr lang="en-US" b="1" dirty="0"/>
              <a:t>Classes of IP address</a:t>
            </a:r>
            <a:endParaRPr lang="en-US" dirty="0"/>
          </a:p>
        </p:txBody>
      </p:sp>
      <p:sp>
        <p:nvSpPr>
          <p:cNvPr id="3" name="Content Placeholder 2">
            <a:extLst>
              <a:ext uri="{FF2B5EF4-FFF2-40B4-BE49-F238E27FC236}">
                <a16:creationId xmlns:a16="http://schemas.microsoft.com/office/drawing/2014/main" id="{DEF6D9A9-F26E-4F58-8772-C09977FA825C}"/>
              </a:ext>
            </a:extLst>
          </p:cNvPr>
          <p:cNvSpPr>
            <a:spLocks noGrp="1"/>
          </p:cNvSpPr>
          <p:nvPr>
            <p:ph idx="1"/>
          </p:nvPr>
        </p:nvSpPr>
        <p:spPr/>
        <p:txBody>
          <a:bodyPr>
            <a:normAutofit lnSpcReduction="10000"/>
          </a:bodyPr>
          <a:lstStyle/>
          <a:p>
            <a:r>
              <a:rPr lang="en-US" dirty="0"/>
              <a:t>There are five classes of IP addresses, namely, A, B, C, D and E. Classes A, B and C are for general public</a:t>
            </a:r>
            <a:br>
              <a:rPr lang="en-US" dirty="0"/>
            </a:br>
            <a:r>
              <a:rPr lang="en-US" dirty="0"/>
              <a:t>use, whereas Classes D and E are used by people belonging to certain special groups. To find which class a</a:t>
            </a:r>
            <a:br>
              <a:rPr lang="en-US" dirty="0"/>
            </a:br>
            <a:r>
              <a:rPr lang="en-US" dirty="0"/>
              <a:t>particular IP address belongs to, the rule is to look at the number in the first byte. If this number falls</a:t>
            </a:r>
            <a:br>
              <a:rPr lang="en-US" dirty="0"/>
            </a:br>
            <a:r>
              <a:rPr lang="en-US" dirty="0"/>
              <a:t>within the calculated range of a specific class, then we can say that this IP address belongs to such particular</a:t>
            </a:r>
            <a:br>
              <a:rPr lang="en-US" dirty="0"/>
            </a:br>
            <a:r>
              <a:rPr lang="en-US" dirty="0"/>
              <a:t>class. </a:t>
            </a:r>
            <a:br>
              <a:rPr lang="en-US" dirty="0"/>
            </a:br>
            <a:endParaRPr lang="en-US" dirty="0"/>
          </a:p>
        </p:txBody>
      </p:sp>
    </p:spTree>
    <p:extLst>
      <p:ext uri="{BB962C8B-B14F-4D97-AF65-F5344CB8AC3E}">
        <p14:creationId xmlns:p14="http://schemas.microsoft.com/office/powerpoint/2010/main" val="1489841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26DB-FE7E-4B93-9E2C-79FF3A7DCA2D}"/>
              </a:ext>
            </a:extLst>
          </p:cNvPr>
          <p:cNvSpPr>
            <a:spLocks noGrp="1"/>
          </p:cNvSpPr>
          <p:nvPr>
            <p:ph type="title"/>
          </p:nvPr>
        </p:nvSpPr>
        <p:spPr/>
        <p:txBody>
          <a:bodyPr/>
          <a:lstStyle/>
          <a:p>
            <a:r>
              <a:rPr lang="en-US" b="1" dirty="0"/>
              <a:t>Classes of IP address</a:t>
            </a:r>
            <a:endParaRPr lang="en-US" dirty="0"/>
          </a:p>
        </p:txBody>
      </p:sp>
      <p:sp>
        <p:nvSpPr>
          <p:cNvPr id="3" name="Content Placeholder 2">
            <a:extLst>
              <a:ext uri="{FF2B5EF4-FFF2-40B4-BE49-F238E27FC236}">
                <a16:creationId xmlns:a16="http://schemas.microsoft.com/office/drawing/2014/main" id="{DEF6D9A9-F26E-4F58-8772-C09977FA825C}"/>
              </a:ext>
            </a:extLst>
          </p:cNvPr>
          <p:cNvSpPr>
            <a:spLocks noGrp="1"/>
          </p:cNvSpPr>
          <p:nvPr>
            <p:ph idx="1"/>
          </p:nvPr>
        </p:nvSpPr>
        <p:spPr/>
        <p:txBody>
          <a:bodyPr>
            <a:normAutofit lnSpcReduction="10000"/>
          </a:bodyPr>
          <a:lstStyle/>
          <a:p>
            <a:r>
              <a:rPr lang="en-US" dirty="0"/>
              <a:t>There are five classes of IP addresses, namely, A, B, C, D and E. Classes A, B and C are for general public</a:t>
            </a:r>
            <a:br>
              <a:rPr lang="en-US" dirty="0"/>
            </a:br>
            <a:r>
              <a:rPr lang="en-US" dirty="0"/>
              <a:t>use, whereas Classes D and E are used by people belonging to certain special groups. To find which class </a:t>
            </a:r>
            <a:r>
              <a:rPr lang="en-US" dirty="0" smtClean="0"/>
              <a:t>a particular </a:t>
            </a:r>
            <a:r>
              <a:rPr lang="en-US" dirty="0"/>
              <a:t>IP address belongs to, the rule is to look at the number in the first byte. If this number falls</a:t>
            </a:r>
            <a:br>
              <a:rPr lang="en-US" dirty="0"/>
            </a:br>
            <a:r>
              <a:rPr lang="en-US" dirty="0"/>
              <a:t>within the calculated range of a specific class, then we can say that this IP address belongs to such particular</a:t>
            </a:r>
            <a:br>
              <a:rPr lang="en-US" dirty="0"/>
            </a:br>
            <a:r>
              <a:rPr lang="en-US" dirty="0"/>
              <a:t>class. </a:t>
            </a:r>
            <a:br>
              <a:rPr lang="en-US" dirty="0"/>
            </a:br>
            <a:endParaRPr lang="en-US" dirty="0"/>
          </a:p>
        </p:txBody>
      </p:sp>
    </p:spTree>
    <p:extLst>
      <p:ext uri="{BB962C8B-B14F-4D97-AF65-F5344CB8AC3E}">
        <p14:creationId xmlns:p14="http://schemas.microsoft.com/office/powerpoint/2010/main" val="1944086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IP Address Classes</a:t>
            </a:r>
            <a:endParaRPr lang="en-GB" dirty="0"/>
          </a:p>
        </p:txBody>
      </p:sp>
      <p:pic>
        <p:nvPicPr>
          <p:cNvPr id="1026" name="Picture 2" descr="C:\Users\laila\Downloads\IPClasses.png"/>
          <p:cNvPicPr>
            <a:picLocks noGrp="1" noChangeAspect="1" noChangeArrowheads="1"/>
          </p:cNvPicPr>
          <p:nvPr>
            <p:ph idx="1"/>
          </p:nvPr>
        </p:nvPicPr>
        <p:blipFill>
          <a:blip r:embed="rId2"/>
          <a:srcRect/>
          <a:stretch>
            <a:fillRect/>
          </a:stretch>
        </p:blipFill>
        <p:spPr bwMode="auto">
          <a:xfrm>
            <a:off x="457200" y="2395804"/>
            <a:ext cx="8229600" cy="31763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3CA6-AD5F-4A8C-B691-39B8D51EB03C}"/>
              </a:ext>
            </a:extLst>
          </p:cNvPr>
          <p:cNvSpPr>
            <a:spLocks noGrp="1"/>
          </p:cNvSpPr>
          <p:nvPr>
            <p:ph type="title"/>
          </p:nvPr>
        </p:nvSpPr>
        <p:spPr/>
        <p:txBody>
          <a:bodyPr>
            <a:normAutofit fontScale="90000"/>
          </a:bodyPr>
          <a:lstStyle/>
          <a:p>
            <a:r>
              <a:rPr lang="en-US" b="1" dirty="0"/>
              <a:t/>
            </a:r>
            <a:br>
              <a:rPr lang="en-US" b="1" dirty="0"/>
            </a:br>
            <a:r>
              <a:rPr lang="en-US" b="1" dirty="0"/>
              <a:t>HOW MANY CLASS A, B, C NETWORKS AND HOSTS ARE POSSIBLE?</a:t>
            </a:r>
            <a:r>
              <a:rPr lang="en-US" dirty="0"/>
              <a:t> </a:t>
            </a:r>
            <a:br>
              <a:rPr lang="en-US" dirty="0"/>
            </a:br>
            <a:endParaRPr lang="en-US" dirty="0"/>
          </a:p>
        </p:txBody>
      </p:sp>
      <p:sp>
        <p:nvSpPr>
          <p:cNvPr id="3" name="Content Placeholder 2">
            <a:extLst>
              <a:ext uri="{FF2B5EF4-FFF2-40B4-BE49-F238E27FC236}">
                <a16:creationId xmlns:a16="http://schemas.microsoft.com/office/drawing/2014/main" id="{252C42FF-52E2-4FD0-84D2-D964B7F5FD12}"/>
              </a:ext>
            </a:extLst>
          </p:cNvPr>
          <p:cNvSpPr>
            <a:spLocks noGrp="1"/>
          </p:cNvSpPr>
          <p:nvPr>
            <p:ph idx="1"/>
          </p:nvPr>
        </p:nvSpPr>
        <p:spPr>
          <a:xfrm>
            <a:off x="357158" y="2249424"/>
            <a:ext cx="8329642" cy="4325112"/>
          </a:xfrm>
        </p:spPr>
        <p:txBody>
          <a:bodyPr/>
          <a:lstStyle/>
          <a:p>
            <a:r>
              <a:rPr lang="en-US" dirty="0"/>
              <a:t>Note that 126 class A networks are possible (0 and 127 are not used for general purposes). Each class A</a:t>
            </a:r>
            <a:br>
              <a:rPr lang="en-US" dirty="0"/>
            </a:br>
            <a:r>
              <a:rPr lang="en-US" dirty="0"/>
              <a:t>network can accommodate a maximum of 16 million hosts on it. There are 16384 class B networks possible</a:t>
            </a:r>
            <a:br>
              <a:rPr lang="en-US" dirty="0"/>
            </a:br>
            <a:r>
              <a:rPr lang="en-US" dirty="0"/>
              <a:t>and each can host </a:t>
            </a:r>
            <a:r>
              <a:rPr lang="en-US" dirty="0" err="1"/>
              <a:t>upto</a:t>
            </a:r>
            <a:r>
              <a:rPr lang="en-US" dirty="0"/>
              <a:t> 65000 host machines. There are 2 million class C networks possible each having the</a:t>
            </a:r>
            <a:br>
              <a:rPr lang="en-US" dirty="0"/>
            </a:br>
            <a:r>
              <a:rPr lang="en-US" dirty="0"/>
              <a:t>capacity to accommodate </a:t>
            </a:r>
            <a:r>
              <a:rPr lang="en-US" dirty="0" err="1"/>
              <a:t>upto</a:t>
            </a:r>
            <a:r>
              <a:rPr lang="en-US" dirty="0"/>
              <a:t> 256 host machines on it. </a:t>
            </a:r>
            <a:br>
              <a:rPr lang="en-US" dirty="0"/>
            </a:br>
            <a:endParaRPr lang="en-US" dirty="0"/>
          </a:p>
        </p:txBody>
      </p:sp>
    </p:spTree>
    <p:extLst>
      <p:ext uri="{BB962C8B-B14F-4D97-AF65-F5344CB8AC3E}">
        <p14:creationId xmlns:p14="http://schemas.microsoft.com/office/powerpoint/2010/main" val="126009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Support</a:t>
            </a:r>
            <a:endParaRPr lang="en-GB" dirty="0"/>
          </a:p>
        </p:txBody>
      </p:sp>
      <p:pic>
        <p:nvPicPr>
          <p:cNvPr id="2050" name="Picture 2" descr="C:\Users\laila\Downloads\Classes of IP.png"/>
          <p:cNvPicPr>
            <a:picLocks noGrp="1" noChangeAspect="1" noChangeArrowheads="1"/>
          </p:cNvPicPr>
          <p:nvPr>
            <p:ph idx="1"/>
          </p:nvPr>
        </p:nvPicPr>
        <p:blipFill>
          <a:blip r:embed="rId2"/>
          <a:srcRect/>
          <a:stretch>
            <a:fillRect/>
          </a:stretch>
        </p:blipFill>
        <p:spPr bwMode="auto">
          <a:xfrm>
            <a:off x="457200" y="2559199"/>
            <a:ext cx="8229600" cy="370492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09D0-33EC-4ED3-AD79-E847B674DCDB}"/>
              </a:ext>
            </a:extLst>
          </p:cNvPr>
          <p:cNvSpPr>
            <a:spLocks noGrp="1"/>
          </p:cNvSpPr>
          <p:nvPr>
            <p:ph type="title"/>
          </p:nvPr>
        </p:nvSpPr>
        <p:spPr/>
        <p:txBody>
          <a:bodyPr>
            <a:normAutofit fontScale="90000"/>
          </a:bodyPr>
          <a:lstStyle/>
          <a:p>
            <a:r>
              <a:rPr lang="en-US" b="1" dirty="0"/>
              <a:t>Subnet mask</a:t>
            </a:r>
            <a:r>
              <a:rPr lang="en-US" dirty="0"/>
              <a:t> </a:t>
            </a:r>
            <a:br>
              <a:rPr lang="en-US" dirty="0"/>
            </a:br>
            <a:endParaRPr lang="en-US" dirty="0"/>
          </a:p>
        </p:txBody>
      </p:sp>
      <p:sp>
        <p:nvSpPr>
          <p:cNvPr id="3" name="Content Placeholder 2">
            <a:extLst>
              <a:ext uri="{FF2B5EF4-FFF2-40B4-BE49-F238E27FC236}">
                <a16:creationId xmlns:a16="http://schemas.microsoft.com/office/drawing/2014/main" id="{49FCF42F-63FA-473D-89AA-F5BD24DFDD34}"/>
              </a:ext>
            </a:extLst>
          </p:cNvPr>
          <p:cNvSpPr>
            <a:spLocks noGrp="1"/>
          </p:cNvSpPr>
          <p:nvPr>
            <p:ph idx="1"/>
          </p:nvPr>
        </p:nvSpPr>
        <p:spPr/>
        <p:txBody>
          <a:bodyPr>
            <a:normAutofit fontScale="85000" lnSpcReduction="20000"/>
          </a:bodyPr>
          <a:lstStyle/>
          <a:p>
            <a:r>
              <a:rPr lang="en-US" dirty="0"/>
              <a:t>An IP address is meaningless for the computers unless it is accompanied by a subnet </a:t>
            </a:r>
            <a:r>
              <a:rPr lang="en-US" dirty="0" smtClean="0"/>
              <a:t>mask. </a:t>
            </a:r>
            <a:r>
              <a:rPr lang="en-GB" dirty="0" smtClean="0"/>
              <a:t>A Subnet mask is a 32-bit number that masks an IP address, and divides the IP address into network address and host address. Subnet Mask is made by setting network bits to all "1"s and setting host bits to all "0"s. Within a given network, two host addresses are reserved for special purpose, and cannot be assigned to hosts. The "0" address is assigned a network address and "255" is assigned to a broadcast address, and they cannot be assigned to hosts.</a:t>
            </a:r>
            <a:endParaRPr lang="en-US" dirty="0"/>
          </a:p>
          <a:p>
            <a:pPr marL="0" indent="0">
              <a:buNone/>
            </a:pPr>
            <a:r>
              <a:rPr lang="en-US" dirty="0"/>
              <a:t/>
            </a:r>
            <a:br>
              <a:rPr lang="en-US" dirty="0"/>
            </a:br>
            <a:r>
              <a:rPr lang="en-US" dirty="0"/>
              <a:t>Class A: 255.0.0.0</a:t>
            </a:r>
            <a:br>
              <a:rPr lang="en-US" dirty="0"/>
            </a:br>
            <a:r>
              <a:rPr lang="en-US" dirty="0"/>
              <a:t>Class B: 255.255.0.0</a:t>
            </a:r>
            <a:br>
              <a:rPr lang="en-US" dirty="0"/>
            </a:br>
            <a:r>
              <a:rPr lang="en-US" dirty="0"/>
              <a:t>Class C: 255.255.255.0 </a:t>
            </a:r>
            <a:br>
              <a:rPr lang="en-US" dirty="0"/>
            </a:br>
            <a:endParaRPr lang="en-US" dirty="0"/>
          </a:p>
        </p:txBody>
      </p:sp>
    </p:spTree>
    <p:extLst>
      <p:ext uri="{BB962C8B-B14F-4D97-AF65-F5344CB8AC3E}">
        <p14:creationId xmlns:p14="http://schemas.microsoft.com/office/powerpoint/2010/main" val="155875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BA054-6460-4648-92F0-8247816D179A}"/>
              </a:ext>
            </a:extLst>
          </p:cNvPr>
          <p:cNvSpPr>
            <a:spLocks noGrp="1"/>
          </p:cNvSpPr>
          <p:nvPr>
            <p:ph type="title"/>
          </p:nvPr>
        </p:nvSpPr>
        <p:spPr/>
        <p:txBody>
          <a:bodyPr>
            <a:normAutofit fontScale="90000"/>
          </a:bodyPr>
          <a:lstStyle/>
          <a:p>
            <a:r>
              <a:rPr lang="en-US" b="1"/>
              <a:t>IP version</a:t>
            </a:r>
            <a:r>
              <a:rPr lang="en-US"/>
              <a:t> </a:t>
            </a:r>
            <a:br>
              <a:rPr lang="en-US"/>
            </a:br>
            <a:endParaRPr lang="en-US"/>
          </a:p>
        </p:txBody>
      </p:sp>
      <p:sp>
        <p:nvSpPr>
          <p:cNvPr id="3" name="Content Placeholder 2">
            <a:extLst>
              <a:ext uri="{FF2B5EF4-FFF2-40B4-BE49-F238E27FC236}">
                <a16:creationId xmlns:a16="http://schemas.microsoft.com/office/drawing/2014/main" id="{82FFF656-C511-43FC-A669-5AE4DDA7359B}"/>
              </a:ext>
            </a:extLst>
          </p:cNvPr>
          <p:cNvSpPr>
            <a:spLocks noGrp="1"/>
          </p:cNvSpPr>
          <p:nvPr>
            <p:ph idx="1"/>
          </p:nvPr>
        </p:nvSpPr>
        <p:spPr/>
        <p:txBody>
          <a:bodyPr/>
          <a:lstStyle/>
          <a:p>
            <a:r>
              <a:rPr lang="en-US" dirty="0"/>
              <a:t>The existing IP scheme (version 4) is likely to be replaced by IP version 6. It would provide 128 bits IP</a:t>
            </a:r>
            <a:br>
              <a:rPr lang="en-US" dirty="0"/>
            </a:br>
            <a:r>
              <a:rPr lang="en-US" dirty="0"/>
              <a:t>addresses in hexadecimal format. According to an estimate a total of 3.4 x 10 38 addresses would then be available. </a:t>
            </a:r>
            <a:br>
              <a:rPr lang="en-US" dirty="0"/>
            </a:br>
            <a:endParaRPr lang="en-US" dirty="0"/>
          </a:p>
        </p:txBody>
      </p:sp>
    </p:spTree>
    <p:extLst>
      <p:ext uri="{BB962C8B-B14F-4D97-AF65-F5344CB8AC3E}">
        <p14:creationId xmlns:p14="http://schemas.microsoft.com/office/powerpoint/2010/main" val="2460388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9A00-F9D8-42A7-9A36-CE7699339D6D}"/>
              </a:ext>
            </a:extLst>
          </p:cNvPr>
          <p:cNvSpPr>
            <a:spLocks noGrp="1"/>
          </p:cNvSpPr>
          <p:nvPr>
            <p:ph type="title"/>
          </p:nvPr>
        </p:nvSpPr>
        <p:spPr/>
        <p:txBody>
          <a:bodyPr>
            <a:normAutofit fontScale="90000"/>
          </a:bodyPr>
          <a:lstStyle/>
          <a:p>
            <a:r>
              <a:rPr lang="en-US" b="1" dirty="0"/>
              <a:t>Domain name system</a:t>
            </a:r>
            <a:r>
              <a:rPr lang="en-US" dirty="0"/>
              <a:t> </a:t>
            </a:r>
            <a:br>
              <a:rPr lang="en-US" dirty="0"/>
            </a:br>
            <a:endParaRPr lang="en-US" dirty="0"/>
          </a:p>
        </p:txBody>
      </p:sp>
      <p:sp>
        <p:nvSpPr>
          <p:cNvPr id="3" name="Content Placeholder 2">
            <a:extLst>
              <a:ext uri="{FF2B5EF4-FFF2-40B4-BE49-F238E27FC236}">
                <a16:creationId xmlns:a16="http://schemas.microsoft.com/office/drawing/2014/main" id="{CCBB6D7D-1E46-42A4-95CA-97002347D928}"/>
              </a:ext>
            </a:extLst>
          </p:cNvPr>
          <p:cNvSpPr>
            <a:spLocks noGrp="1"/>
          </p:cNvSpPr>
          <p:nvPr>
            <p:ph idx="1"/>
          </p:nvPr>
        </p:nvSpPr>
        <p:spPr/>
        <p:txBody>
          <a:bodyPr>
            <a:normAutofit fontScale="70000" lnSpcReduction="20000"/>
          </a:bodyPr>
          <a:lstStyle/>
          <a:p>
            <a:r>
              <a:rPr lang="en-US" dirty="0"/>
              <a:t>A Domain Name is a user friendly name used to locate a web site on the internet. For example, vu.edu, bestcomputers.com etc. Domain Name System (DNS) provides the structure and the strategy that is used to refer to computers on the internet by these user friendly names. Domain Names are Unique. They are assigned as one has to pay and register for them. With the help of DNS a domain name is translated into its corresponding IP address </a:t>
            </a:r>
            <a:r>
              <a:rPr lang="en-US" b="1" dirty="0"/>
              <a:t>(see Fig. 1 below)</a:t>
            </a:r>
            <a:r>
              <a:rPr lang="en-US" dirty="0"/>
              <a:t>. A fully qualified domain name is processed from right to left for its translation into the corresponding IP address. A fully qualified domain name can be made up of a top level domain (TLD), second level domain (SLD) and subdomains, </a:t>
            </a:r>
            <a:r>
              <a:rPr lang="en-US" b="1" dirty="0"/>
              <a:t>as shown in Fig. 2 below</a:t>
            </a:r>
            <a:r>
              <a:rPr lang="en-US" dirty="0"/>
              <a:t>. Seven popular TLDs are “.com,.</a:t>
            </a:r>
            <a:r>
              <a:rPr lang="en-US" dirty="0" err="1"/>
              <a:t>edu</a:t>
            </a:r>
            <a:r>
              <a:rPr lang="en-US" dirty="0"/>
              <a:t>,.org,.gov,.net,.</a:t>
            </a:r>
            <a:r>
              <a:rPr lang="en-US" dirty="0" err="1"/>
              <a:t>countryname</a:t>
            </a:r>
            <a:r>
              <a:rPr lang="en-US" dirty="0"/>
              <a:t>,.int”. SLDs represent the name of a company/institution/entity. Subdomains represent the geographical or functional units of a</a:t>
            </a:r>
            <a:br>
              <a:rPr lang="en-US" dirty="0"/>
            </a:br>
            <a:r>
              <a:rPr lang="en-US" dirty="0"/>
              <a:t>company/institution etc. </a:t>
            </a:r>
            <a:br>
              <a:rPr lang="en-US" dirty="0"/>
            </a:br>
            <a:endParaRPr lang="en-US" dirty="0"/>
          </a:p>
        </p:txBody>
      </p:sp>
    </p:spTree>
    <p:extLst>
      <p:ext uri="{BB962C8B-B14F-4D97-AF65-F5344CB8AC3E}">
        <p14:creationId xmlns:p14="http://schemas.microsoft.com/office/powerpoint/2010/main" val="262610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5952</TotalTime>
  <Words>605</Words>
  <Application>Microsoft Office PowerPoint</Application>
  <PresentationFormat>On-screen Show (4:3)</PresentationFormat>
  <Paragraphs>27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Georgia</vt:lpstr>
      <vt:lpstr>Tw Cen MT</vt:lpstr>
      <vt:lpstr>Wingdings 2</vt:lpstr>
      <vt:lpstr>Urban</vt:lpstr>
      <vt:lpstr>Financial &amp; E- Commerce Systems</vt:lpstr>
      <vt:lpstr>Classes of IP address</vt:lpstr>
      <vt:lpstr>Classes of IP address</vt:lpstr>
      <vt:lpstr>IP Address Classes</vt:lpstr>
      <vt:lpstr> HOW MANY CLASS A, B, C NETWORKS AND HOSTS ARE POSSIBLE?  </vt:lpstr>
      <vt:lpstr>Class Support</vt:lpstr>
      <vt:lpstr>Subnet mask  </vt:lpstr>
      <vt:lpstr>IP version  </vt:lpstr>
      <vt:lpstr>Domain name system  </vt:lpstr>
      <vt:lpstr>PowerPoint Presentation</vt:lpstr>
      <vt:lpstr>PowerPoint Presentation</vt:lpstr>
      <vt:lpstr>Name resolution  </vt:lpstr>
      <vt:lpstr>PowerPoint Presentation</vt:lpstr>
      <vt:lpstr>Getting domain names and IP addresses  </vt:lpstr>
      <vt:lpstr>Media access control (MAC) address  </vt:lpstr>
      <vt:lpstr>Media access control (MAC) address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&amp; E- Commerce Systems</dc:title>
  <dc:creator>laila</dc:creator>
  <cp:lastModifiedBy>Dell</cp:lastModifiedBy>
  <cp:revision>84</cp:revision>
  <dcterms:created xsi:type="dcterms:W3CDTF">2019-10-02T01:34:50Z</dcterms:created>
  <dcterms:modified xsi:type="dcterms:W3CDTF">2020-10-26T03:23:56Z</dcterms:modified>
</cp:coreProperties>
</file>