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7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83" d="100"/>
          <a:sy n="83" d="100"/>
        </p:scale>
        <p:origin x="147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36301-8BE1-4254-B098-CCB097AD84C6}" type="datetimeFigureOut">
              <a:rPr lang="en-US" smtClean="0"/>
              <a:t>10/15/2020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53A28-37A1-4E1F-8BDC-8A7EB64CCDC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2339134-23EC-4B0B-9143-5DFFBCE21025}" type="datetimeFigureOut">
              <a:rPr lang="en-US" smtClean="0"/>
              <a:pPr/>
              <a:t>10/15/2020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F02869C-6428-4349-8D9E-DD621CA80C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9134-23EC-4B0B-9143-5DFFBCE21025}" type="datetimeFigureOut">
              <a:rPr lang="en-US" smtClean="0"/>
              <a:pPr/>
              <a:t>10/15/2020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869C-6428-4349-8D9E-DD621CA80C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9134-23EC-4B0B-9143-5DFFBCE21025}" type="datetimeFigureOut">
              <a:rPr lang="en-US" smtClean="0"/>
              <a:pPr/>
              <a:t>10/15/2020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869C-6428-4349-8D9E-DD621CA80C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9134-23EC-4B0B-9143-5DFFBCE21025}" type="datetimeFigureOut">
              <a:rPr lang="en-US" smtClean="0"/>
              <a:pPr/>
              <a:t>10/15/2020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869C-6428-4349-8D9E-DD621CA80C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9134-23EC-4B0B-9143-5DFFBCE21025}" type="datetimeFigureOut">
              <a:rPr lang="en-US" smtClean="0"/>
              <a:pPr/>
              <a:t>10/15/2020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869C-6428-4349-8D9E-DD621CA80C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9134-23EC-4B0B-9143-5DFFBCE21025}" type="datetimeFigureOut">
              <a:rPr lang="en-US" smtClean="0"/>
              <a:pPr/>
              <a:t>10/15/2020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869C-6428-4349-8D9E-DD621CA80C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339134-23EC-4B0B-9143-5DFFBCE21025}" type="datetimeFigureOut">
              <a:rPr lang="en-US" smtClean="0"/>
              <a:pPr/>
              <a:t>10/15/2020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02869C-6428-4349-8D9E-DD621CA80C2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2339134-23EC-4B0B-9143-5DFFBCE21025}" type="datetimeFigureOut">
              <a:rPr lang="en-US" smtClean="0"/>
              <a:pPr/>
              <a:t>10/15/2020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F02869C-6428-4349-8D9E-DD621CA80C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9134-23EC-4B0B-9143-5DFFBCE21025}" type="datetimeFigureOut">
              <a:rPr lang="en-US" smtClean="0"/>
              <a:pPr/>
              <a:t>10/15/2020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869C-6428-4349-8D9E-DD621CA80C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9134-23EC-4B0B-9143-5DFFBCE21025}" type="datetimeFigureOut">
              <a:rPr lang="en-US" smtClean="0"/>
              <a:pPr/>
              <a:t>10/15/2020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869C-6428-4349-8D9E-DD621CA80C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9134-23EC-4B0B-9143-5DFFBCE21025}" type="datetimeFigureOut">
              <a:rPr lang="en-US" smtClean="0"/>
              <a:pPr/>
              <a:t>10/15/2020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869C-6428-4349-8D9E-DD621CA80C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2339134-23EC-4B0B-9143-5DFFBCE21025}" type="datetimeFigureOut">
              <a:rPr lang="en-US" smtClean="0"/>
              <a:pPr/>
              <a:t>10/15/2020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F02869C-6428-4349-8D9E-DD621CA80C2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98189-884C-474D-A75E-8D6E587EDF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&amp; E- </a:t>
            </a:r>
            <a:r>
              <a:rPr lang="en-US" dirty="0"/>
              <a:t>Commerce </a:t>
            </a:r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607159-2725-4898-A14E-AFBBF8C69D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E-Commerce-Enabled Business Paradigm</a:t>
            </a:r>
          </a:p>
          <a:p>
            <a:r>
              <a:rPr lang="en-US" dirty="0" smtClean="0"/>
              <a:t>By Sanaa </a:t>
            </a:r>
            <a:r>
              <a:rPr lang="en-US" dirty="0" err="1" smtClean="0"/>
              <a:t>Jeehan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October 19</a:t>
            </a:r>
            <a:r>
              <a:rPr lang="en-US" baseline="30000" dirty="0" smtClean="0"/>
              <a:t>th</a:t>
            </a:r>
            <a:r>
              <a:rPr lang="en-US" dirty="0" smtClean="0"/>
              <a:t>, 2020 </a:t>
            </a:r>
            <a:r>
              <a:rPr lang="en-US" smtClean="0"/>
              <a:t>– </a:t>
            </a:r>
            <a:r>
              <a:rPr lang="en-US" smtClean="0"/>
              <a:t>3</a:t>
            </a:r>
            <a:r>
              <a:rPr lang="en-US" baseline="30000" smtClean="0"/>
              <a:t>rd</a:t>
            </a:r>
            <a:r>
              <a:rPr lang="en-US" smtClean="0"/>
              <a:t>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64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C26DB-FE7E-4B93-9E2C-79FF3A7DC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/>
              <a:t>Infrastructural Characteristics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6D9A9-F26E-4F58-8772-C09977FA8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15480"/>
            <a:ext cx="8568952" cy="5053880"/>
          </a:xfrm>
        </p:spPr>
        <p:txBody>
          <a:bodyPr>
            <a:normAutofit/>
          </a:bodyPr>
          <a:lstStyle/>
          <a:p>
            <a:r>
              <a:rPr lang="en-US" i="1" u="sng" dirty="0"/>
              <a:t>Network architecture</a:t>
            </a:r>
            <a:r>
              <a:rPr lang="en-US" i="1" dirty="0"/>
              <a:t>: </a:t>
            </a:r>
            <a:r>
              <a:rPr lang="en-US" dirty="0"/>
              <a:t>An enterprise’s network architecture has to </a:t>
            </a:r>
            <a:r>
              <a:rPr lang="en-US" dirty="0" smtClean="0"/>
              <a:t>be flexible </a:t>
            </a:r>
            <a:r>
              <a:rPr lang="en-US" dirty="0"/>
              <a:t>to accommodate connectivity from the general public, </a:t>
            </a:r>
            <a:r>
              <a:rPr lang="en-US" dirty="0" smtClean="0"/>
              <a:t>remote employees</a:t>
            </a:r>
            <a:r>
              <a:rPr lang="en-US" dirty="0"/>
              <a:t>, and business partners. The network and related </a:t>
            </a:r>
            <a:r>
              <a:rPr lang="en-US" dirty="0" smtClean="0"/>
              <a:t>applications should </a:t>
            </a:r>
            <a:r>
              <a:rPr lang="en-US" dirty="0"/>
              <a:t>build in appropriate security controls and performance </a:t>
            </a:r>
            <a:r>
              <a:rPr lang="en-US" dirty="0" smtClean="0"/>
              <a:t>to support </a:t>
            </a:r>
            <a:r>
              <a:rPr lang="en-US" dirty="0"/>
              <a:t>this diverse set of users. Such issues addressed at an </a:t>
            </a:r>
            <a:r>
              <a:rPr lang="en-US" dirty="0" smtClean="0"/>
              <a:t>infrastructure level</a:t>
            </a:r>
            <a:r>
              <a:rPr lang="en-US" dirty="0"/>
              <a:t>, as opposed to each individual e-commerce system’s level</a:t>
            </a:r>
            <a:r>
              <a:rPr lang="en-US" dirty="0" smtClean="0"/>
              <a:t>, provides </a:t>
            </a:r>
            <a:r>
              <a:rPr lang="en-US" dirty="0"/>
              <a:t>better performing and secure applications.</a:t>
            </a:r>
          </a:p>
        </p:txBody>
      </p:sp>
    </p:spTree>
    <p:extLst>
      <p:ext uri="{BB962C8B-B14F-4D97-AF65-F5344CB8AC3E}">
        <p14:creationId xmlns:p14="http://schemas.microsoft.com/office/powerpoint/2010/main" val="202466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C26DB-FE7E-4B93-9E2C-79FF3A7DC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/>
              <a:t>E-Commerce Technology Architecture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6D9A9-F26E-4F58-8772-C09977FA8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15480"/>
            <a:ext cx="8568952" cy="5053880"/>
          </a:xfrm>
        </p:spPr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mbarking </a:t>
            </a:r>
            <a:r>
              <a:rPr lang="en-US" dirty="0"/>
              <a:t>on e-commerce </a:t>
            </a:r>
            <a:r>
              <a:rPr lang="en-US" dirty="0" smtClean="0"/>
              <a:t>initiatives involves </a:t>
            </a:r>
            <a:r>
              <a:rPr lang="en-US" dirty="0"/>
              <a:t>linking the business processes and activities of an </a:t>
            </a:r>
            <a:r>
              <a:rPr lang="en-US" dirty="0" smtClean="0"/>
              <a:t>organization’s entire </a:t>
            </a:r>
            <a:r>
              <a:rPr lang="en-US" dirty="0"/>
              <a:t>value chain.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includes processes for building the appropriate </a:t>
            </a:r>
            <a:r>
              <a:rPr lang="en-US" dirty="0" smtClean="0"/>
              <a:t>products and </a:t>
            </a:r>
            <a:r>
              <a:rPr lang="en-US" dirty="0"/>
              <a:t>services, acquiring products and services from external trading partners</a:t>
            </a:r>
            <a:r>
              <a:rPr lang="en-US" dirty="0" smtClean="0"/>
              <a:t>, selling </a:t>
            </a:r>
            <a:r>
              <a:rPr lang="en-US" dirty="0"/>
              <a:t>them to external customers, and various other </a:t>
            </a:r>
            <a:r>
              <a:rPr lang="en-US" dirty="0" smtClean="0"/>
              <a:t>administrative processes.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2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C26DB-FE7E-4B93-9E2C-79FF3A7DC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/>
              <a:t>E-Commerce Technology Architecture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556792"/>
            <a:ext cx="8834586" cy="524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66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C26DB-FE7E-4B93-9E2C-79FF3A7DC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/>
              <a:t>Functional Characteristics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6D9A9-F26E-4F58-8772-C09977FA8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15480"/>
            <a:ext cx="8568952" cy="5053880"/>
          </a:xfrm>
        </p:spPr>
        <p:txBody>
          <a:bodyPr>
            <a:normAutofit fontScale="92500"/>
          </a:bodyPr>
          <a:lstStyle/>
          <a:p>
            <a:r>
              <a:rPr lang="en-US" i="1" u="sng" dirty="0"/>
              <a:t>Human-like interaction</a:t>
            </a:r>
            <a:r>
              <a:rPr lang="en-US" i="1" dirty="0"/>
              <a:t>: </a:t>
            </a:r>
            <a:r>
              <a:rPr lang="en-US" dirty="0"/>
              <a:t>Through support for collaborative </a:t>
            </a:r>
            <a:r>
              <a:rPr lang="en-US" dirty="0" smtClean="0"/>
              <a:t>features and </a:t>
            </a:r>
            <a:r>
              <a:rPr lang="en-US" dirty="0"/>
              <a:t>functions, e-commerce systems enable users to interact with customers</a:t>
            </a:r>
            <a:r>
              <a:rPr lang="en-US" dirty="0" smtClean="0"/>
              <a:t>. Such </a:t>
            </a:r>
            <a:r>
              <a:rPr lang="en-US" dirty="0"/>
              <a:t>an interaction provides the customer with the feeling </a:t>
            </a:r>
            <a:r>
              <a:rPr lang="en-US" dirty="0" smtClean="0"/>
              <a:t>of interrelating </a:t>
            </a:r>
            <a:r>
              <a:rPr lang="en-US" dirty="0"/>
              <a:t>with a live human-like system, unlike traditional </a:t>
            </a:r>
            <a:r>
              <a:rPr lang="en-US" dirty="0" smtClean="0"/>
              <a:t>systems that </a:t>
            </a:r>
            <a:r>
              <a:rPr lang="en-US" dirty="0"/>
              <a:t>exhibited robot- and machine-like behavior, thus sometimes </a:t>
            </a:r>
            <a:r>
              <a:rPr lang="en-US" dirty="0" smtClean="0"/>
              <a:t>frustrating users.</a:t>
            </a:r>
          </a:p>
          <a:p>
            <a:r>
              <a:rPr lang="en-US" i="1" u="sng" dirty="0"/>
              <a:t>Intelligent learning</a:t>
            </a:r>
            <a:r>
              <a:rPr lang="en-US" i="1" dirty="0"/>
              <a:t>: </a:t>
            </a:r>
            <a:r>
              <a:rPr lang="en-US" dirty="0"/>
              <a:t>E-commerce systems support automatic and </a:t>
            </a:r>
            <a:r>
              <a:rPr lang="en-US" dirty="0" smtClean="0"/>
              <a:t>intelligent learning</a:t>
            </a:r>
            <a:r>
              <a:rPr lang="en-US" dirty="0"/>
              <a:t>. These systems track customer behavior and </a:t>
            </a:r>
            <a:r>
              <a:rPr lang="en-US" dirty="0" smtClean="0"/>
              <a:t>preferences as </a:t>
            </a:r>
            <a:r>
              <a:rPr lang="en-US" dirty="0"/>
              <a:t>they interact with the enterprise services and information and </a:t>
            </a:r>
            <a:r>
              <a:rPr lang="en-US" dirty="0" smtClean="0"/>
              <a:t>use this </a:t>
            </a:r>
            <a:r>
              <a:rPr lang="en-US" dirty="0"/>
              <a:t>information to customize and personalize user’s future </a:t>
            </a:r>
            <a:r>
              <a:rPr lang="en-US" dirty="0" smtClean="0"/>
              <a:t>interactions with </a:t>
            </a:r>
            <a:r>
              <a:rPr lang="en-US" dirty="0"/>
              <a:t>the Web site.</a:t>
            </a:r>
          </a:p>
        </p:txBody>
      </p:sp>
    </p:spTree>
    <p:extLst>
      <p:ext uri="{BB962C8B-B14F-4D97-AF65-F5344CB8AC3E}">
        <p14:creationId xmlns:p14="http://schemas.microsoft.com/office/powerpoint/2010/main" val="186614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C26DB-FE7E-4B93-9E2C-79FF3A7DC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/>
              <a:t>Functional Characteristics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6D9A9-F26E-4F58-8772-C09977FA8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15480"/>
            <a:ext cx="8568952" cy="5053880"/>
          </a:xfrm>
        </p:spPr>
        <p:txBody>
          <a:bodyPr>
            <a:normAutofit fontScale="92500" lnSpcReduction="20000"/>
          </a:bodyPr>
          <a:lstStyle/>
          <a:p>
            <a:r>
              <a:rPr lang="en-US" i="1" u="sng" dirty="0"/>
              <a:t>Scalability/global connectivity</a:t>
            </a:r>
            <a:r>
              <a:rPr lang="en-US" i="1" dirty="0"/>
              <a:t>: </a:t>
            </a:r>
            <a:r>
              <a:rPr lang="en-US" dirty="0"/>
              <a:t>E-commerce systems, especially </a:t>
            </a:r>
            <a:r>
              <a:rPr lang="en-US" dirty="0" smtClean="0"/>
              <a:t>those that </a:t>
            </a:r>
            <a:r>
              <a:rPr lang="en-US" dirty="0"/>
              <a:t>fall within the business-to-consumer computing environment</a:t>
            </a:r>
            <a:r>
              <a:rPr lang="en-US" dirty="0" smtClean="0"/>
              <a:t>, expect </a:t>
            </a:r>
            <a:r>
              <a:rPr lang="en-US" dirty="0"/>
              <a:t>global exposure. Accordingly, the systems have to be </a:t>
            </a:r>
            <a:r>
              <a:rPr lang="en-US" dirty="0" smtClean="0"/>
              <a:t>designed to </a:t>
            </a:r>
            <a:r>
              <a:rPr lang="en-US" dirty="0"/>
              <a:t>be scalable to react to increasing customer connectivity. </a:t>
            </a:r>
            <a:r>
              <a:rPr lang="en-US" dirty="0" smtClean="0"/>
              <a:t>Increasing connectivity </a:t>
            </a:r>
            <a:r>
              <a:rPr lang="en-US" dirty="0"/>
              <a:t>can result in the need to connect to a large number </a:t>
            </a:r>
            <a:r>
              <a:rPr lang="en-US" dirty="0" smtClean="0"/>
              <a:t>of customers</a:t>
            </a:r>
            <a:r>
              <a:rPr lang="en-US" dirty="0"/>
              <a:t>, register a large number of customers, process their requests</a:t>
            </a:r>
            <a:r>
              <a:rPr lang="en-US" dirty="0" smtClean="0"/>
              <a:t>, and </a:t>
            </a:r>
            <a:r>
              <a:rPr lang="en-US" dirty="0"/>
              <a:t>so on</a:t>
            </a:r>
            <a:r>
              <a:rPr lang="en-US" dirty="0" smtClean="0"/>
              <a:t>.</a:t>
            </a:r>
          </a:p>
          <a:p>
            <a:r>
              <a:rPr lang="en-US" i="1" u="sng" dirty="0"/>
              <a:t>Richer functionality</a:t>
            </a:r>
            <a:r>
              <a:rPr lang="en-US" i="1" dirty="0"/>
              <a:t>: </a:t>
            </a:r>
            <a:r>
              <a:rPr lang="en-US" dirty="0"/>
              <a:t>E-commerce systems pack more functionality </a:t>
            </a:r>
            <a:r>
              <a:rPr lang="en-US" dirty="0" smtClean="0"/>
              <a:t>than their </a:t>
            </a:r>
            <a:r>
              <a:rPr lang="en-US" dirty="0"/>
              <a:t>traditional counterparts. For example, it is common for an </a:t>
            </a:r>
            <a:r>
              <a:rPr lang="en-US" dirty="0" smtClean="0"/>
              <a:t>e-commerce system </a:t>
            </a:r>
            <a:r>
              <a:rPr lang="en-US" dirty="0"/>
              <a:t>to pack communication functions, collaboration functions</a:t>
            </a:r>
            <a:r>
              <a:rPr lang="en-US" dirty="0" smtClean="0"/>
              <a:t>, interactive </a:t>
            </a:r>
            <a:r>
              <a:rPr lang="en-US" dirty="0"/>
              <a:t>communication, transaction, and inquiry </a:t>
            </a:r>
            <a:r>
              <a:rPr lang="en-US" dirty="0" smtClean="0"/>
              <a:t>functions into </a:t>
            </a:r>
            <a:r>
              <a:rPr lang="en-US" dirty="0"/>
              <a:t>one e-commerce system.</a:t>
            </a:r>
          </a:p>
        </p:txBody>
      </p:sp>
    </p:spTree>
    <p:extLst>
      <p:ext uri="{BB962C8B-B14F-4D97-AF65-F5344CB8AC3E}">
        <p14:creationId xmlns:p14="http://schemas.microsoft.com/office/powerpoint/2010/main" val="11135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C26DB-FE7E-4B93-9E2C-79FF3A7DC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/>
              <a:t>Functional Characteristics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6D9A9-F26E-4F58-8772-C09977FA8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15480"/>
            <a:ext cx="8568952" cy="5053880"/>
          </a:xfrm>
        </p:spPr>
        <p:txBody>
          <a:bodyPr>
            <a:normAutofit fontScale="85000" lnSpcReduction="20000"/>
          </a:bodyPr>
          <a:lstStyle/>
          <a:p>
            <a:r>
              <a:rPr lang="en-US" i="1" u="sng" dirty="0"/>
              <a:t>Provide rapid user response and fulfillment</a:t>
            </a:r>
            <a:r>
              <a:rPr lang="en-US" i="1" dirty="0"/>
              <a:t>: </a:t>
            </a:r>
            <a:r>
              <a:rPr lang="en-US" dirty="0"/>
              <a:t>E-commerce systems </a:t>
            </a:r>
            <a:r>
              <a:rPr lang="en-US" dirty="0" smtClean="0"/>
              <a:t>enable rapid </a:t>
            </a:r>
            <a:r>
              <a:rPr lang="en-US" dirty="0"/>
              <a:t>fulfillment times. In the business-to-consumer domain, </a:t>
            </a:r>
            <a:r>
              <a:rPr lang="en-US" dirty="0" smtClean="0"/>
              <a:t>these times </a:t>
            </a:r>
            <a:r>
              <a:rPr lang="en-US" dirty="0"/>
              <a:t>usually do not exceed 3 to 4 seconds. Building systems to </a:t>
            </a:r>
            <a:r>
              <a:rPr lang="en-US" dirty="0" smtClean="0"/>
              <a:t>deliver rapid </a:t>
            </a:r>
            <a:r>
              <a:rPr lang="en-US" dirty="0"/>
              <a:t>response times is necessary to keep users attracted to the site</a:t>
            </a:r>
            <a:r>
              <a:rPr lang="en-US" dirty="0" smtClean="0"/>
              <a:t>.</a:t>
            </a:r>
          </a:p>
          <a:p>
            <a:r>
              <a:rPr lang="en-US" i="1" u="sng" dirty="0"/>
              <a:t>Support electronic payments</a:t>
            </a:r>
            <a:r>
              <a:rPr lang="en-US" i="1" dirty="0"/>
              <a:t>: </a:t>
            </a:r>
            <a:r>
              <a:rPr lang="en-US" dirty="0"/>
              <a:t>E-commerce systems allow automatic </a:t>
            </a:r>
            <a:r>
              <a:rPr lang="en-US" dirty="0" smtClean="0"/>
              <a:t>triggering of </a:t>
            </a:r>
            <a:r>
              <a:rPr lang="en-US" dirty="0"/>
              <a:t>payments for products and services, unlike traditional </a:t>
            </a:r>
            <a:r>
              <a:rPr lang="en-US" dirty="0" smtClean="0"/>
              <a:t>systems that </a:t>
            </a:r>
            <a:r>
              <a:rPr lang="en-US" dirty="0"/>
              <a:t>require a customer service representative to interact with </a:t>
            </a:r>
            <a:r>
              <a:rPr lang="en-US" dirty="0" smtClean="0"/>
              <a:t>a customer </a:t>
            </a:r>
            <a:r>
              <a:rPr lang="en-US" dirty="0"/>
              <a:t>either on a one-to-one basis or through a telephone</a:t>
            </a:r>
            <a:r>
              <a:rPr lang="en-US" dirty="0" smtClean="0"/>
              <a:t>. </a:t>
            </a:r>
          </a:p>
          <a:p>
            <a:r>
              <a:rPr lang="en-US" i="1" u="sng" dirty="0" smtClean="0"/>
              <a:t>Flexible </a:t>
            </a:r>
            <a:r>
              <a:rPr lang="en-US" i="1" u="sng" dirty="0"/>
              <a:t>and secure application access</a:t>
            </a:r>
            <a:r>
              <a:rPr lang="en-US" i="1" dirty="0"/>
              <a:t>: </a:t>
            </a:r>
            <a:r>
              <a:rPr lang="en-US" dirty="0"/>
              <a:t>The emergence of security </a:t>
            </a:r>
            <a:r>
              <a:rPr lang="en-US" dirty="0" smtClean="0"/>
              <a:t>technologies and </a:t>
            </a:r>
            <a:r>
              <a:rPr lang="en-US" dirty="0"/>
              <a:t>extranets enables the design of e-commerce systems </a:t>
            </a:r>
            <a:r>
              <a:rPr lang="en-US" dirty="0" smtClean="0"/>
              <a:t>that internal </a:t>
            </a:r>
            <a:r>
              <a:rPr lang="en-US" dirty="0"/>
              <a:t>users, external users, and business partners can access equally</a:t>
            </a:r>
            <a:r>
              <a:rPr lang="en-US" dirty="0" smtClean="0"/>
              <a:t>, thus </a:t>
            </a:r>
            <a:r>
              <a:rPr lang="en-US" dirty="0"/>
              <a:t>streamlining business processes. A business partner, for example</a:t>
            </a:r>
            <a:r>
              <a:rPr lang="en-US" dirty="0" smtClean="0"/>
              <a:t>, can </a:t>
            </a:r>
            <a:r>
              <a:rPr lang="en-US" dirty="0"/>
              <a:t>access an enterprise’s stock replenishment system to order stocks.</a:t>
            </a:r>
          </a:p>
        </p:txBody>
      </p:sp>
    </p:spTree>
    <p:extLst>
      <p:ext uri="{BB962C8B-B14F-4D97-AF65-F5344CB8AC3E}">
        <p14:creationId xmlns:p14="http://schemas.microsoft.com/office/powerpoint/2010/main" val="87008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C26DB-FE7E-4B93-9E2C-79FF3A7DC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/>
              <a:t>Infrastructural Characteristics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6D9A9-F26E-4F58-8772-C09977FA8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15480"/>
            <a:ext cx="8568952" cy="505388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construction, deployment, and operations of an e-commerce </a:t>
            </a:r>
            <a:r>
              <a:rPr lang="en-US" dirty="0" smtClean="0"/>
              <a:t>system require </a:t>
            </a:r>
            <a:r>
              <a:rPr lang="en-US" dirty="0"/>
              <a:t>the existence of an ecosystem that includes relevant technological </a:t>
            </a:r>
            <a:r>
              <a:rPr lang="en-US" dirty="0" smtClean="0"/>
              <a:t>and </a:t>
            </a:r>
            <a:r>
              <a:rPr lang="en-US" dirty="0" err="1" smtClean="0"/>
              <a:t>nontechnological</a:t>
            </a:r>
            <a:r>
              <a:rPr lang="en-US" dirty="0" smtClean="0"/>
              <a:t> </a:t>
            </a:r>
            <a:r>
              <a:rPr lang="en-US" dirty="0"/>
              <a:t>elements.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analogous to building a house that </a:t>
            </a:r>
            <a:r>
              <a:rPr lang="en-US" dirty="0" smtClean="0"/>
              <a:t>depends upon </a:t>
            </a:r>
            <a:r>
              <a:rPr lang="en-US" dirty="0"/>
              <a:t>water, electricity, and other utilities, as well as infrastructure, roads, </a:t>
            </a:r>
            <a:r>
              <a:rPr lang="en-US" dirty="0" smtClean="0"/>
              <a:t>and so </a:t>
            </a:r>
            <a:r>
              <a:rPr lang="en-US" dirty="0"/>
              <a:t>on, to make the house livable. 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 </a:t>
            </a:r>
            <a:r>
              <a:rPr lang="en-US" dirty="0"/>
              <a:t>e-commerce system similarly requires </a:t>
            </a:r>
            <a:r>
              <a:rPr lang="en-US" dirty="0" smtClean="0"/>
              <a:t>the existence </a:t>
            </a:r>
            <a:r>
              <a:rPr lang="en-US" dirty="0"/>
              <a:t>of a network infrastructure that extends the users’ reach, a </a:t>
            </a:r>
            <a:r>
              <a:rPr lang="en-US" dirty="0" smtClean="0"/>
              <a:t>payment infrastructure </a:t>
            </a:r>
            <a:r>
              <a:rPr lang="en-US" dirty="0"/>
              <a:t>to pay for products and services, and an infrastructure that </a:t>
            </a:r>
            <a:r>
              <a:rPr lang="en-US" dirty="0" smtClean="0"/>
              <a:t>reconciles payments </a:t>
            </a:r>
            <a:r>
              <a:rPr lang="en-US" dirty="0"/>
              <a:t>among various institutions. 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infrastructure </a:t>
            </a:r>
            <a:r>
              <a:rPr lang="en-US" dirty="0" smtClean="0"/>
              <a:t>elements include </a:t>
            </a:r>
            <a:r>
              <a:rPr lang="en-US" dirty="0"/>
              <a:t>the PSTN, wireless communication infrastructures, the Internet, </a:t>
            </a:r>
            <a:r>
              <a:rPr lang="en-US" dirty="0" smtClean="0"/>
              <a:t>and public </a:t>
            </a:r>
            <a:r>
              <a:rPr lang="en-US" dirty="0"/>
              <a:t>e-commerce services (portal services, e-commerce hosting, etc.). The </a:t>
            </a:r>
            <a:r>
              <a:rPr lang="en-US" dirty="0" smtClean="0"/>
              <a:t>following highlights </a:t>
            </a:r>
            <a:r>
              <a:rPr lang="en-US" dirty="0"/>
              <a:t>certain key elements of the technology infrastructure.</a:t>
            </a:r>
          </a:p>
        </p:txBody>
      </p:sp>
    </p:spTree>
    <p:extLst>
      <p:ext uri="{BB962C8B-B14F-4D97-AF65-F5344CB8AC3E}">
        <p14:creationId xmlns:p14="http://schemas.microsoft.com/office/powerpoint/2010/main" val="308209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C26DB-FE7E-4B93-9E2C-79FF3A7DC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/>
              <a:t>Infrastructural Characteristics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6D9A9-F26E-4F58-8772-C09977FA8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15480"/>
            <a:ext cx="8568952" cy="5053880"/>
          </a:xfrm>
        </p:spPr>
        <p:txBody>
          <a:bodyPr>
            <a:normAutofit fontScale="85000" lnSpcReduction="20000"/>
          </a:bodyPr>
          <a:lstStyle/>
          <a:p>
            <a:r>
              <a:rPr lang="en-US" i="1" u="sng" dirty="0"/>
              <a:t>Wireless network infrastructure</a:t>
            </a:r>
            <a:r>
              <a:rPr lang="en-US" i="1" dirty="0"/>
              <a:t>: </a:t>
            </a:r>
            <a:r>
              <a:rPr lang="en-US" dirty="0"/>
              <a:t>The need for mobility, remote access</a:t>
            </a:r>
            <a:r>
              <a:rPr lang="en-US" dirty="0" smtClean="0"/>
              <a:t>, and </a:t>
            </a:r>
            <a:r>
              <a:rPr lang="en-US" dirty="0"/>
              <a:t>the ubiquity of the Internet have triggered the emergence of </a:t>
            </a:r>
            <a:r>
              <a:rPr lang="en-US" dirty="0" smtClean="0"/>
              <a:t>the wireless </a:t>
            </a:r>
            <a:r>
              <a:rPr lang="en-US" dirty="0"/>
              <a:t>networks. Wireless networks have played a vital role in </a:t>
            </a:r>
            <a:r>
              <a:rPr lang="en-US" dirty="0" smtClean="0"/>
              <a:t>facilitating the </a:t>
            </a:r>
            <a:r>
              <a:rPr lang="en-US" dirty="0"/>
              <a:t>exchange of short messages and wireless telephony for </a:t>
            </a:r>
            <a:r>
              <a:rPr lang="en-US" dirty="0" smtClean="0"/>
              <a:t>the past </a:t>
            </a:r>
            <a:r>
              <a:rPr lang="en-US" dirty="0"/>
              <a:t>few years. Their importance has further risen due to their </a:t>
            </a:r>
            <a:r>
              <a:rPr lang="en-US" dirty="0" smtClean="0"/>
              <a:t>fast emerging role </a:t>
            </a:r>
            <a:r>
              <a:rPr lang="en-US" dirty="0"/>
              <a:t>in the world of e-commerce. Users can access the </a:t>
            </a:r>
            <a:r>
              <a:rPr lang="en-US" dirty="0" smtClean="0"/>
              <a:t>Internet and </a:t>
            </a:r>
            <a:r>
              <a:rPr lang="en-US" dirty="0"/>
              <a:t>other enterprise computing resources by connecting to </a:t>
            </a:r>
            <a:r>
              <a:rPr lang="en-US" dirty="0" smtClean="0"/>
              <a:t>various wireless </a:t>
            </a:r>
            <a:r>
              <a:rPr lang="en-US" dirty="0"/>
              <a:t>networks</a:t>
            </a:r>
            <a:r>
              <a:rPr lang="en-US" dirty="0" smtClean="0"/>
              <a:t>. </a:t>
            </a:r>
          </a:p>
          <a:p>
            <a:r>
              <a:rPr lang="en-US" i="1" u="sng" dirty="0"/>
              <a:t>Operational infrastructure</a:t>
            </a:r>
            <a:r>
              <a:rPr lang="en-US" i="1" dirty="0"/>
              <a:t>: </a:t>
            </a:r>
            <a:r>
              <a:rPr lang="en-US" dirty="0"/>
              <a:t>Ongoing operations of e-commerce </a:t>
            </a:r>
            <a:r>
              <a:rPr lang="en-US" dirty="0" smtClean="0"/>
              <a:t>systems require </a:t>
            </a:r>
            <a:r>
              <a:rPr lang="en-US" dirty="0"/>
              <a:t>the existence of an operational infrastructure. An </a:t>
            </a:r>
            <a:r>
              <a:rPr lang="en-US" dirty="0" smtClean="0"/>
              <a:t>operational infrastructure </a:t>
            </a:r>
            <a:r>
              <a:rPr lang="en-US" dirty="0"/>
              <a:t>hosts applications, provides ongoing support for </a:t>
            </a:r>
            <a:r>
              <a:rPr lang="en-US" dirty="0" smtClean="0"/>
              <a:t>those systems </a:t>
            </a:r>
            <a:r>
              <a:rPr lang="en-US" dirty="0"/>
              <a:t>and applications, and ensures the upkeep of all </a:t>
            </a:r>
            <a:r>
              <a:rPr lang="en-US" dirty="0" smtClean="0"/>
              <a:t>components required </a:t>
            </a:r>
            <a:r>
              <a:rPr lang="en-US" dirty="0"/>
              <a:t>for the ongoing functioning of any IT system. The </a:t>
            </a:r>
            <a:r>
              <a:rPr lang="en-US" dirty="0" smtClean="0"/>
              <a:t>existence of </a:t>
            </a:r>
            <a:r>
              <a:rPr lang="en-US" dirty="0"/>
              <a:t>such an infrastructure within the enterprise or external to the </a:t>
            </a:r>
            <a:r>
              <a:rPr lang="en-US" dirty="0" smtClean="0"/>
              <a:t>enterprise is </a:t>
            </a:r>
            <a:r>
              <a:rPr lang="en-US" dirty="0"/>
              <a:t>quite vital for e-commerce systems.</a:t>
            </a:r>
          </a:p>
        </p:txBody>
      </p:sp>
    </p:spTree>
    <p:extLst>
      <p:ext uri="{BB962C8B-B14F-4D97-AF65-F5344CB8AC3E}">
        <p14:creationId xmlns:p14="http://schemas.microsoft.com/office/powerpoint/2010/main" val="176418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C26DB-FE7E-4B93-9E2C-79FF3A7DC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/>
              <a:t>Infrastructural Characteristics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6D9A9-F26E-4F58-8772-C09977FA8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15480"/>
            <a:ext cx="8568952" cy="5053880"/>
          </a:xfrm>
        </p:spPr>
        <p:txBody>
          <a:bodyPr>
            <a:normAutofit fontScale="92500" lnSpcReduction="20000"/>
          </a:bodyPr>
          <a:lstStyle/>
          <a:p>
            <a:r>
              <a:rPr lang="fr-FR" i="1" u="sng" dirty="0"/>
              <a:t>Internet </a:t>
            </a:r>
            <a:r>
              <a:rPr lang="fr-FR" i="1" u="sng" dirty="0" err="1"/>
              <a:t>domain</a:t>
            </a:r>
            <a:r>
              <a:rPr lang="fr-FR" i="1" u="sng" dirty="0"/>
              <a:t> infrastructure</a:t>
            </a:r>
            <a:r>
              <a:rPr lang="fr-FR" i="1" dirty="0"/>
              <a:t>: </a:t>
            </a:r>
            <a:r>
              <a:rPr lang="fr-FR" dirty="0"/>
              <a:t>An Internet-</a:t>
            </a:r>
            <a:r>
              <a:rPr lang="fr-FR" dirty="0" err="1"/>
              <a:t>enabled</a:t>
            </a:r>
            <a:r>
              <a:rPr lang="fr-FR" dirty="0"/>
              <a:t> e-commerce </a:t>
            </a:r>
            <a:r>
              <a:rPr lang="fr-FR" dirty="0" smtClean="0"/>
              <a:t>system </a:t>
            </a:r>
            <a:r>
              <a:rPr lang="en-US" dirty="0" smtClean="0"/>
              <a:t>requires </a:t>
            </a:r>
            <a:r>
              <a:rPr lang="en-US" dirty="0"/>
              <a:t>the seamless and flawless operation of the </a:t>
            </a:r>
            <a:r>
              <a:rPr lang="en-US" dirty="0" smtClean="0"/>
              <a:t>Internet’s domain </a:t>
            </a:r>
            <a:r>
              <a:rPr lang="en-US" dirty="0"/>
              <a:t>infrastructure. Also referred to as the Domain Name </a:t>
            </a:r>
            <a:r>
              <a:rPr lang="en-US" dirty="0" smtClean="0"/>
              <a:t>System (</a:t>
            </a:r>
            <a:r>
              <a:rPr lang="en-US" dirty="0"/>
              <a:t>DNS), this infrastructure allows for a rapid lookup of </a:t>
            </a:r>
            <a:r>
              <a:rPr lang="en-US" dirty="0" smtClean="0"/>
              <a:t>e-commerce sites </a:t>
            </a:r>
            <a:r>
              <a:rPr lang="en-US" dirty="0"/>
              <a:t>on the Internet. Establishing an e-commerce presence on </a:t>
            </a:r>
            <a:r>
              <a:rPr lang="en-US" dirty="0" smtClean="0"/>
              <a:t>the Internet </a:t>
            </a:r>
            <a:r>
              <a:rPr lang="en-US" dirty="0"/>
              <a:t>requires a basic understanding of the issues in </a:t>
            </a:r>
            <a:r>
              <a:rPr lang="en-US" dirty="0" smtClean="0"/>
              <a:t>registering domain </a:t>
            </a:r>
            <a:r>
              <a:rPr lang="en-US" dirty="0"/>
              <a:t>names and the multiple registrars that exist for providing </a:t>
            </a:r>
            <a:r>
              <a:rPr lang="en-US" dirty="0" smtClean="0"/>
              <a:t>such registration </a:t>
            </a:r>
            <a:r>
              <a:rPr lang="en-US" dirty="0"/>
              <a:t>services</a:t>
            </a:r>
            <a:r>
              <a:rPr lang="en-US" dirty="0" smtClean="0"/>
              <a:t>.</a:t>
            </a:r>
          </a:p>
          <a:p>
            <a:r>
              <a:rPr lang="en-US" i="1" u="sng" dirty="0"/>
              <a:t>Application hosting</a:t>
            </a:r>
            <a:r>
              <a:rPr lang="en-US" i="1" dirty="0"/>
              <a:t>: </a:t>
            </a:r>
            <a:r>
              <a:rPr lang="en-US" dirty="0"/>
              <a:t>Though not an absolute requirement for the </a:t>
            </a:r>
            <a:r>
              <a:rPr lang="en-US" dirty="0" smtClean="0"/>
              <a:t>hosting of </a:t>
            </a:r>
            <a:r>
              <a:rPr lang="en-US" dirty="0"/>
              <a:t>e-commerce systems, an application hosting infrastructure </a:t>
            </a:r>
            <a:r>
              <a:rPr lang="en-US" dirty="0" smtClean="0"/>
              <a:t>provides small </a:t>
            </a:r>
            <a:r>
              <a:rPr lang="en-US" dirty="0"/>
              <a:t>organizations a quick entry into the e-commerce arena</a:t>
            </a:r>
            <a:r>
              <a:rPr lang="en-US" dirty="0" smtClean="0"/>
              <a:t>. Application </a:t>
            </a:r>
            <a:r>
              <a:rPr lang="en-US" dirty="0"/>
              <a:t>hosting service providers assist in the development of </a:t>
            </a:r>
            <a:r>
              <a:rPr lang="en-US" dirty="0" smtClean="0"/>
              <a:t>basic </a:t>
            </a:r>
            <a:r>
              <a:rPr lang="en-US" dirty="0"/>
              <a:t>services required for engaging in online e-commerce activities.</a:t>
            </a:r>
          </a:p>
        </p:txBody>
      </p:sp>
    </p:spTree>
    <p:extLst>
      <p:ext uri="{BB962C8B-B14F-4D97-AF65-F5344CB8AC3E}">
        <p14:creationId xmlns:p14="http://schemas.microsoft.com/office/powerpoint/2010/main" val="63771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C26DB-FE7E-4B93-9E2C-79FF3A7DC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/>
              <a:t>Infrastructural Characteristics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6D9A9-F26E-4F58-8772-C09977FA8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15480"/>
            <a:ext cx="8568952" cy="5053880"/>
          </a:xfrm>
        </p:spPr>
        <p:txBody>
          <a:bodyPr>
            <a:normAutofit fontScale="77500" lnSpcReduction="20000"/>
          </a:bodyPr>
          <a:lstStyle/>
          <a:p>
            <a:r>
              <a:rPr lang="en-US" i="1" u="sng" dirty="0"/>
              <a:t>Payment infrastructure</a:t>
            </a:r>
            <a:r>
              <a:rPr lang="en-US" i="1" dirty="0"/>
              <a:t>: </a:t>
            </a:r>
            <a:r>
              <a:rPr lang="en-US" dirty="0"/>
              <a:t>E-commerce systems would be </a:t>
            </a:r>
            <a:r>
              <a:rPr lang="en-US" dirty="0" smtClean="0"/>
              <a:t>incomplete without </a:t>
            </a:r>
            <a:r>
              <a:rPr lang="en-US" dirty="0"/>
              <a:t>the existence of a payment infrastructure. The payment </a:t>
            </a:r>
            <a:r>
              <a:rPr lang="en-US" dirty="0" smtClean="0"/>
              <a:t>infrastructure facilitates </a:t>
            </a:r>
            <a:r>
              <a:rPr lang="en-US" dirty="0"/>
              <a:t>payments among parties and reconciles payments</a:t>
            </a:r>
            <a:r>
              <a:rPr lang="en-US" dirty="0" smtClean="0"/>
              <a:t>. The </a:t>
            </a:r>
            <a:r>
              <a:rPr lang="en-US" dirty="0"/>
              <a:t>payment infrastructure allows consumers to pay using </a:t>
            </a:r>
            <a:r>
              <a:rPr lang="en-US" dirty="0" smtClean="0"/>
              <a:t>traditional payment </a:t>
            </a:r>
            <a:r>
              <a:rPr lang="en-US" dirty="0"/>
              <a:t>methods such as credit cards, debit cards, and checks. Businesses</a:t>
            </a:r>
            <a:r>
              <a:rPr lang="en-US" dirty="0" smtClean="0"/>
              <a:t>, on </a:t>
            </a:r>
            <a:r>
              <a:rPr lang="en-US" dirty="0"/>
              <a:t>the other hand, use the Automated Clearing House (ACH</a:t>
            </a:r>
            <a:r>
              <a:rPr lang="en-US" dirty="0" smtClean="0"/>
              <a:t>) infrastructure </a:t>
            </a:r>
            <a:r>
              <a:rPr lang="en-US" dirty="0"/>
              <a:t>for transfers between accounts. The </a:t>
            </a:r>
            <a:r>
              <a:rPr lang="en-US" dirty="0" err="1"/>
              <a:t>Fedwire</a:t>
            </a:r>
            <a:r>
              <a:rPr lang="en-US" dirty="0"/>
              <a:t> </a:t>
            </a:r>
            <a:r>
              <a:rPr lang="en-US" dirty="0" smtClean="0"/>
              <a:t>payment infrastructure </a:t>
            </a:r>
            <a:r>
              <a:rPr lang="en-US" dirty="0"/>
              <a:t>facilitates payments of large sums </a:t>
            </a:r>
            <a:r>
              <a:rPr lang="en-US" dirty="0" smtClean="0"/>
              <a:t>between financial institutions. Organizations </a:t>
            </a:r>
            <a:r>
              <a:rPr lang="en-US" dirty="0"/>
              <a:t>offering e-commerce systems need to </a:t>
            </a:r>
            <a:r>
              <a:rPr lang="en-US" dirty="0" smtClean="0"/>
              <a:t>interface their </a:t>
            </a:r>
            <a:r>
              <a:rPr lang="en-US" dirty="0"/>
              <a:t>Web sites with these payment networks and infrastructures </a:t>
            </a:r>
            <a:r>
              <a:rPr lang="en-US" dirty="0" smtClean="0"/>
              <a:t>to allow </a:t>
            </a:r>
            <a:r>
              <a:rPr lang="en-US" dirty="0"/>
              <a:t>for automatic processing of payments</a:t>
            </a:r>
            <a:r>
              <a:rPr lang="en-US" dirty="0" smtClean="0"/>
              <a:t>.</a:t>
            </a:r>
          </a:p>
          <a:p>
            <a:r>
              <a:rPr lang="en-US" i="1" u="sng" dirty="0"/>
              <a:t>Internet infrastructure</a:t>
            </a:r>
            <a:r>
              <a:rPr lang="en-US" i="1" dirty="0"/>
              <a:t>: </a:t>
            </a:r>
            <a:r>
              <a:rPr lang="en-US" dirty="0"/>
              <a:t>Internet access is the cornerstone of </a:t>
            </a:r>
            <a:r>
              <a:rPr lang="en-US" dirty="0" smtClean="0"/>
              <a:t>e-commerce systems</a:t>
            </a:r>
            <a:r>
              <a:rPr lang="en-US" dirty="0"/>
              <a:t>. ISPs and various other NSPs facilitate access to the </a:t>
            </a:r>
            <a:r>
              <a:rPr lang="en-US" dirty="0" smtClean="0"/>
              <a:t>Internet through </a:t>
            </a:r>
            <a:r>
              <a:rPr lang="en-US" dirty="0"/>
              <a:t>various channels. An enterprise’s primary challenge is </a:t>
            </a:r>
            <a:r>
              <a:rPr lang="en-US" dirty="0" smtClean="0"/>
              <a:t>to choose </a:t>
            </a:r>
            <a:r>
              <a:rPr lang="en-US" dirty="0"/>
              <a:t>appropriate ISPs and NSPs that will form the primary </a:t>
            </a:r>
            <a:r>
              <a:rPr lang="en-US" dirty="0" smtClean="0"/>
              <a:t>infrastructure for </a:t>
            </a:r>
            <a:r>
              <a:rPr lang="en-US" dirty="0"/>
              <a:t>the future rollout of its e-commerce systems.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8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C26DB-FE7E-4B93-9E2C-79FF3A7DC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/>
              <a:t>Infrastructural Characteristics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6D9A9-F26E-4F58-8772-C09977FA8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15480"/>
            <a:ext cx="8568952" cy="5053880"/>
          </a:xfrm>
        </p:spPr>
        <p:txBody>
          <a:bodyPr>
            <a:normAutofit fontScale="85000" lnSpcReduction="20000"/>
          </a:bodyPr>
          <a:lstStyle/>
          <a:p>
            <a:r>
              <a:rPr lang="en-US" i="1" u="sng" dirty="0"/>
              <a:t>Public key infrastructure (PKI)</a:t>
            </a:r>
            <a:r>
              <a:rPr lang="en-US" i="1" dirty="0"/>
              <a:t>: </a:t>
            </a:r>
            <a:r>
              <a:rPr lang="en-US" dirty="0"/>
              <a:t>E-commerce systems by their </a:t>
            </a:r>
            <a:r>
              <a:rPr lang="en-US" dirty="0" smtClean="0"/>
              <a:t>nature require </a:t>
            </a:r>
            <a:r>
              <a:rPr lang="en-US" dirty="0"/>
              <a:t>tighter security controls. Public-key cryptography offers </a:t>
            </a:r>
            <a:r>
              <a:rPr lang="en-US" dirty="0" smtClean="0"/>
              <a:t>opportunities for </a:t>
            </a:r>
            <a:r>
              <a:rPr lang="en-US" dirty="0"/>
              <a:t>secure e-commerce solutions. However, doing so requires </a:t>
            </a:r>
            <a:r>
              <a:rPr lang="en-US" dirty="0" smtClean="0"/>
              <a:t>a PKI</a:t>
            </a:r>
            <a:r>
              <a:rPr lang="en-US" dirty="0"/>
              <a:t>. An organization has multiple options for leveraging on PKI services</a:t>
            </a:r>
            <a:r>
              <a:rPr lang="en-US" dirty="0" smtClean="0"/>
              <a:t>. Organizations </a:t>
            </a:r>
            <a:r>
              <a:rPr lang="en-US" dirty="0"/>
              <a:t>can rely on </a:t>
            </a:r>
            <a:r>
              <a:rPr lang="en-US" dirty="0" smtClean="0"/>
              <a:t>an external </a:t>
            </a:r>
            <a:r>
              <a:rPr lang="en-US" dirty="0"/>
              <a:t>PKI infrastructure, develop their own PKIs, or jointly </a:t>
            </a:r>
            <a:r>
              <a:rPr lang="en-US" dirty="0" smtClean="0"/>
              <a:t>develop an </a:t>
            </a:r>
            <a:r>
              <a:rPr lang="en-US" dirty="0"/>
              <a:t>enterprise-specific PKI in conjunction with external PKI </a:t>
            </a:r>
            <a:r>
              <a:rPr lang="en-US" dirty="0" smtClean="0"/>
              <a:t>service providers.</a:t>
            </a:r>
          </a:p>
          <a:p>
            <a:r>
              <a:rPr lang="en-US" i="1" u="sng" dirty="0"/>
              <a:t>Legal infrastructure</a:t>
            </a:r>
            <a:r>
              <a:rPr lang="en-US" i="1" dirty="0"/>
              <a:t>: </a:t>
            </a:r>
            <a:r>
              <a:rPr lang="en-US" dirty="0"/>
              <a:t>Conducting commerce electronically has </a:t>
            </a:r>
            <a:r>
              <a:rPr lang="en-US" dirty="0" smtClean="0"/>
              <a:t>numerous legal </a:t>
            </a:r>
            <a:r>
              <a:rPr lang="en-US" dirty="0"/>
              <a:t>ramifications that enterprises need to consider when </a:t>
            </a:r>
            <a:r>
              <a:rPr lang="en-US" dirty="0" smtClean="0"/>
              <a:t>designing e-commerce </a:t>
            </a:r>
            <a:r>
              <a:rPr lang="en-US" dirty="0"/>
              <a:t>applications. Various government regulations put </a:t>
            </a:r>
            <a:r>
              <a:rPr lang="en-US" dirty="0" smtClean="0"/>
              <a:t>the onus </a:t>
            </a:r>
            <a:r>
              <a:rPr lang="en-US" dirty="0"/>
              <a:t>of addressing those requirements on online sites. Such </a:t>
            </a:r>
            <a:r>
              <a:rPr lang="en-US" dirty="0" smtClean="0"/>
              <a:t>considerations include </a:t>
            </a:r>
            <a:r>
              <a:rPr lang="en-US" dirty="0"/>
              <a:t>incorporating privacy statements on the site, </a:t>
            </a:r>
            <a:r>
              <a:rPr lang="en-US" dirty="0" smtClean="0"/>
              <a:t>copyrighting certain </a:t>
            </a:r>
            <a:r>
              <a:rPr lang="en-US" dirty="0"/>
              <a:t>content before publishing on the Web, and so on.</a:t>
            </a:r>
          </a:p>
        </p:txBody>
      </p:sp>
    </p:spTree>
    <p:extLst>
      <p:ext uri="{BB962C8B-B14F-4D97-AF65-F5344CB8AC3E}">
        <p14:creationId xmlns:p14="http://schemas.microsoft.com/office/powerpoint/2010/main" val="31113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7149</TotalTime>
  <Words>1215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Georgia</vt:lpstr>
      <vt:lpstr>Tw Cen MT</vt:lpstr>
      <vt:lpstr>Wingdings 2</vt:lpstr>
      <vt:lpstr>Urban</vt:lpstr>
      <vt:lpstr>Financial &amp; E- Commerce Systems</vt:lpstr>
      <vt:lpstr>Functional Characteristics</vt:lpstr>
      <vt:lpstr>Functional Characteristics</vt:lpstr>
      <vt:lpstr>Functional Characteristics</vt:lpstr>
      <vt:lpstr>Infrastructural Characteristics</vt:lpstr>
      <vt:lpstr>Infrastructural Characteristics</vt:lpstr>
      <vt:lpstr>Infrastructural Characteristics</vt:lpstr>
      <vt:lpstr>Infrastructural Characteristics</vt:lpstr>
      <vt:lpstr>Infrastructural Characteristics</vt:lpstr>
      <vt:lpstr>Infrastructural Characteristics</vt:lpstr>
      <vt:lpstr>E-Commerce Technology Architecture</vt:lpstr>
      <vt:lpstr>E-Commerce Technology Architecture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&amp; E- Commerce Systems</dc:title>
  <dc:creator>laila</dc:creator>
  <cp:lastModifiedBy>Dell</cp:lastModifiedBy>
  <cp:revision>96</cp:revision>
  <dcterms:created xsi:type="dcterms:W3CDTF">2019-10-02T01:34:50Z</dcterms:created>
  <dcterms:modified xsi:type="dcterms:W3CDTF">2020-10-15T10:08:28Z</dcterms:modified>
</cp:coreProperties>
</file>