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3" r:id="rId4"/>
    <p:sldId id="264" r:id="rId5"/>
    <p:sldId id="259" r:id="rId6"/>
    <p:sldId id="261" r:id="rId7"/>
    <p:sldId id="294" r:id="rId8"/>
    <p:sldId id="260" r:id="rId9"/>
    <p:sldId id="262"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2339134-23EC-4B0B-9143-5DFFBCE21025}" type="datetimeFigureOut">
              <a:rPr lang="en-US" smtClean="0"/>
              <a:pPr/>
              <a:t>3/17/2020</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F02869C-6428-4349-8D9E-DD621CA80C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2339134-23EC-4B0B-9143-5DFFBCE21025}" type="datetimeFigureOut">
              <a:rPr lang="en-US" smtClean="0"/>
              <a:pPr/>
              <a:t>3/17/2020</a:t>
            </a:fld>
            <a:endParaRPr lang="en-GB"/>
          </a:p>
        </p:txBody>
      </p:sp>
      <p:sp>
        <p:nvSpPr>
          <p:cNvPr id="27" name="Slide Number Placeholder 26"/>
          <p:cNvSpPr>
            <a:spLocks noGrp="1"/>
          </p:cNvSpPr>
          <p:nvPr>
            <p:ph type="sldNum" sz="quarter" idx="11"/>
          </p:nvPr>
        </p:nvSpPr>
        <p:spPr/>
        <p:txBody>
          <a:bodyPr rtlCol="0"/>
          <a:lstStyle/>
          <a:p>
            <a:fld id="{7F02869C-6428-4349-8D9E-DD621CA80C24}"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2339134-23EC-4B0B-9143-5DFFBCE21025}" type="datetimeFigureOut">
              <a:rPr lang="en-US" smtClean="0"/>
              <a:pPr/>
              <a:t>3/17/2020</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7F02869C-6428-4349-8D9E-DD621CA80C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39134-23EC-4B0B-9143-5DFFBCE21025}" type="datetimeFigureOut">
              <a:rPr lang="en-US" smtClean="0"/>
              <a:pPr/>
              <a:t>3/17/2020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2339134-23EC-4B0B-9143-5DFFBCE21025}" type="datetimeFigureOut">
              <a:rPr lang="en-US" smtClean="0"/>
              <a:pPr/>
              <a:t>3/17/2020</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F02869C-6428-4349-8D9E-DD621CA80C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98189-884C-474D-A75E-8D6E587EDFCD}"/>
              </a:ext>
            </a:extLst>
          </p:cNvPr>
          <p:cNvSpPr>
            <a:spLocks noGrp="1"/>
          </p:cNvSpPr>
          <p:nvPr>
            <p:ph type="ctrTitle"/>
          </p:nvPr>
        </p:nvSpPr>
        <p:spPr/>
        <p:txBody>
          <a:bodyPr>
            <a:normAutofit/>
          </a:bodyPr>
          <a:lstStyle/>
          <a:p>
            <a:r>
              <a:rPr lang="en-US" dirty="0" smtClean="0"/>
              <a:t>Financial &amp; E- </a:t>
            </a:r>
            <a:r>
              <a:rPr lang="en-US" dirty="0"/>
              <a:t>Commerce </a:t>
            </a:r>
            <a:r>
              <a:rPr lang="en-US" dirty="0" smtClean="0"/>
              <a:t>Systems</a:t>
            </a:r>
            <a:endParaRPr lang="en-US" dirty="0"/>
          </a:p>
        </p:txBody>
      </p:sp>
      <p:sp>
        <p:nvSpPr>
          <p:cNvPr id="3" name="Subtitle 2">
            <a:extLst>
              <a:ext uri="{FF2B5EF4-FFF2-40B4-BE49-F238E27FC236}">
                <a16:creationId xmlns:a16="http://schemas.microsoft.com/office/drawing/2014/main" id="{A1607159-2725-4898-A14E-AFBBF8C69DD8}"/>
              </a:ext>
            </a:extLst>
          </p:cNvPr>
          <p:cNvSpPr>
            <a:spLocks noGrp="1"/>
          </p:cNvSpPr>
          <p:nvPr>
            <p:ph type="subTitle" idx="1"/>
          </p:nvPr>
        </p:nvSpPr>
        <p:spPr/>
        <p:txBody>
          <a:bodyPr/>
          <a:lstStyle/>
          <a:p>
            <a:r>
              <a:rPr lang="en-US" dirty="0" smtClean="0"/>
              <a:t>Introductory Lecture</a:t>
            </a:r>
            <a:endParaRPr lang="en-US" dirty="0"/>
          </a:p>
          <a:p>
            <a:r>
              <a:rPr lang="en-US" dirty="0"/>
              <a:t>By </a:t>
            </a:r>
            <a:r>
              <a:rPr lang="en-US" dirty="0" err="1" smtClean="0"/>
              <a:t>Sanaa</a:t>
            </a:r>
            <a:r>
              <a:rPr lang="en-US" dirty="0" smtClean="0"/>
              <a:t> </a:t>
            </a:r>
            <a:r>
              <a:rPr lang="en-US" dirty="0" err="1" smtClean="0"/>
              <a:t>Jeehan</a:t>
            </a:r>
            <a:endParaRPr lang="en-US" dirty="0"/>
          </a:p>
        </p:txBody>
      </p:sp>
    </p:spTree>
    <p:extLst>
      <p:ext uri="{BB962C8B-B14F-4D97-AF65-F5344CB8AC3E}">
        <p14:creationId xmlns:p14="http://schemas.microsoft.com/office/powerpoint/2010/main" val="86364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 classification</a:t>
            </a:r>
            <a:endParaRPr lang="en-GB" dirty="0"/>
          </a:p>
        </p:txBody>
      </p:sp>
      <p:sp>
        <p:nvSpPr>
          <p:cNvPr id="3" name="Content Placeholder 2"/>
          <p:cNvSpPr>
            <a:spLocks noGrp="1"/>
          </p:cNvSpPr>
          <p:nvPr>
            <p:ph idx="1"/>
          </p:nvPr>
        </p:nvSpPr>
        <p:spPr/>
        <p:txBody>
          <a:bodyPr>
            <a:normAutofit fontScale="92500"/>
          </a:bodyPr>
          <a:lstStyle/>
          <a:p>
            <a:r>
              <a:rPr lang="en-US" dirty="0" smtClean="0"/>
              <a:t>A common classification of EC is by the nature of transaction: Business-to-Business (B2B): electronic market transactions that take place between organizations</a:t>
            </a:r>
          </a:p>
          <a:p>
            <a:r>
              <a:rPr lang="en-US" dirty="0" smtClean="0"/>
              <a:t> Business-to-Consumer (B2C): retailing transactions with individual shoppers – typical shopper at Amazon.com is a consumer</a:t>
            </a:r>
          </a:p>
          <a:p>
            <a:r>
              <a:rPr lang="en-US" dirty="0" smtClean="0"/>
              <a:t> Consumer-to-Consumer (C2C): consumer sells directly to consumers, examples -individuals selling in classified ads, auction sites allowing individuals to put up items for auction – </a:t>
            </a:r>
            <a:r>
              <a:rPr lang="en-US" dirty="0" err="1" smtClean="0"/>
              <a:t>e.g</a:t>
            </a:r>
            <a:r>
              <a:rPr lang="en-US" dirty="0" smtClean="0"/>
              <a:t>, e-bay</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 Classification</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Consumer-to-Business (C2B): individuals who sell products or services to organizations and those who seek sellers and conclude a transaction.</a:t>
            </a:r>
          </a:p>
          <a:p>
            <a:r>
              <a:rPr lang="en-US" dirty="0" smtClean="0"/>
              <a:t>Intra Business (organizational) EC: all internal organizational activities involving exchange of goods, services or information, selling corporate products to employees, online training and cost reduction activities </a:t>
            </a:r>
          </a:p>
          <a:p>
            <a:r>
              <a:rPr lang="en-US" dirty="0" smtClean="0"/>
              <a:t>Non-Business EC: academic institutions, not-for-profit organizations, religious/social organizations and government agencies using EC to improve their operations, customer service and reduce expense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the Course</a:t>
            </a:r>
            <a:endParaRPr lang="en-GB" dirty="0"/>
          </a:p>
        </p:txBody>
      </p:sp>
      <p:sp>
        <p:nvSpPr>
          <p:cNvPr id="3" name="Content Placeholder 2"/>
          <p:cNvSpPr>
            <a:spLocks noGrp="1"/>
          </p:cNvSpPr>
          <p:nvPr>
            <p:ph idx="1"/>
          </p:nvPr>
        </p:nvSpPr>
        <p:spPr/>
        <p:txBody>
          <a:bodyPr/>
          <a:lstStyle/>
          <a:p>
            <a:r>
              <a:rPr lang="en-US" dirty="0" smtClean="0"/>
              <a:t>This course aims to provide in depth knowledge of </a:t>
            </a:r>
            <a:r>
              <a:rPr lang="en-US" smtClean="0"/>
              <a:t>two types </a:t>
            </a:r>
            <a:r>
              <a:rPr lang="en-US" dirty="0" smtClean="0"/>
              <a:t>of Systems, i.e. Financial Systems and E-Commerce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dirty="0" smtClean="0"/>
              <a:t>With the advancement of technology, everything is moving to the so called Computerized World.</a:t>
            </a:r>
          </a:p>
          <a:p>
            <a:r>
              <a:rPr lang="en-US" dirty="0" smtClean="0"/>
              <a:t>So is the process of buying, selling, investments, transactions, etc</a:t>
            </a:r>
          </a:p>
          <a:p>
            <a:r>
              <a:rPr lang="en-US" dirty="0" smtClean="0"/>
              <a:t>The prefix ‘e’ takes every word to new heights</a:t>
            </a:r>
          </a:p>
          <a:p>
            <a:pPr lvl="1"/>
            <a:r>
              <a:rPr lang="en-US" dirty="0" smtClean="0"/>
              <a:t>E-commerce, e-business, e-marketing, e-sales …</a:t>
            </a:r>
            <a:endParaRPr lang="en-GB" dirty="0" smtClean="0"/>
          </a:p>
          <a:p>
            <a:r>
              <a:rPr lang="en-US" dirty="0" smtClean="0"/>
              <a:t>Requirement of such systems?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such Systems</a:t>
            </a:r>
            <a:endParaRPr lang="en-GB" dirty="0"/>
          </a:p>
        </p:txBody>
      </p:sp>
      <p:sp>
        <p:nvSpPr>
          <p:cNvPr id="3" name="Content Placeholder 2"/>
          <p:cNvSpPr>
            <a:spLocks noGrp="1"/>
          </p:cNvSpPr>
          <p:nvPr>
            <p:ph idx="1"/>
          </p:nvPr>
        </p:nvSpPr>
        <p:spPr/>
        <p:txBody>
          <a:bodyPr/>
          <a:lstStyle/>
          <a:p>
            <a:r>
              <a:rPr lang="en-US" dirty="0" smtClean="0"/>
              <a:t>Core Requirements:</a:t>
            </a:r>
          </a:p>
          <a:p>
            <a:pPr lvl="1"/>
            <a:r>
              <a:rPr lang="en-US" dirty="0" smtClean="0"/>
              <a:t>Authenticity</a:t>
            </a:r>
          </a:p>
          <a:p>
            <a:pPr lvl="1"/>
            <a:r>
              <a:rPr lang="en-US" dirty="0" smtClean="0"/>
              <a:t>Security</a:t>
            </a:r>
          </a:p>
          <a:p>
            <a:pPr lvl="1"/>
            <a:r>
              <a:rPr lang="en-US" dirty="0" smtClean="0"/>
              <a:t>Privacy</a:t>
            </a:r>
          </a:p>
          <a:p>
            <a:pPr lvl="1"/>
            <a:r>
              <a:rPr lang="en-US" dirty="0" smtClean="0"/>
              <a:t>Availability</a:t>
            </a:r>
          </a:p>
          <a:p>
            <a:pPr lvl="1"/>
            <a:r>
              <a:rPr lang="en-US" dirty="0" smtClean="0"/>
              <a:t>Reliability</a:t>
            </a:r>
          </a:p>
          <a:p>
            <a:pPr lvl="1"/>
            <a:r>
              <a:rPr lang="en-US" dirty="0" smtClean="0"/>
              <a:t>Ease of Use</a:t>
            </a:r>
          </a:p>
          <a:p>
            <a:r>
              <a:rPr lang="en-US" dirty="0" smtClean="0"/>
              <a:t>Requires Re-Engineering of the whole business process</a:t>
            </a:r>
          </a:p>
          <a:p>
            <a:pPr lvl="1"/>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Financial System</a:t>
            </a:r>
            <a:endParaRPr lang="en-GB" dirty="0"/>
          </a:p>
        </p:txBody>
      </p:sp>
      <p:sp>
        <p:nvSpPr>
          <p:cNvPr id="3" name="Content Placeholder 2"/>
          <p:cNvSpPr>
            <a:spLocks noGrp="1"/>
          </p:cNvSpPr>
          <p:nvPr>
            <p:ph idx="1"/>
          </p:nvPr>
        </p:nvSpPr>
        <p:spPr/>
        <p:txBody>
          <a:bodyPr>
            <a:normAutofit/>
          </a:bodyPr>
          <a:lstStyle/>
          <a:p>
            <a:r>
              <a:rPr lang="en-GB" dirty="0" smtClean="0"/>
              <a:t>A financial system is a set of institutions, such as banks, insurance companies, and stock exchanges, that permit the exchange of funds.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GB" dirty="0"/>
          </a:p>
        </p:txBody>
      </p:sp>
      <p:sp>
        <p:nvSpPr>
          <p:cNvPr id="3" name="Content Placeholder 2"/>
          <p:cNvSpPr>
            <a:spLocks noGrp="1"/>
          </p:cNvSpPr>
          <p:nvPr>
            <p:ph idx="1"/>
          </p:nvPr>
        </p:nvSpPr>
        <p:spPr/>
        <p:txBody>
          <a:bodyPr/>
          <a:lstStyle/>
          <a:p>
            <a:r>
              <a:rPr lang="en-GB" dirty="0" smtClean="0"/>
              <a:t>Financial systems exist on firm, regional, and global levels. Borrowers, lenders, and investors exchange current funds to finance projects, either for consumption or productive investments, and to pursue a return on their financial assets. The financial system also includes sets of rules and practices that borrowers and lenders use to decide which projects get financed, who finances projects, and terms of financial deals.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en-US" dirty="0" smtClean="0"/>
              <a:t>Financial System Functions</a:t>
            </a:r>
            <a:endParaRPr lang="en-GB" dirty="0"/>
          </a:p>
        </p:txBody>
      </p:sp>
      <p:sp>
        <p:nvSpPr>
          <p:cNvPr id="3" name="Content Placeholder 2"/>
          <p:cNvSpPr>
            <a:spLocks noGrp="1"/>
          </p:cNvSpPr>
          <p:nvPr>
            <p:ph idx="1"/>
          </p:nvPr>
        </p:nvSpPr>
        <p:spPr>
          <a:xfrm>
            <a:off x="457200" y="1500174"/>
            <a:ext cx="8229600" cy="5357826"/>
          </a:xfrm>
        </p:spPr>
        <p:txBody>
          <a:bodyPr>
            <a:normAutofit/>
          </a:bodyPr>
          <a:lstStyle/>
          <a:p>
            <a:r>
              <a:rPr lang="en-US" sz="2400" dirty="0" smtClean="0"/>
              <a:t>Clearing and Settling Payments</a:t>
            </a:r>
          </a:p>
          <a:p>
            <a:pPr lvl="1"/>
            <a:r>
              <a:rPr lang="en-GB" sz="2400" dirty="0" smtClean="0"/>
              <a:t>a payment order requiring one agent to pay another is executed by a third party who effects a transfer of funds from the payer’s to the payee’s institution.</a:t>
            </a:r>
          </a:p>
          <a:p>
            <a:r>
              <a:rPr lang="en-US" sz="2400" dirty="0" smtClean="0"/>
              <a:t>Pooling Resources</a:t>
            </a:r>
          </a:p>
          <a:p>
            <a:pPr lvl="1"/>
            <a:r>
              <a:rPr lang="en-GB" sz="2400" dirty="0" smtClean="0"/>
              <a:t>Some of the ways in which savings are pooled at the retail level are through bank deposits, mutual fund and other stock investments, and insurance policies.</a:t>
            </a:r>
          </a:p>
          <a:p>
            <a:r>
              <a:rPr lang="en-US" sz="2400" dirty="0" smtClean="0"/>
              <a:t>Transferring Resources</a:t>
            </a:r>
          </a:p>
          <a:p>
            <a:pPr lvl="1"/>
            <a:r>
              <a:rPr lang="en-GB" sz="2400" dirty="0" smtClean="0"/>
              <a:t>Lending or investing transactions – from savers to borrowers.</a:t>
            </a:r>
          </a:p>
          <a:p>
            <a:r>
              <a:rPr lang="en-US" sz="2400" dirty="0" smtClean="0"/>
              <a:t>Managing Risks</a:t>
            </a:r>
          </a:p>
          <a:p>
            <a:r>
              <a:rPr lang="en-US" sz="2400" dirty="0" smtClean="0"/>
              <a:t>Information Production</a:t>
            </a:r>
          </a:p>
          <a:p>
            <a:r>
              <a:rPr lang="en-US" sz="2400" dirty="0" smtClean="0"/>
              <a:t>Managing Incentives</a:t>
            </a:r>
            <a:endParaRPr lang="en-GB" sz="2400"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E-Commerce System</a:t>
            </a:r>
            <a:endParaRPr lang="en-GB" dirty="0"/>
          </a:p>
        </p:txBody>
      </p:sp>
      <p:sp>
        <p:nvSpPr>
          <p:cNvPr id="3" name="Content Placeholder 2"/>
          <p:cNvSpPr>
            <a:spLocks noGrp="1"/>
          </p:cNvSpPr>
          <p:nvPr>
            <p:ph idx="1"/>
          </p:nvPr>
        </p:nvSpPr>
        <p:spPr/>
        <p:txBody>
          <a:bodyPr/>
          <a:lstStyle/>
          <a:p>
            <a:r>
              <a:rPr lang="en-GB" dirty="0" smtClean="0"/>
              <a:t>It is the selling, buying, and conducting other ancillary activities through electronic channels.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GB" dirty="0"/>
          </a:p>
        </p:txBody>
      </p:sp>
      <p:sp>
        <p:nvSpPr>
          <p:cNvPr id="3" name="Content Placeholder 2"/>
          <p:cNvSpPr>
            <a:spLocks noGrp="1"/>
          </p:cNvSpPr>
          <p:nvPr>
            <p:ph idx="1"/>
          </p:nvPr>
        </p:nvSpPr>
        <p:spPr/>
        <p:txBody>
          <a:bodyPr/>
          <a:lstStyle/>
          <a:p>
            <a:r>
              <a:rPr lang="en-US" dirty="0" smtClean="0"/>
              <a:t>As the name suggests – E-Commerce </a:t>
            </a:r>
          </a:p>
          <a:p>
            <a:r>
              <a:rPr lang="en-US" dirty="0" smtClean="0"/>
              <a:t>All the systems that involve buying and selling of products online fall into this category.</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4475</TotalTime>
  <Words>504</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Tw Cen MT</vt:lpstr>
      <vt:lpstr>Wingdings 2</vt:lpstr>
      <vt:lpstr>Urban</vt:lpstr>
      <vt:lpstr>Financial &amp; E- Commerce Systems</vt:lpstr>
      <vt:lpstr>Introduction to the Course</vt:lpstr>
      <vt:lpstr>PowerPoint Presentation</vt:lpstr>
      <vt:lpstr>Requirements of such Systems</vt:lpstr>
      <vt:lpstr>Definition – Financial System</vt:lpstr>
      <vt:lpstr>Description</vt:lpstr>
      <vt:lpstr>Financial System Functions</vt:lpstr>
      <vt:lpstr>Definition – E-Commerce System</vt:lpstr>
      <vt:lpstr>Description</vt:lpstr>
      <vt:lpstr>E-commerce classification</vt:lpstr>
      <vt:lpstr>E-commerce 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&amp; E- Commerce Systems</dc:title>
  <dc:creator>laila</dc:creator>
  <cp:lastModifiedBy>Dell</cp:lastModifiedBy>
  <cp:revision>36</cp:revision>
  <dcterms:created xsi:type="dcterms:W3CDTF">2019-10-02T01:34:50Z</dcterms:created>
  <dcterms:modified xsi:type="dcterms:W3CDTF">2020-03-17T08:16:04Z</dcterms:modified>
</cp:coreProperties>
</file>