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81" r:id="rId24"/>
    <p:sldId id="282" r:id="rId25"/>
    <p:sldId id="283" r:id="rId26"/>
    <p:sldId id="284" r:id="rId27"/>
    <p:sldId id="278" r:id="rId28"/>
    <p:sldId id="280"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10/9/2020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392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567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224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884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10/9/2020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6863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063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2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8665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10/9/2020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7222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787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298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10/9/2020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619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001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725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40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638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796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192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10/9/2020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6553609"/>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Effective Business Communication</a:t>
            </a:r>
          </a:p>
        </p:txBody>
      </p:sp>
    </p:spTree>
    <p:extLst>
      <p:ext uri="{BB962C8B-B14F-4D97-AF65-F5344CB8AC3E}">
        <p14:creationId xmlns:p14="http://schemas.microsoft.com/office/powerpoint/2010/main" val="2458581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28034"/>
            <a:ext cx="10820400" cy="5690651"/>
          </a:xfrm>
        </p:spPr>
        <p:txBody>
          <a:bodyPr>
            <a:normAutofit/>
          </a:bodyPr>
          <a:lstStyle/>
          <a:p>
            <a:r>
              <a:rPr lang="en-US" sz="4000" b="1" dirty="0" smtClean="0"/>
              <a:t>Mixed Communication</a:t>
            </a:r>
          </a:p>
          <a:p>
            <a:endParaRPr lang="en-US" sz="3200" dirty="0" smtClean="0"/>
          </a:p>
          <a:p>
            <a:r>
              <a:rPr lang="en-US" sz="3200" dirty="0" smtClean="0"/>
              <a:t>Websites</a:t>
            </a:r>
          </a:p>
          <a:p>
            <a:endParaRPr lang="en-US" sz="3200" dirty="0" smtClean="0"/>
          </a:p>
          <a:p>
            <a:r>
              <a:rPr lang="en-US" sz="3200" dirty="0" smtClean="0"/>
              <a:t>PowerPoint Presentations (Written and Spoken Communication)</a:t>
            </a:r>
          </a:p>
          <a:p>
            <a:endParaRPr lang="en-US" sz="3200" dirty="0"/>
          </a:p>
          <a:p>
            <a:r>
              <a:rPr lang="en-US" sz="3200" dirty="0" smtClean="0"/>
              <a:t>Performance reviews</a:t>
            </a:r>
            <a:endParaRPr lang="en-US" sz="3200" dirty="0"/>
          </a:p>
        </p:txBody>
      </p:sp>
    </p:spTree>
    <p:extLst>
      <p:ext uri="{BB962C8B-B14F-4D97-AF65-F5344CB8AC3E}">
        <p14:creationId xmlns:p14="http://schemas.microsoft.com/office/powerpoint/2010/main" val="1379589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6366"/>
            <a:ext cx="10820400" cy="6130344"/>
          </a:xfrm>
        </p:spPr>
        <p:txBody>
          <a:bodyPr>
            <a:normAutofit fontScale="92500" lnSpcReduction="20000"/>
          </a:bodyPr>
          <a:lstStyle/>
          <a:p>
            <a:r>
              <a:rPr lang="en-US" sz="2800" b="1" dirty="0" smtClean="0"/>
              <a:t>Summary of Nature and Process of Communication</a:t>
            </a:r>
          </a:p>
          <a:p>
            <a:endParaRPr lang="en-US" sz="2800" b="1" dirty="0"/>
          </a:p>
          <a:p>
            <a:r>
              <a:rPr lang="en-US" sz="2800" dirty="0"/>
              <a:t>Human beings are poor communicators but our communicative competence can be improved by learning and </a:t>
            </a:r>
            <a:r>
              <a:rPr lang="en-US" sz="2800" dirty="0" err="1"/>
              <a:t>practising</a:t>
            </a:r>
            <a:r>
              <a:rPr lang="en-US" sz="2800" dirty="0"/>
              <a:t> effective communication skills</a:t>
            </a:r>
            <a:r>
              <a:rPr lang="en-US" sz="2800" dirty="0" smtClean="0"/>
              <a:t>.</a:t>
            </a:r>
          </a:p>
          <a:p>
            <a:pPr marL="0" indent="0">
              <a:buNone/>
            </a:pPr>
            <a:endParaRPr lang="en-US" sz="2800" dirty="0"/>
          </a:p>
          <a:p>
            <a:r>
              <a:rPr lang="en-US" sz="2800" dirty="0"/>
              <a:t>Communication has a symbolic nature and is an act of sharing one’s ideas, emotions, attitudes, or perceptions with another person or group of persons through words (written or spoken), gestures, signals, signs, or other modes of transmitting images. The transmission of ideas always encounters barriers that reduce its effectiveness</a:t>
            </a:r>
            <a:r>
              <a:rPr lang="en-US" sz="2800" dirty="0" smtClean="0"/>
              <a:t>.</a:t>
            </a:r>
          </a:p>
          <a:p>
            <a:endParaRPr lang="en-US" sz="2800" dirty="0"/>
          </a:p>
          <a:p>
            <a:r>
              <a:rPr lang="en-US" sz="2800" dirty="0"/>
              <a:t>The essential elements of the process of communication are the message, the sender, encoding, the channel, the receiver, decoding, acting on the message, the feedback, and the communication environment.</a:t>
            </a:r>
          </a:p>
          <a:p>
            <a:endParaRPr lang="en-US" sz="2800" b="1" dirty="0"/>
          </a:p>
        </p:txBody>
      </p:sp>
    </p:spTree>
    <p:extLst>
      <p:ext uri="{BB962C8B-B14F-4D97-AF65-F5344CB8AC3E}">
        <p14:creationId xmlns:p14="http://schemas.microsoft.com/office/powerpoint/2010/main" val="3765066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01522"/>
            <a:ext cx="10820400" cy="5317164"/>
          </a:xfrm>
        </p:spPr>
        <p:txBody>
          <a:bodyPr>
            <a:normAutofit/>
          </a:bodyPr>
          <a:lstStyle/>
          <a:p>
            <a:r>
              <a:rPr lang="en-US" dirty="0"/>
              <a:t>Both the sender and the receiver play a role in making communication effective. The sender should encode the message accurately after considering the level, expectations, and needs of the target audience (receiver); the receiver should listen or read carefully to try to understand the intended meaning of the sender</a:t>
            </a:r>
            <a:r>
              <a:rPr lang="en-US" dirty="0" smtClean="0"/>
              <a:t>.</a:t>
            </a:r>
          </a:p>
          <a:p>
            <a:endParaRPr lang="en-US" dirty="0"/>
          </a:p>
          <a:p>
            <a:r>
              <a:rPr lang="en-US" dirty="0"/>
              <a:t>The universal, common elements of communication are the communication environment, the use of symbols, and the presence of mental filters.</a:t>
            </a:r>
          </a:p>
          <a:p>
            <a:r>
              <a:rPr lang="en-US" dirty="0"/>
              <a:t>Some basic facts about communication are that perfect communication is impossible; the meaning of a message is in the mind/perception of the receiver; and personality affects the effectiveness of communication</a:t>
            </a:r>
            <a:r>
              <a:rPr lang="en-US" dirty="0" smtClean="0"/>
              <a:t>.</a:t>
            </a:r>
          </a:p>
          <a:p>
            <a:endParaRPr lang="en-US" dirty="0"/>
          </a:p>
          <a:p>
            <a:r>
              <a:rPr lang="en-US" dirty="0"/>
              <a:t>To communicate effectively, one should develop not only skills, but also a sense of empathy with others </a:t>
            </a:r>
          </a:p>
          <a:p>
            <a:endParaRPr lang="en-US" dirty="0"/>
          </a:p>
        </p:txBody>
      </p:sp>
    </p:spTree>
    <p:extLst>
      <p:ext uri="{BB962C8B-B14F-4D97-AF65-F5344CB8AC3E}">
        <p14:creationId xmlns:p14="http://schemas.microsoft.com/office/powerpoint/2010/main" val="561229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5003"/>
            <a:ext cx="10820400" cy="1390918"/>
          </a:xfrm>
        </p:spPr>
        <p:txBody>
          <a:bodyPr>
            <a:normAutofit/>
          </a:bodyPr>
          <a:lstStyle/>
          <a:p>
            <a:r>
              <a:rPr lang="en-US" b="1" dirty="0" smtClean="0"/>
              <a:t>Characteristics of Effective Business Communication</a:t>
            </a:r>
            <a:endParaRPr lang="en-US" b="1" dirty="0"/>
          </a:p>
        </p:txBody>
      </p:sp>
      <p:sp>
        <p:nvSpPr>
          <p:cNvPr id="3" name="Content Placeholder 2"/>
          <p:cNvSpPr>
            <a:spLocks noGrp="1"/>
          </p:cNvSpPr>
          <p:nvPr>
            <p:ph idx="1"/>
          </p:nvPr>
        </p:nvSpPr>
        <p:spPr>
          <a:xfrm>
            <a:off x="685800" y="2047742"/>
            <a:ext cx="10820400" cy="4559120"/>
          </a:xfrm>
        </p:spPr>
        <p:txBody>
          <a:bodyPr>
            <a:normAutofit/>
          </a:bodyPr>
          <a:lstStyle/>
          <a:p>
            <a:pPr marL="0" indent="0">
              <a:buNone/>
            </a:pPr>
            <a:r>
              <a:rPr lang="en-US" sz="4400" b="1" dirty="0" smtClean="0"/>
              <a:t>1-Practical</a:t>
            </a:r>
          </a:p>
          <a:p>
            <a:endParaRPr lang="en-US" sz="4400" b="1" dirty="0"/>
          </a:p>
          <a:p>
            <a:r>
              <a:rPr lang="en-US" sz="3200" dirty="0" smtClean="0"/>
              <a:t>Should be helpful to make decision</a:t>
            </a:r>
          </a:p>
          <a:p>
            <a:endParaRPr lang="en-US" sz="3200" dirty="0"/>
          </a:p>
        </p:txBody>
      </p:sp>
    </p:spTree>
    <p:extLst>
      <p:ext uri="{BB962C8B-B14F-4D97-AF65-F5344CB8AC3E}">
        <p14:creationId xmlns:p14="http://schemas.microsoft.com/office/powerpoint/2010/main" val="3846473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94704"/>
            <a:ext cx="10820400" cy="5123981"/>
          </a:xfrm>
        </p:spPr>
        <p:txBody>
          <a:bodyPr/>
          <a:lstStyle/>
          <a:p>
            <a:r>
              <a:rPr lang="en-US" sz="4800" b="1" dirty="0" smtClean="0"/>
              <a:t>2- Factual</a:t>
            </a:r>
          </a:p>
          <a:p>
            <a:endParaRPr lang="en-US" dirty="0" smtClean="0"/>
          </a:p>
          <a:p>
            <a:endParaRPr lang="en-US" dirty="0"/>
          </a:p>
          <a:p>
            <a:r>
              <a:rPr lang="en-US" sz="2800" dirty="0" smtClean="0"/>
              <a:t>Should be Concrete</a:t>
            </a:r>
          </a:p>
          <a:p>
            <a:endParaRPr lang="en-US" sz="2800" dirty="0" smtClean="0"/>
          </a:p>
          <a:p>
            <a:r>
              <a:rPr lang="en-US" sz="2800" dirty="0" smtClean="0"/>
              <a:t>Have specific details</a:t>
            </a:r>
          </a:p>
          <a:p>
            <a:endParaRPr lang="en-US" sz="2800" dirty="0" smtClean="0"/>
          </a:p>
          <a:p>
            <a:r>
              <a:rPr lang="en-US" sz="2800" dirty="0" smtClean="0"/>
              <a:t>Be Accurate</a:t>
            </a:r>
          </a:p>
          <a:p>
            <a:endParaRPr lang="en-US" sz="2800" dirty="0"/>
          </a:p>
        </p:txBody>
      </p:sp>
    </p:spTree>
    <p:extLst>
      <p:ext uri="{BB962C8B-B14F-4D97-AF65-F5344CB8AC3E}">
        <p14:creationId xmlns:p14="http://schemas.microsoft.com/office/powerpoint/2010/main" val="29869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66670"/>
            <a:ext cx="10820400" cy="5885645"/>
          </a:xfrm>
        </p:spPr>
        <p:txBody>
          <a:bodyPr>
            <a:normAutofit/>
          </a:bodyPr>
          <a:lstStyle/>
          <a:p>
            <a:pPr marL="0" indent="0">
              <a:buNone/>
            </a:pPr>
            <a:r>
              <a:rPr lang="en-US" sz="4800" b="1" dirty="0" smtClean="0"/>
              <a:t>3-Concise</a:t>
            </a:r>
          </a:p>
          <a:p>
            <a:pPr marL="0" indent="0">
              <a:buNone/>
            </a:pPr>
            <a:endParaRPr lang="en-US" sz="2800" dirty="0" smtClean="0"/>
          </a:p>
          <a:p>
            <a:r>
              <a:rPr lang="en-US" sz="4000" dirty="0" smtClean="0"/>
              <a:t>Highlight the main Idea</a:t>
            </a:r>
            <a:endParaRPr lang="en-US" sz="4000" dirty="0"/>
          </a:p>
        </p:txBody>
      </p:sp>
    </p:spTree>
    <p:extLst>
      <p:ext uri="{BB962C8B-B14F-4D97-AF65-F5344CB8AC3E}">
        <p14:creationId xmlns:p14="http://schemas.microsoft.com/office/powerpoint/2010/main" val="2476805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95460"/>
            <a:ext cx="10820400" cy="5523226"/>
          </a:xfrm>
        </p:spPr>
        <p:txBody>
          <a:bodyPr/>
          <a:lstStyle/>
          <a:p>
            <a:r>
              <a:rPr lang="en-US" sz="4400" b="1" dirty="0" smtClean="0"/>
              <a:t>4-Clear </a:t>
            </a:r>
          </a:p>
          <a:p>
            <a:endParaRPr lang="en-US" dirty="0"/>
          </a:p>
          <a:p>
            <a:endParaRPr lang="en-US" dirty="0" smtClean="0"/>
          </a:p>
          <a:p>
            <a:endParaRPr lang="en-US" dirty="0"/>
          </a:p>
          <a:p>
            <a:r>
              <a:rPr lang="en-US" sz="3600" dirty="0" smtClean="0"/>
              <a:t>Generate the response</a:t>
            </a:r>
            <a:endParaRPr lang="en-US" sz="3600" dirty="0"/>
          </a:p>
        </p:txBody>
      </p:sp>
    </p:spTree>
    <p:extLst>
      <p:ext uri="{BB962C8B-B14F-4D97-AF65-F5344CB8AC3E}">
        <p14:creationId xmlns:p14="http://schemas.microsoft.com/office/powerpoint/2010/main" val="4187552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72732"/>
            <a:ext cx="10820400" cy="5445953"/>
          </a:xfrm>
        </p:spPr>
        <p:txBody>
          <a:bodyPr/>
          <a:lstStyle/>
          <a:p>
            <a:r>
              <a:rPr lang="en-US" sz="4000" b="1" dirty="0" smtClean="0"/>
              <a:t>5- Persuasive</a:t>
            </a:r>
          </a:p>
          <a:p>
            <a:endParaRPr lang="en-US" dirty="0"/>
          </a:p>
          <a:p>
            <a:endParaRPr lang="en-US" dirty="0" smtClean="0"/>
          </a:p>
          <a:p>
            <a:endParaRPr lang="en-US" dirty="0"/>
          </a:p>
          <a:p>
            <a:r>
              <a:rPr lang="en-US" sz="3600" dirty="0" smtClean="0"/>
              <a:t>What’s in it for them</a:t>
            </a:r>
            <a:endParaRPr lang="en-US" sz="3600" dirty="0"/>
          </a:p>
        </p:txBody>
      </p:sp>
    </p:spTree>
    <p:extLst>
      <p:ext uri="{BB962C8B-B14F-4D97-AF65-F5344CB8AC3E}">
        <p14:creationId xmlns:p14="http://schemas.microsoft.com/office/powerpoint/2010/main" val="3537989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66670"/>
            <a:ext cx="10820400" cy="5652015"/>
          </a:xfrm>
        </p:spPr>
        <p:txBody>
          <a:bodyPr>
            <a:normAutofit/>
          </a:bodyPr>
          <a:lstStyle/>
          <a:p>
            <a:r>
              <a:rPr lang="en-US" sz="4000" b="1" dirty="0" smtClean="0"/>
              <a:t>7C’s</a:t>
            </a:r>
          </a:p>
          <a:p>
            <a:endParaRPr lang="en-US" sz="4000" b="1" dirty="0"/>
          </a:p>
          <a:p>
            <a:pPr marL="514350" indent="-514350">
              <a:buFont typeface="+mj-lt"/>
              <a:buAutoNum type="arabicPeriod"/>
            </a:pPr>
            <a:r>
              <a:rPr lang="en-US" sz="3200" dirty="0" smtClean="0"/>
              <a:t>Completeness</a:t>
            </a:r>
          </a:p>
          <a:p>
            <a:pPr marL="514350" indent="-514350">
              <a:buFont typeface="+mj-lt"/>
              <a:buAutoNum type="arabicPeriod"/>
            </a:pPr>
            <a:r>
              <a:rPr lang="en-US" sz="3200" dirty="0" smtClean="0"/>
              <a:t>Concreteness</a:t>
            </a:r>
          </a:p>
          <a:p>
            <a:pPr marL="514350" indent="-514350">
              <a:buFont typeface="+mj-lt"/>
              <a:buAutoNum type="arabicPeriod"/>
            </a:pPr>
            <a:r>
              <a:rPr lang="en-US" sz="3200" dirty="0" smtClean="0"/>
              <a:t>Clarity</a:t>
            </a:r>
          </a:p>
          <a:p>
            <a:pPr marL="514350" indent="-514350">
              <a:buFont typeface="+mj-lt"/>
              <a:buAutoNum type="arabicPeriod"/>
            </a:pPr>
            <a:r>
              <a:rPr lang="en-US" sz="3200" dirty="0" smtClean="0"/>
              <a:t>Courteous</a:t>
            </a:r>
          </a:p>
          <a:p>
            <a:pPr marL="514350" indent="-514350">
              <a:buFont typeface="+mj-lt"/>
              <a:buAutoNum type="arabicPeriod"/>
            </a:pPr>
            <a:r>
              <a:rPr lang="en-US" sz="3200" dirty="0" smtClean="0"/>
              <a:t>Conciseness</a:t>
            </a:r>
          </a:p>
          <a:p>
            <a:pPr marL="514350" indent="-514350">
              <a:buFont typeface="+mj-lt"/>
              <a:buAutoNum type="arabicPeriod"/>
            </a:pPr>
            <a:r>
              <a:rPr lang="en-US" sz="3200" dirty="0" smtClean="0"/>
              <a:t>Consideration</a:t>
            </a:r>
          </a:p>
          <a:p>
            <a:pPr marL="514350" indent="-514350">
              <a:buFont typeface="+mj-lt"/>
              <a:buAutoNum type="arabicPeriod"/>
            </a:pPr>
            <a:r>
              <a:rPr lang="en-US" sz="3200" dirty="0" smtClean="0"/>
              <a:t>Correctness</a:t>
            </a:r>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0" indent="0">
              <a:buNone/>
            </a:pPr>
            <a:endParaRPr lang="en-US" sz="3200" dirty="0"/>
          </a:p>
        </p:txBody>
      </p:sp>
    </p:spTree>
    <p:extLst>
      <p:ext uri="{BB962C8B-B14F-4D97-AF65-F5344CB8AC3E}">
        <p14:creationId xmlns:p14="http://schemas.microsoft.com/office/powerpoint/2010/main" val="26713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6119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764373"/>
            <a:ext cx="11029682" cy="1293028"/>
          </a:xfrm>
        </p:spPr>
        <p:txBody>
          <a:bodyPr/>
          <a:lstStyle/>
          <a:p>
            <a:r>
              <a:rPr lang="en-US" dirty="0"/>
              <a:t>Effective Business Communication</a:t>
            </a:r>
          </a:p>
        </p:txBody>
      </p:sp>
      <p:sp>
        <p:nvSpPr>
          <p:cNvPr id="3" name="Content Placeholder 2"/>
          <p:cNvSpPr>
            <a:spLocks noGrp="1"/>
          </p:cNvSpPr>
          <p:nvPr>
            <p:ph idx="1"/>
          </p:nvPr>
        </p:nvSpPr>
        <p:spPr>
          <a:xfrm>
            <a:off x="685800" y="2194560"/>
            <a:ext cx="10820400" cy="4541091"/>
          </a:xfrm>
        </p:spPr>
        <p:txBody>
          <a:bodyPr>
            <a:normAutofit fontScale="92500" lnSpcReduction="10000"/>
          </a:bodyPr>
          <a:lstStyle/>
          <a:p>
            <a:r>
              <a:rPr lang="en-US" sz="3200" dirty="0"/>
              <a:t>Nature and Process of  </a:t>
            </a:r>
            <a:r>
              <a:rPr lang="en-US" sz="3200" dirty="0" smtClean="0"/>
              <a:t>Communication</a:t>
            </a:r>
          </a:p>
          <a:p>
            <a:endParaRPr lang="en-US" sz="3200" dirty="0"/>
          </a:p>
          <a:p>
            <a:r>
              <a:rPr lang="en-US" sz="3200" dirty="0"/>
              <a:t>Characteristics of Effective Business </a:t>
            </a:r>
            <a:r>
              <a:rPr lang="en-US" sz="3200" dirty="0" smtClean="0"/>
              <a:t>communication</a:t>
            </a:r>
          </a:p>
          <a:p>
            <a:endParaRPr lang="en-US" sz="3200" dirty="0"/>
          </a:p>
          <a:p>
            <a:r>
              <a:rPr lang="en-US" sz="3200" dirty="0"/>
              <a:t>Basic Forms of Communication, Communication in Organizational </a:t>
            </a:r>
            <a:r>
              <a:rPr lang="en-US" sz="3200" dirty="0" smtClean="0"/>
              <a:t>Setting</a:t>
            </a:r>
          </a:p>
          <a:p>
            <a:endParaRPr lang="en-US" sz="3200" dirty="0"/>
          </a:p>
          <a:p>
            <a:r>
              <a:rPr lang="en-US" sz="3200" dirty="0"/>
              <a:t>Communication Barriers, Guidelines for overcoming the Barriers</a:t>
            </a:r>
          </a:p>
          <a:p>
            <a:endParaRPr lang="en-US" sz="3200" dirty="0"/>
          </a:p>
        </p:txBody>
      </p:sp>
    </p:spTree>
    <p:extLst>
      <p:ext uri="{BB962C8B-B14F-4D97-AF65-F5344CB8AC3E}">
        <p14:creationId xmlns:p14="http://schemas.microsoft.com/office/powerpoint/2010/main" val="3792116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0608"/>
            <a:ext cx="10820400" cy="1275009"/>
          </a:xfrm>
        </p:spPr>
        <p:txBody>
          <a:bodyPr>
            <a:normAutofit/>
          </a:bodyPr>
          <a:lstStyle/>
          <a:p>
            <a:r>
              <a:rPr lang="en-US" sz="4800" b="1" dirty="0" smtClean="0"/>
              <a:t>Basic Forms of Communication</a:t>
            </a:r>
            <a:endParaRPr lang="en-US" sz="4800" b="1" dirty="0"/>
          </a:p>
        </p:txBody>
      </p:sp>
      <p:sp>
        <p:nvSpPr>
          <p:cNvPr id="3" name="Content Placeholder 2"/>
          <p:cNvSpPr>
            <a:spLocks noGrp="1"/>
          </p:cNvSpPr>
          <p:nvPr>
            <p:ph idx="1"/>
          </p:nvPr>
        </p:nvSpPr>
        <p:spPr>
          <a:xfrm>
            <a:off x="685800" y="1764406"/>
            <a:ext cx="10820400" cy="4454279"/>
          </a:xfrm>
        </p:spPr>
        <p:txBody>
          <a:bodyPr>
            <a:normAutofit/>
          </a:bodyPr>
          <a:lstStyle/>
          <a:p>
            <a:r>
              <a:rPr lang="en-US" sz="4000" dirty="0" smtClean="0"/>
              <a:t>Verbal Communication</a:t>
            </a:r>
          </a:p>
          <a:p>
            <a:endParaRPr lang="en-US" sz="4000" dirty="0"/>
          </a:p>
          <a:p>
            <a:r>
              <a:rPr lang="en-US" sz="4000" dirty="0" smtClean="0"/>
              <a:t>Non-Verbal Communication</a:t>
            </a:r>
          </a:p>
          <a:p>
            <a:endParaRPr lang="en-US" sz="4000" dirty="0"/>
          </a:p>
          <a:p>
            <a:r>
              <a:rPr lang="en-US" sz="4000" dirty="0" smtClean="0"/>
              <a:t>Written Communication</a:t>
            </a:r>
            <a:endParaRPr lang="en-US" sz="4000" dirty="0"/>
          </a:p>
        </p:txBody>
      </p:sp>
    </p:spTree>
    <p:extLst>
      <p:ext uri="{BB962C8B-B14F-4D97-AF65-F5344CB8AC3E}">
        <p14:creationId xmlns:p14="http://schemas.microsoft.com/office/powerpoint/2010/main" val="1441505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60608"/>
            <a:ext cx="10820400" cy="5858077"/>
          </a:xfrm>
        </p:spPr>
        <p:txBody>
          <a:bodyPr/>
          <a:lstStyle/>
          <a:p>
            <a:r>
              <a:rPr lang="en-US" sz="4400" b="1" dirty="0" smtClean="0"/>
              <a:t>Verbal Communication</a:t>
            </a:r>
          </a:p>
          <a:p>
            <a:endParaRPr lang="en-US" dirty="0"/>
          </a:p>
          <a:p>
            <a:endParaRPr lang="en-US" sz="3200" dirty="0" smtClean="0"/>
          </a:p>
          <a:p>
            <a:r>
              <a:rPr lang="en-US" sz="3200" dirty="0" smtClean="0"/>
              <a:t>Verbal </a:t>
            </a:r>
            <a:r>
              <a:rPr lang="en-US" sz="3200" dirty="0"/>
              <a:t>communications in business take place over the phone or in person.</a:t>
            </a:r>
          </a:p>
        </p:txBody>
      </p:sp>
    </p:spTree>
    <p:extLst>
      <p:ext uri="{BB962C8B-B14F-4D97-AF65-F5344CB8AC3E}">
        <p14:creationId xmlns:p14="http://schemas.microsoft.com/office/powerpoint/2010/main" val="1124752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02276"/>
            <a:ext cx="10820400" cy="5716409"/>
          </a:xfrm>
        </p:spPr>
        <p:txBody>
          <a:bodyPr>
            <a:normAutofit fontScale="92500" lnSpcReduction="10000"/>
          </a:bodyPr>
          <a:lstStyle/>
          <a:p>
            <a:r>
              <a:rPr lang="en-US" sz="3000" b="1" dirty="0" smtClean="0"/>
              <a:t>Non-Verbal Communication</a:t>
            </a:r>
          </a:p>
          <a:p>
            <a:endParaRPr lang="en-US" dirty="0"/>
          </a:p>
          <a:p>
            <a:r>
              <a:rPr lang="en-US" dirty="0"/>
              <a:t>What you say is a vital part of any communication. But what you don’t say can be even more important. Research also shows that 55% of in-person communication comes from nonverbal cues like facial expressions, body stance, and tone of voice</a:t>
            </a:r>
            <a:r>
              <a:rPr lang="en-US" dirty="0" smtClean="0"/>
              <a:t>.</a:t>
            </a:r>
          </a:p>
          <a:p>
            <a:endParaRPr lang="en-US" dirty="0"/>
          </a:p>
          <a:p>
            <a:r>
              <a:rPr lang="en-US" sz="3500" b="1" dirty="0"/>
              <a:t>Body Language</a:t>
            </a:r>
          </a:p>
          <a:p>
            <a:r>
              <a:rPr lang="en-US" dirty="0"/>
              <a:t>A simple rule of thumb is that simplicity, directness, and warmth convey sincerity. And sincerity is key to effective communication. A firm handshake, given with a warm, dry hand, is a great way to establish trust. A weak, clammy handshake conveys a lack of </a:t>
            </a:r>
            <a:r>
              <a:rPr lang="en-US" dirty="0" smtClean="0"/>
              <a:t>trustworthiness</a:t>
            </a:r>
            <a:endParaRPr lang="en-US" dirty="0"/>
          </a:p>
          <a:p>
            <a:endParaRPr lang="en-US" dirty="0"/>
          </a:p>
          <a:p>
            <a:r>
              <a:rPr lang="en-US" sz="3000" b="1" dirty="0"/>
              <a:t>Eye Contact</a:t>
            </a:r>
          </a:p>
          <a:p>
            <a:r>
              <a:rPr lang="en-US" dirty="0"/>
              <a:t>In business, the style and duration of eye contact considered appropriate vary greatly across cultures. In the United States, looking someone in the eye (for about a second) is considered a sign of trustworthiness.</a:t>
            </a:r>
          </a:p>
          <a:p>
            <a:endParaRPr lang="en-US" dirty="0"/>
          </a:p>
        </p:txBody>
      </p:sp>
    </p:spTree>
    <p:extLst>
      <p:ext uri="{BB962C8B-B14F-4D97-AF65-F5344CB8AC3E}">
        <p14:creationId xmlns:p14="http://schemas.microsoft.com/office/powerpoint/2010/main" val="3091786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8186"/>
            <a:ext cx="10820400" cy="5924282"/>
          </a:xfrm>
        </p:spPr>
        <p:txBody>
          <a:bodyPr>
            <a:normAutofit lnSpcReduction="10000"/>
          </a:bodyPr>
          <a:lstStyle/>
          <a:p>
            <a:r>
              <a:rPr lang="en-US" sz="3200" b="1" dirty="0" smtClean="0"/>
              <a:t>Facial  Expression</a:t>
            </a:r>
          </a:p>
          <a:p>
            <a:r>
              <a:rPr lang="en-US" dirty="0" smtClean="0"/>
              <a:t>The human face can produce thousands of different expressions. These expressions have been decoded by experts as corresponding to hundreds of different emotional states (Ekman, et. al., 2008). Our faces convey basic information to the outside world. Happiness is associated with an upturned mouth and slightly closed eyes; fear with an open mouth and wide-eyed stare. Flitting (“shifty”) eyes and pursed lips convey a lack of trustworthiness. The effect of facial expressions in conversation is instantaneous. Our brains may register them as “a feeling” about someone’s character.</a:t>
            </a:r>
          </a:p>
          <a:p>
            <a:endParaRPr lang="en-US" dirty="0" smtClean="0"/>
          </a:p>
          <a:p>
            <a:r>
              <a:rPr lang="en-US" sz="3200" b="1" dirty="0" smtClean="0"/>
              <a:t>Posture</a:t>
            </a:r>
          </a:p>
          <a:p>
            <a:r>
              <a:rPr lang="en-US" dirty="0" smtClean="0"/>
              <a:t>The position of our body relative to a chair or another person is another powerful silent messenger that conveys interest, aloofness, professionalism—or lack thereof. Head up, back straight (but not rigid) implies an upright character. In interview situations, experts advise mirroring an interviewer’s tendency to lean in and settle back in her seat. The subtle repetition of the other person’s posture conveys that we are listening and responding.</a:t>
            </a:r>
          </a:p>
          <a:p>
            <a:endParaRPr lang="en-US" dirty="0"/>
          </a:p>
        </p:txBody>
      </p:sp>
    </p:spTree>
    <p:extLst>
      <p:ext uri="{BB962C8B-B14F-4D97-AF65-F5344CB8AC3E}">
        <p14:creationId xmlns:p14="http://schemas.microsoft.com/office/powerpoint/2010/main" val="2861816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62886"/>
            <a:ext cx="10820400" cy="5355800"/>
          </a:xfrm>
        </p:spPr>
        <p:txBody>
          <a:bodyPr>
            <a:normAutofit fontScale="85000" lnSpcReduction="20000"/>
          </a:bodyPr>
          <a:lstStyle/>
          <a:p>
            <a:endParaRPr lang="en-US" sz="3600" b="1" dirty="0"/>
          </a:p>
          <a:p>
            <a:r>
              <a:rPr lang="en-US" sz="3600" b="1" dirty="0" smtClean="0"/>
              <a:t>Touch</a:t>
            </a:r>
          </a:p>
          <a:p>
            <a:endParaRPr lang="en-US" sz="3600" b="1" dirty="0"/>
          </a:p>
          <a:p>
            <a:r>
              <a:rPr lang="en-US" sz="3500" dirty="0"/>
              <a:t>The meaning of a simple touch differs between individuals, genders, and cultures. In Mexico, when doing business, men may find themselves being grasped on the arm by another man. To pull away is seen as rude. In Indonesia, to touch anyone on the head or touch anything with one’s foot is considered highly offensive. In the Far East, according to business etiquette writer </a:t>
            </a:r>
            <a:r>
              <a:rPr lang="en-US" sz="3500" dirty="0" err="1"/>
              <a:t>Nazir</a:t>
            </a:r>
            <a:r>
              <a:rPr lang="en-US" sz="3500" dirty="0"/>
              <a:t> </a:t>
            </a:r>
            <a:r>
              <a:rPr lang="en-US" sz="3500" dirty="0" err="1"/>
              <a:t>Daud</a:t>
            </a:r>
            <a:r>
              <a:rPr lang="en-US" sz="3500" dirty="0"/>
              <a:t>, “it is considered impolite for a woman to shake a man’s hand (</a:t>
            </a:r>
            <a:r>
              <a:rPr lang="en-US" sz="3500" dirty="0" err="1"/>
              <a:t>Daud</a:t>
            </a:r>
            <a:r>
              <a:rPr lang="en-US" sz="3500" dirty="0"/>
              <a:t>, 2008).” Americans, as we have noted, place great value in a firm handshake.</a:t>
            </a:r>
          </a:p>
          <a:p>
            <a:endParaRPr lang="en-US" dirty="0"/>
          </a:p>
        </p:txBody>
      </p:sp>
    </p:spTree>
    <p:extLst>
      <p:ext uri="{BB962C8B-B14F-4D97-AF65-F5344CB8AC3E}">
        <p14:creationId xmlns:p14="http://schemas.microsoft.com/office/powerpoint/2010/main" val="942579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20462"/>
            <a:ext cx="10820400" cy="5098223"/>
          </a:xfrm>
        </p:spPr>
        <p:txBody>
          <a:bodyPr/>
          <a:lstStyle/>
          <a:p>
            <a:r>
              <a:rPr lang="en-US" sz="4000" b="1" dirty="0" smtClean="0"/>
              <a:t>Space</a:t>
            </a:r>
          </a:p>
          <a:p>
            <a:endParaRPr lang="en-US" sz="4000" b="1" dirty="0"/>
          </a:p>
          <a:p>
            <a:r>
              <a:rPr lang="en-US" sz="2800" dirty="0"/>
              <a:t>Anthropologist Edward T. Hall coined the term proxemics to denote the different kinds of distance that occur between people. These distances vary between cultures. The figure below outlines the basic proxemics of everyday life and their meaning (Hall, 1966):</a:t>
            </a:r>
          </a:p>
        </p:txBody>
      </p:sp>
    </p:spTree>
    <p:extLst>
      <p:ext uri="{BB962C8B-B14F-4D97-AF65-F5344CB8AC3E}">
        <p14:creationId xmlns:p14="http://schemas.microsoft.com/office/powerpoint/2010/main" val="1471760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002244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92428"/>
            <a:ext cx="10820400" cy="5626257"/>
          </a:xfrm>
        </p:spPr>
        <p:txBody>
          <a:bodyPr/>
          <a:lstStyle/>
          <a:p>
            <a:r>
              <a:rPr lang="en-US" sz="3600" b="1" dirty="0"/>
              <a:t>Written Communication</a:t>
            </a:r>
          </a:p>
          <a:p>
            <a:endParaRPr lang="en-US" dirty="0"/>
          </a:p>
          <a:p>
            <a:r>
              <a:rPr lang="en-US" sz="2800" dirty="0"/>
              <a:t>Letters</a:t>
            </a:r>
          </a:p>
          <a:p>
            <a:endParaRPr lang="en-US" sz="2800" dirty="0"/>
          </a:p>
          <a:p>
            <a:r>
              <a:rPr lang="en-US" sz="2800" dirty="0"/>
              <a:t>Memos</a:t>
            </a:r>
          </a:p>
          <a:p>
            <a:endParaRPr lang="en-US" sz="2800" dirty="0"/>
          </a:p>
          <a:p>
            <a:r>
              <a:rPr lang="en-US" sz="2800" dirty="0"/>
              <a:t>Emails</a:t>
            </a:r>
          </a:p>
          <a:p>
            <a:endParaRPr lang="en-US" sz="2800" dirty="0"/>
          </a:p>
          <a:p>
            <a:r>
              <a:rPr lang="en-US" sz="2800" dirty="0"/>
              <a:t>Reports</a:t>
            </a:r>
          </a:p>
          <a:p>
            <a:endParaRPr lang="en-US" sz="2800" dirty="0"/>
          </a:p>
        </p:txBody>
      </p:sp>
    </p:spTree>
    <p:extLst>
      <p:ext uri="{BB962C8B-B14F-4D97-AF65-F5344CB8AC3E}">
        <p14:creationId xmlns:p14="http://schemas.microsoft.com/office/powerpoint/2010/main" val="1536575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 Barriers in business</a:t>
            </a:r>
            <a:endParaRPr lang="en-US" b="1" dirty="0"/>
          </a:p>
        </p:txBody>
      </p:sp>
      <p:sp>
        <p:nvSpPr>
          <p:cNvPr id="3" name="Content Placeholder 2"/>
          <p:cNvSpPr>
            <a:spLocks noGrp="1"/>
          </p:cNvSpPr>
          <p:nvPr>
            <p:ph idx="1"/>
          </p:nvPr>
        </p:nvSpPr>
        <p:spPr>
          <a:xfrm>
            <a:off x="685800" y="1854558"/>
            <a:ext cx="10820400" cy="4816698"/>
          </a:xfrm>
        </p:spPr>
        <p:txBody>
          <a:bodyPr>
            <a:normAutofit/>
          </a:bodyPr>
          <a:lstStyle/>
          <a:p>
            <a:pPr marL="457200" indent="-457200">
              <a:buFont typeface="+mj-lt"/>
              <a:buAutoNum type="arabicPeriod"/>
            </a:pPr>
            <a:endParaRPr lang="en-US" sz="3600" b="1" dirty="0" smtClean="0"/>
          </a:p>
          <a:p>
            <a:pPr marL="457200" indent="-457200">
              <a:buFont typeface="+mj-lt"/>
              <a:buAutoNum type="arabicPeriod"/>
            </a:pPr>
            <a:r>
              <a:rPr lang="en-US" sz="3600" b="1" dirty="0" smtClean="0"/>
              <a:t>Not Listening</a:t>
            </a:r>
          </a:p>
          <a:p>
            <a:pPr marL="457200" indent="-457200">
              <a:buFont typeface="+mj-lt"/>
              <a:buAutoNum type="arabicPeriod"/>
            </a:pPr>
            <a:endParaRPr lang="en-US" sz="3600" b="1" dirty="0" smtClean="0"/>
          </a:p>
          <a:p>
            <a:pPr marL="0" indent="0">
              <a:buNone/>
            </a:pPr>
            <a:r>
              <a:rPr lang="en-US" sz="3600" dirty="0"/>
              <a:t>One of the most common barriers to communication is poor listening skills.</a:t>
            </a:r>
          </a:p>
          <a:p>
            <a:pPr marL="0" indent="0">
              <a:buNone/>
            </a:pPr>
            <a:endParaRPr lang="en-US" sz="3200" dirty="0"/>
          </a:p>
        </p:txBody>
      </p:sp>
    </p:spTree>
    <p:extLst>
      <p:ext uri="{BB962C8B-B14F-4D97-AF65-F5344CB8AC3E}">
        <p14:creationId xmlns:p14="http://schemas.microsoft.com/office/powerpoint/2010/main" val="827064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437" y="1390919"/>
            <a:ext cx="10820400" cy="4892162"/>
          </a:xfrm>
        </p:spPr>
        <p:txBody>
          <a:bodyPr>
            <a:normAutofit/>
          </a:bodyPr>
          <a:lstStyle/>
          <a:p>
            <a:pPr marL="0" indent="0">
              <a:buNone/>
            </a:pPr>
            <a:r>
              <a:rPr lang="en-US" sz="3600" b="1" dirty="0" smtClean="0"/>
              <a:t>2. Making Assumptions</a:t>
            </a:r>
          </a:p>
          <a:p>
            <a:endParaRPr lang="en-US" sz="3600" b="1" dirty="0"/>
          </a:p>
          <a:p>
            <a:pPr marL="0" indent="0">
              <a:buNone/>
            </a:pPr>
            <a:r>
              <a:rPr lang="en-US" sz="2800" dirty="0"/>
              <a:t>How many times have you made a decision based on assuming something will happen. </a:t>
            </a:r>
          </a:p>
          <a:p>
            <a:endParaRPr lang="en-US" sz="3600" b="1" dirty="0"/>
          </a:p>
        </p:txBody>
      </p:sp>
    </p:spTree>
    <p:extLst>
      <p:ext uri="{BB962C8B-B14F-4D97-AF65-F5344CB8AC3E}">
        <p14:creationId xmlns:p14="http://schemas.microsoft.com/office/powerpoint/2010/main" val="3320933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764373"/>
            <a:ext cx="10991045" cy="1293028"/>
          </a:xfrm>
        </p:spPr>
        <p:txBody>
          <a:bodyPr/>
          <a:lstStyle/>
          <a:p>
            <a:r>
              <a:rPr lang="en-US" dirty="0"/>
              <a:t>Effective Business Communication</a:t>
            </a:r>
          </a:p>
        </p:txBody>
      </p:sp>
      <p:sp>
        <p:nvSpPr>
          <p:cNvPr id="3" name="Content Placeholder 2"/>
          <p:cNvSpPr>
            <a:spLocks noGrp="1"/>
          </p:cNvSpPr>
          <p:nvPr>
            <p:ph idx="1"/>
          </p:nvPr>
        </p:nvSpPr>
        <p:spPr/>
        <p:txBody>
          <a:bodyPr>
            <a:normAutofit/>
          </a:bodyPr>
          <a:lstStyle/>
          <a:p>
            <a:r>
              <a:rPr lang="en-US" sz="2800" dirty="0"/>
              <a:t>Effective business communication is a two-way process of exchanging ideas and information. </a:t>
            </a:r>
            <a:endParaRPr lang="en-US" sz="2800" dirty="0" smtClean="0"/>
          </a:p>
          <a:p>
            <a:endParaRPr lang="en-US" sz="2800" dirty="0"/>
          </a:p>
          <a:p>
            <a:r>
              <a:rPr lang="en-US" sz="2800" dirty="0"/>
              <a:t>Good relations among members of a business are critical for success. Good communication skills are an important element for the development of good </a:t>
            </a:r>
            <a:r>
              <a:rPr lang="en-US" sz="2800" dirty="0" smtClean="0"/>
              <a:t>relationships.</a:t>
            </a:r>
            <a:endParaRPr lang="en-US" sz="2800" dirty="0"/>
          </a:p>
        </p:txBody>
      </p:sp>
    </p:spTree>
    <p:extLst>
      <p:ext uri="{BB962C8B-B14F-4D97-AF65-F5344CB8AC3E}">
        <p14:creationId xmlns:p14="http://schemas.microsoft.com/office/powerpoint/2010/main" val="2314297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36372"/>
            <a:ext cx="10820400" cy="4982313"/>
          </a:xfrm>
        </p:spPr>
        <p:txBody>
          <a:bodyPr/>
          <a:lstStyle/>
          <a:p>
            <a:pPr marL="0" indent="0">
              <a:buNone/>
            </a:pPr>
            <a:r>
              <a:rPr lang="en-US" sz="4000" b="1" dirty="0" smtClean="0"/>
              <a:t>3. Body </a:t>
            </a:r>
            <a:r>
              <a:rPr lang="en-US" sz="4000" b="1" dirty="0"/>
              <a:t>language</a:t>
            </a:r>
          </a:p>
          <a:p>
            <a:endParaRPr lang="en-US" sz="4000" b="1" dirty="0" smtClean="0"/>
          </a:p>
          <a:p>
            <a:pPr marL="0" indent="0">
              <a:buNone/>
            </a:pPr>
            <a:endParaRPr lang="en-US" sz="3600" dirty="0" smtClean="0"/>
          </a:p>
          <a:p>
            <a:pPr marL="0" indent="0">
              <a:buNone/>
            </a:pPr>
            <a:r>
              <a:rPr lang="en-US" sz="3200" dirty="0"/>
              <a:t>The impacts of these traits can effect workplace relationships and your willingness to take part in communicating.</a:t>
            </a:r>
          </a:p>
        </p:txBody>
      </p:sp>
    </p:spTree>
    <p:extLst>
      <p:ext uri="{BB962C8B-B14F-4D97-AF65-F5344CB8AC3E}">
        <p14:creationId xmlns:p14="http://schemas.microsoft.com/office/powerpoint/2010/main" val="2176920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437" y="1043190"/>
            <a:ext cx="10820400" cy="5175496"/>
          </a:xfrm>
        </p:spPr>
        <p:txBody>
          <a:bodyPr>
            <a:normAutofit/>
          </a:bodyPr>
          <a:lstStyle/>
          <a:p>
            <a:pPr marL="0" indent="0">
              <a:buNone/>
            </a:pPr>
            <a:r>
              <a:rPr lang="en-US" sz="3600" b="1" dirty="0" smtClean="0"/>
              <a:t>4. Ineffective Questions</a:t>
            </a:r>
          </a:p>
          <a:p>
            <a:endParaRPr lang="en-US" sz="3600" b="1" dirty="0"/>
          </a:p>
          <a:p>
            <a:endParaRPr lang="en-US" sz="3600" b="1" dirty="0" smtClean="0"/>
          </a:p>
          <a:p>
            <a:r>
              <a:rPr lang="en-US" sz="3200" dirty="0"/>
              <a:t>Quite often people ask questions that lack details. The whole point of asking </a:t>
            </a:r>
            <a:r>
              <a:rPr lang="en-US" sz="3200" dirty="0" smtClean="0"/>
              <a:t>questions </a:t>
            </a:r>
            <a:r>
              <a:rPr lang="en-US" sz="3200" dirty="0"/>
              <a:t>in the first place is to confirm what has been communicated or for clarification. Asking the right types of questions will provide effective communication in the workplace.</a:t>
            </a:r>
          </a:p>
        </p:txBody>
      </p:sp>
    </p:spTree>
    <p:extLst>
      <p:ext uri="{BB962C8B-B14F-4D97-AF65-F5344CB8AC3E}">
        <p14:creationId xmlns:p14="http://schemas.microsoft.com/office/powerpoint/2010/main" val="184844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65916"/>
            <a:ext cx="10820400" cy="5252770"/>
          </a:xfrm>
        </p:spPr>
        <p:txBody>
          <a:bodyPr>
            <a:normAutofit/>
          </a:bodyPr>
          <a:lstStyle/>
          <a:p>
            <a:pPr marL="0" indent="0">
              <a:buNone/>
            </a:pPr>
            <a:r>
              <a:rPr lang="en-US" sz="3600" b="1" dirty="0" smtClean="0"/>
              <a:t>5.  Information Overload</a:t>
            </a:r>
          </a:p>
          <a:p>
            <a:endParaRPr lang="en-US" sz="3600" b="1" dirty="0"/>
          </a:p>
          <a:p>
            <a:pPr marL="0" indent="0">
              <a:buNone/>
            </a:pPr>
            <a:r>
              <a:rPr lang="en-US" sz="3600" dirty="0"/>
              <a:t>Many times effective communication in the workplace is blocked by the overwhelming amount of information</a:t>
            </a:r>
            <a:r>
              <a:rPr lang="en-US" sz="2800" dirty="0"/>
              <a:t>.</a:t>
            </a:r>
          </a:p>
        </p:txBody>
      </p:sp>
    </p:spTree>
    <p:extLst>
      <p:ext uri="{BB962C8B-B14F-4D97-AF65-F5344CB8AC3E}">
        <p14:creationId xmlns:p14="http://schemas.microsoft.com/office/powerpoint/2010/main" val="2359981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921" y="1081826"/>
            <a:ext cx="10820400" cy="5162618"/>
          </a:xfrm>
        </p:spPr>
        <p:txBody>
          <a:bodyPr>
            <a:normAutofit/>
          </a:bodyPr>
          <a:lstStyle/>
          <a:p>
            <a:pPr marL="0" indent="0">
              <a:buNone/>
            </a:pPr>
            <a:r>
              <a:rPr lang="en-US" sz="3600" b="1" dirty="0" smtClean="0"/>
              <a:t>6. Emotional Distractions</a:t>
            </a:r>
          </a:p>
          <a:p>
            <a:pPr marL="0" indent="0">
              <a:buNone/>
            </a:pPr>
            <a:endParaRPr lang="en-US" sz="3600" b="1" dirty="0"/>
          </a:p>
          <a:p>
            <a:pPr marL="0" indent="0">
              <a:buNone/>
            </a:pPr>
            <a:endParaRPr lang="en-US" sz="3200" dirty="0" smtClean="0"/>
          </a:p>
          <a:p>
            <a:r>
              <a:rPr lang="en-US" sz="3600" dirty="0"/>
              <a:t>Emotions play a big role in how we approach and accomplish things.</a:t>
            </a:r>
          </a:p>
          <a:p>
            <a:pPr marL="0" indent="0">
              <a:buNone/>
            </a:pPr>
            <a:endParaRPr lang="en-US" sz="3600" b="1" dirty="0"/>
          </a:p>
        </p:txBody>
      </p:sp>
    </p:spTree>
    <p:extLst>
      <p:ext uri="{BB962C8B-B14F-4D97-AF65-F5344CB8AC3E}">
        <p14:creationId xmlns:p14="http://schemas.microsoft.com/office/powerpoint/2010/main" val="2034682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72732"/>
            <a:ext cx="10820400" cy="5445953"/>
          </a:xfrm>
        </p:spPr>
        <p:txBody>
          <a:bodyPr>
            <a:normAutofit/>
          </a:bodyPr>
          <a:lstStyle/>
          <a:p>
            <a:pPr marL="0" indent="0">
              <a:buNone/>
            </a:pPr>
            <a:r>
              <a:rPr lang="en-US" sz="4400" b="1" dirty="0" smtClean="0"/>
              <a:t>7. Conflicting Messages</a:t>
            </a:r>
          </a:p>
          <a:p>
            <a:pPr marL="0" indent="0">
              <a:buNone/>
            </a:pPr>
            <a:endParaRPr lang="en-US" sz="4400" b="1" dirty="0"/>
          </a:p>
          <a:p>
            <a:pPr marL="0" indent="0">
              <a:buNone/>
            </a:pPr>
            <a:r>
              <a:rPr lang="en-US" sz="3200" dirty="0"/>
              <a:t>Communications can be sometimes conflicting and this will cause the communication process to breakdown. Inconsistent body language tells the story of one thing, but the message discussed is different.</a:t>
            </a:r>
            <a:endParaRPr lang="en-US" sz="3200" dirty="0" smtClean="0"/>
          </a:p>
          <a:p>
            <a:endParaRPr lang="en-US" sz="4800" b="1" dirty="0"/>
          </a:p>
          <a:p>
            <a:endParaRPr lang="en-US" sz="4400" b="1" dirty="0"/>
          </a:p>
        </p:txBody>
      </p:sp>
    </p:spTree>
    <p:extLst>
      <p:ext uri="{BB962C8B-B14F-4D97-AF65-F5344CB8AC3E}">
        <p14:creationId xmlns:p14="http://schemas.microsoft.com/office/powerpoint/2010/main" val="2188277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679" y="978795"/>
            <a:ext cx="10820400" cy="5304286"/>
          </a:xfrm>
        </p:spPr>
        <p:txBody>
          <a:bodyPr/>
          <a:lstStyle/>
          <a:p>
            <a:r>
              <a:rPr lang="en-US" sz="4000" b="1" dirty="0"/>
              <a:t>Language</a:t>
            </a:r>
          </a:p>
          <a:p>
            <a:endParaRPr lang="en-US" dirty="0" smtClean="0"/>
          </a:p>
          <a:p>
            <a:endParaRPr lang="en-US" dirty="0"/>
          </a:p>
          <a:p>
            <a:r>
              <a:rPr lang="en-US" sz="3200" dirty="0"/>
              <a:t>Differences in languages that are spoken in the workplace can effect your ability to communicate. Words can be misunderstood and misconstrued that in turn can cause negative communication barriers.</a:t>
            </a:r>
          </a:p>
        </p:txBody>
      </p:sp>
    </p:spTree>
    <p:extLst>
      <p:ext uri="{BB962C8B-B14F-4D97-AF65-F5344CB8AC3E}">
        <p14:creationId xmlns:p14="http://schemas.microsoft.com/office/powerpoint/2010/main" val="14311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76518"/>
            <a:ext cx="10820400" cy="5742168"/>
          </a:xfrm>
        </p:spPr>
        <p:txBody>
          <a:bodyPr/>
          <a:lstStyle/>
          <a:p>
            <a:r>
              <a:rPr lang="en-US" sz="3600" b="1" dirty="0"/>
              <a:t>Common Barriers to Effective Communication</a:t>
            </a:r>
          </a:p>
          <a:p>
            <a:endParaRPr lang="en-US" dirty="0" smtClean="0"/>
          </a:p>
          <a:p>
            <a:pPr marL="457200" indent="-457200">
              <a:buFont typeface="+mj-lt"/>
              <a:buAutoNum type="arabicPeriod"/>
            </a:pPr>
            <a:r>
              <a:rPr lang="en-US" dirty="0"/>
              <a:t>The use of jargon.</a:t>
            </a:r>
          </a:p>
          <a:p>
            <a:pPr marL="457200" indent="-457200">
              <a:buFont typeface="+mj-lt"/>
              <a:buAutoNum type="arabicPeriod"/>
            </a:pPr>
            <a:r>
              <a:rPr lang="en-US" dirty="0"/>
              <a:t>Lack of attention, interest, distractions, or irrelevance to the receiver. </a:t>
            </a:r>
          </a:p>
          <a:p>
            <a:pPr marL="457200" indent="-457200">
              <a:buFont typeface="+mj-lt"/>
              <a:buAutoNum type="arabicPeriod"/>
            </a:pPr>
            <a:r>
              <a:rPr lang="en-US" dirty="0"/>
              <a:t>Differences in perception and viewpoint</a:t>
            </a:r>
            <a:r>
              <a:rPr lang="en-US" dirty="0" smtClean="0"/>
              <a:t>.</a:t>
            </a:r>
          </a:p>
          <a:p>
            <a:pPr marL="457200" indent="-457200">
              <a:buFont typeface="+mj-lt"/>
              <a:buAutoNum type="arabicPeriod"/>
            </a:pPr>
            <a:r>
              <a:rPr lang="en-US" dirty="0"/>
              <a:t>Physical barriers to non-verbal communication. </a:t>
            </a:r>
          </a:p>
          <a:p>
            <a:pPr marL="457200" indent="-457200">
              <a:buFont typeface="+mj-lt"/>
              <a:buAutoNum type="arabicPeriod"/>
            </a:pPr>
            <a:r>
              <a:rPr lang="en-US" dirty="0"/>
              <a:t>Language </a:t>
            </a:r>
            <a:r>
              <a:rPr lang="en-US" dirty="0" smtClean="0"/>
              <a:t>differences.</a:t>
            </a:r>
          </a:p>
          <a:p>
            <a:pPr marL="457200" indent="-457200">
              <a:buFont typeface="+mj-lt"/>
              <a:buAutoNum type="arabicPeriod"/>
            </a:pPr>
            <a:r>
              <a:rPr lang="en-US" dirty="0"/>
              <a:t>Expectations and </a:t>
            </a:r>
            <a:r>
              <a:rPr lang="en-US" dirty="0" smtClean="0"/>
              <a:t>prejudices.</a:t>
            </a:r>
            <a:endParaRPr lang="en-US" dirty="0"/>
          </a:p>
        </p:txBody>
      </p:sp>
    </p:spTree>
    <p:extLst>
      <p:ext uri="{BB962C8B-B14F-4D97-AF65-F5344CB8AC3E}">
        <p14:creationId xmlns:p14="http://schemas.microsoft.com/office/powerpoint/2010/main" val="3392144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6215"/>
            <a:ext cx="10820400" cy="1390918"/>
          </a:xfrm>
        </p:spPr>
        <p:txBody>
          <a:bodyPr/>
          <a:lstStyle/>
          <a:p>
            <a:r>
              <a:rPr lang="en-US" b="1" dirty="0" smtClean="0"/>
              <a:t>Guidelines for overcoming the barriers</a:t>
            </a:r>
            <a:endParaRPr lang="en-US" b="1" dirty="0"/>
          </a:p>
        </p:txBody>
      </p:sp>
      <p:sp>
        <p:nvSpPr>
          <p:cNvPr id="3" name="Content Placeholder 2"/>
          <p:cNvSpPr>
            <a:spLocks noGrp="1"/>
          </p:cNvSpPr>
          <p:nvPr>
            <p:ph type="body" idx="1"/>
          </p:nvPr>
        </p:nvSpPr>
        <p:spPr>
          <a:xfrm>
            <a:off x="685800" y="1687134"/>
            <a:ext cx="10820400" cy="4803818"/>
          </a:xfrm>
        </p:spPr>
        <p:txBody>
          <a:bodyPr/>
          <a:lstStyle/>
          <a:p>
            <a:pPr marL="457200" indent="-457200">
              <a:buFont typeface="+mj-lt"/>
              <a:buAutoNum type="arabicPeriod"/>
            </a:pPr>
            <a:r>
              <a:rPr lang="en-US" sz="3600" b="1" dirty="0"/>
              <a:t>Have Clarity In Your </a:t>
            </a:r>
            <a:r>
              <a:rPr lang="en-US" sz="3600" b="1" dirty="0" smtClean="0"/>
              <a:t>Thoughts</a:t>
            </a:r>
          </a:p>
          <a:p>
            <a:pPr marL="0" indent="0">
              <a:buNone/>
            </a:pPr>
            <a:endParaRPr lang="en-US" dirty="0"/>
          </a:p>
          <a:p>
            <a:pPr marL="0" indent="0">
              <a:buNone/>
            </a:pPr>
            <a:r>
              <a:rPr lang="en-US" sz="2800" dirty="0"/>
              <a:t>You should be very clear about your objective and what you want to convey. Arrange your thoughts in a proper order and then communicate accordingly. Systematic communication and clarity in thought get adequately received and appreciated. </a:t>
            </a:r>
          </a:p>
        </p:txBody>
      </p:sp>
    </p:spTree>
    <p:extLst>
      <p:ext uri="{BB962C8B-B14F-4D97-AF65-F5344CB8AC3E}">
        <p14:creationId xmlns:p14="http://schemas.microsoft.com/office/powerpoint/2010/main" val="2795162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7128"/>
            <a:ext cx="10820400" cy="5381558"/>
          </a:xfrm>
        </p:spPr>
        <p:txBody>
          <a:bodyPr>
            <a:normAutofit/>
          </a:bodyPr>
          <a:lstStyle/>
          <a:p>
            <a:pPr marL="0" indent="0">
              <a:buNone/>
            </a:pPr>
            <a:r>
              <a:rPr lang="en-US" sz="3600" b="1" dirty="0"/>
              <a:t>2. Understand the </a:t>
            </a:r>
            <a:r>
              <a:rPr lang="en-US" sz="3600" b="1" dirty="0" smtClean="0"/>
              <a:t>needs </a:t>
            </a:r>
            <a:r>
              <a:rPr lang="en-US" sz="3600" b="1" dirty="0"/>
              <a:t>of your </a:t>
            </a:r>
            <a:r>
              <a:rPr lang="en-US" sz="3600" b="1" dirty="0" smtClean="0"/>
              <a:t>audience</a:t>
            </a:r>
          </a:p>
          <a:p>
            <a:pPr marL="0" indent="0">
              <a:buNone/>
            </a:pPr>
            <a:endParaRPr lang="en-US" sz="3600" b="1" dirty="0"/>
          </a:p>
          <a:p>
            <a:pPr marL="0" indent="0">
              <a:buNone/>
            </a:pPr>
            <a:r>
              <a:rPr lang="en-US" sz="3200" dirty="0"/>
              <a:t>You should be emotional and sensitive towards the needs of your receiver. Understand his behavior, nature, culture, and religion, however, it does not mean you cannot express your feelings or thought, but it simply means that you are showing respect to his religious beliefs or thoughts and then stating your point of view.</a:t>
            </a:r>
          </a:p>
        </p:txBody>
      </p:sp>
    </p:spTree>
    <p:extLst>
      <p:ext uri="{BB962C8B-B14F-4D97-AF65-F5344CB8AC3E}">
        <p14:creationId xmlns:p14="http://schemas.microsoft.com/office/powerpoint/2010/main" val="2514000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11370"/>
            <a:ext cx="10820400" cy="5407316"/>
          </a:xfrm>
        </p:spPr>
        <p:txBody>
          <a:bodyPr>
            <a:normAutofit/>
          </a:bodyPr>
          <a:lstStyle/>
          <a:p>
            <a:pPr marL="0" indent="0">
              <a:buNone/>
            </a:pPr>
            <a:r>
              <a:rPr lang="en-US" sz="3200" b="1" dirty="0"/>
              <a:t>3. Seek the Advice of others before </a:t>
            </a:r>
            <a:r>
              <a:rPr lang="en-US" sz="3200" b="1" dirty="0" smtClean="0"/>
              <a:t>Communicating</a:t>
            </a:r>
          </a:p>
          <a:p>
            <a:pPr marL="0" indent="0">
              <a:buNone/>
            </a:pPr>
            <a:endParaRPr lang="en-US" sz="3200" b="1" dirty="0"/>
          </a:p>
          <a:p>
            <a:pPr marL="0" indent="0">
              <a:buNone/>
            </a:pPr>
            <a:r>
              <a:rPr lang="en-US" sz="3200" dirty="0"/>
              <a:t>If you are going for a high prolific meeting, seek the advice from your seniors and colleagues on the level and kind of talk that should be given. The main advantage of this practice is simple, you can get many ideas which can build your motivation and knowledge and you can then use the same to meet your purpose.</a:t>
            </a:r>
          </a:p>
        </p:txBody>
      </p:sp>
    </p:spTree>
    <p:extLst>
      <p:ext uri="{BB962C8B-B14F-4D97-AF65-F5344CB8AC3E}">
        <p14:creationId xmlns:p14="http://schemas.microsoft.com/office/powerpoint/2010/main" val="4231099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r>
              <a:rPr lang="en-US" sz="4400" dirty="0" smtClean="0"/>
              <a:t>Nature and Process of Communication</a:t>
            </a:r>
            <a:endParaRPr lang="en-US" sz="4400"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Communication is the process of conveying information from a sender to a receiver with the use of medium in which the communicated information is understood the same way by both sender and receiver.</a:t>
            </a:r>
          </a:p>
          <a:p>
            <a:endParaRPr lang="en-US" sz="3200" dirty="0"/>
          </a:p>
          <a:p>
            <a:endParaRPr lang="en-US" sz="3200" dirty="0"/>
          </a:p>
        </p:txBody>
      </p:sp>
    </p:spTree>
    <p:extLst>
      <p:ext uri="{BB962C8B-B14F-4D97-AF65-F5344CB8AC3E}">
        <p14:creationId xmlns:p14="http://schemas.microsoft.com/office/powerpoint/2010/main" val="2050105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72732"/>
            <a:ext cx="10820400" cy="5445953"/>
          </a:xfrm>
        </p:spPr>
        <p:txBody>
          <a:bodyPr>
            <a:normAutofit/>
          </a:bodyPr>
          <a:lstStyle/>
          <a:p>
            <a:pPr marL="0" indent="0">
              <a:buNone/>
            </a:pPr>
            <a:r>
              <a:rPr lang="en-US" sz="3200" b="1" dirty="0" smtClean="0"/>
              <a:t>4. Take </a:t>
            </a:r>
            <a:r>
              <a:rPr lang="en-US" sz="3200" b="1" dirty="0"/>
              <a:t>adequate care of your Tone, Language and way you are </a:t>
            </a:r>
            <a:r>
              <a:rPr lang="en-US" sz="3200" b="1" dirty="0" smtClean="0"/>
              <a:t>speaking</a:t>
            </a:r>
          </a:p>
          <a:p>
            <a:endParaRPr lang="en-US" sz="3200" b="1" dirty="0"/>
          </a:p>
          <a:p>
            <a:r>
              <a:rPr lang="en-US" sz="3200" dirty="0"/>
              <a:t>Messages should be framed in a simple and polite tone which attracts the listeners. Care should be taken to keep the sentences short and simple. Technical words should be used only where they are required the most.</a:t>
            </a:r>
          </a:p>
        </p:txBody>
      </p:sp>
    </p:spTree>
    <p:extLst>
      <p:ext uri="{BB962C8B-B14F-4D97-AF65-F5344CB8AC3E}">
        <p14:creationId xmlns:p14="http://schemas.microsoft.com/office/powerpoint/2010/main" val="3001846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72732"/>
            <a:ext cx="10820400" cy="5445953"/>
          </a:xfrm>
        </p:spPr>
        <p:txBody>
          <a:bodyPr>
            <a:normAutofit/>
          </a:bodyPr>
          <a:lstStyle/>
          <a:p>
            <a:pPr marL="0" indent="0">
              <a:buNone/>
            </a:pPr>
            <a:r>
              <a:rPr lang="en-US" sz="3600" b="1" dirty="0" smtClean="0"/>
              <a:t>5. Have </a:t>
            </a:r>
            <a:r>
              <a:rPr lang="en-US" sz="3600" b="1" dirty="0"/>
              <a:t>a Feedback from the </a:t>
            </a:r>
            <a:r>
              <a:rPr lang="en-US" sz="3600" b="1" dirty="0" smtClean="0"/>
              <a:t>receiver</a:t>
            </a:r>
            <a:br>
              <a:rPr lang="en-US" sz="3600" b="1" dirty="0" smtClean="0"/>
            </a:br>
            <a:endParaRPr lang="en-US" sz="3600" b="1" dirty="0" smtClean="0"/>
          </a:p>
          <a:p>
            <a:r>
              <a:rPr lang="en-US" sz="3600" dirty="0"/>
              <a:t>Avoid asking listener, “Have you understood,” ask them instead their views about what you have said and the aspects they had grasped from your message. This is a most polite and best way to have your listener involve in a conversation. </a:t>
            </a:r>
          </a:p>
        </p:txBody>
      </p:sp>
    </p:spTree>
    <p:extLst>
      <p:ext uri="{BB962C8B-B14F-4D97-AF65-F5344CB8AC3E}">
        <p14:creationId xmlns:p14="http://schemas.microsoft.com/office/powerpoint/2010/main" val="3562031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53792"/>
            <a:ext cx="10820400" cy="5664893"/>
          </a:xfrm>
        </p:spPr>
        <p:txBody>
          <a:bodyPr>
            <a:normAutofit/>
          </a:bodyPr>
          <a:lstStyle/>
          <a:p>
            <a:pPr marL="0" indent="0">
              <a:buNone/>
            </a:pPr>
            <a:r>
              <a:rPr lang="en-US" sz="3600" b="1" dirty="0"/>
              <a:t>6. Make use of the body language </a:t>
            </a:r>
            <a:endParaRPr lang="en-US" sz="3600" b="1" dirty="0" smtClean="0"/>
          </a:p>
          <a:p>
            <a:pPr marL="0" indent="0">
              <a:buNone/>
            </a:pPr>
            <a:endParaRPr lang="en-US" sz="3600" b="1" dirty="0"/>
          </a:p>
          <a:p>
            <a:pPr marL="0" indent="0">
              <a:buNone/>
            </a:pPr>
            <a:r>
              <a:rPr lang="en-US" sz="3600" dirty="0"/>
              <a:t>During the process of communication make sure you make the most appropriate use of your body language, Avoid showing too much of emotions as the receiver might misapprehend the message. Try to always keep a smiling face while talking and make eye to eye contact with the listener but make sure not to keep your eyes gazed at the person for more than five seconds</a:t>
            </a:r>
          </a:p>
        </p:txBody>
      </p:sp>
    </p:spTree>
    <p:extLst>
      <p:ext uri="{BB962C8B-B14F-4D97-AF65-F5344CB8AC3E}">
        <p14:creationId xmlns:p14="http://schemas.microsoft.com/office/powerpoint/2010/main" val="3456864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66670"/>
            <a:ext cx="10820400" cy="5652015"/>
          </a:xfrm>
        </p:spPr>
        <p:txBody>
          <a:bodyPr>
            <a:normAutofit/>
          </a:bodyPr>
          <a:lstStyle/>
          <a:p>
            <a:pPr marL="0" indent="0">
              <a:buNone/>
            </a:pPr>
            <a:r>
              <a:rPr lang="en-US" sz="3600" b="1" dirty="0"/>
              <a:t>7. Avoid overloading too much of </a:t>
            </a:r>
            <a:r>
              <a:rPr lang="en-US" sz="3600" b="1" dirty="0" smtClean="0"/>
              <a:t>information</a:t>
            </a:r>
          </a:p>
          <a:p>
            <a:pPr marL="0" indent="0">
              <a:buNone/>
            </a:pPr>
            <a:endParaRPr lang="en-US" sz="3600" b="1" dirty="0"/>
          </a:p>
          <a:p>
            <a:pPr marL="0" indent="0">
              <a:buNone/>
            </a:pPr>
            <a:r>
              <a:rPr lang="en-US" sz="3600" dirty="0"/>
              <a:t>People would get bored if they are bombarded with the unnecessary and too much of information. So try to deliver the parts which are useful and informative and of value to the listener in a most simple and straight forward way.</a:t>
            </a:r>
          </a:p>
        </p:txBody>
      </p:sp>
    </p:spTree>
    <p:extLst>
      <p:ext uri="{BB962C8B-B14F-4D97-AF65-F5344CB8AC3E}">
        <p14:creationId xmlns:p14="http://schemas.microsoft.com/office/powerpoint/2010/main" val="463110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465" y="682580"/>
            <a:ext cx="10820400" cy="5548984"/>
          </a:xfrm>
        </p:spPr>
        <p:txBody>
          <a:bodyPr>
            <a:normAutofit/>
          </a:bodyPr>
          <a:lstStyle/>
          <a:p>
            <a:pPr marL="0" indent="0">
              <a:buNone/>
            </a:pPr>
            <a:r>
              <a:rPr lang="en-US" sz="4400" b="1" dirty="0" smtClean="0"/>
              <a:t>8. Keep </a:t>
            </a:r>
            <a:r>
              <a:rPr lang="en-US" sz="4400" b="1" dirty="0"/>
              <a:t>your Anger in </a:t>
            </a:r>
            <a:r>
              <a:rPr lang="en-US" sz="4400" b="1" dirty="0" smtClean="0"/>
              <a:t>Control</a:t>
            </a:r>
            <a:endParaRPr lang="en-US" sz="4400" b="1" dirty="0"/>
          </a:p>
          <a:p>
            <a:pPr marL="0" indent="0">
              <a:buNone/>
            </a:pPr>
            <a:endParaRPr lang="en-US" sz="4400" b="1" dirty="0" smtClean="0"/>
          </a:p>
          <a:p>
            <a:pPr marL="0" indent="0">
              <a:buNone/>
            </a:pPr>
            <a:r>
              <a:rPr lang="en-US" sz="4400" dirty="0"/>
              <a:t>Do not be aggressive or show your anger if you do not agree with any point of view or anything that is going against your ideology. </a:t>
            </a:r>
          </a:p>
        </p:txBody>
      </p:sp>
    </p:spTree>
    <p:extLst>
      <p:ext uri="{BB962C8B-B14F-4D97-AF65-F5344CB8AC3E}">
        <p14:creationId xmlns:p14="http://schemas.microsoft.com/office/powerpoint/2010/main" val="85956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25004"/>
            <a:ext cx="10820400" cy="5793682"/>
          </a:xfrm>
        </p:spPr>
        <p:txBody>
          <a:bodyPr>
            <a:normAutofit/>
          </a:bodyPr>
          <a:lstStyle/>
          <a:p>
            <a:endParaRPr lang="en-US" sz="3600" dirty="0" smtClean="0"/>
          </a:p>
          <a:p>
            <a:r>
              <a:rPr lang="en-US" sz="3600" dirty="0" smtClean="0"/>
              <a:t>Sender has an idea</a:t>
            </a:r>
          </a:p>
          <a:p>
            <a:r>
              <a:rPr lang="en-US" sz="3600" dirty="0" smtClean="0"/>
              <a:t>Sender encodes the idea</a:t>
            </a:r>
          </a:p>
          <a:p>
            <a:r>
              <a:rPr lang="en-US" sz="3600" dirty="0" smtClean="0"/>
              <a:t>Sender transmits the message</a:t>
            </a:r>
            <a:br>
              <a:rPr lang="en-US" sz="3600" dirty="0" smtClean="0"/>
            </a:br>
            <a:r>
              <a:rPr lang="en-US" sz="3600" dirty="0" smtClean="0"/>
              <a:t>Receivers gets the message</a:t>
            </a:r>
          </a:p>
          <a:p>
            <a:r>
              <a:rPr lang="en-US" sz="3600" dirty="0" smtClean="0"/>
              <a:t>Receiver decodes the message</a:t>
            </a:r>
          </a:p>
          <a:p>
            <a:r>
              <a:rPr lang="en-US" sz="3600" dirty="0" smtClean="0"/>
              <a:t>Receiver sends feedback</a:t>
            </a:r>
          </a:p>
          <a:p>
            <a:endParaRPr lang="en-US" sz="3200" dirty="0" smtClean="0"/>
          </a:p>
          <a:p>
            <a:endParaRPr lang="en-US" sz="3200" dirty="0"/>
          </a:p>
        </p:txBody>
      </p:sp>
    </p:spTree>
    <p:extLst>
      <p:ext uri="{BB962C8B-B14F-4D97-AF65-F5344CB8AC3E}">
        <p14:creationId xmlns:p14="http://schemas.microsoft.com/office/powerpoint/2010/main" val="4220720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99246"/>
            <a:ext cx="10820400" cy="5819440"/>
          </a:xfrm>
        </p:spPr>
        <p:txBody>
          <a:bodyPr>
            <a:normAutofit/>
          </a:bodyPr>
          <a:lstStyle/>
          <a:p>
            <a:r>
              <a:rPr lang="en-US" sz="3200" b="1" dirty="0" smtClean="0"/>
              <a:t>Communication Context:</a:t>
            </a:r>
          </a:p>
          <a:p>
            <a:endParaRPr lang="en-US" sz="2800" b="1" dirty="0"/>
          </a:p>
          <a:p>
            <a:r>
              <a:rPr lang="en-US" sz="3600" dirty="0" smtClean="0"/>
              <a:t>Purpose </a:t>
            </a:r>
          </a:p>
          <a:p>
            <a:endParaRPr lang="en-US" sz="3600" dirty="0"/>
          </a:p>
          <a:p>
            <a:r>
              <a:rPr lang="en-US" sz="3600" dirty="0" smtClean="0"/>
              <a:t>Audience</a:t>
            </a:r>
          </a:p>
          <a:p>
            <a:endParaRPr lang="en-US" sz="2800" b="1" dirty="0" smtClean="0"/>
          </a:p>
          <a:p>
            <a:r>
              <a:rPr lang="en-US" sz="3200" dirty="0" smtClean="0"/>
              <a:t>Genres/Types</a:t>
            </a:r>
          </a:p>
          <a:p>
            <a:endParaRPr lang="en-US" dirty="0"/>
          </a:p>
        </p:txBody>
      </p:sp>
    </p:spTree>
    <p:extLst>
      <p:ext uri="{BB962C8B-B14F-4D97-AF65-F5344CB8AC3E}">
        <p14:creationId xmlns:p14="http://schemas.microsoft.com/office/powerpoint/2010/main" val="3594729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63640"/>
            <a:ext cx="10820400" cy="5755046"/>
          </a:xfrm>
        </p:spPr>
        <p:txBody>
          <a:bodyPr/>
          <a:lstStyle/>
          <a:p>
            <a:r>
              <a:rPr lang="en-US" sz="4000" b="1" dirty="0" smtClean="0"/>
              <a:t>Genres of Communication</a:t>
            </a:r>
          </a:p>
          <a:p>
            <a:endParaRPr lang="en-US" dirty="0"/>
          </a:p>
          <a:p>
            <a:endParaRPr lang="en-US" dirty="0" smtClean="0"/>
          </a:p>
          <a:p>
            <a:r>
              <a:rPr lang="en-US" sz="3200" dirty="0" smtClean="0"/>
              <a:t>Written Communication</a:t>
            </a:r>
          </a:p>
          <a:p>
            <a:endParaRPr lang="en-US" sz="3200" dirty="0"/>
          </a:p>
          <a:p>
            <a:r>
              <a:rPr lang="en-US" sz="3200" dirty="0" smtClean="0"/>
              <a:t>Oral Communication</a:t>
            </a:r>
          </a:p>
          <a:p>
            <a:endParaRPr lang="en-US" sz="3200" dirty="0"/>
          </a:p>
          <a:p>
            <a:r>
              <a:rPr lang="en-US" sz="3200" dirty="0" smtClean="0"/>
              <a:t>Mixed Communication</a:t>
            </a:r>
            <a:endParaRPr lang="en-US" sz="3200" dirty="0"/>
          </a:p>
        </p:txBody>
      </p:sp>
    </p:spTree>
    <p:extLst>
      <p:ext uri="{BB962C8B-B14F-4D97-AF65-F5344CB8AC3E}">
        <p14:creationId xmlns:p14="http://schemas.microsoft.com/office/powerpoint/2010/main" val="1973599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12124"/>
            <a:ext cx="10820400" cy="5806561"/>
          </a:xfrm>
        </p:spPr>
        <p:txBody>
          <a:bodyPr>
            <a:normAutofit/>
          </a:bodyPr>
          <a:lstStyle/>
          <a:p>
            <a:r>
              <a:rPr lang="en-US" sz="4000" b="1" dirty="0" smtClean="0"/>
              <a:t>Written Communication</a:t>
            </a:r>
          </a:p>
          <a:p>
            <a:endParaRPr lang="en-US" sz="4000" b="1" dirty="0"/>
          </a:p>
          <a:p>
            <a:r>
              <a:rPr lang="en-US" sz="3200" dirty="0" smtClean="0"/>
              <a:t>Letters</a:t>
            </a:r>
          </a:p>
          <a:p>
            <a:endParaRPr lang="en-US" sz="3200" dirty="0" smtClean="0"/>
          </a:p>
          <a:p>
            <a:r>
              <a:rPr lang="en-US" sz="3200" dirty="0" smtClean="0"/>
              <a:t>Memos</a:t>
            </a:r>
          </a:p>
          <a:p>
            <a:pPr marL="0" indent="0">
              <a:buNone/>
            </a:pPr>
            <a:endParaRPr lang="en-US" sz="3200" dirty="0" smtClean="0"/>
          </a:p>
          <a:p>
            <a:r>
              <a:rPr lang="en-US" sz="3200" dirty="0" smtClean="0"/>
              <a:t>Emails</a:t>
            </a:r>
          </a:p>
          <a:p>
            <a:endParaRPr lang="en-US" sz="3200" dirty="0" smtClean="0"/>
          </a:p>
          <a:p>
            <a:r>
              <a:rPr lang="en-US" sz="3200" dirty="0" smtClean="0"/>
              <a:t>Reports</a:t>
            </a:r>
          </a:p>
          <a:p>
            <a:endParaRPr lang="en-US" sz="3200" dirty="0"/>
          </a:p>
        </p:txBody>
      </p:sp>
    </p:spTree>
    <p:extLst>
      <p:ext uri="{BB962C8B-B14F-4D97-AF65-F5344CB8AC3E}">
        <p14:creationId xmlns:p14="http://schemas.microsoft.com/office/powerpoint/2010/main" val="2540988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21217"/>
            <a:ext cx="10820400" cy="5847007"/>
          </a:xfrm>
        </p:spPr>
        <p:txBody>
          <a:bodyPr>
            <a:normAutofit lnSpcReduction="10000"/>
          </a:bodyPr>
          <a:lstStyle/>
          <a:p>
            <a:r>
              <a:rPr lang="en-US" sz="4000" b="1" dirty="0" smtClean="0"/>
              <a:t>Oral Communication</a:t>
            </a:r>
          </a:p>
          <a:p>
            <a:endParaRPr lang="en-US" dirty="0"/>
          </a:p>
          <a:p>
            <a:r>
              <a:rPr lang="en-US" sz="3200" dirty="0" smtClean="0"/>
              <a:t>Meetings</a:t>
            </a:r>
          </a:p>
          <a:p>
            <a:endParaRPr lang="en-US" sz="3200" dirty="0" smtClean="0"/>
          </a:p>
          <a:p>
            <a:r>
              <a:rPr lang="en-US" sz="3200" dirty="0" smtClean="0"/>
              <a:t>Conference Calls</a:t>
            </a:r>
          </a:p>
          <a:p>
            <a:endParaRPr lang="en-US" sz="3200" dirty="0" smtClean="0"/>
          </a:p>
          <a:p>
            <a:r>
              <a:rPr lang="en-US" sz="3200" dirty="0" smtClean="0"/>
              <a:t>Phone Calls</a:t>
            </a:r>
          </a:p>
          <a:p>
            <a:endParaRPr lang="en-US" sz="3200" dirty="0" smtClean="0"/>
          </a:p>
          <a:p>
            <a:r>
              <a:rPr lang="en-US" sz="3200" dirty="0" smtClean="0"/>
              <a:t>Presentations</a:t>
            </a:r>
          </a:p>
          <a:p>
            <a:endParaRPr lang="en-US" sz="3200" dirty="0" smtClean="0"/>
          </a:p>
          <a:p>
            <a:r>
              <a:rPr lang="en-US" sz="3200" dirty="0" smtClean="0"/>
              <a:t>Video and Audio Recordings</a:t>
            </a:r>
            <a:endParaRPr lang="en-US" sz="3200" dirty="0"/>
          </a:p>
        </p:txBody>
      </p:sp>
    </p:spTree>
    <p:extLst>
      <p:ext uri="{BB962C8B-B14F-4D97-AF65-F5344CB8AC3E}">
        <p14:creationId xmlns:p14="http://schemas.microsoft.com/office/powerpoint/2010/main" val="1190986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478</TotalTime>
  <Words>1660</Words>
  <Application>Microsoft Office PowerPoint</Application>
  <PresentationFormat>Widescreen</PresentationFormat>
  <Paragraphs>215</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Century Gothic</vt:lpstr>
      <vt:lpstr>Vapor Trail</vt:lpstr>
      <vt:lpstr>Effective Business Communication</vt:lpstr>
      <vt:lpstr>Effective Business Communication</vt:lpstr>
      <vt:lpstr>Effective Business Communication</vt:lpstr>
      <vt:lpstr>Nature and Process of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Characteristics of Effective Business Communication</vt:lpstr>
      <vt:lpstr>PowerPoint Presentation</vt:lpstr>
      <vt:lpstr>PowerPoint Presentation</vt:lpstr>
      <vt:lpstr>PowerPoint Presentation</vt:lpstr>
      <vt:lpstr>PowerPoint Presentation</vt:lpstr>
      <vt:lpstr>PowerPoint Presentation</vt:lpstr>
      <vt:lpstr>PowerPoint Presentation</vt:lpstr>
      <vt:lpstr>Basic Forms of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Barriers in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for overcoming the barriers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Business Communication</dc:title>
  <dc:creator>Mazhar</dc:creator>
  <cp:lastModifiedBy>User</cp:lastModifiedBy>
  <cp:revision>29</cp:revision>
  <dcterms:created xsi:type="dcterms:W3CDTF">2018-10-01T12:05:40Z</dcterms:created>
  <dcterms:modified xsi:type="dcterms:W3CDTF">2020-10-09T05:37:22Z</dcterms:modified>
</cp:coreProperties>
</file>