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0801" y="2514601"/>
            <a:ext cx="10183812" cy="2262781"/>
          </a:xfrm>
        </p:spPr>
        <p:txBody>
          <a:bodyPr anchor="b">
            <a:normAutofit/>
          </a:bodyPr>
          <a:lstStyle>
            <a:lvl1pPr>
              <a:defRPr sz="405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0801" y="4777381"/>
            <a:ext cx="10183812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DBDBE-92FA-4827-B445-C5407EC81DF5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20801" y="4777379"/>
            <a:ext cx="10183812" cy="0"/>
          </a:xfrm>
          <a:prstGeom prst="line">
            <a:avLst/>
          </a:prstGeom>
          <a:ln w="38100">
            <a:solidFill>
              <a:srgbClr val="F8DC0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185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6353" y="409167"/>
            <a:ext cx="9677399" cy="530085"/>
          </a:xfrm>
        </p:spPr>
        <p:txBody>
          <a:bodyPr/>
          <a:lstStyle>
            <a:lvl1pPr>
              <a:defRPr sz="3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1191" y="1143000"/>
            <a:ext cx="9652560" cy="5163513"/>
          </a:xfrm>
        </p:spPr>
        <p:txBody>
          <a:bodyPr>
            <a:normAutofit/>
          </a:bodyPr>
          <a:lstStyle>
            <a:lvl1pPr>
              <a:spcBef>
                <a:spcPts val="1125"/>
              </a:spcBef>
              <a:defRPr sz="1800"/>
            </a:lvl1pPr>
            <a:lvl2pPr>
              <a:spcBef>
                <a:spcPts val="1125"/>
              </a:spcBef>
              <a:defRPr sz="1500"/>
            </a:lvl2pPr>
            <a:lvl3pPr>
              <a:spcBef>
                <a:spcPts val="1125"/>
              </a:spcBef>
              <a:defRPr sz="1500"/>
            </a:lvl3pPr>
            <a:lvl4pPr>
              <a:spcBef>
                <a:spcPts val="1125"/>
              </a:spcBef>
              <a:defRPr sz="1350"/>
            </a:lvl4pPr>
            <a:lvl5pPr>
              <a:spcBef>
                <a:spcPts val="1125"/>
              </a:spcBef>
              <a:defRPr sz="13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80609" y="6306514"/>
            <a:ext cx="1146283" cy="370396"/>
          </a:xfrm>
        </p:spPr>
        <p:txBody>
          <a:bodyPr/>
          <a:lstStyle/>
          <a:p>
            <a:fld id="{5D1DBDBE-92FA-4827-B445-C5407EC81DF5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01190" y="6306516"/>
            <a:ext cx="8908023" cy="365025"/>
          </a:xfrm>
        </p:spPr>
        <p:txBody>
          <a:bodyPr/>
          <a:lstStyle/>
          <a:p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20801" y="950844"/>
            <a:ext cx="9576361" cy="0"/>
          </a:xfrm>
          <a:prstGeom prst="line">
            <a:avLst/>
          </a:prstGeom>
          <a:ln w="28575">
            <a:solidFill>
              <a:srgbClr val="F8DC0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3043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2058750"/>
            <a:ext cx="8915399" cy="14688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DBDBE-92FA-4827-B445-C5407EC81DF5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666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1580" y="624110"/>
            <a:ext cx="9870771" cy="804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DBDBE-92FA-4827-B445-C5407EC81DF5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176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358329" y="6296399"/>
            <a:ext cx="1146283" cy="365025"/>
          </a:xfrm>
        </p:spPr>
        <p:txBody>
          <a:bodyPr/>
          <a:lstStyle/>
          <a:p>
            <a:fld id="{5D1DBDBE-92FA-4827-B445-C5407EC81DF5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311578" y="1563690"/>
            <a:ext cx="9833500" cy="4721355"/>
          </a:xfrm>
        </p:spPr>
        <p:txBody>
          <a:bodyPr>
            <a:normAutofit/>
          </a:bodyPr>
          <a:lstStyle>
            <a:lvl1pPr>
              <a:defRPr sz="3300"/>
            </a:lvl1pPr>
            <a:lvl2pPr>
              <a:defRPr sz="135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288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11580" y="404066"/>
            <a:ext cx="10193032" cy="5103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1581" y="1143000"/>
            <a:ext cx="10193033" cy="51420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58329" y="6285043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DBDBE-92FA-4827-B445-C5407EC81DF5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1579" y="6296400"/>
            <a:ext cx="8897632" cy="365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Freeform 11"/>
          <p:cNvSpPr/>
          <p:nvPr/>
        </p:nvSpPr>
        <p:spPr bwMode="auto">
          <a:xfrm flipV="1">
            <a:off x="-4189" y="510985"/>
            <a:ext cx="1009065" cy="380351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F9D70B"/>
          </a:solidFill>
          <a:ln>
            <a:noFill/>
          </a:ln>
        </p:spPr>
      </p:sp>
      <p:sp>
        <p:nvSpPr>
          <p:cNvPr id="8" name="TextBox 7"/>
          <p:cNvSpPr txBox="1"/>
          <p:nvPr/>
        </p:nvSpPr>
        <p:spPr>
          <a:xfrm>
            <a:off x="306639" y="545458"/>
            <a:ext cx="3545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7E9F8A7-D8C3-4648-A8C9-BB4F9AE7A547}" type="slidenum">
              <a:rPr lang="en-US" sz="105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endParaRPr lang="en-US" sz="105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126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iming>
    <p:tnLst>
      <p:par>
        <p:cTn id="1" dur="indefinite" restart="never" nodeType="tmRoot"/>
      </p:par>
    </p:tnLst>
  </p:timing>
  <p:txStyles>
    <p:titleStyle>
      <a:lvl1pPr algn="l" defTabSz="342900" rtl="0" eaLnBrk="1" latinLnBrk="0" hangingPunct="1">
        <a:spcBef>
          <a:spcPct val="0"/>
        </a:spcBef>
        <a:buNone/>
        <a:defRPr sz="3000" b="1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None/>
        <a:defRPr sz="1800" b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42900" indent="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None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None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28700" indent="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None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71600" indent="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None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Process Management In Enterprises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7</a:t>
            </a:r>
          </a:p>
        </p:txBody>
      </p:sp>
    </p:spTree>
    <p:extLst>
      <p:ext uri="{BB962C8B-B14F-4D97-AF65-F5344CB8AC3E}">
        <p14:creationId xmlns:p14="http://schemas.microsoft.com/office/powerpoint/2010/main" val="3124668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114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Businesses are using software extensively</a:t>
            </a:r>
          </a:p>
          <a:p>
            <a:r>
              <a:rPr lang="en-US" dirty="0" smtClean="0"/>
              <a:t>Software is built in teams</a:t>
            </a:r>
          </a:p>
          <a:p>
            <a:r>
              <a:rPr lang="en-US" dirty="0" smtClean="0"/>
              <a:t>They perform activities, so called processes</a:t>
            </a:r>
          </a:p>
          <a:p>
            <a:r>
              <a:rPr lang="en-US" dirty="0" smtClean="0"/>
              <a:t>To achieve goals under budget and constraints, there is a need of systematic coordination mechanism.</a:t>
            </a:r>
          </a:p>
          <a:p>
            <a:pPr lvl="1"/>
            <a:r>
              <a:rPr lang="en-US" dirty="0" smtClean="0"/>
              <a:t>For coordination: process models </a:t>
            </a:r>
            <a:r>
              <a:rPr lang="en-US" dirty="0" err="1" smtClean="0"/>
              <a:t>i</a:t>
            </a:r>
            <a:r>
              <a:rPr lang="en-US" dirty="0" smtClean="0"/>
              <a:t>-e descriptions</a:t>
            </a:r>
          </a:p>
          <a:p>
            <a:r>
              <a:rPr lang="en-US" dirty="0" smtClean="0"/>
              <a:t>Process models can be used to:</a:t>
            </a:r>
          </a:p>
          <a:p>
            <a:pPr lvl="1"/>
            <a:r>
              <a:rPr lang="en-US" dirty="0" smtClean="0"/>
              <a:t>Define work procedures</a:t>
            </a:r>
          </a:p>
          <a:p>
            <a:pPr lvl="1"/>
            <a:r>
              <a:rPr lang="en-US" dirty="0" smtClean="0"/>
              <a:t>Prescribe the interfaces between tasks</a:t>
            </a:r>
          </a:p>
          <a:p>
            <a:pPr lvl="1"/>
            <a:r>
              <a:rPr lang="en-US" dirty="0" smtClean="0"/>
              <a:t>Support the management of necessary resources</a:t>
            </a:r>
          </a:p>
          <a:p>
            <a:pPr lvl="1"/>
            <a:r>
              <a:rPr lang="en-US" dirty="0" smtClean="0"/>
              <a:t>Support the organization of work products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686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 team-based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activities are not performed by individuals but are shared.</a:t>
            </a:r>
          </a:p>
          <a:p>
            <a:r>
              <a:rPr lang="en-US" dirty="0" smtClean="0"/>
              <a:t>In large projects, multitude of activities are done in parallel which requires good coordination.</a:t>
            </a:r>
          </a:p>
          <a:p>
            <a:r>
              <a:rPr lang="en-US" dirty="0" smtClean="0"/>
              <a:t>There are relationships among activities. </a:t>
            </a:r>
            <a:r>
              <a:rPr lang="en-US" dirty="0" err="1" smtClean="0"/>
              <a:t>E.g</a:t>
            </a:r>
            <a:r>
              <a:rPr lang="en-US" dirty="0" smtClean="0"/>
              <a:t> documents or code can be exchanged.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69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proper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development influences other fields like EE, mechanical,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To build software, specialist from different fields need to work together harmoniously.</a:t>
            </a:r>
          </a:p>
          <a:p>
            <a:r>
              <a:rPr lang="en-US" dirty="0" smtClean="0"/>
              <a:t>Other disciplines have built their own methods to solve problems.</a:t>
            </a:r>
          </a:p>
          <a:p>
            <a:r>
              <a:rPr lang="en-US" dirty="0" smtClean="0"/>
              <a:t>Software engineering has evolved separately</a:t>
            </a:r>
          </a:p>
          <a:p>
            <a:endParaRPr lang="en-US" dirty="0" smtClean="0"/>
          </a:p>
          <a:p>
            <a:r>
              <a:rPr lang="en-US" dirty="0" smtClean="0"/>
              <a:t>Therefore to work together, there is a need for:</a:t>
            </a:r>
          </a:p>
          <a:p>
            <a:pPr lvl="1"/>
            <a:r>
              <a:rPr lang="en-US" dirty="0" smtClean="0"/>
              <a:t>Careful understanding of other disciplines.</a:t>
            </a:r>
          </a:p>
          <a:p>
            <a:pPr lvl="1"/>
            <a:r>
              <a:rPr lang="en-US" dirty="0" smtClean="0"/>
              <a:t>Harmonized and synchronized interfaces between the process of different disciplines.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426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and more organizations are deploying improvement programs often called process capability models </a:t>
            </a:r>
            <a:r>
              <a:rPr lang="en-US" dirty="0" err="1" smtClean="0"/>
              <a:t>e.g</a:t>
            </a:r>
            <a:r>
              <a:rPr lang="en-US" dirty="0" smtClean="0"/>
              <a:t> CMMI, ISO,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Some organizations are forced to show their capability </a:t>
            </a:r>
            <a:r>
              <a:rPr lang="en-US" dirty="0" err="1" smtClean="0"/>
              <a:t>e.g</a:t>
            </a:r>
            <a:r>
              <a:rPr lang="en-US" dirty="0" smtClean="0"/>
              <a:t> to win a bid.</a:t>
            </a:r>
          </a:p>
        </p:txBody>
      </p:sp>
    </p:spTree>
    <p:extLst>
      <p:ext uri="{BB962C8B-B14F-4D97-AF65-F5344CB8AC3E}">
        <p14:creationId xmlns:p14="http://schemas.microsoft.com/office/powerpoint/2010/main" val="3419799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failure may cause economic or even physical harm.</a:t>
            </a:r>
          </a:p>
          <a:p>
            <a:r>
              <a:rPr lang="en-US" dirty="0" smtClean="0"/>
              <a:t>Software is currently becoming the more critical source of system failures.</a:t>
            </a:r>
          </a:p>
          <a:p>
            <a:r>
              <a:rPr lang="en-US" dirty="0" smtClean="0"/>
              <a:t>Therefore, there is a need for assuring an acceptable level of confidence in achieving:</a:t>
            </a:r>
          </a:p>
          <a:p>
            <a:r>
              <a:rPr lang="en-US" dirty="0" smtClean="0"/>
              <a:t>Reliability, safety, security, privacy,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So certain additional activities need to be added to the existing software processes followed by an organization to achieve these features.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086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</a:t>
            </a:r>
            <a:r>
              <a:rPr lang="en-US" dirty="0"/>
              <a:t>I</a:t>
            </a:r>
            <a:r>
              <a:rPr lang="en-US" dirty="0" smtClean="0"/>
              <a:t>mprovement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elements of quality improvement frameworks are:</a:t>
            </a:r>
          </a:p>
          <a:p>
            <a:r>
              <a:rPr lang="en-US" dirty="0" smtClean="0"/>
              <a:t>With respect to processes:</a:t>
            </a:r>
          </a:p>
          <a:p>
            <a:pPr lvl="1"/>
            <a:r>
              <a:rPr lang="en-US" dirty="0" smtClean="0"/>
              <a:t>Defined processes, predictive models.</a:t>
            </a:r>
          </a:p>
          <a:p>
            <a:r>
              <a:rPr lang="en-US" dirty="0" smtClean="0"/>
              <a:t>With respect to products:</a:t>
            </a:r>
          </a:p>
          <a:p>
            <a:pPr lvl="1"/>
            <a:r>
              <a:rPr lang="en-US" dirty="0" smtClean="0"/>
              <a:t>Adequate documentation, traceable doc, evolvable architecture.</a:t>
            </a:r>
          </a:p>
          <a:p>
            <a:r>
              <a:rPr lang="en-US" dirty="0" smtClean="0"/>
              <a:t>With respect to management:</a:t>
            </a:r>
          </a:p>
          <a:p>
            <a:pPr lvl="1"/>
            <a:r>
              <a:rPr lang="en-US" dirty="0" smtClean="0"/>
              <a:t>Adequate workforce capabilities and staffing, sufficient training.</a:t>
            </a:r>
          </a:p>
          <a:p>
            <a:r>
              <a:rPr lang="en-US" dirty="0" smtClean="0"/>
              <a:t>With respect to organizational improvement:</a:t>
            </a:r>
          </a:p>
          <a:p>
            <a:pPr lvl="1"/>
            <a:r>
              <a:rPr lang="en-US" dirty="0" smtClean="0"/>
              <a:t>Traceable quality guidelines, comprehensive configuration management.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224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92773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LectureThemePortrait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ustomLectureThemePortrait" id="{4E81E678-0CA8-401D-8A0D-17F443633082}" vid="{88BBA920-6D55-4126-8B8C-B15A0A878A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CustomLectureThemePortrait</Template>
  <TotalTime>27</TotalTime>
  <Words>364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Trebuchet MS</vt:lpstr>
      <vt:lpstr>Wingdings 3</vt:lpstr>
      <vt:lpstr>CustomLectureThemePortrait</vt:lpstr>
      <vt:lpstr>Process Management In Enterprises</vt:lpstr>
      <vt:lpstr>Outline</vt:lpstr>
      <vt:lpstr>Motivation</vt:lpstr>
      <vt:lpstr>Challenges of team-based development</vt:lpstr>
      <vt:lpstr>Need for proper process</vt:lpstr>
      <vt:lpstr>Improvement programs</vt:lpstr>
      <vt:lpstr>Software failure</vt:lpstr>
      <vt:lpstr>Quality Improvement Programs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Management In Enterprises</dc:title>
  <dc:creator>SAEED</dc:creator>
  <cp:lastModifiedBy>SAEED</cp:lastModifiedBy>
  <cp:revision>10</cp:revision>
  <dcterms:created xsi:type="dcterms:W3CDTF">2018-05-27T04:00:39Z</dcterms:created>
  <dcterms:modified xsi:type="dcterms:W3CDTF">2018-05-27T04:27:57Z</dcterms:modified>
</cp:coreProperties>
</file>