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82" r:id="rId6"/>
    <p:sldId id="260" r:id="rId7"/>
    <p:sldId id="261" r:id="rId8"/>
    <p:sldId id="262" r:id="rId9"/>
    <p:sldId id="263" r:id="rId10"/>
    <p:sldId id="264" r:id="rId11"/>
    <p:sldId id="265" r:id="rId12"/>
    <p:sldId id="266" r:id="rId13"/>
    <p:sldId id="267" r:id="rId14"/>
    <p:sldId id="268" r:id="rId15"/>
    <p:sldId id="270" r:id="rId16"/>
    <p:sldId id="271" r:id="rId17"/>
    <p:sldId id="279" r:id="rId18"/>
    <p:sldId id="272" r:id="rId19"/>
    <p:sldId id="273" r:id="rId20"/>
    <p:sldId id="274" r:id="rId21"/>
    <p:sldId id="280" r:id="rId22"/>
    <p:sldId id="281" r:id="rId23"/>
    <p:sldId id="277" r:id="rId24"/>
    <p:sldId id="278" r:id="rId25"/>
    <p:sldId id="26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80" autoAdjust="0"/>
  </p:normalViewPr>
  <p:slideViewPr>
    <p:cSldViewPr snapToGrid="0">
      <p:cViewPr varScale="1">
        <p:scale>
          <a:sx n="58" d="100"/>
          <a:sy n="58" d="100"/>
        </p:scale>
        <p:origin x="11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FC5C0C-7B71-4021-A84D-8619BD179EAA}" type="datetimeFigureOut">
              <a:rPr lang="en-US" smtClean="0"/>
              <a:t>1/21/2019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5B17E6-7C43-4C04-936C-9AE235E6C147}" type="slidenum">
              <a:rPr lang="en-US" smtClean="0"/>
              <a:t>‹#›</a:t>
            </a:fld>
            <a:endParaRPr lang="en-US"/>
          </a:p>
        </p:txBody>
      </p:sp>
    </p:spTree>
    <p:extLst>
      <p:ext uri="{BB962C8B-B14F-4D97-AF65-F5344CB8AC3E}">
        <p14:creationId xmlns:p14="http://schemas.microsoft.com/office/powerpoint/2010/main" val="847976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1</a:t>
            </a:fld>
            <a:endParaRPr lang="en-US"/>
          </a:p>
        </p:txBody>
      </p:sp>
    </p:spTree>
    <p:extLst>
      <p:ext uri="{BB962C8B-B14F-4D97-AF65-F5344CB8AC3E}">
        <p14:creationId xmlns:p14="http://schemas.microsoft.com/office/powerpoint/2010/main" val="1728343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 Product and Marketing Strategy </a:t>
            </a:r>
            <a:r>
              <a:rPr lang="en-US" sz="1200" i="0" kern="1200" dirty="0" smtClean="0">
                <a:solidFill>
                  <a:schemeClr val="tx1"/>
                </a:solidFill>
                <a:effectLst/>
                <a:latin typeface="+mn-lt"/>
                <a:ea typeface="+mn-ea"/>
                <a:cs typeface="+mn-cs"/>
              </a:rPr>
              <a:t>– All enterprises provide a product or service, and they need a strategy for what products to make and how to position those products in the market. The product and market strategy determines the outward face of the enterprise</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to the clients and the rest of the world.</a:t>
            </a:r>
          </a:p>
          <a:p>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 Operational Strategy </a:t>
            </a:r>
            <a:r>
              <a:rPr lang="en-US" sz="1200" i="0" kern="1200" dirty="0" smtClean="0">
                <a:solidFill>
                  <a:schemeClr val="tx1"/>
                </a:solidFill>
                <a:effectLst/>
                <a:latin typeface="+mn-lt"/>
                <a:ea typeface="+mn-ea"/>
                <a:cs typeface="+mn-cs"/>
              </a:rPr>
              <a:t>– The operations unit creates the product or service. If it is a product, then it is a manufacturing strategy; if it is a service, then it is a service strategy. The operational strategy determines the overall approach of operations, defining the consistent</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pattern of decision making done in operations. The decisions include capacity management, manufacturing capabilities, outsourcing, supply chain operations, and inventory decisions.</a:t>
            </a:r>
            <a:br>
              <a:rPr lang="en-US" sz="1200" i="0" kern="1200" dirty="0" smtClean="0">
                <a:solidFill>
                  <a:schemeClr val="tx1"/>
                </a:solidFill>
                <a:effectLst/>
                <a:latin typeface="+mn-lt"/>
                <a:ea typeface="+mn-ea"/>
                <a:cs typeface="+mn-cs"/>
              </a:rPr>
            </a:br>
            <a:endParaRPr lang="en-US" sz="120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 Information Strategy </a:t>
            </a:r>
            <a:r>
              <a:rPr lang="en-US" sz="1200" i="0" kern="1200" dirty="0" smtClean="0">
                <a:solidFill>
                  <a:schemeClr val="tx1"/>
                </a:solidFill>
                <a:effectLst/>
                <a:latin typeface="+mn-lt"/>
                <a:ea typeface="+mn-ea"/>
                <a:cs typeface="+mn-cs"/>
              </a:rPr>
              <a:t>– The information an enterprise has is considered a valuable resource and the use of IT is required for all enterprise operations. The information strategy determines the overall approach to developing and deploying information systems to support the enterprise. It describes the relationship between technology choices and business choices.</a:t>
            </a:r>
            <a:br>
              <a:rPr lang="en-US" sz="120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18</a:t>
            </a:fld>
            <a:endParaRPr lang="en-US"/>
          </a:p>
        </p:txBody>
      </p:sp>
    </p:spTree>
    <p:extLst>
      <p:ext uri="{BB962C8B-B14F-4D97-AF65-F5344CB8AC3E}">
        <p14:creationId xmlns:p14="http://schemas.microsoft.com/office/powerpoint/2010/main" val="157394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resource-based theory </a:t>
            </a:r>
            <a:r>
              <a:rPr lang="en-US" sz="1200" i="0" kern="1200" dirty="0" smtClean="0">
                <a:solidFill>
                  <a:schemeClr val="tx1"/>
                </a:solidFill>
                <a:effectLst/>
                <a:latin typeface="+mn-lt"/>
                <a:ea typeface="+mn-ea"/>
                <a:cs typeface="+mn-cs"/>
              </a:rPr>
              <a:t>of strategy is based on two premises:</a:t>
            </a:r>
          </a:p>
          <a:p>
            <a:r>
              <a:rPr lang="en-US" sz="1200" b="1" i="0" kern="1200" dirty="0" smtClean="0">
                <a:solidFill>
                  <a:schemeClr val="tx1"/>
                </a:solidFill>
                <a:effectLst/>
                <a:latin typeface="+mn-lt"/>
                <a:ea typeface="+mn-ea"/>
                <a:cs typeface="+mn-cs"/>
              </a:rPr>
              <a:t>first, </a:t>
            </a:r>
            <a:r>
              <a:rPr lang="en-US" sz="1200" i="0" kern="1200" dirty="0" smtClean="0">
                <a:solidFill>
                  <a:schemeClr val="tx1"/>
                </a:solidFill>
                <a:effectLst/>
                <a:latin typeface="+mn-lt"/>
                <a:ea typeface="+mn-ea"/>
                <a:cs typeface="+mn-cs"/>
              </a:rPr>
              <a:t>the resources and capabilities of an enterprise are the basis for generating profits, and </a:t>
            </a:r>
          </a:p>
          <a:p>
            <a:r>
              <a:rPr lang="en-US" sz="1200" b="1" i="0" kern="1200" dirty="0" smtClean="0">
                <a:solidFill>
                  <a:schemeClr val="tx1"/>
                </a:solidFill>
                <a:effectLst/>
                <a:latin typeface="+mn-lt"/>
                <a:ea typeface="+mn-ea"/>
                <a:cs typeface="+mn-cs"/>
              </a:rPr>
              <a:t>second, </a:t>
            </a:r>
            <a:r>
              <a:rPr lang="en-US" sz="1200" i="0" kern="1200" dirty="0" smtClean="0">
                <a:solidFill>
                  <a:schemeClr val="tx1"/>
                </a:solidFill>
                <a:effectLst/>
                <a:latin typeface="+mn-lt"/>
                <a:ea typeface="+mn-ea"/>
                <a:cs typeface="+mn-cs"/>
              </a:rPr>
              <a:t>the enterprise strategy should be based on exploiting these resources and capabilities. </a:t>
            </a:r>
          </a:p>
          <a:p>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market-based theory </a:t>
            </a:r>
            <a:r>
              <a:rPr lang="en-US" sz="1200" i="0" kern="1200" dirty="0" smtClean="0">
                <a:solidFill>
                  <a:schemeClr val="tx1"/>
                </a:solidFill>
                <a:effectLst/>
                <a:latin typeface="+mn-lt"/>
                <a:ea typeface="+mn-ea"/>
                <a:cs typeface="+mn-cs"/>
              </a:rPr>
              <a:t>of strategy says that </a:t>
            </a:r>
            <a:r>
              <a:rPr lang="en-US" sz="1200" b="1" i="1" kern="1200" dirty="0" smtClean="0">
                <a:solidFill>
                  <a:schemeClr val="tx1"/>
                </a:solidFill>
                <a:effectLst/>
                <a:latin typeface="+mn-lt"/>
                <a:ea typeface="+mn-ea"/>
                <a:cs typeface="+mn-cs"/>
              </a:rPr>
              <a:t>competitive advantage comes from the optimized position of the enterprise in a market </a:t>
            </a:r>
            <a:r>
              <a:rPr lang="en-US" sz="1200" i="0" kern="1200" dirty="0" smtClean="0">
                <a:solidFill>
                  <a:schemeClr val="tx1"/>
                </a:solidFill>
                <a:effectLst/>
                <a:latin typeface="+mn-lt"/>
                <a:ea typeface="+mn-ea"/>
                <a:cs typeface="+mn-cs"/>
              </a:rPr>
              <a:t>vis-a-vis its competitors. In the market-based theory, it is the enterprise’s position in the external competitive environment that is examined, not the internal resources or capabilities of the enterprise. The foremost author promoting the market-based theory is Porter [11], who argues compellingly that there are two basic strategies an enterprise can pursue. A company can either provide value more efficiently than competitors by being the low-cost provider, or provide greater value than competitors by differentiating how it provides that value.</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20</a:t>
            </a:fld>
            <a:endParaRPr lang="en-US"/>
          </a:p>
        </p:txBody>
      </p:sp>
    </p:spTree>
    <p:extLst>
      <p:ext uri="{BB962C8B-B14F-4D97-AF65-F5344CB8AC3E}">
        <p14:creationId xmlns:p14="http://schemas.microsoft.com/office/powerpoint/2010/main" val="2027378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D15B17E6-7C43-4C04-936C-9AE235E6C147}" type="slidenum">
              <a:rPr lang="en-US" smtClean="0"/>
              <a:t>23</a:t>
            </a:fld>
            <a:endParaRPr lang="en-US"/>
          </a:p>
        </p:txBody>
      </p:sp>
    </p:spTree>
    <p:extLst>
      <p:ext uri="{BB962C8B-B14F-4D97-AF65-F5344CB8AC3E}">
        <p14:creationId xmlns:p14="http://schemas.microsoft.com/office/powerpoint/2010/main" val="403612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Incompatible strategies: you cannot simultaneously be both</a:t>
            </a:r>
            <a:r>
              <a:rPr lang="en-US" baseline="0" dirty="0" smtClean="0"/>
              <a:t> the low-cost producer and differentiate yourself by serving customers who demand high quality.</a:t>
            </a:r>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24</a:t>
            </a:fld>
            <a:endParaRPr lang="en-US"/>
          </a:p>
        </p:txBody>
      </p:sp>
    </p:spTree>
    <p:extLst>
      <p:ext uri="{BB962C8B-B14F-4D97-AF65-F5344CB8AC3E}">
        <p14:creationId xmlns:p14="http://schemas.microsoft.com/office/powerpoint/2010/main" val="31525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project initiation phase, a formal grant/allowance/clearance/permission is defined and obtained. </a:t>
            </a:r>
          </a:p>
          <a:p>
            <a:endParaRPr lang="en-US" baseline="0" dirty="0" smtClean="0"/>
          </a:p>
          <a:p>
            <a:r>
              <a:rPr lang="en-US" b="1" baseline="0" dirty="0" smtClean="0"/>
              <a:t>Business case </a:t>
            </a:r>
            <a:r>
              <a:rPr lang="en-US" baseline="0" dirty="0" smtClean="0"/>
              <a:t>describes why it is beneficial to do the project.</a:t>
            </a:r>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7</a:t>
            </a:fld>
            <a:endParaRPr lang="en-US"/>
          </a:p>
        </p:txBody>
      </p:sp>
    </p:spTree>
    <p:extLst>
      <p:ext uri="{BB962C8B-B14F-4D97-AF65-F5344CB8AC3E}">
        <p14:creationId xmlns:p14="http://schemas.microsoft.com/office/powerpoint/2010/main" val="4050361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Project control: </a:t>
            </a:r>
            <a:r>
              <a:rPr lang="en-US" dirty="0" smtClean="0"/>
              <a:t>How will the progress</a:t>
            </a:r>
            <a:r>
              <a:rPr lang="en-US" baseline="0" dirty="0" smtClean="0"/>
              <a:t> be monitored and controlled?</a:t>
            </a:r>
          </a:p>
          <a:p>
            <a:r>
              <a:rPr lang="en-US" b="1" baseline="0" dirty="0" smtClean="0"/>
              <a:t>Quality Control: </a:t>
            </a:r>
            <a:r>
              <a:rPr lang="en-US" baseline="0" dirty="0" smtClean="0"/>
              <a:t>How will the quality of deliverables be evaluated?</a:t>
            </a:r>
          </a:p>
          <a:p>
            <a:r>
              <a:rPr lang="en-US" b="1" baseline="0" dirty="0" smtClean="0"/>
              <a:t>Risks: </a:t>
            </a:r>
            <a:r>
              <a:rPr lang="en-US" b="0" baseline="0" dirty="0" smtClean="0"/>
              <a:t>Risks, their probability, and their impact. Also include mitigation strategies.</a:t>
            </a:r>
          </a:p>
          <a:p>
            <a:endParaRPr lang="en-US" b="0" baseline="0" dirty="0" smtClean="0"/>
          </a:p>
          <a:p>
            <a:r>
              <a:rPr lang="en-US" b="1" baseline="0" dirty="0" smtClean="0"/>
              <a:t>Benefits:</a:t>
            </a:r>
            <a:r>
              <a:rPr lang="en-US" b="0" baseline="0" dirty="0" smtClean="0"/>
              <a:t> What are the benefits do you expect this project will deliver?</a:t>
            </a:r>
          </a:p>
          <a:p>
            <a:r>
              <a:rPr lang="en-US" b="1" baseline="0" dirty="0" smtClean="0"/>
              <a:t>Options: </a:t>
            </a:r>
            <a:r>
              <a:rPr lang="en-US" b="0" baseline="0" dirty="0" smtClean="0"/>
              <a:t>What other actions were considered while designing and developing this project?</a:t>
            </a:r>
            <a:endParaRPr lang="en-US" b="1" dirty="0"/>
          </a:p>
        </p:txBody>
      </p:sp>
      <p:sp>
        <p:nvSpPr>
          <p:cNvPr id="4" name="Slide Number Placeholder 3"/>
          <p:cNvSpPr>
            <a:spLocks noGrp="1"/>
          </p:cNvSpPr>
          <p:nvPr>
            <p:ph type="sldNum" sz="quarter" idx="10"/>
          </p:nvPr>
        </p:nvSpPr>
        <p:spPr/>
        <p:txBody>
          <a:bodyPr/>
          <a:lstStyle/>
          <a:p>
            <a:fld id="{D15B17E6-7C43-4C04-936C-9AE235E6C147}" type="slidenum">
              <a:rPr lang="en-US" smtClean="0"/>
              <a:t>8</a:t>
            </a:fld>
            <a:endParaRPr lang="en-US"/>
          </a:p>
        </p:txBody>
      </p:sp>
    </p:spTree>
    <p:extLst>
      <p:ext uri="{BB962C8B-B14F-4D97-AF65-F5344CB8AC3E}">
        <p14:creationId xmlns:p14="http://schemas.microsoft.com/office/powerpoint/2010/main" val="46353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9</a:t>
            </a:fld>
            <a:endParaRPr lang="en-US"/>
          </a:p>
        </p:txBody>
      </p:sp>
    </p:spTree>
    <p:extLst>
      <p:ext uri="{BB962C8B-B14F-4D97-AF65-F5344CB8AC3E}">
        <p14:creationId xmlns:p14="http://schemas.microsoft.com/office/powerpoint/2010/main" val="2356283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Systematic approach to study a problematic situation, understand it, derive requirements for a solution.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Problem Analysis: </a:t>
            </a:r>
            <a:r>
              <a:rPr lang="en-US" dirty="0" smtClean="0"/>
              <a:t>Collect data, document the problem, analyze the causes and effect.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Stakeholder</a:t>
            </a:r>
            <a:r>
              <a:rPr lang="en-US" b="1" baseline="0" dirty="0" smtClean="0"/>
              <a:t> Analysis:</a:t>
            </a:r>
            <a:r>
              <a:rPr lang="en-US" baseline="0" dirty="0" smtClean="0"/>
              <a:t> Identify key stakeholders, identify their interest from project outcomes, and device a strategy to deal with each stakeholder.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Process Analysis:</a:t>
            </a:r>
            <a:r>
              <a:rPr lang="en-US" b="1" baseline="0" dirty="0" smtClean="0"/>
              <a:t> </a:t>
            </a:r>
            <a:r>
              <a:rPr lang="en-US" baseline="0" dirty="0" smtClean="0"/>
              <a:t>Identify the process impacted by the project, model the processes, and analyze their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Information Analysis:</a:t>
            </a:r>
            <a:r>
              <a:rPr lang="en-US" dirty="0" smtClean="0"/>
              <a:t> Identify the information objects affected by</a:t>
            </a:r>
            <a:r>
              <a:rPr lang="en-US" baseline="0" dirty="0" smtClean="0"/>
              <a:t> the project, model the information, and analyze the availability and quality of info.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Organization Analysis: </a:t>
            </a:r>
            <a:r>
              <a:rPr lang="en-US" dirty="0" smtClean="0"/>
              <a:t>Identify the</a:t>
            </a:r>
            <a:r>
              <a:rPr lang="en-US" baseline="0" dirty="0" smtClean="0"/>
              <a:t> organizational units impacted by the project, model the units, and analyze their performance.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15B17E6-7C43-4C04-936C-9AE235E6C147}" type="slidenum">
              <a:rPr lang="en-US" smtClean="0"/>
              <a:t>10</a:t>
            </a:fld>
            <a:endParaRPr lang="en-US"/>
          </a:p>
        </p:txBody>
      </p:sp>
    </p:spTree>
    <p:extLst>
      <p:ext uri="{BB962C8B-B14F-4D97-AF65-F5344CB8AC3E}">
        <p14:creationId xmlns:p14="http://schemas.microsoft.com/office/powerpoint/2010/main" val="2049907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11</a:t>
            </a:fld>
            <a:endParaRPr lang="en-US"/>
          </a:p>
        </p:txBody>
      </p:sp>
    </p:spTree>
    <p:extLst>
      <p:ext uri="{BB962C8B-B14F-4D97-AF65-F5344CB8AC3E}">
        <p14:creationId xmlns:p14="http://schemas.microsoft.com/office/powerpoint/2010/main" val="1553149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Implementation of enterprise systems is a change management process. The enterprise employees need to</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convert from the old way of working to the new. </a:t>
            </a:r>
          </a:p>
          <a:p>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Cutover: direct cutover, phased cutover,</a:t>
            </a:r>
            <a:r>
              <a:rPr lang="en-US" sz="1200" i="0" kern="1200" baseline="0" dirty="0" smtClean="0">
                <a:solidFill>
                  <a:schemeClr val="tx1"/>
                </a:solidFill>
                <a:effectLst/>
                <a:latin typeface="+mn-lt"/>
                <a:ea typeface="+mn-ea"/>
                <a:cs typeface="+mn-cs"/>
              </a:rPr>
              <a:t> </a:t>
            </a:r>
            <a:r>
              <a:rPr lang="en-US" sz="1200" i="0" kern="1200" baseline="0" smtClean="0">
                <a:solidFill>
                  <a:schemeClr val="tx1"/>
                </a:solidFill>
                <a:effectLst/>
                <a:latin typeface="+mn-lt"/>
                <a:ea typeface="+mn-ea"/>
                <a:cs typeface="+mn-cs"/>
              </a:rPr>
              <a:t>pilot cutover</a:t>
            </a: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14</a:t>
            </a:fld>
            <a:endParaRPr lang="en-US"/>
          </a:p>
        </p:txBody>
      </p:sp>
    </p:spTree>
    <p:extLst>
      <p:ext uri="{BB962C8B-B14F-4D97-AF65-F5344CB8AC3E}">
        <p14:creationId xmlns:p14="http://schemas.microsoft.com/office/powerpoint/2010/main" val="4130840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The strategic decisions set guidance and constraints for lower-level decisions. For example, a strategy to pursue market differentiation by providing superior quality and customer service becomes the guiding criteria for tactical and operational decisions in the enterprise. The strategy is long-term, which is usually defined as five or more years out, but will differ by company, industry, and country.</a:t>
            </a:r>
          </a:p>
          <a:p>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The result hoped for in any strategy is for the enterprise to gain a sustainable competitive advantage over its competition. Competitive advantage is the ability of an enterprise to achieve higher than industry-average profits [11]. Sustainable means that it is not temporary, but maintained over a long period of time.</a:t>
            </a:r>
          </a:p>
          <a:p>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The strategic plans an enterprise makes are developed to help the enterprise attain its goals. All enterprises have goals, and there are only a handful of goals that make sense for most enterprises. For-profit enterprises must have as a basic goal to make money, or more precisely to maximize shareholder value.1 Shareholder value is derived from the profits the enterprise generates compared to the costs to generate those profits, which is the profitability of the enterprise. To ensure long-term profitability, an enterprise needs to satisfy its customers and grow its business. This explains why many startups forgo profits in their early years in order to build market share, which is intended to maximize shareholder value over the long term. Non-profit enterprises might have a goal to help as many people as possible, or to have the greatest measurable impact possible. Government and quasi-government enterprises might have a goal to provide a particular service.</a:t>
            </a:r>
            <a:br>
              <a:rPr lang="en-US" sz="1200" i="0" kern="1200" dirty="0" smtClean="0">
                <a:solidFill>
                  <a:schemeClr val="tx1"/>
                </a:solidFill>
                <a:effectLst/>
                <a:latin typeface="+mn-lt"/>
                <a:ea typeface="+mn-ea"/>
                <a:cs typeface="+mn-cs"/>
              </a:rPr>
            </a:br>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Achievement of long-term profitability implies market growth as an enterprise goal because in order to increase profits, an enterprise must either grow market share or must</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improve its products and services in terms of quality, timeliness, or cost so as to derive</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more profits from the same market share [1, 13]. Growth can be measured in terms of revenues, profits, return on investment, number of customers, or market share. In a growing market all companies in the market may grow. In a stable market or a declining market it is a zero-sum game; in other words, growth is at the expense of a competitor.</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16</a:t>
            </a:fld>
            <a:endParaRPr lang="en-US"/>
          </a:p>
        </p:txBody>
      </p:sp>
    </p:spTree>
    <p:extLst>
      <p:ext uri="{BB962C8B-B14F-4D97-AF65-F5344CB8AC3E}">
        <p14:creationId xmlns:p14="http://schemas.microsoft.com/office/powerpoint/2010/main" val="1985585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To communicate the purpose and goals of an enterprise, the organization develops a</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vision statement, a mission statement, and a statement of core values.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vision statement </a:t>
            </a:r>
            <a:r>
              <a:rPr lang="en-US" dirty="0" smtClean="0"/>
              <a:t>Miami Children’s Hospital will continue to be recognized as one of America’s best children’s hospitals and as Florida’s academic center of pediatric clinical excellence providing a number of Centers of Specialty Pediatric Excellence nationally and internationally.</a:t>
            </a:r>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mission statement </a:t>
            </a:r>
            <a:r>
              <a:rPr lang="en-US" sz="1200" i="0" kern="1200" dirty="0" smtClean="0">
                <a:solidFill>
                  <a:schemeClr val="tx1"/>
                </a:solidFill>
                <a:effectLst/>
                <a:latin typeface="+mn-lt"/>
                <a:ea typeface="+mn-ea"/>
                <a:cs typeface="+mn-cs"/>
              </a:rPr>
              <a:t>is a brief description of the enterprise’s purpose that projects the enterprise’s image to customers. Usually, the mission statement describes how the enterprise provides a product</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or service which satisfies the needs or desires of one or more customers. The mission must usually be accomplished in competition with other enterprises vying for the same business.</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A mission statement does not change frequently. For example, the mission of the U.S. Army is to protect the United States, and this has been their mission since the Army’s inception more than 200 years ago. </a:t>
            </a:r>
          </a:p>
          <a:p>
            <a:r>
              <a:rPr lang="en-US" sz="1200" b="1" i="0" kern="1200" dirty="0" smtClean="0">
                <a:solidFill>
                  <a:schemeClr val="tx1"/>
                </a:solidFill>
                <a:effectLst/>
                <a:latin typeface="+mn-lt"/>
                <a:ea typeface="+mn-ea"/>
                <a:cs typeface="+mn-cs"/>
              </a:rPr>
              <a:t>Core values </a:t>
            </a:r>
            <a:r>
              <a:rPr lang="en-US" sz="1200" i="0" kern="1200" dirty="0" smtClean="0">
                <a:solidFill>
                  <a:schemeClr val="tx1"/>
                </a:solidFill>
                <a:effectLst/>
                <a:latin typeface="+mn-lt"/>
                <a:ea typeface="+mn-ea"/>
                <a:cs typeface="+mn-cs"/>
              </a:rPr>
              <a:t>are the deeply held values of the organization that guide the enterprise’s internal conduct and how it interacts with its environment. Core</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values should not change as the enterprise’s environmental circumstances change.</a:t>
            </a:r>
            <a:br>
              <a:rPr lang="en-US" sz="120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D15B17E6-7C43-4C04-936C-9AE235E6C147}" type="slidenum">
              <a:rPr lang="en-US" smtClean="0"/>
              <a:t>17</a:t>
            </a:fld>
            <a:endParaRPr lang="en-US"/>
          </a:p>
        </p:txBody>
      </p:sp>
    </p:spTree>
    <p:extLst>
      <p:ext uri="{BB962C8B-B14F-4D97-AF65-F5344CB8AC3E}">
        <p14:creationId xmlns:p14="http://schemas.microsoft.com/office/powerpoint/2010/main" val="1986427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4050" b="1"/>
            </a:lvl1pPr>
          </a:lstStyle>
          <a:p>
            <a:r>
              <a:rPr lang="en-US" smtClean="0"/>
              <a:t>Click to edit Master title style</a:t>
            </a:r>
            <a:endParaRPr lang="en-US" dirty="0"/>
          </a:p>
        </p:txBody>
      </p:sp>
      <p:sp>
        <p:nvSpPr>
          <p:cNvPr id="3"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BB89BD-809F-47A2-AFD2-6B230D1AAFC1}"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cxnSp>
        <p:nvCxnSpPr>
          <p:cNvPr id="8" name="Straight Connector 7"/>
          <p:cNvCxnSpPr/>
          <p:nvPr/>
        </p:nvCxnSpPr>
        <p:spPr>
          <a:xfrm>
            <a:off x="2589214" y="4777379"/>
            <a:ext cx="8915399" cy="0"/>
          </a:xfrm>
          <a:prstGeom prst="line">
            <a:avLst/>
          </a:prstGeom>
          <a:ln w="38100">
            <a:solidFill>
              <a:srgbClr val="F8DC0E"/>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346931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1" name="Title 1"/>
          <p:cNvSpPr>
            <a:spLocks noGrp="1"/>
          </p:cNvSpPr>
          <p:nvPr>
            <p:ph type="title"/>
          </p:nvPr>
        </p:nvSpPr>
        <p:spPr>
          <a:xfrm>
            <a:off x="1311580" y="689114"/>
            <a:ext cx="10193032" cy="611968"/>
          </a:xfrm>
        </p:spPr>
        <p:txBody>
          <a:bodyPr/>
          <a:lstStyle/>
          <a:p>
            <a:r>
              <a:rPr lang="en-US" smtClean="0"/>
              <a:t>Click to edit Master title style</a:t>
            </a:r>
            <a:endParaRPr lang="en-US"/>
          </a:p>
        </p:txBody>
      </p:sp>
      <p:sp>
        <p:nvSpPr>
          <p:cNvPr id="12" name="Vertical Text Placeholder 2"/>
          <p:cNvSpPr>
            <a:spLocks noGrp="1"/>
          </p:cNvSpPr>
          <p:nvPr>
            <p:ph type="body" orient="vert" idx="1"/>
          </p:nvPr>
        </p:nvSpPr>
        <p:spPr>
          <a:xfrm rot="-5400000">
            <a:off x="4004681" y="-1102840"/>
            <a:ext cx="4937539" cy="103237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3" name="Straight Connector 12"/>
          <p:cNvCxnSpPr/>
          <p:nvPr/>
        </p:nvCxnSpPr>
        <p:spPr>
          <a:xfrm>
            <a:off x="1377389" y="1324390"/>
            <a:ext cx="10001811" cy="0"/>
          </a:xfrm>
          <a:prstGeom prst="line">
            <a:avLst/>
          </a:prstGeom>
          <a:ln w="57150">
            <a:solidFill>
              <a:srgbClr val="F8DC0E"/>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995678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0" name="Title 1"/>
          <p:cNvSpPr>
            <a:spLocks noGrp="1"/>
          </p:cNvSpPr>
          <p:nvPr>
            <p:ph type="ctrTitle"/>
          </p:nvPr>
        </p:nvSpPr>
        <p:spPr>
          <a:xfrm>
            <a:off x="2589214" y="2514601"/>
            <a:ext cx="8915399" cy="2262781"/>
          </a:xfrm>
        </p:spPr>
        <p:txBody>
          <a:bodyPr anchor="b">
            <a:normAutofit/>
          </a:bodyPr>
          <a:lstStyle>
            <a:lvl1pPr>
              <a:defRPr sz="4050" b="1"/>
            </a:lvl1pPr>
          </a:lstStyle>
          <a:p>
            <a:r>
              <a:rPr lang="en-US" smtClean="0"/>
              <a:t>Click to edit Master title style</a:t>
            </a:r>
            <a:endParaRPr lang="en-US" dirty="0"/>
          </a:p>
        </p:txBody>
      </p:sp>
      <p:sp>
        <p:nvSpPr>
          <p:cNvPr id="11"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a:xfrm>
            <a:off x="10361613" y="6130437"/>
            <a:ext cx="1146283" cy="370396"/>
          </a:xfrm>
        </p:spPr>
        <p:txBody>
          <a:bodyPr/>
          <a:lstStyle/>
          <a:p>
            <a:fld id="{CABB89BD-809F-47A2-AFD2-6B230D1AAFC1}" type="datetimeFigureOut">
              <a:rPr lang="en-US" smtClean="0"/>
              <a:t>1/21/2019</a:t>
            </a:fld>
            <a:endParaRPr lang="en-US"/>
          </a:p>
        </p:txBody>
      </p:sp>
      <p:sp>
        <p:nvSpPr>
          <p:cNvPr id="13" name="Footer Placeholder 4"/>
          <p:cNvSpPr>
            <a:spLocks noGrp="1"/>
          </p:cNvSpPr>
          <p:nvPr>
            <p:ph type="ftr" sz="quarter" idx="11"/>
          </p:nvPr>
        </p:nvSpPr>
        <p:spPr>
          <a:xfrm>
            <a:off x="1311580" y="6135810"/>
            <a:ext cx="8897632" cy="365025"/>
          </a:xfrm>
        </p:spPr>
        <p:txBody>
          <a:bodyPr/>
          <a:lstStyle/>
          <a:p>
            <a:endParaRPr lang="en-US"/>
          </a:p>
        </p:txBody>
      </p:sp>
      <p:cxnSp>
        <p:nvCxnSpPr>
          <p:cNvPr id="14" name="Straight Connector 13"/>
          <p:cNvCxnSpPr/>
          <p:nvPr/>
        </p:nvCxnSpPr>
        <p:spPr>
          <a:xfrm>
            <a:off x="2589214" y="4777379"/>
            <a:ext cx="8915399" cy="0"/>
          </a:xfrm>
          <a:prstGeom prst="line">
            <a:avLst/>
          </a:prstGeom>
          <a:ln w="38100">
            <a:solidFill>
              <a:srgbClr val="F8DC0E"/>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482322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11580" y="675860"/>
            <a:ext cx="9870771" cy="713133"/>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BB89BD-809F-47A2-AFD2-6B230D1AAFC1}" type="datetimeFigureOut">
              <a:rPr lang="en-US" smtClean="0"/>
              <a:t>1/21/2019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147983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B89BD-809F-47A2-AFD2-6B230D1AAFC1}" type="datetimeFigureOut">
              <a:rPr lang="en-US" smtClean="0"/>
              <a:t>1/21/2019</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838425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5" name="Date Placeholder 3"/>
          <p:cNvSpPr txBox="1">
            <a:spLocks noGrp="1"/>
          </p:cNvSpPr>
          <p:nvPr/>
        </p:nvSpPr>
        <p:spPr bwMode="auto">
          <a:xfrm>
            <a:off x="3119967" y="6527800"/>
            <a:ext cx="579120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000" b="1">
                <a:solidFill>
                  <a:srgbClr val="FAFD00"/>
                </a:solidFill>
                <a:latin typeface="Times New Roman" panose="02020603050405020304" pitchFamily="18" charset="0"/>
              </a:defRPr>
            </a:lvl1pPr>
            <a:lvl2pPr marL="742950" indent="-285750">
              <a:defRPr sz="2000" b="1">
                <a:solidFill>
                  <a:srgbClr val="FAFD00"/>
                </a:solidFill>
                <a:latin typeface="Times New Roman" panose="02020603050405020304" pitchFamily="18" charset="0"/>
              </a:defRPr>
            </a:lvl2pPr>
            <a:lvl3pPr marL="1143000" indent="-228600">
              <a:defRPr sz="2000" b="1">
                <a:solidFill>
                  <a:srgbClr val="FAFD00"/>
                </a:solidFill>
                <a:latin typeface="Times New Roman" panose="02020603050405020304" pitchFamily="18" charset="0"/>
              </a:defRPr>
            </a:lvl3pPr>
            <a:lvl4pPr marL="1600200" indent="-228600">
              <a:defRPr sz="2000" b="1">
                <a:solidFill>
                  <a:srgbClr val="FAFD00"/>
                </a:solidFill>
                <a:latin typeface="Times New Roman" panose="02020603050405020304" pitchFamily="18" charset="0"/>
              </a:defRPr>
            </a:lvl4pPr>
            <a:lvl5pPr marL="2057400" indent="-228600">
              <a:defRPr sz="2000" b="1">
                <a:solidFill>
                  <a:srgbClr val="FAFD00"/>
                </a:solidFill>
                <a:latin typeface="Times New Roman" panose="02020603050405020304" pitchFamily="18" charset="0"/>
              </a:defRPr>
            </a:lvl5pPr>
            <a:lvl6pPr marL="2514600" indent="-228600" eaLnBrk="0" fontAlgn="base" hangingPunct="0">
              <a:spcBef>
                <a:spcPct val="0"/>
              </a:spcBef>
              <a:spcAft>
                <a:spcPct val="0"/>
              </a:spcAft>
              <a:defRPr sz="2000" b="1">
                <a:solidFill>
                  <a:srgbClr val="FAFD00"/>
                </a:solidFill>
                <a:latin typeface="Times New Roman" panose="02020603050405020304" pitchFamily="18" charset="0"/>
              </a:defRPr>
            </a:lvl6pPr>
            <a:lvl7pPr marL="2971800" indent="-228600" eaLnBrk="0" fontAlgn="base" hangingPunct="0">
              <a:spcBef>
                <a:spcPct val="0"/>
              </a:spcBef>
              <a:spcAft>
                <a:spcPct val="0"/>
              </a:spcAft>
              <a:defRPr sz="2000" b="1">
                <a:solidFill>
                  <a:srgbClr val="FAFD00"/>
                </a:solidFill>
                <a:latin typeface="Times New Roman" panose="02020603050405020304" pitchFamily="18" charset="0"/>
              </a:defRPr>
            </a:lvl7pPr>
            <a:lvl8pPr marL="3429000" indent="-228600" eaLnBrk="0" fontAlgn="base" hangingPunct="0">
              <a:spcBef>
                <a:spcPct val="0"/>
              </a:spcBef>
              <a:spcAft>
                <a:spcPct val="0"/>
              </a:spcAft>
              <a:defRPr sz="2000" b="1">
                <a:solidFill>
                  <a:srgbClr val="FAFD00"/>
                </a:solidFill>
                <a:latin typeface="Times New Roman" panose="02020603050405020304" pitchFamily="18" charset="0"/>
              </a:defRPr>
            </a:lvl8pPr>
            <a:lvl9pPr marL="3886200" indent="-228600" eaLnBrk="0" fontAlgn="base" hangingPunct="0">
              <a:spcBef>
                <a:spcPct val="0"/>
              </a:spcBef>
              <a:spcAft>
                <a:spcPct val="0"/>
              </a:spcAft>
              <a:defRPr sz="2000" b="1">
                <a:solidFill>
                  <a:srgbClr val="FAFD00"/>
                </a:solidFill>
                <a:latin typeface="Times New Roman" panose="02020603050405020304" pitchFamily="18" charset="0"/>
              </a:defRPr>
            </a:lvl9pPr>
          </a:lstStyle>
          <a:p>
            <a:pPr algn="ctr">
              <a:defRPr/>
            </a:pPr>
            <a:r>
              <a:rPr lang="en-US" altLang="en-US" sz="900" b="0" dirty="0" smtClean="0">
                <a:solidFill>
                  <a:srgbClr val="000000"/>
                </a:solidFill>
                <a:latin typeface="Arial Black" panose="020B0A04020102020204" pitchFamily="34" charset="0"/>
              </a:rPr>
              <a:t>Software Testing and QA</a:t>
            </a:r>
            <a:r>
              <a:rPr lang="en-US" altLang="en-US" sz="900" b="0" dirty="0" smtClean="0">
                <a:solidFill>
                  <a:srgbClr val="000000"/>
                </a:solidFill>
              </a:rPr>
              <a:t> </a:t>
            </a:r>
            <a:r>
              <a:rPr lang="en-US" altLang="en-US" sz="900" b="0" dirty="0" smtClean="0">
                <a:solidFill>
                  <a:srgbClr val="000000"/>
                </a:solidFill>
                <a:latin typeface="Comic Sans MS" panose="030F0702030302020204" pitchFamily="66" charset="0"/>
              </a:rPr>
              <a:t>Theory and Practice</a:t>
            </a:r>
            <a:r>
              <a:rPr lang="en-US" altLang="en-US" sz="900" b="0" dirty="0" smtClean="0">
                <a:solidFill>
                  <a:srgbClr val="000000"/>
                </a:solidFill>
              </a:rPr>
              <a:t> </a:t>
            </a:r>
            <a:r>
              <a:rPr lang="en-US" altLang="en-US" sz="900" b="0" dirty="0" smtClean="0">
                <a:solidFill>
                  <a:srgbClr val="000000"/>
                </a:solidFill>
                <a:latin typeface="Arial" panose="020B0604020202020204" pitchFamily="34" charset="0"/>
              </a:rPr>
              <a:t>(Chapter 3: Unit Testing)</a:t>
            </a:r>
          </a:p>
        </p:txBody>
      </p:sp>
      <p:sp>
        <p:nvSpPr>
          <p:cNvPr id="6" name="Footer Placeholder 4"/>
          <p:cNvSpPr txBox="1">
            <a:spLocks noGrp="1"/>
          </p:cNvSpPr>
          <p:nvPr/>
        </p:nvSpPr>
        <p:spPr bwMode="auto">
          <a:xfrm>
            <a:off x="9865784" y="6586538"/>
            <a:ext cx="1769533"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000" b="1">
                <a:solidFill>
                  <a:srgbClr val="FAFD00"/>
                </a:solidFill>
                <a:latin typeface="Times New Roman" panose="02020603050405020304" pitchFamily="18" charset="0"/>
              </a:defRPr>
            </a:lvl1pPr>
            <a:lvl2pPr marL="742950" indent="-285750">
              <a:defRPr sz="2000" b="1">
                <a:solidFill>
                  <a:srgbClr val="FAFD00"/>
                </a:solidFill>
                <a:latin typeface="Times New Roman" panose="02020603050405020304" pitchFamily="18" charset="0"/>
              </a:defRPr>
            </a:lvl2pPr>
            <a:lvl3pPr marL="1143000" indent="-228600">
              <a:defRPr sz="2000" b="1">
                <a:solidFill>
                  <a:srgbClr val="FAFD00"/>
                </a:solidFill>
                <a:latin typeface="Times New Roman" panose="02020603050405020304" pitchFamily="18" charset="0"/>
              </a:defRPr>
            </a:lvl3pPr>
            <a:lvl4pPr marL="1600200" indent="-228600">
              <a:defRPr sz="2000" b="1">
                <a:solidFill>
                  <a:srgbClr val="FAFD00"/>
                </a:solidFill>
                <a:latin typeface="Times New Roman" panose="02020603050405020304" pitchFamily="18" charset="0"/>
              </a:defRPr>
            </a:lvl4pPr>
            <a:lvl5pPr marL="2057400" indent="-228600">
              <a:defRPr sz="2000" b="1">
                <a:solidFill>
                  <a:srgbClr val="FAFD00"/>
                </a:solidFill>
                <a:latin typeface="Times New Roman" panose="02020603050405020304" pitchFamily="18" charset="0"/>
              </a:defRPr>
            </a:lvl5pPr>
            <a:lvl6pPr marL="2514600" indent="-228600" eaLnBrk="0" fontAlgn="base" hangingPunct="0">
              <a:spcBef>
                <a:spcPct val="0"/>
              </a:spcBef>
              <a:spcAft>
                <a:spcPct val="0"/>
              </a:spcAft>
              <a:defRPr sz="2000" b="1">
                <a:solidFill>
                  <a:srgbClr val="FAFD00"/>
                </a:solidFill>
                <a:latin typeface="Times New Roman" panose="02020603050405020304" pitchFamily="18" charset="0"/>
              </a:defRPr>
            </a:lvl6pPr>
            <a:lvl7pPr marL="2971800" indent="-228600" eaLnBrk="0" fontAlgn="base" hangingPunct="0">
              <a:spcBef>
                <a:spcPct val="0"/>
              </a:spcBef>
              <a:spcAft>
                <a:spcPct val="0"/>
              </a:spcAft>
              <a:defRPr sz="2000" b="1">
                <a:solidFill>
                  <a:srgbClr val="FAFD00"/>
                </a:solidFill>
                <a:latin typeface="Times New Roman" panose="02020603050405020304" pitchFamily="18" charset="0"/>
              </a:defRPr>
            </a:lvl7pPr>
            <a:lvl8pPr marL="3429000" indent="-228600" eaLnBrk="0" fontAlgn="base" hangingPunct="0">
              <a:spcBef>
                <a:spcPct val="0"/>
              </a:spcBef>
              <a:spcAft>
                <a:spcPct val="0"/>
              </a:spcAft>
              <a:defRPr sz="2000" b="1">
                <a:solidFill>
                  <a:srgbClr val="FAFD00"/>
                </a:solidFill>
                <a:latin typeface="Times New Roman" panose="02020603050405020304" pitchFamily="18" charset="0"/>
              </a:defRPr>
            </a:lvl8pPr>
            <a:lvl9pPr marL="3886200" indent="-228600" eaLnBrk="0" fontAlgn="base" hangingPunct="0">
              <a:spcBef>
                <a:spcPct val="0"/>
              </a:spcBef>
              <a:spcAft>
                <a:spcPct val="0"/>
              </a:spcAft>
              <a:defRPr sz="2000" b="1">
                <a:solidFill>
                  <a:srgbClr val="FAFD00"/>
                </a:solidFill>
                <a:latin typeface="Times New Roman" panose="02020603050405020304" pitchFamily="18" charset="0"/>
              </a:defRPr>
            </a:lvl9pPr>
          </a:lstStyle>
          <a:p>
            <a:pPr algn="ctr">
              <a:defRPr/>
            </a:pPr>
            <a:r>
              <a:rPr lang="en-US" altLang="en-US" sz="900" b="0" smtClean="0">
                <a:solidFill>
                  <a:srgbClr val="000000"/>
                </a:solidFill>
              </a:rPr>
              <a:t>© Naik &amp; Tripathy</a:t>
            </a:r>
          </a:p>
        </p:txBody>
      </p:sp>
      <p:sp>
        <p:nvSpPr>
          <p:cNvPr id="2" name="Title 1"/>
          <p:cNvSpPr>
            <a:spLocks noGrp="1"/>
          </p:cNvSpPr>
          <p:nvPr>
            <p:ph type="title"/>
          </p:nvPr>
        </p:nvSpPr>
        <p:spPr>
          <a:xfrm>
            <a:off x="1311580" y="689114"/>
            <a:ext cx="10193032" cy="611968"/>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rot="-5400000">
            <a:off x="4004681" y="-1102840"/>
            <a:ext cx="4937539" cy="103237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p:nvCxnSpPr>
        <p:spPr>
          <a:xfrm>
            <a:off x="1377389" y="1324390"/>
            <a:ext cx="10001811" cy="0"/>
          </a:xfrm>
          <a:prstGeom prst="line">
            <a:avLst/>
          </a:prstGeom>
          <a:ln w="57150">
            <a:solidFill>
              <a:srgbClr val="F8DC0E"/>
            </a:solidFill>
          </a:ln>
        </p:spPr>
        <p:style>
          <a:lnRef idx="1">
            <a:schemeClr val="accent2"/>
          </a:lnRef>
          <a:fillRef idx="0">
            <a:schemeClr val="accent2"/>
          </a:fillRef>
          <a:effectRef idx="0">
            <a:schemeClr val="accent2"/>
          </a:effectRef>
          <a:fontRef idx="minor">
            <a:schemeClr val="tx1"/>
          </a:fontRef>
        </p:style>
      </p:cxnSp>
      <p:pic>
        <p:nvPicPr>
          <p:cNvPr id="13"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68716"/>
            <a:ext cx="1151160" cy="503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010479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311580" y="682139"/>
            <a:ext cx="10193032" cy="613362"/>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311581" y="1588169"/>
            <a:ext cx="10193033" cy="44316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CABB89BD-809F-47A2-AFD2-6B230D1AAFC1}" type="datetimeFigureOut">
              <a:rPr lang="en-US" smtClean="0"/>
              <a:t>1/21/2019</a:t>
            </a:fld>
            <a:endParaRPr lang="en-US"/>
          </a:p>
        </p:txBody>
      </p:sp>
      <p:sp>
        <p:nvSpPr>
          <p:cNvPr id="5" name="Footer Placeholder 4"/>
          <p:cNvSpPr>
            <a:spLocks noGrp="1"/>
          </p:cNvSpPr>
          <p:nvPr>
            <p:ph type="ftr" sz="quarter" idx="3"/>
          </p:nvPr>
        </p:nvSpPr>
        <p:spPr>
          <a:xfrm>
            <a:off x="1311580" y="6135810"/>
            <a:ext cx="8897632" cy="3650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36" name="Freeform 11"/>
          <p:cNvSpPr/>
          <p:nvPr/>
        </p:nvSpPr>
        <p:spPr bwMode="auto">
          <a:xfrm flipV="1">
            <a:off x="-4189" y="817044"/>
            <a:ext cx="1009065" cy="380351"/>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FFC000"/>
          </a:solidFill>
          <a:ln>
            <a:noFill/>
          </a:ln>
        </p:spPr>
      </p:sp>
      <p:sp>
        <p:nvSpPr>
          <p:cNvPr id="8" name="TextBox 7"/>
          <p:cNvSpPr txBox="1"/>
          <p:nvPr/>
        </p:nvSpPr>
        <p:spPr>
          <a:xfrm>
            <a:off x="412655" y="851516"/>
            <a:ext cx="341760" cy="253916"/>
          </a:xfrm>
          <a:prstGeom prst="rect">
            <a:avLst/>
          </a:prstGeom>
          <a:noFill/>
        </p:spPr>
        <p:txBody>
          <a:bodyPr wrap="none" rtlCol="0">
            <a:spAutoFit/>
          </a:bodyPr>
          <a:lstStyle/>
          <a:p>
            <a:fld id="{47E9F8A7-D8C3-4648-A8C9-BB4F9AE7A547}" type="slidenum">
              <a:rPr lang="en-US" sz="1050" smtClean="0">
                <a:solidFill>
                  <a:schemeClr val="bg1">
                    <a:lumMod val="95000"/>
                  </a:schemeClr>
                </a:solidFill>
              </a:rPr>
              <a:t>‹#›</a:t>
            </a:fld>
            <a:endParaRPr lang="en-US" sz="1050" dirty="0">
              <a:solidFill>
                <a:schemeClr val="bg1">
                  <a:lumMod val="95000"/>
                </a:schemeClr>
              </a:solidFill>
            </a:endParaRPr>
          </a:p>
        </p:txBody>
      </p:sp>
    </p:spTree>
    <p:extLst>
      <p:ext uri="{BB962C8B-B14F-4D97-AF65-F5344CB8AC3E}">
        <p14:creationId xmlns:p14="http://schemas.microsoft.com/office/powerpoint/2010/main" val="3001105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lgn="l" defTabSz="342900" rtl="0" eaLnBrk="1" latinLnBrk="0" hangingPunct="1">
        <a:spcBef>
          <a:spcPct val="0"/>
        </a:spcBef>
        <a:buNone/>
        <a:defRPr sz="3200" b="1"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342900" rtl="0" eaLnBrk="1" latinLnBrk="0" hangingPunct="1">
        <a:spcBef>
          <a:spcPts val="750"/>
        </a:spcBef>
        <a:spcAft>
          <a:spcPts val="0"/>
        </a:spcAft>
        <a:buClr>
          <a:schemeClr val="accent1"/>
        </a:buClr>
        <a:buFont typeface="Wingdings 3" charset="2"/>
        <a:buNone/>
        <a:defRPr sz="2100" b="1" kern="1200">
          <a:solidFill>
            <a:schemeClr val="tx1">
              <a:lumMod val="75000"/>
              <a:lumOff val="25000"/>
            </a:schemeClr>
          </a:solidFill>
          <a:latin typeface="+mn-lt"/>
          <a:ea typeface="+mn-ea"/>
          <a:cs typeface="+mn-cs"/>
        </a:defRPr>
      </a:lvl1pPr>
      <a:lvl2pPr marL="342900" indent="0" algn="l" defTabSz="342900" rtl="0" eaLnBrk="1" latinLnBrk="0" hangingPunct="1">
        <a:spcBef>
          <a:spcPts val="750"/>
        </a:spcBef>
        <a:spcAft>
          <a:spcPts val="0"/>
        </a:spcAft>
        <a:buClr>
          <a:schemeClr val="accent1"/>
        </a:buClr>
        <a:buFont typeface="Wingdings 3" charset="2"/>
        <a:buNone/>
        <a:defRPr sz="1800" kern="1200">
          <a:solidFill>
            <a:schemeClr val="tx1">
              <a:lumMod val="75000"/>
              <a:lumOff val="25000"/>
            </a:schemeClr>
          </a:solidFill>
          <a:latin typeface="+mn-lt"/>
          <a:ea typeface="+mn-ea"/>
          <a:cs typeface="+mn-cs"/>
        </a:defRPr>
      </a:lvl2pPr>
      <a:lvl3pPr marL="685800" indent="0" algn="l" defTabSz="342900" rtl="0" eaLnBrk="1" latinLnBrk="0" hangingPunct="1">
        <a:spcBef>
          <a:spcPts val="750"/>
        </a:spcBef>
        <a:spcAft>
          <a:spcPts val="0"/>
        </a:spcAft>
        <a:buClr>
          <a:schemeClr val="accent1"/>
        </a:buClr>
        <a:buFont typeface="Wingdings 3" charset="2"/>
        <a:buNone/>
        <a:defRPr sz="1650" kern="1200">
          <a:solidFill>
            <a:schemeClr val="tx1">
              <a:lumMod val="75000"/>
              <a:lumOff val="25000"/>
            </a:schemeClr>
          </a:solidFill>
          <a:latin typeface="+mn-lt"/>
          <a:ea typeface="+mn-ea"/>
          <a:cs typeface="+mn-cs"/>
        </a:defRPr>
      </a:lvl3pPr>
      <a:lvl4pPr marL="1028700" indent="0" algn="l" defTabSz="342900" rtl="0" eaLnBrk="1" latinLnBrk="0" hangingPunct="1">
        <a:spcBef>
          <a:spcPts val="750"/>
        </a:spcBef>
        <a:spcAft>
          <a:spcPts val="0"/>
        </a:spcAft>
        <a:buClr>
          <a:schemeClr val="accent1"/>
        </a:buClr>
        <a:buFont typeface="Wingdings 3" charset="2"/>
        <a:buNone/>
        <a:defRPr sz="1500" kern="1200">
          <a:solidFill>
            <a:schemeClr val="tx1">
              <a:lumMod val="75000"/>
              <a:lumOff val="25000"/>
            </a:schemeClr>
          </a:solidFill>
          <a:latin typeface="+mn-lt"/>
          <a:ea typeface="+mn-ea"/>
          <a:cs typeface="+mn-cs"/>
        </a:defRPr>
      </a:lvl4pPr>
      <a:lvl5pPr marL="1371600" indent="0" algn="l" defTabSz="342900" rtl="0" eaLnBrk="1" latinLnBrk="0" hangingPunct="1">
        <a:spcBef>
          <a:spcPts val="750"/>
        </a:spcBef>
        <a:spcAft>
          <a:spcPts val="0"/>
        </a:spcAft>
        <a:buClr>
          <a:schemeClr val="accent1"/>
        </a:buClr>
        <a:buFont typeface="Wingdings 3" charset="2"/>
        <a:buNone/>
        <a:defRPr sz="15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Enterprise </a:t>
            </a:r>
            <a:r>
              <a:rPr lang="en-US" smtClean="0"/>
              <a:t>Design Methodology</a:t>
            </a:r>
            <a:endParaRPr lang="en-US" dirty="0"/>
          </a:p>
        </p:txBody>
      </p:sp>
      <p:sp>
        <p:nvSpPr>
          <p:cNvPr id="3" name="Subtitle 2"/>
          <p:cNvSpPr>
            <a:spLocks noGrp="1"/>
          </p:cNvSpPr>
          <p:nvPr>
            <p:ph type="subTitle" idx="1"/>
          </p:nvPr>
        </p:nvSpPr>
        <p:spPr/>
        <p:txBody>
          <a:bodyPr/>
          <a:lstStyle/>
          <a:p>
            <a:r>
              <a:rPr lang="en-US" dirty="0" smtClean="0"/>
              <a:t>Lecture</a:t>
            </a:r>
            <a:endParaRPr lang="en-US" dirty="0"/>
          </a:p>
        </p:txBody>
      </p:sp>
    </p:spTree>
    <p:extLst>
      <p:ext uri="{BB962C8B-B14F-4D97-AF65-F5344CB8AC3E}">
        <p14:creationId xmlns:p14="http://schemas.microsoft.com/office/powerpoint/2010/main" val="4256973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i="1" dirty="0" smtClean="0"/>
              <a:t>Phase 3:</a:t>
            </a:r>
            <a:r>
              <a:rPr lang="en-US" dirty="0" smtClean="0"/>
              <a:t> Analysis</a:t>
            </a:r>
            <a:endParaRPr lang="en-US" dirty="0"/>
          </a:p>
        </p:txBody>
      </p:sp>
      <p:sp>
        <p:nvSpPr>
          <p:cNvPr id="3" name="Vertical Text Placeholder 2"/>
          <p:cNvSpPr>
            <a:spLocks noGrp="1"/>
          </p:cNvSpPr>
          <p:nvPr>
            <p:ph type="body" orient="vert" idx="1"/>
          </p:nvPr>
        </p:nvSpPr>
        <p:spPr/>
        <p:txBody>
          <a:bodyPr/>
          <a:lstStyle/>
          <a:p>
            <a:r>
              <a:rPr lang="en-US" dirty="0" smtClean="0"/>
              <a:t>Systematic approach to study a problem.</a:t>
            </a:r>
          </a:p>
          <a:p>
            <a:endParaRPr lang="en-US" dirty="0" smtClean="0"/>
          </a:p>
          <a:p>
            <a:r>
              <a:rPr lang="en-US" dirty="0" smtClean="0"/>
              <a:t>Activities:</a:t>
            </a:r>
          </a:p>
          <a:p>
            <a:pPr lvl="1"/>
            <a:r>
              <a:rPr lang="en-US" sz="2000" dirty="0" smtClean="0"/>
              <a:t>Problem Analysis</a:t>
            </a:r>
          </a:p>
          <a:p>
            <a:pPr lvl="1"/>
            <a:r>
              <a:rPr lang="en-US" sz="2000" dirty="0" smtClean="0"/>
              <a:t>Requirements Analysis</a:t>
            </a:r>
          </a:p>
          <a:p>
            <a:pPr lvl="1"/>
            <a:r>
              <a:rPr lang="en-US" sz="2000" dirty="0" smtClean="0"/>
              <a:t>Stakeholder Analysis</a:t>
            </a:r>
          </a:p>
          <a:p>
            <a:pPr lvl="1"/>
            <a:r>
              <a:rPr lang="en-US" sz="2000" dirty="0" smtClean="0"/>
              <a:t>Process Analysis</a:t>
            </a:r>
          </a:p>
          <a:p>
            <a:pPr lvl="1"/>
            <a:r>
              <a:rPr lang="en-US" sz="2000" dirty="0" smtClean="0"/>
              <a:t>Information Analysis</a:t>
            </a:r>
          </a:p>
          <a:p>
            <a:pPr lvl="1"/>
            <a:r>
              <a:rPr lang="en-US" sz="2000" dirty="0" smtClean="0"/>
              <a:t>Organization Analysis</a:t>
            </a:r>
          </a:p>
        </p:txBody>
      </p:sp>
      <p:pic>
        <p:nvPicPr>
          <p:cNvPr id="4" name="Picture 3"/>
          <p:cNvPicPr>
            <a:picLocks noChangeAspect="1"/>
          </p:cNvPicPr>
          <p:nvPr/>
        </p:nvPicPr>
        <p:blipFill>
          <a:blip r:embed="rId3"/>
          <a:stretch>
            <a:fillRect/>
          </a:stretch>
        </p:blipFill>
        <p:spPr>
          <a:xfrm>
            <a:off x="6083797" y="2344989"/>
            <a:ext cx="5420815" cy="4471988"/>
          </a:xfrm>
          <a:prstGeom prst="rect">
            <a:avLst/>
          </a:prstGeom>
        </p:spPr>
      </p:pic>
    </p:spTree>
    <p:extLst>
      <p:ext uri="{BB962C8B-B14F-4D97-AF65-F5344CB8AC3E}">
        <p14:creationId xmlns:p14="http://schemas.microsoft.com/office/powerpoint/2010/main" val="1239619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i="1" dirty="0" smtClean="0"/>
              <a:t>Phase 4: </a:t>
            </a:r>
            <a:r>
              <a:rPr lang="en-US" dirty="0" smtClean="0"/>
              <a:t>Generate &amp; Evaluate Alternatives </a:t>
            </a:r>
            <a:endParaRPr lang="en-US" dirty="0"/>
          </a:p>
        </p:txBody>
      </p:sp>
      <p:sp>
        <p:nvSpPr>
          <p:cNvPr id="3" name="Vertical Text Placeholder 2"/>
          <p:cNvSpPr>
            <a:spLocks noGrp="1"/>
          </p:cNvSpPr>
          <p:nvPr>
            <p:ph type="body" orient="vert" idx="1"/>
          </p:nvPr>
        </p:nvSpPr>
        <p:spPr/>
        <p:txBody>
          <a:bodyPr/>
          <a:lstStyle/>
          <a:p>
            <a:r>
              <a:rPr lang="en-US" dirty="0" smtClean="0"/>
              <a:t>To identify alternative solutions, evaluate alternative solutions and then recommend the alternative that will become the design solution.</a:t>
            </a:r>
          </a:p>
          <a:p>
            <a:endParaRPr lang="en-US" dirty="0" smtClean="0"/>
          </a:p>
          <a:p>
            <a:r>
              <a:rPr lang="en-US" dirty="0" smtClean="0"/>
              <a:t>Activities:</a:t>
            </a:r>
          </a:p>
          <a:p>
            <a:pPr lvl="1"/>
            <a:r>
              <a:rPr lang="en-US" dirty="0" smtClean="0"/>
              <a:t>Generate Alternatives</a:t>
            </a:r>
          </a:p>
          <a:p>
            <a:pPr lvl="1"/>
            <a:r>
              <a:rPr lang="en-US" dirty="0" smtClean="0"/>
              <a:t>Evaluate Alternatives</a:t>
            </a:r>
          </a:p>
          <a:p>
            <a:pPr lvl="1"/>
            <a:r>
              <a:rPr lang="en-US" dirty="0" smtClean="0"/>
              <a:t>Select Alternative</a:t>
            </a:r>
            <a:endParaRPr lang="en-US" dirty="0"/>
          </a:p>
        </p:txBody>
      </p:sp>
      <p:pic>
        <p:nvPicPr>
          <p:cNvPr id="4" name="Picture 3"/>
          <p:cNvPicPr>
            <a:picLocks noChangeAspect="1"/>
          </p:cNvPicPr>
          <p:nvPr/>
        </p:nvPicPr>
        <p:blipFill>
          <a:blip r:embed="rId3"/>
          <a:stretch>
            <a:fillRect/>
          </a:stretch>
        </p:blipFill>
        <p:spPr>
          <a:xfrm>
            <a:off x="6386512" y="2466341"/>
            <a:ext cx="5248807" cy="4348795"/>
          </a:xfrm>
          <a:prstGeom prst="rect">
            <a:avLst/>
          </a:prstGeom>
        </p:spPr>
      </p:pic>
    </p:spTree>
    <p:extLst>
      <p:ext uri="{BB962C8B-B14F-4D97-AF65-F5344CB8AC3E}">
        <p14:creationId xmlns:p14="http://schemas.microsoft.com/office/powerpoint/2010/main" val="2984269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i="1" dirty="0" smtClean="0"/>
              <a:t>Phase 5: </a:t>
            </a:r>
            <a:r>
              <a:rPr lang="en-US" dirty="0" smtClean="0"/>
              <a:t>Design</a:t>
            </a:r>
            <a:endParaRPr lang="en-US" dirty="0"/>
          </a:p>
        </p:txBody>
      </p:sp>
      <p:sp>
        <p:nvSpPr>
          <p:cNvPr id="3" name="Vertical Text Placeholder 2"/>
          <p:cNvSpPr>
            <a:spLocks noGrp="1"/>
          </p:cNvSpPr>
          <p:nvPr>
            <p:ph type="body" orient="vert" idx="1"/>
          </p:nvPr>
        </p:nvSpPr>
        <p:spPr/>
        <p:txBody>
          <a:bodyPr/>
          <a:lstStyle/>
          <a:p>
            <a:r>
              <a:rPr lang="en-US" dirty="0" smtClean="0"/>
              <a:t>The selected alternative is evolved into a complete specification for a new enterprise system.</a:t>
            </a:r>
          </a:p>
          <a:p>
            <a:endParaRPr lang="en-US" dirty="0"/>
          </a:p>
          <a:p>
            <a:r>
              <a:rPr lang="en-US" dirty="0" smtClean="0"/>
              <a:t>Activities:</a:t>
            </a:r>
          </a:p>
          <a:p>
            <a:pPr lvl="1"/>
            <a:r>
              <a:rPr lang="en-US" dirty="0" smtClean="0"/>
              <a:t>Design process</a:t>
            </a:r>
          </a:p>
          <a:p>
            <a:pPr lvl="1"/>
            <a:r>
              <a:rPr lang="en-US" dirty="0" smtClean="0"/>
              <a:t>Design information</a:t>
            </a:r>
          </a:p>
          <a:p>
            <a:pPr lvl="1"/>
            <a:r>
              <a:rPr lang="en-US" dirty="0" smtClean="0"/>
              <a:t>Design organization</a:t>
            </a:r>
          </a:p>
          <a:p>
            <a:pPr lvl="1"/>
            <a:r>
              <a:rPr lang="en-US" dirty="0" smtClean="0"/>
              <a:t>Integrate system design</a:t>
            </a:r>
            <a:endParaRPr lang="en-US" dirty="0"/>
          </a:p>
        </p:txBody>
      </p:sp>
      <p:pic>
        <p:nvPicPr>
          <p:cNvPr id="4" name="Picture 3"/>
          <p:cNvPicPr>
            <a:picLocks noChangeAspect="1"/>
          </p:cNvPicPr>
          <p:nvPr/>
        </p:nvPicPr>
        <p:blipFill>
          <a:blip r:embed="rId2"/>
          <a:stretch>
            <a:fillRect/>
          </a:stretch>
        </p:blipFill>
        <p:spPr>
          <a:xfrm>
            <a:off x="6915150" y="2097507"/>
            <a:ext cx="4589462" cy="4717938"/>
          </a:xfrm>
          <a:prstGeom prst="rect">
            <a:avLst/>
          </a:prstGeom>
        </p:spPr>
      </p:pic>
    </p:spTree>
    <p:extLst>
      <p:ext uri="{BB962C8B-B14F-4D97-AF65-F5344CB8AC3E}">
        <p14:creationId xmlns:p14="http://schemas.microsoft.com/office/powerpoint/2010/main" val="4227505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i="1" dirty="0" smtClean="0"/>
              <a:t>Phase 6: </a:t>
            </a:r>
            <a:r>
              <a:rPr lang="en-US" dirty="0" smtClean="0"/>
              <a:t>Construction</a:t>
            </a:r>
            <a:endParaRPr lang="en-US" dirty="0"/>
          </a:p>
        </p:txBody>
      </p:sp>
      <p:sp>
        <p:nvSpPr>
          <p:cNvPr id="3" name="Vertical Text Placeholder 2"/>
          <p:cNvSpPr>
            <a:spLocks noGrp="1"/>
          </p:cNvSpPr>
          <p:nvPr>
            <p:ph type="body" orient="vert" idx="1"/>
          </p:nvPr>
        </p:nvSpPr>
        <p:spPr/>
        <p:txBody>
          <a:bodyPr/>
          <a:lstStyle/>
          <a:p>
            <a:r>
              <a:rPr lang="en-US" dirty="0" smtClean="0"/>
              <a:t>Takes the design specification, and purchases necessary systems or equipment, builds the system, integrates the system, and tests the system.</a:t>
            </a:r>
          </a:p>
          <a:p>
            <a:endParaRPr lang="en-US" dirty="0"/>
          </a:p>
        </p:txBody>
      </p:sp>
      <p:pic>
        <p:nvPicPr>
          <p:cNvPr id="4" name="Picture 3"/>
          <p:cNvPicPr>
            <a:picLocks noChangeAspect="1"/>
          </p:cNvPicPr>
          <p:nvPr/>
        </p:nvPicPr>
        <p:blipFill>
          <a:blip r:embed="rId2"/>
          <a:stretch>
            <a:fillRect/>
          </a:stretch>
        </p:blipFill>
        <p:spPr>
          <a:xfrm>
            <a:off x="6886574" y="2471737"/>
            <a:ext cx="4618037" cy="4341225"/>
          </a:xfrm>
          <a:prstGeom prst="rect">
            <a:avLst/>
          </a:prstGeom>
        </p:spPr>
      </p:pic>
    </p:spTree>
    <p:extLst>
      <p:ext uri="{BB962C8B-B14F-4D97-AF65-F5344CB8AC3E}">
        <p14:creationId xmlns:p14="http://schemas.microsoft.com/office/powerpoint/2010/main" val="3943214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i="1" dirty="0" smtClean="0"/>
              <a:t>Phase 7: </a:t>
            </a:r>
            <a:r>
              <a:rPr lang="en-US" dirty="0" smtClean="0"/>
              <a:t>Implementation</a:t>
            </a:r>
            <a:endParaRPr lang="en-US" dirty="0"/>
          </a:p>
        </p:txBody>
      </p:sp>
      <p:sp>
        <p:nvSpPr>
          <p:cNvPr id="3" name="Vertical Text Placeholder 2"/>
          <p:cNvSpPr>
            <a:spLocks noGrp="1"/>
          </p:cNvSpPr>
          <p:nvPr>
            <p:ph type="body" orient="vert" idx="1"/>
          </p:nvPr>
        </p:nvSpPr>
        <p:spPr/>
        <p:txBody>
          <a:bodyPr/>
          <a:lstStyle/>
          <a:p>
            <a:r>
              <a:rPr lang="en-US" dirty="0" smtClean="0"/>
              <a:t>Takes the new enterprise system and installs them in the enterprise.</a:t>
            </a:r>
          </a:p>
          <a:p>
            <a:r>
              <a:rPr lang="en-US" dirty="0" smtClean="0"/>
              <a:t>It is a change management process.</a:t>
            </a:r>
            <a:endParaRPr lang="en-US" dirty="0"/>
          </a:p>
        </p:txBody>
      </p:sp>
      <p:pic>
        <p:nvPicPr>
          <p:cNvPr id="4" name="Picture 3"/>
          <p:cNvPicPr>
            <a:picLocks noChangeAspect="1"/>
          </p:cNvPicPr>
          <p:nvPr/>
        </p:nvPicPr>
        <p:blipFill>
          <a:blip r:embed="rId3"/>
          <a:stretch>
            <a:fillRect/>
          </a:stretch>
        </p:blipFill>
        <p:spPr>
          <a:xfrm>
            <a:off x="7066342" y="2218267"/>
            <a:ext cx="4438270" cy="4741331"/>
          </a:xfrm>
          <a:prstGeom prst="rect">
            <a:avLst/>
          </a:prstGeom>
        </p:spPr>
      </p:pic>
    </p:spTree>
    <p:extLst>
      <p:ext uri="{BB962C8B-B14F-4D97-AF65-F5344CB8AC3E}">
        <p14:creationId xmlns:p14="http://schemas.microsoft.com/office/powerpoint/2010/main" val="1620012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67" y="4147193"/>
            <a:ext cx="9870771" cy="713133"/>
          </a:xfrm>
        </p:spPr>
        <p:txBody>
          <a:bodyPr/>
          <a:lstStyle/>
          <a:p>
            <a:r>
              <a:rPr lang="en-US" sz="4000" i="1" dirty="0" smtClean="0"/>
              <a:t>Strategy</a:t>
            </a:r>
            <a:endParaRPr lang="en-US" sz="4000" i="1" dirty="0"/>
          </a:p>
        </p:txBody>
      </p:sp>
    </p:spTree>
    <p:extLst>
      <p:ext uri="{BB962C8B-B14F-4D97-AF65-F5344CB8AC3E}">
        <p14:creationId xmlns:p14="http://schemas.microsoft.com/office/powerpoint/2010/main" val="3898110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sp>
        <p:nvSpPr>
          <p:cNvPr id="3" name="Vertical Text Placeholder 2"/>
          <p:cNvSpPr>
            <a:spLocks noGrp="1"/>
          </p:cNvSpPr>
          <p:nvPr>
            <p:ph type="body" orient="vert" idx="1"/>
          </p:nvPr>
        </p:nvSpPr>
        <p:spPr/>
        <p:txBody>
          <a:bodyPr>
            <a:normAutofit/>
          </a:bodyPr>
          <a:lstStyle/>
          <a:p>
            <a:r>
              <a:rPr lang="en-US" dirty="0" smtClean="0"/>
              <a:t>Strategy is a plan to achieve the long-term goals of an enterprise.</a:t>
            </a:r>
            <a:endParaRPr lang="en-US" dirty="0"/>
          </a:p>
          <a:p>
            <a:r>
              <a:rPr lang="en-US" dirty="0" smtClean="0"/>
              <a:t>Enterprise design is a strategic endeavor because it has a long-term, fundamental effect on the enterprise.</a:t>
            </a:r>
          </a:p>
          <a:p>
            <a:endParaRPr lang="en-US" dirty="0"/>
          </a:p>
          <a:p>
            <a:r>
              <a:rPr lang="en-US" dirty="0" smtClean="0"/>
              <a:t>Three decision levels:</a:t>
            </a:r>
          </a:p>
          <a:p>
            <a:pPr lvl="1"/>
            <a:r>
              <a:rPr lang="en-US" b="1" dirty="0" smtClean="0"/>
              <a:t>Strategic: </a:t>
            </a:r>
            <a:r>
              <a:rPr lang="en-US" dirty="0" smtClean="0"/>
              <a:t>long-term decisions having broad impact over the enterprise</a:t>
            </a:r>
            <a:endParaRPr lang="en-US" b="1" dirty="0" smtClean="0"/>
          </a:p>
          <a:p>
            <a:pPr lvl="1"/>
            <a:r>
              <a:rPr lang="en-US" b="1" dirty="0" smtClean="0"/>
              <a:t>Tactical: </a:t>
            </a:r>
            <a:r>
              <a:rPr lang="en-US" dirty="0" smtClean="0"/>
              <a:t>medium-term decisions having impact on individual business unit</a:t>
            </a:r>
            <a:endParaRPr lang="en-US" b="1" dirty="0" smtClean="0"/>
          </a:p>
          <a:p>
            <a:pPr lvl="1"/>
            <a:r>
              <a:rPr lang="en-US" b="1" dirty="0" smtClean="0"/>
              <a:t>Operational:</a:t>
            </a:r>
            <a:r>
              <a:rPr lang="en-US" dirty="0"/>
              <a:t> </a:t>
            </a:r>
            <a:r>
              <a:rPr lang="en-US" dirty="0" smtClean="0"/>
              <a:t>day-to-day decisions made at low-level</a:t>
            </a:r>
          </a:p>
          <a:p>
            <a:pPr lvl="1"/>
            <a:endParaRPr lang="en-US" dirty="0"/>
          </a:p>
          <a:p>
            <a:r>
              <a:rPr lang="en-US" dirty="0" smtClean="0"/>
              <a:t>These decisions are taken in order to gain a sustainable competitive advantage</a:t>
            </a:r>
            <a:endParaRPr lang="en-US" dirty="0"/>
          </a:p>
        </p:txBody>
      </p:sp>
    </p:spTree>
    <p:extLst>
      <p:ext uri="{BB962C8B-B14F-4D97-AF65-F5344CB8AC3E}">
        <p14:creationId xmlns:p14="http://schemas.microsoft.com/office/powerpoint/2010/main" val="170816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Vision, and Core </a:t>
            </a:r>
            <a:r>
              <a:rPr lang="en-US" dirty="0"/>
              <a:t>values </a:t>
            </a:r>
            <a:r>
              <a:rPr lang="en-US" sz="2000" dirty="0"/>
              <a:t>(http : //www.mch.com/)</a:t>
            </a:r>
          </a:p>
        </p:txBody>
      </p:sp>
      <p:sp>
        <p:nvSpPr>
          <p:cNvPr id="3" name="Vertical Text Placeholder 2"/>
          <p:cNvSpPr>
            <a:spLocks noGrp="1"/>
          </p:cNvSpPr>
          <p:nvPr>
            <p:ph type="body" orient="vert" idx="1"/>
          </p:nvPr>
        </p:nvSpPr>
        <p:spPr>
          <a:xfrm rot="-5400000">
            <a:off x="2813373" y="88468"/>
            <a:ext cx="4773964" cy="7777548"/>
          </a:xfrm>
        </p:spPr>
        <p:txBody>
          <a:bodyPr>
            <a:normAutofit fontScale="92500" lnSpcReduction="20000"/>
          </a:bodyPr>
          <a:lstStyle/>
          <a:p>
            <a:r>
              <a:rPr lang="en-US" dirty="0"/>
              <a:t>Vision</a:t>
            </a:r>
          </a:p>
          <a:p>
            <a:pPr lvl="1"/>
            <a:r>
              <a:rPr lang="en-US" dirty="0" smtClean="0">
                <a:solidFill>
                  <a:schemeClr val="tx1"/>
                </a:solidFill>
              </a:rPr>
              <a:t>Describes </a:t>
            </a:r>
            <a:r>
              <a:rPr lang="en-US" dirty="0">
                <a:solidFill>
                  <a:schemeClr val="tx1"/>
                </a:solidFill>
              </a:rPr>
              <a:t>what the enterprise aspires to be. It states audacious goals of the </a:t>
            </a:r>
            <a:r>
              <a:rPr lang="en-US" dirty="0" smtClean="0">
                <a:solidFill>
                  <a:schemeClr val="tx1"/>
                </a:solidFill>
              </a:rPr>
              <a:t>enterprise. </a:t>
            </a:r>
            <a:endParaRPr lang="en-US" dirty="0">
              <a:solidFill>
                <a:schemeClr val="tx1"/>
              </a:solidFill>
            </a:endParaRPr>
          </a:p>
          <a:p>
            <a:pPr lvl="1"/>
            <a:r>
              <a:rPr lang="en-US" dirty="0"/>
              <a:t>For instance</a:t>
            </a:r>
            <a:r>
              <a:rPr lang="en-US" dirty="0" smtClean="0"/>
              <a:t>: Miami </a:t>
            </a:r>
            <a:r>
              <a:rPr lang="en-US" dirty="0"/>
              <a:t>Children’s Hospital will continue to be recognized as one of America’s best children’s </a:t>
            </a:r>
            <a:r>
              <a:rPr lang="en-US" dirty="0" smtClean="0"/>
              <a:t>hospitals</a:t>
            </a:r>
          </a:p>
          <a:p>
            <a:r>
              <a:rPr lang="en-US" dirty="0" smtClean="0"/>
              <a:t>Mission</a:t>
            </a:r>
          </a:p>
          <a:p>
            <a:pPr lvl="1"/>
            <a:r>
              <a:rPr lang="en-US" dirty="0">
                <a:solidFill>
                  <a:schemeClr val="tx1"/>
                </a:solidFill>
              </a:rPr>
              <a:t>A</a:t>
            </a:r>
            <a:r>
              <a:rPr lang="en-US" dirty="0" smtClean="0">
                <a:solidFill>
                  <a:schemeClr val="tx1"/>
                </a:solidFill>
              </a:rPr>
              <a:t> </a:t>
            </a:r>
            <a:r>
              <a:rPr lang="en-US" dirty="0">
                <a:solidFill>
                  <a:schemeClr val="tx1"/>
                </a:solidFill>
              </a:rPr>
              <a:t>brief description of the enterprise’s purpose that projects the enterprise’s image to </a:t>
            </a:r>
            <a:r>
              <a:rPr lang="en-US" dirty="0" smtClean="0">
                <a:solidFill>
                  <a:schemeClr val="tx1"/>
                </a:solidFill>
              </a:rPr>
              <a:t>customers.</a:t>
            </a:r>
            <a:endParaRPr lang="en-US" dirty="0" smtClean="0"/>
          </a:p>
          <a:p>
            <a:pPr lvl="1"/>
            <a:r>
              <a:rPr lang="en-US" dirty="0"/>
              <a:t>For instance: To </a:t>
            </a:r>
            <a:r>
              <a:rPr lang="en-US" dirty="0" smtClean="0"/>
              <a:t>provide excellent family-centered healthcare to children in an academic environment that meets or exceeds the expectations of those we serve and educate.</a:t>
            </a:r>
          </a:p>
          <a:p>
            <a:r>
              <a:rPr lang="en-US" dirty="0" smtClean="0"/>
              <a:t>Core Values</a:t>
            </a:r>
          </a:p>
          <a:p>
            <a:pPr lvl="1"/>
            <a:r>
              <a:rPr lang="en-US" dirty="0" smtClean="0">
                <a:solidFill>
                  <a:schemeClr val="tx1"/>
                </a:solidFill>
              </a:rPr>
              <a:t>Deeply held values </a:t>
            </a:r>
            <a:r>
              <a:rPr lang="en-US" dirty="0">
                <a:solidFill>
                  <a:schemeClr val="tx1"/>
                </a:solidFill>
              </a:rPr>
              <a:t>of the organization that guide the enterprise’s internal </a:t>
            </a:r>
            <a:r>
              <a:rPr lang="en-US" dirty="0" smtClean="0">
                <a:solidFill>
                  <a:schemeClr val="tx1"/>
                </a:solidFill>
              </a:rPr>
              <a:t>behavior and </a:t>
            </a:r>
            <a:r>
              <a:rPr lang="en-US" dirty="0">
                <a:solidFill>
                  <a:schemeClr val="tx1"/>
                </a:solidFill>
              </a:rPr>
              <a:t>how it interacts with its </a:t>
            </a:r>
            <a:r>
              <a:rPr lang="en-US" dirty="0" smtClean="0">
                <a:solidFill>
                  <a:schemeClr val="tx1"/>
                </a:solidFill>
              </a:rPr>
              <a:t>environment</a:t>
            </a:r>
            <a:r>
              <a:rPr lang="en-US" dirty="0">
                <a:solidFill>
                  <a:schemeClr val="tx1"/>
                </a:solidFill>
              </a:rPr>
              <a:t>.</a:t>
            </a:r>
            <a:endParaRPr lang="en-US" dirty="0" smtClean="0"/>
          </a:p>
          <a:p>
            <a:pPr lvl="1"/>
            <a:r>
              <a:rPr lang="en-US" dirty="0"/>
              <a:t>For instance: We will always do what is best for each child. We will always value those who </a:t>
            </a:r>
            <a:r>
              <a:rPr lang="en-US" dirty="0" smtClean="0"/>
              <a:t>serve children.</a:t>
            </a:r>
          </a:p>
        </p:txBody>
      </p:sp>
      <p:pic>
        <p:nvPicPr>
          <p:cNvPr id="4" name="Picture 3"/>
          <p:cNvPicPr>
            <a:picLocks noChangeAspect="1"/>
          </p:cNvPicPr>
          <p:nvPr/>
        </p:nvPicPr>
        <p:blipFill>
          <a:blip r:embed="rId3"/>
          <a:stretch>
            <a:fillRect/>
          </a:stretch>
        </p:blipFill>
        <p:spPr>
          <a:xfrm>
            <a:off x="8890755" y="1901952"/>
            <a:ext cx="3118371" cy="2907394"/>
          </a:xfrm>
          <a:prstGeom prst="rect">
            <a:avLst/>
          </a:prstGeom>
        </p:spPr>
      </p:pic>
    </p:spTree>
    <p:extLst>
      <p:ext uri="{BB962C8B-B14F-4D97-AF65-F5344CB8AC3E}">
        <p14:creationId xmlns:p14="http://schemas.microsoft.com/office/powerpoint/2010/main" val="1080001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Hierarchy</a:t>
            </a:r>
            <a:endParaRPr lang="en-US" dirty="0"/>
          </a:p>
        </p:txBody>
      </p:sp>
      <p:sp>
        <p:nvSpPr>
          <p:cNvPr id="3" name="Vertical Text Placeholder 2"/>
          <p:cNvSpPr>
            <a:spLocks noGrp="1"/>
          </p:cNvSpPr>
          <p:nvPr>
            <p:ph type="body" orient="vert" idx="1"/>
          </p:nvPr>
        </p:nvSpPr>
        <p:spPr/>
        <p:txBody>
          <a:bodyPr>
            <a:normAutofit fontScale="92500" lnSpcReduction="10000"/>
          </a:bodyPr>
          <a:lstStyle/>
          <a:p>
            <a:pPr marL="457200" indent="-457200">
              <a:buFont typeface="+mj-lt"/>
              <a:buAutoNum type="arabicPeriod"/>
            </a:pPr>
            <a:r>
              <a:rPr lang="en-US" dirty="0" smtClean="0"/>
              <a:t>Corporate Level Strategy</a:t>
            </a:r>
          </a:p>
          <a:p>
            <a:pPr marL="628650" lvl="1" indent="-285750">
              <a:buFont typeface="Arial" panose="020B0604020202020204" pitchFamily="34" charset="0"/>
              <a:buChar char="•"/>
            </a:pPr>
            <a:r>
              <a:rPr lang="en-US" dirty="0"/>
              <a:t>A corporate strategy determines what </a:t>
            </a:r>
            <a:r>
              <a:rPr lang="en-US" dirty="0" smtClean="0"/>
              <a:t>markets to </a:t>
            </a:r>
            <a:r>
              <a:rPr lang="en-US" dirty="0"/>
              <a:t>compete in, what business units to have, how to allocate resources among the </a:t>
            </a:r>
            <a:r>
              <a:rPr lang="en-US" dirty="0" smtClean="0"/>
              <a:t>business units</a:t>
            </a:r>
            <a:r>
              <a:rPr lang="en-US" dirty="0"/>
              <a:t>, what values to promote, how to achieve synergies through sharing and </a:t>
            </a:r>
            <a:r>
              <a:rPr lang="en-US" dirty="0" smtClean="0"/>
              <a:t>coordinating resources </a:t>
            </a:r>
            <a:r>
              <a:rPr lang="en-US" dirty="0"/>
              <a:t>across business units, and how to govern the business units</a:t>
            </a:r>
          </a:p>
          <a:p>
            <a:pPr marL="457200" indent="-457200">
              <a:buFont typeface="+mj-lt"/>
              <a:buAutoNum type="arabicPeriod"/>
            </a:pPr>
            <a:r>
              <a:rPr lang="en-US" dirty="0" smtClean="0"/>
              <a:t>Business Unit/Division Level Strategy</a:t>
            </a:r>
          </a:p>
          <a:p>
            <a:pPr marL="685800" lvl="1" indent="-342900">
              <a:buFont typeface="Arial" panose="020B0604020202020204" pitchFamily="34" charset="0"/>
              <a:buChar char="•"/>
            </a:pPr>
            <a:r>
              <a:rPr lang="en-US" dirty="0" smtClean="0"/>
              <a:t>Product and Marketing strategy</a:t>
            </a:r>
          </a:p>
          <a:p>
            <a:pPr marL="685800" lvl="1" indent="-342900">
              <a:buFont typeface="Arial" panose="020B0604020202020204" pitchFamily="34" charset="0"/>
              <a:buChar char="•"/>
            </a:pPr>
            <a:r>
              <a:rPr lang="en-US" dirty="0" smtClean="0"/>
              <a:t>Operational strategy</a:t>
            </a:r>
          </a:p>
          <a:p>
            <a:pPr marL="1028700" lvl="2" indent="-342900">
              <a:buFont typeface="Arial" panose="020B0604020202020204" pitchFamily="34" charset="0"/>
              <a:buChar char="•"/>
            </a:pPr>
            <a:r>
              <a:rPr lang="en-US" dirty="0" smtClean="0"/>
              <a:t>Manufacturing strategy</a:t>
            </a:r>
          </a:p>
          <a:p>
            <a:pPr marL="1028700" lvl="2" indent="-342900">
              <a:buFont typeface="Arial" panose="020B0604020202020204" pitchFamily="34" charset="0"/>
              <a:buChar char="•"/>
            </a:pPr>
            <a:r>
              <a:rPr lang="en-US" dirty="0" smtClean="0"/>
              <a:t>Service strategy</a:t>
            </a:r>
          </a:p>
          <a:p>
            <a:pPr marL="685800" lvl="1" indent="-342900">
              <a:buFont typeface="Arial" panose="020B0604020202020204" pitchFamily="34" charset="0"/>
              <a:buChar char="•"/>
            </a:pPr>
            <a:r>
              <a:rPr lang="en-US" dirty="0" smtClean="0"/>
              <a:t>Information strategy</a:t>
            </a:r>
          </a:p>
          <a:p>
            <a:pPr marL="457200" indent="-457200">
              <a:buFont typeface="+mj-lt"/>
              <a:buAutoNum type="arabicPeriod"/>
            </a:pPr>
            <a:r>
              <a:rPr lang="en-US" dirty="0" smtClean="0"/>
              <a:t>Functional Level </a:t>
            </a:r>
            <a:r>
              <a:rPr lang="en-US" dirty="0" smtClean="0"/>
              <a:t>Strategy</a:t>
            </a:r>
          </a:p>
          <a:p>
            <a:pPr marL="800100" lvl="1" indent="-457200" algn="just">
              <a:buFont typeface="Arial" panose="020B0604020202020204" pitchFamily="34" charset="0"/>
              <a:buChar char="•"/>
            </a:pPr>
            <a:r>
              <a:rPr lang="en-US" dirty="0"/>
              <a:t>Functional level strategy is a response to operational level strategy. It advocates for the business to see its management decisions as specific to a functional area of the organization, such as marketing, human resources, finance, information management and public relations.</a:t>
            </a:r>
            <a:endParaRPr lang="en-US" dirty="0"/>
          </a:p>
        </p:txBody>
      </p:sp>
    </p:spTree>
    <p:extLst>
      <p:ext uri="{BB962C8B-B14F-4D97-AF65-F5344CB8AC3E}">
        <p14:creationId xmlns:p14="http://schemas.microsoft.com/office/powerpoint/2010/main" val="1614318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67" y="4147193"/>
            <a:ext cx="9870771" cy="713133"/>
          </a:xfrm>
        </p:spPr>
        <p:txBody>
          <a:bodyPr/>
          <a:lstStyle/>
          <a:p>
            <a:r>
              <a:rPr lang="en-US" sz="4000" i="1" dirty="0" smtClean="0"/>
              <a:t>Strategy Theory</a:t>
            </a:r>
            <a:endParaRPr lang="en-US" sz="4000" i="1" dirty="0"/>
          </a:p>
        </p:txBody>
      </p:sp>
    </p:spTree>
    <p:extLst>
      <p:ext uri="{BB962C8B-B14F-4D97-AF65-F5344CB8AC3E}">
        <p14:creationId xmlns:p14="http://schemas.microsoft.com/office/powerpoint/2010/main" val="1884852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Vertical Text Placeholder 2"/>
          <p:cNvSpPr>
            <a:spLocks noGrp="1"/>
          </p:cNvSpPr>
          <p:nvPr>
            <p:ph type="body" orient="vert" idx="1"/>
          </p:nvPr>
        </p:nvSpPr>
        <p:spPr/>
        <p:txBody>
          <a:bodyPr/>
          <a:lstStyle/>
          <a:p>
            <a:r>
              <a:rPr lang="en-US" dirty="0" smtClean="0"/>
              <a:t>Enterprise design methodology</a:t>
            </a:r>
            <a:endParaRPr lang="en-US" dirty="0"/>
          </a:p>
          <a:p>
            <a:r>
              <a:rPr lang="en-US" dirty="0" smtClean="0"/>
              <a:t>Cross life-cycle activities</a:t>
            </a:r>
          </a:p>
          <a:p>
            <a:r>
              <a:rPr lang="en-US" dirty="0" smtClean="0"/>
              <a:t>Enterprise </a:t>
            </a:r>
            <a:r>
              <a:rPr lang="en-US" dirty="0"/>
              <a:t>d</a:t>
            </a:r>
            <a:r>
              <a:rPr lang="en-US" dirty="0" smtClean="0"/>
              <a:t>esign methodology phases</a:t>
            </a:r>
            <a:endParaRPr lang="en-US" dirty="0"/>
          </a:p>
          <a:p>
            <a:r>
              <a:rPr lang="en-US" dirty="0" smtClean="0"/>
              <a:t>Strategy theory</a:t>
            </a:r>
          </a:p>
          <a:p>
            <a:r>
              <a:rPr lang="en-US" dirty="0" smtClean="0"/>
              <a:t>Strategy formulation</a:t>
            </a:r>
          </a:p>
          <a:p>
            <a:endParaRPr lang="en-US" dirty="0"/>
          </a:p>
        </p:txBody>
      </p:sp>
    </p:spTree>
    <p:extLst>
      <p:ext uri="{BB962C8B-B14F-4D97-AF65-F5344CB8AC3E}">
        <p14:creationId xmlns:p14="http://schemas.microsoft.com/office/powerpoint/2010/main" val="3208163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Strategy Theory</a:t>
            </a:r>
            <a:endParaRPr lang="en-US" dirty="0"/>
          </a:p>
        </p:txBody>
      </p:sp>
      <p:sp>
        <p:nvSpPr>
          <p:cNvPr id="4" name="Vertical Text Placeholder 3"/>
          <p:cNvSpPr>
            <a:spLocks noGrp="1"/>
          </p:cNvSpPr>
          <p:nvPr>
            <p:ph type="body" orient="vert" idx="1"/>
          </p:nvPr>
        </p:nvSpPr>
        <p:spPr/>
        <p:txBody>
          <a:bodyPr>
            <a:normAutofit fontScale="85000" lnSpcReduction="20000"/>
          </a:bodyPr>
          <a:lstStyle/>
          <a:p>
            <a:pPr algn="just"/>
            <a:r>
              <a:rPr lang="en-US" dirty="0" smtClean="0"/>
              <a:t>Resource-based theory of strategy: </a:t>
            </a:r>
          </a:p>
          <a:p>
            <a:pPr marL="628650" lvl="1" indent="-285750" algn="just">
              <a:buFont typeface="Arial" panose="020B0604020202020204" pitchFamily="34" charset="0"/>
              <a:buChar char="•"/>
            </a:pPr>
            <a:r>
              <a:rPr lang="en-US" dirty="0" smtClean="0"/>
              <a:t>Resources and capabilities are the basis for generating profits.</a:t>
            </a:r>
          </a:p>
          <a:p>
            <a:pPr marL="628650" lvl="1" indent="-285750" algn="just">
              <a:buFont typeface="Arial" panose="020B0604020202020204" pitchFamily="34" charset="0"/>
              <a:buChar char="•"/>
            </a:pPr>
            <a:r>
              <a:rPr lang="en-US" dirty="0" smtClean="0"/>
              <a:t>Enterprise strategy should be based on exploiting these </a:t>
            </a:r>
            <a:r>
              <a:rPr lang="en-US" dirty="0" smtClean="0"/>
              <a:t>resources.</a:t>
            </a:r>
          </a:p>
          <a:p>
            <a:pPr lvl="1" algn="just"/>
            <a:r>
              <a:rPr lang="en-US" dirty="0" smtClean="0"/>
              <a:t>Resources are inputs into an enterprise’s production process.</a:t>
            </a:r>
          </a:p>
          <a:p>
            <a:pPr lvl="1" algn="just"/>
            <a:r>
              <a:rPr lang="en-US" b="1" dirty="0" smtClean="0"/>
              <a:t>Tangible </a:t>
            </a:r>
            <a:r>
              <a:rPr lang="en-US" b="1" dirty="0" smtClean="0"/>
              <a:t>resources: </a:t>
            </a:r>
            <a:r>
              <a:rPr lang="en-US" dirty="0"/>
              <a:t>real estate, production </a:t>
            </a:r>
            <a:r>
              <a:rPr lang="en-US" dirty="0" smtClean="0"/>
              <a:t>facilities, </a:t>
            </a:r>
            <a:r>
              <a:rPr lang="en-US" dirty="0" smtClean="0"/>
              <a:t>raw </a:t>
            </a:r>
            <a:r>
              <a:rPr lang="en-US" dirty="0" smtClean="0"/>
              <a:t>materials, </a:t>
            </a:r>
            <a:r>
              <a:rPr lang="en-US" dirty="0" smtClean="0"/>
              <a:t>equipment </a:t>
            </a:r>
            <a:r>
              <a:rPr lang="en-US" dirty="0"/>
              <a:t>and other readily identified objects</a:t>
            </a:r>
            <a:r>
              <a:rPr lang="en-US" dirty="0" smtClean="0"/>
              <a:t>.</a:t>
            </a:r>
            <a:endParaRPr lang="en-US" dirty="0" smtClean="0"/>
          </a:p>
          <a:p>
            <a:pPr lvl="1" algn="just"/>
            <a:r>
              <a:rPr lang="en-US" b="1" dirty="0" smtClean="0"/>
              <a:t>Intangible resources: </a:t>
            </a:r>
            <a:r>
              <a:rPr lang="en-US" dirty="0" smtClean="0"/>
              <a:t>business culture, reputation, brand name, patents</a:t>
            </a:r>
            <a:r>
              <a:rPr lang="en-US" dirty="0" smtClean="0"/>
              <a:t>. These are strategically more valuable</a:t>
            </a:r>
            <a:endParaRPr lang="en-US" dirty="0" smtClean="0"/>
          </a:p>
          <a:p>
            <a:pPr algn="just"/>
            <a:endParaRPr lang="en-US" dirty="0" smtClean="0"/>
          </a:p>
          <a:p>
            <a:pPr algn="just"/>
            <a:r>
              <a:rPr lang="en-US" dirty="0" smtClean="0"/>
              <a:t>Market-based theory of </a:t>
            </a:r>
            <a:r>
              <a:rPr lang="en-US" dirty="0" smtClean="0"/>
              <a:t>strategy</a:t>
            </a:r>
          </a:p>
          <a:p>
            <a:pPr lvl="1" algn="just"/>
            <a:r>
              <a:rPr lang="en-US" dirty="0" smtClean="0"/>
              <a:t>T</a:t>
            </a:r>
            <a:r>
              <a:rPr lang="en-US" b="0" dirty="0" smtClean="0"/>
              <a:t>here are two </a:t>
            </a:r>
            <a:r>
              <a:rPr lang="en-US" b="0" dirty="0"/>
              <a:t>basic strategies an enterprise can pursue. A company can either provide value </a:t>
            </a:r>
            <a:r>
              <a:rPr lang="en-US" b="0" dirty="0" smtClean="0"/>
              <a:t>more efficiently </a:t>
            </a:r>
            <a:r>
              <a:rPr lang="en-US" b="0" dirty="0"/>
              <a:t>than competitors by being the low-cost provider, or provide greater value </a:t>
            </a:r>
            <a:r>
              <a:rPr lang="en-US" b="0" dirty="0" smtClean="0"/>
              <a:t>than competitors </a:t>
            </a:r>
            <a:r>
              <a:rPr lang="en-US" b="0" dirty="0"/>
              <a:t>by differentiating how it provides that value.</a:t>
            </a:r>
          </a:p>
          <a:p>
            <a:pPr marL="628650" lvl="1" indent="-285750" algn="just">
              <a:buFont typeface="Arial" panose="020B0604020202020204" pitchFamily="34" charset="0"/>
              <a:buChar char="•"/>
            </a:pPr>
            <a:r>
              <a:rPr lang="en-US" b="1" dirty="0" smtClean="0"/>
              <a:t>Low-cost leadership</a:t>
            </a:r>
          </a:p>
          <a:p>
            <a:pPr marL="971550" lvl="2" indent="-285750" algn="just">
              <a:buFont typeface="Arial" panose="020B0604020202020204" pitchFamily="34" charset="0"/>
              <a:buChar char="•"/>
            </a:pPr>
            <a:r>
              <a:rPr lang="en-US" b="1" dirty="0"/>
              <a:t>The enterprise emphasizes its cost leadership to its customers. </a:t>
            </a:r>
            <a:r>
              <a:rPr lang="en-US" b="1" dirty="0" smtClean="0"/>
              <a:t>In a </a:t>
            </a:r>
            <a:r>
              <a:rPr lang="en-US" b="1" dirty="0"/>
              <a:t>market, there can usually be only a single low-cost leader</a:t>
            </a:r>
          </a:p>
          <a:p>
            <a:pPr marL="628650" lvl="1" indent="-285750" algn="just">
              <a:buFont typeface="Arial" panose="020B0604020202020204" pitchFamily="34" charset="0"/>
              <a:buChar char="•"/>
            </a:pPr>
            <a:r>
              <a:rPr lang="en-US" b="1" dirty="0" smtClean="0"/>
              <a:t>Differentiation </a:t>
            </a:r>
          </a:p>
          <a:p>
            <a:pPr marL="971550" lvl="2" indent="-285750" algn="just">
              <a:buFont typeface="Arial" panose="020B0604020202020204" pitchFamily="34" charset="0"/>
              <a:buChar char="•"/>
            </a:pPr>
            <a:r>
              <a:rPr lang="en-US" b="1" dirty="0" smtClean="0"/>
              <a:t>The </a:t>
            </a:r>
            <a:r>
              <a:rPr lang="en-US" b="1" dirty="0"/>
              <a:t>enterprise attempts to differentiate its products or services </a:t>
            </a:r>
            <a:r>
              <a:rPr lang="en-US" b="1" dirty="0" smtClean="0"/>
              <a:t>from other </a:t>
            </a:r>
            <a:r>
              <a:rPr lang="en-US" b="1" dirty="0"/>
              <a:t>enterprises in its market. Differentiation may be in terms of product </a:t>
            </a:r>
            <a:r>
              <a:rPr lang="en-US" b="1" dirty="0" smtClean="0"/>
              <a:t>features, product </a:t>
            </a:r>
            <a:r>
              <a:rPr lang="en-US" b="1" dirty="0"/>
              <a:t>quality, or any other characteristic valued by customers.</a:t>
            </a:r>
          </a:p>
          <a:p>
            <a:pPr algn="just"/>
            <a:endParaRPr lang="en-US" dirty="0"/>
          </a:p>
        </p:txBody>
      </p:sp>
    </p:spTree>
    <p:extLst>
      <p:ext uri="{BB962C8B-B14F-4D97-AF65-F5344CB8AC3E}">
        <p14:creationId xmlns:p14="http://schemas.microsoft.com/office/powerpoint/2010/main" val="1908492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SWOT Analysis</a:t>
            </a:r>
          </a:p>
        </p:txBody>
      </p:sp>
      <p:sp>
        <p:nvSpPr>
          <p:cNvPr id="3" name="Vertical Text Placeholder 2"/>
          <p:cNvSpPr>
            <a:spLocks noGrp="1"/>
          </p:cNvSpPr>
          <p:nvPr>
            <p:ph type="body" orient="vert" idx="1"/>
          </p:nvPr>
        </p:nvSpPr>
        <p:spPr>
          <a:xfrm rot="-5400000">
            <a:off x="3924247" y="-1022407"/>
            <a:ext cx="5098407" cy="10323739"/>
          </a:xfrm>
        </p:spPr>
        <p:txBody>
          <a:bodyPr>
            <a:normAutofit/>
          </a:bodyPr>
          <a:lstStyle/>
          <a:p>
            <a:r>
              <a:rPr lang="en-US" sz="2000" dirty="0" smtClean="0"/>
              <a:t>Internal Factors</a:t>
            </a:r>
          </a:p>
          <a:p>
            <a:pPr marL="685800" lvl="1" indent="-342900">
              <a:buFont typeface="+mj-lt"/>
              <a:buAutoNum type="arabicPeriod"/>
            </a:pPr>
            <a:r>
              <a:rPr lang="en-US" dirty="0" smtClean="0"/>
              <a:t>What </a:t>
            </a:r>
            <a:r>
              <a:rPr lang="en-US" dirty="0"/>
              <a:t>resources, people, and knowledge give us an advantage in the </a:t>
            </a:r>
            <a:r>
              <a:rPr lang="en-US" dirty="0" smtClean="0"/>
              <a:t>marketplace?</a:t>
            </a:r>
          </a:p>
          <a:p>
            <a:pPr marL="1028700" lvl="2" indent="-342900">
              <a:buFont typeface="+mj-lt"/>
              <a:buAutoNum type="alphaLcParenR"/>
            </a:pPr>
            <a:r>
              <a:rPr lang="en-US" sz="1600" dirty="0" smtClean="0"/>
              <a:t>Tangible </a:t>
            </a:r>
            <a:r>
              <a:rPr lang="en-US" sz="1600" dirty="0"/>
              <a:t>resources (e.g., natural resources, location</a:t>
            </a:r>
            <a:r>
              <a:rPr lang="en-US" sz="1600" dirty="0" smtClean="0"/>
              <a:t>)?</a:t>
            </a:r>
            <a:endParaRPr lang="en-US" sz="1600" dirty="0"/>
          </a:p>
          <a:p>
            <a:pPr marL="1028700" lvl="2" indent="-342900">
              <a:buFont typeface="+mj-lt"/>
              <a:buAutoNum type="alphaLcParenR"/>
            </a:pPr>
            <a:r>
              <a:rPr lang="en-US" sz="1600" dirty="0" smtClean="0"/>
              <a:t>Intangible </a:t>
            </a:r>
            <a:r>
              <a:rPr lang="en-US" sz="1600" dirty="0"/>
              <a:t>resources (e.g., reputation, intellectual property, brand names, cost advantage due to proprietary know-how</a:t>
            </a:r>
            <a:r>
              <a:rPr lang="en-US" sz="1600" dirty="0" smtClean="0"/>
              <a:t>)?</a:t>
            </a:r>
            <a:endParaRPr lang="en-US" sz="1600" dirty="0"/>
          </a:p>
          <a:p>
            <a:pPr marL="1028700" lvl="2" indent="-342900">
              <a:buFont typeface="+mj-lt"/>
              <a:buAutoNum type="alphaLcParenR"/>
            </a:pPr>
            <a:r>
              <a:rPr lang="en-US" sz="1600" dirty="0" smtClean="0"/>
              <a:t>Human </a:t>
            </a:r>
            <a:r>
              <a:rPr lang="en-US" sz="1600" dirty="0"/>
              <a:t>resources (e.g., training, culture</a:t>
            </a:r>
            <a:r>
              <a:rPr lang="en-US" sz="1600" dirty="0" smtClean="0"/>
              <a:t>)?</a:t>
            </a:r>
          </a:p>
          <a:p>
            <a:pPr marL="685800" lvl="1" indent="-342900">
              <a:buFont typeface="+mj-lt"/>
              <a:buAutoNum type="arabicPeriod"/>
            </a:pPr>
            <a:r>
              <a:rPr lang="en-US" dirty="0" smtClean="0"/>
              <a:t>What </a:t>
            </a:r>
            <a:r>
              <a:rPr lang="en-US" dirty="0"/>
              <a:t>capabilities give us an advantage in the </a:t>
            </a:r>
            <a:r>
              <a:rPr lang="en-US" dirty="0" smtClean="0"/>
              <a:t>marketplace?</a:t>
            </a:r>
            <a:endParaRPr lang="en-US" dirty="0"/>
          </a:p>
          <a:p>
            <a:pPr marL="1028700" lvl="2" indent="-342900">
              <a:buFont typeface="+mj-lt"/>
              <a:buAutoNum type="alphaLcParenR"/>
            </a:pPr>
            <a:r>
              <a:rPr lang="en-US" sz="1600" dirty="0" smtClean="0"/>
              <a:t>Processes </a:t>
            </a:r>
            <a:r>
              <a:rPr lang="en-US" sz="1600" dirty="0"/>
              <a:t>(e.g., order fulfillment, product development</a:t>
            </a:r>
            <a:r>
              <a:rPr lang="en-US" sz="1600" dirty="0" smtClean="0"/>
              <a:t>)?</a:t>
            </a:r>
            <a:endParaRPr lang="en-US" sz="1600" dirty="0"/>
          </a:p>
          <a:p>
            <a:pPr marL="1028700" lvl="2" indent="-342900">
              <a:buFont typeface="+mj-lt"/>
              <a:buAutoNum type="alphaLcParenR"/>
            </a:pPr>
            <a:r>
              <a:rPr lang="en-US" sz="1600" dirty="0" smtClean="0"/>
              <a:t>Technology </a:t>
            </a:r>
            <a:r>
              <a:rPr lang="en-US" sz="1600" dirty="0"/>
              <a:t>expertise (e.g., small part manufacture, chemical knowledge</a:t>
            </a:r>
            <a:r>
              <a:rPr lang="en-US" sz="1600" dirty="0" smtClean="0"/>
              <a:t>)?</a:t>
            </a:r>
          </a:p>
          <a:p>
            <a:pPr marL="685800" lvl="1" indent="-342900">
              <a:buFont typeface="+mj-lt"/>
              <a:buAutoNum type="arabicPeriod"/>
            </a:pPr>
            <a:r>
              <a:rPr lang="en-US" dirty="0"/>
              <a:t>What is the strongest resource</a:t>
            </a:r>
            <a:r>
              <a:rPr lang="en-US" dirty="0" smtClean="0"/>
              <a:t>?</a:t>
            </a:r>
          </a:p>
          <a:p>
            <a:pPr marL="685800" lvl="1" indent="-342900">
              <a:buFont typeface="+mj-lt"/>
              <a:buAutoNum type="arabicPeriod"/>
            </a:pPr>
            <a:r>
              <a:rPr lang="en-US" dirty="0"/>
              <a:t>What resources, people, or knowledge can be improved</a:t>
            </a:r>
            <a:r>
              <a:rPr lang="en-US" dirty="0" smtClean="0"/>
              <a:t>?</a:t>
            </a:r>
          </a:p>
          <a:p>
            <a:pPr marL="685800" lvl="1" indent="-342900">
              <a:buFont typeface="+mj-lt"/>
              <a:buAutoNum type="arabicPeriod"/>
            </a:pPr>
            <a:r>
              <a:rPr lang="en-US" dirty="0"/>
              <a:t>What resources, people, or knowledge is lacking</a:t>
            </a:r>
            <a:r>
              <a:rPr lang="en-US" dirty="0" smtClean="0"/>
              <a:t>?</a:t>
            </a:r>
            <a:endParaRPr lang="en-US" dirty="0"/>
          </a:p>
        </p:txBody>
      </p:sp>
    </p:spTree>
    <p:extLst>
      <p:ext uri="{BB962C8B-B14F-4D97-AF65-F5344CB8AC3E}">
        <p14:creationId xmlns:p14="http://schemas.microsoft.com/office/powerpoint/2010/main" val="2721742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a:t>
            </a:r>
            <a:endParaRPr lang="en-US" dirty="0"/>
          </a:p>
        </p:txBody>
      </p:sp>
      <p:sp>
        <p:nvSpPr>
          <p:cNvPr id="3" name="Vertical Text Placeholder 2"/>
          <p:cNvSpPr>
            <a:spLocks noGrp="1"/>
          </p:cNvSpPr>
          <p:nvPr>
            <p:ph type="body" orient="vert" idx="1"/>
          </p:nvPr>
        </p:nvSpPr>
        <p:spPr/>
        <p:txBody>
          <a:bodyPr>
            <a:normAutofit/>
          </a:bodyPr>
          <a:lstStyle/>
          <a:p>
            <a:r>
              <a:rPr lang="en-US" dirty="0" smtClean="0"/>
              <a:t>External Factors</a:t>
            </a:r>
          </a:p>
          <a:p>
            <a:pPr marL="685800" lvl="1" indent="-342900">
              <a:buFont typeface="+mj-lt"/>
              <a:buAutoNum type="arabicPeriod"/>
            </a:pPr>
            <a:r>
              <a:rPr lang="en-US" dirty="0" smtClean="0"/>
              <a:t>What </a:t>
            </a:r>
            <a:r>
              <a:rPr lang="en-US" dirty="0"/>
              <a:t>trends (political, economic, social, or technological sometimes abbreviated </a:t>
            </a:r>
            <a:r>
              <a:rPr lang="en-US" dirty="0" smtClean="0"/>
              <a:t>PEST) might </a:t>
            </a:r>
            <a:r>
              <a:rPr lang="en-US" dirty="0"/>
              <a:t>impact your </a:t>
            </a:r>
            <a:r>
              <a:rPr lang="en-US" dirty="0" smtClean="0"/>
              <a:t>industry?</a:t>
            </a:r>
            <a:endParaRPr lang="en-US" dirty="0"/>
          </a:p>
          <a:p>
            <a:pPr marL="685800" lvl="1" indent="-342900">
              <a:buFont typeface="+mj-lt"/>
              <a:buAutoNum type="arabicPeriod"/>
            </a:pPr>
            <a:r>
              <a:rPr lang="en-US" dirty="0" smtClean="0"/>
              <a:t>What </a:t>
            </a:r>
            <a:r>
              <a:rPr lang="en-US" dirty="0"/>
              <a:t>is the competition doing that you are </a:t>
            </a:r>
            <a:r>
              <a:rPr lang="en-US" dirty="0" smtClean="0"/>
              <a:t>not?</a:t>
            </a:r>
            <a:endParaRPr lang="en-US" dirty="0"/>
          </a:p>
          <a:p>
            <a:pPr marL="685800" lvl="1" indent="-342900">
              <a:buFont typeface="+mj-lt"/>
              <a:buAutoNum type="arabicPeriod"/>
            </a:pPr>
            <a:r>
              <a:rPr lang="en-US" dirty="0" smtClean="0"/>
              <a:t>What </a:t>
            </a:r>
            <a:r>
              <a:rPr lang="en-US" dirty="0"/>
              <a:t>are the advantages/disadvantages due to location (e.g., access to markets, </a:t>
            </a:r>
            <a:r>
              <a:rPr lang="en-US" dirty="0" smtClean="0"/>
              <a:t>workforce)?</a:t>
            </a:r>
          </a:p>
          <a:p>
            <a:pPr marL="685800" lvl="1" indent="-342900">
              <a:buFont typeface="+mj-lt"/>
              <a:buAutoNum type="arabicPeriod"/>
            </a:pPr>
            <a:r>
              <a:rPr lang="en-US" dirty="0" smtClean="0"/>
              <a:t>Are there new entrants?</a:t>
            </a:r>
          </a:p>
          <a:p>
            <a:pPr marL="685800" lvl="1" indent="-342900">
              <a:buFont typeface="+mj-lt"/>
              <a:buAutoNum type="arabicPeriod"/>
            </a:pPr>
            <a:r>
              <a:rPr lang="en-US" dirty="0" smtClean="0"/>
              <a:t>How are the relationships with partners, suppliers, distributors?</a:t>
            </a:r>
            <a:br>
              <a:rPr lang="en-US" dirty="0" smtClean="0"/>
            </a:br>
            <a:endParaRPr lang="en-US" dirty="0"/>
          </a:p>
        </p:txBody>
      </p:sp>
    </p:spTree>
    <p:extLst>
      <p:ext uri="{BB962C8B-B14F-4D97-AF65-F5344CB8AC3E}">
        <p14:creationId xmlns:p14="http://schemas.microsoft.com/office/powerpoint/2010/main" val="822978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a:t>
            </a:r>
            <a:r>
              <a:rPr lang="en-US" dirty="0"/>
              <a:t>F</a:t>
            </a:r>
            <a:r>
              <a:rPr lang="en-US" dirty="0" smtClean="0"/>
              <a:t>ormulation</a:t>
            </a:r>
            <a:endParaRPr lang="en-US" dirty="0"/>
          </a:p>
        </p:txBody>
      </p:sp>
      <p:sp>
        <p:nvSpPr>
          <p:cNvPr id="3" name="Vertical Text Placeholder 2"/>
          <p:cNvSpPr>
            <a:spLocks noGrp="1"/>
          </p:cNvSpPr>
          <p:nvPr>
            <p:ph idx="1"/>
          </p:nvPr>
        </p:nvSpPr>
        <p:spPr/>
        <p:txBody>
          <a:bodyPr/>
          <a:lstStyle/>
          <a:p>
            <a:r>
              <a:rPr lang="en-US" dirty="0" smtClean="0"/>
              <a:t>A process by which an organization creates a strategy.</a:t>
            </a:r>
            <a:endParaRPr lang="en-US" dirty="0"/>
          </a:p>
        </p:txBody>
      </p:sp>
      <p:pic>
        <p:nvPicPr>
          <p:cNvPr id="4" name="Picture 3"/>
          <p:cNvPicPr>
            <a:picLocks noChangeAspect="1"/>
          </p:cNvPicPr>
          <p:nvPr/>
        </p:nvPicPr>
        <p:blipFill>
          <a:blip r:embed="rId3"/>
          <a:stretch>
            <a:fillRect/>
          </a:stretch>
        </p:blipFill>
        <p:spPr>
          <a:xfrm>
            <a:off x="2616565" y="2092786"/>
            <a:ext cx="4553531" cy="4724191"/>
          </a:xfrm>
          <a:prstGeom prst="rect">
            <a:avLst/>
          </a:prstGeom>
        </p:spPr>
      </p:pic>
      <p:pic>
        <p:nvPicPr>
          <p:cNvPr id="5" name="Picture 4"/>
          <p:cNvPicPr>
            <a:picLocks noChangeAspect="1"/>
          </p:cNvPicPr>
          <p:nvPr/>
        </p:nvPicPr>
        <p:blipFill>
          <a:blip r:embed="rId4"/>
          <a:stretch>
            <a:fillRect/>
          </a:stretch>
        </p:blipFill>
        <p:spPr>
          <a:xfrm>
            <a:off x="7615009" y="2658533"/>
            <a:ext cx="4322991" cy="4023378"/>
          </a:xfrm>
          <a:prstGeom prst="rect">
            <a:avLst/>
          </a:prstGeom>
        </p:spPr>
      </p:pic>
    </p:spTree>
    <p:extLst>
      <p:ext uri="{BB962C8B-B14F-4D97-AF65-F5344CB8AC3E}">
        <p14:creationId xmlns:p14="http://schemas.microsoft.com/office/powerpoint/2010/main" val="514139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Strategy in Highly Dynamic Environments</a:t>
            </a:r>
            <a:endParaRPr lang="en-US" sz="3600" dirty="0"/>
          </a:p>
        </p:txBody>
      </p:sp>
      <p:sp>
        <p:nvSpPr>
          <p:cNvPr id="3" name="Vertical Text Placeholder 2"/>
          <p:cNvSpPr>
            <a:spLocks noGrp="1"/>
          </p:cNvSpPr>
          <p:nvPr>
            <p:ph idx="1"/>
          </p:nvPr>
        </p:nvSpPr>
        <p:spPr/>
        <p:txBody>
          <a:bodyPr/>
          <a:lstStyle/>
          <a:p>
            <a:r>
              <a:rPr lang="en-US" dirty="0" smtClean="0"/>
              <a:t>In a complex market, the manager cannot predict the effectiveness of a strategy.</a:t>
            </a:r>
          </a:p>
          <a:p>
            <a:r>
              <a:rPr lang="en-US" dirty="0" smtClean="0"/>
              <a:t>Therefore, an enterprise must seek out the best strategy to survive.</a:t>
            </a:r>
          </a:p>
          <a:p>
            <a:r>
              <a:rPr lang="en-US" dirty="0" smtClean="0"/>
              <a:t>For example: following multiple strategies in such case.</a:t>
            </a:r>
          </a:p>
          <a:p>
            <a:r>
              <a:rPr lang="en-US" dirty="0" smtClean="0"/>
              <a:t>Sometimes multiple strategies are incompatible.</a:t>
            </a:r>
            <a:endParaRPr lang="en-US" dirty="0"/>
          </a:p>
        </p:txBody>
      </p:sp>
    </p:spTree>
    <p:extLst>
      <p:ext uri="{BB962C8B-B14F-4D97-AF65-F5344CB8AC3E}">
        <p14:creationId xmlns:p14="http://schemas.microsoft.com/office/powerpoint/2010/main" val="34980996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4647" y="2995727"/>
            <a:ext cx="9870771" cy="713133"/>
          </a:xfrm>
        </p:spPr>
        <p:txBody>
          <a:bodyPr/>
          <a:lstStyle/>
          <a:p>
            <a:pPr algn="ctr"/>
            <a:r>
              <a:rPr lang="en-US" sz="4000" i="1" dirty="0" smtClean="0"/>
              <a:t>Any Question?</a:t>
            </a:r>
            <a:endParaRPr lang="en-US" sz="4000" i="1" dirty="0"/>
          </a:p>
        </p:txBody>
      </p:sp>
    </p:spTree>
    <p:extLst>
      <p:ext uri="{BB962C8B-B14F-4D97-AF65-F5344CB8AC3E}">
        <p14:creationId xmlns:p14="http://schemas.microsoft.com/office/powerpoint/2010/main" val="1287419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 Design Methodology</a:t>
            </a:r>
            <a:endParaRPr lang="en-US" dirty="0"/>
          </a:p>
        </p:txBody>
      </p:sp>
      <p:sp>
        <p:nvSpPr>
          <p:cNvPr id="3" name="Vertical Text Placeholder 2"/>
          <p:cNvSpPr>
            <a:spLocks noGrp="1"/>
          </p:cNvSpPr>
          <p:nvPr>
            <p:ph type="body" orient="vert" idx="1"/>
          </p:nvPr>
        </p:nvSpPr>
        <p:spPr/>
        <p:txBody>
          <a:bodyPr/>
          <a:lstStyle/>
          <a:p>
            <a:r>
              <a:rPr lang="en-US" dirty="0" smtClean="0"/>
              <a:t>Seven life-cycle phases, each phase is </a:t>
            </a:r>
            <a:r>
              <a:rPr lang="en-US" b="0" dirty="0"/>
              <a:t>delimited</a:t>
            </a:r>
            <a:r>
              <a:rPr lang="en-US" dirty="0" smtClean="0"/>
              <a:t> by milestones</a:t>
            </a:r>
          </a:p>
          <a:p>
            <a:r>
              <a:rPr lang="en-US" dirty="0" smtClean="0"/>
              <a:t>Each phase has one or more activities and generates one or more deliverables</a:t>
            </a:r>
          </a:p>
          <a:p>
            <a:pPr lvl="1"/>
            <a:r>
              <a:rPr lang="en-US" dirty="0" smtClean="0"/>
              <a:t>Some milestones are deliverables:</a:t>
            </a:r>
          </a:p>
          <a:p>
            <a:pPr lvl="1"/>
            <a:r>
              <a:rPr lang="en-US" i="1" dirty="0"/>
              <a:t>	</a:t>
            </a:r>
            <a:r>
              <a:rPr lang="en-US" i="1" dirty="0" smtClean="0"/>
              <a:t>Project plan</a:t>
            </a:r>
          </a:p>
          <a:p>
            <a:pPr lvl="1"/>
            <a:r>
              <a:rPr lang="en-US" dirty="0" smtClean="0"/>
              <a:t>Some milestones are meetings or events that mark the end of a phase</a:t>
            </a:r>
          </a:p>
        </p:txBody>
      </p:sp>
      <p:pic>
        <p:nvPicPr>
          <p:cNvPr id="4" name="Picture 3"/>
          <p:cNvPicPr>
            <a:picLocks noChangeAspect="1"/>
          </p:cNvPicPr>
          <p:nvPr/>
        </p:nvPicPr>
        <p:blipFill>
          <a:blip r:embed="rId2"/>
          <a:stretch>
            <a:fillRect/>
          </a:stretch>
        </p:blipFill>
        <p:spPr>
          <a:xfrm>
            <a:off x="2862150" y="3939017"/>
            <a:ext cx="7091892" cy="2661488"/>
          </a:xfrm>
          <a:prstGeom prst="rect">
            <a:avLst/>
          </a:prstGeom>
        </p:spPr>
      </p:pic>
    </p:spTree>
    <p:extLst>
      <p:ext uri="{BB962C8B-B14F-4D97-AF65-F5344CB8AC3E}">
        <p14:creationId xmlns:p14="http://schemas.microsoft.com/office/powerpoint/2010/main" val="2357639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life-cycle Activities</a:t>
            </a:r>
            <a:endParaRPr lang="en-US" dirty="0"/>
          </a:p>
        </p:txBody>
      </p:sp>
      <p:sp>
        <p:nvSpPr>
          <p:cNvPr id="3" name="Vertical Text Placeholder 2"/>
          <p:cNvSpPr>
            <a:spLocks noGrp="1"/>
          </p:cNvSpPr>
          <p:nvPr>
            <p:ph type="body" orient="vert" idx="1"/>
          </p:nvPr>
        </p:nvSpPr>
        <p:spPr>
          <a:xfrm rot="-5400000">
            <a:off x="3839581" y="-937741"/>
            <a:ext cx="5267740" cy="10323739"/>
          </a:xfrm>
        </p:spPr>
        <p:txBody>
          <a:bodyPr>
            <a:normAutofit fontScale="92500" lnSpcReduction="20000"/>
          </a:bodyPr>
          <a:lstStyle/>
          <a:p>
            <a:r>
              <a:rPr lang="en-US" dirty="0" smtClean="0"/>
              <a:t>Project Management</a:t>
            </a:r>
          </a:p>
          <a:p>
            <a:pPr lvl="1"/>
            <a:r>
              <a:rPr lang="en-US" dirty="0" smtClean="0"/>
              <a:t>Planning, directing, and controlling project resources</a:t>
            </a:r>
          </a:p>
          <a:p>
            <a:r>
              <a:rPr lang="en-US" dirty="0" smtClean="0"/>
              <a:t>Requirements Management</a:t>
            </a:r>
          </a:p>
          <a:p>
            <a:pPr lvl="1"/>
            <a:r>
              <a:rPr lang="en-US" dirty="0" smtClean="0"/>
              <a:t>Specifying requirements and then managing change to the requirements</a:t>
            </a:r>
          </a:p>
          <a:p>
            <a:r>
              <a:rPr lang="en-US" dirty="0" smtClean="0"/>
              <a:t>Quality Assurance</a:t>
            </a:r>
          </a:p>
          <a:p>
            <a:pPr lvl="1"/>
            <a:r>
              <a:rPr lang="en-US" dirty="0" smtClean="0"/>
              <a:t>Systematic approach to provide adequate confidence that a product conforms to functional and non-functional requirements</a:t>
            </a:r>
          </a:p>
          <a:p>
            <a:r>
              <a:rPr lang="en-US" dirty="0" smtClean="0"/>
              <a:t>Configuration Management &amp; Control</a:t>
            </a:r>
          </a:p>
          <a:p>
            <a:pPr lvl="1"/>
            <a:r>
              <a:rPr lang="en-US" dirty="0" smtClean="0"/>
              <a:t>Identification, control, and maintain the integrity and traceability of configuration items</a:t>
            </a:r>
          </a:p>
          <a:p>
            <a:r>
              <a:rPr lang="en-US" dirty="0" smtClean="0"/>
              <a:t>Risk Management</a:t>
            </a:r>
          </a:p>
          <a:p>
            <a:pPr lvl="1"/>
            <a:r>
              <a:rPr lang="en-US" dirty="0"/>
              <a:t>Risk </a:t>
            </a:r>
            <a:r>
              <a:rPr lang="en-US" dirty="0" smtClean="0"/>
              <a:t>Identification </a:t>
            </a:r>
          </a:p>
          <a:p>
            <a:pPr marL="971550" lvl="2" indent="-285750">
              <a:buFont typeface="Arial" panose="020B0604020202020204" pitchFamily="34" charset="0"/>
              <a:buChar char="•"/>
            </a:pPr>
            <a:r>
              <a:rPr lang="en-US" sz="1300" dirty="0" smtClean="0"/>
              <a:t>General </a:t>
            </a:r>
            <a:r>
              <a:rPr lang="en-US" sz="1300" dirty="0"/>
              <a:t>risk categories are: technical, </a:t>
            </a:r>
            <a:r>
              <a:rPr lang="en-US" sz="1300" dirty="0" smtClean="0"/>
              <a:t>business, configuration</a:t>
            </a:r>
            <a:r>
              <a:rPr lang="en-US" sz="1300" dirty="0"/>
              <a:t>, implementation, organizational, and project management.</a:t>
            </a:r>
          </a:p>
          <a:p>
            <a:pPr lvl="1"/>
            <a:r>
              <a:rPr lang="en-US" dirty="0" smtClean="0"/>
              <a:t>Risk Analysis</a:t>
            </a:r>
          </a:p>
          <a:p>
            <a:pPr marL="1028700" lvl="2" indent="-342900">
              <a:buFont typeface="Arial" panose="020B0604020202020204" pitchFamily="34" charset="0"/>
              <a:buChar char="•"/>
            </a:pPr>
            <a:r>
              <a:rPr lang="en-US" sz="1300" dirty="0"/>
              <a:t>T</a:t>
            </a:r>
            <a:r>
              <a:rPr lang="en-US" sz="1300" b="0" dirty="0" smtClean="0"/>
              <a:t>he </a:t>
            </a:r>
            <a:r>
              <a:rPr lang="en-US" sz="1300" b="0" dirty="0"/>
              <a:t>activity to assign a probability to the risk event and to assess </a:t>
            </a:r>
            <a:r>
              <a:rPr lang="en-US" sz="1300" b="0" dirty="0" smtClean="0"/>
              <a:t>the consequences </a:t>
            </a:r>
            <a:r>
              <a:rPr lang="en-US" sz="1300" b="0" dirty="0"/>
              <a:t>of the risk event</a:t>
            </a:r>
            <a:endParaRPr lang="en-US" sz="1300" dirty="0" smtClean="0"/>
          </a:p>
          <a:p>
            <a:pPr lvl="1"/>
            <a:r>
              <a:rPr lang="en-US" dirty="0" smtClean="0"/>
              <a:t>Risk response Planning</a:t>
            </a:r>
          </a:p>
          <a:p>
            <a:pPr marL="971550" lvl="2" indent="-285750">
              <a:buFont typeface="Arial" panose="020B0604020202020204" pitchFamily="34" charset="0"/>
              <a:buChar char="•"/>
            </a:pPr>
            <a:r>
              <a:rPr lang="en-US" sz="1300" dirty="0" smtClean="0"/>
              <a:t>The </a:t>
            </a:r>
            <a:r>
              <a:rPr lang="en-US" sz="1300" dirty="0"/>
              <a:t>activity to develop options and determine actions to </a:t>
            </a:r>
            <a:r>
              <a:rPr lang="en-US" sz="1300" dirty="0" smtClean="0"/>
              <a:t>enhance opportunities </a:t>
            </a:r>
            <a:r>
              <a:rPr lang="en-US" sz="1300" dirty="0"/>
              <a:t>and reduce threats to the project’s objectives from risk</a:t>
            </a:r>
            <a:endParaRPr lang="en-US" sz="1300" dirty="0" smtClean="0"/>
          </a:p>
        </p:txBody>
      </p:sp>
    </p:spTree>
    <p:extLst>
      <p:ext uri="{BB962C8B-B14F-4D97-AF65-F5344CB8AC3E}">
        <p14:creationId xmlns:p14="http://schemas.microsoft.com/office/powerpoint/2010/main" val="61235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response Planning</a:t>
            </a:r>
          </a:p>
        </p:txBody>
      </p:sp>
      <p:sp>
        <p:nvSpPr>
          <p:cNvPr id="3" name="Vertical Text Placeholder 2"/>
          <p:cNvSpPr>
            <a:spLocks noGrp="1"/>
          </p:cNvSpPr>
          <p:nvPr>
            <p:ph type="body" orient="vert" idx="1"/>
          </p:nvPr>
        </p:nvSpPr>
        <p:spPr/>
        <p:txBody>
          <a:bodyPr/>
          <a:lstStyle/>
          <a:p>
            <a:pPr marL="342900" indent="-342900">
              <a:buFont typeface="Arial" panose="020B0604020202020204" pitchFamily="34" charset="0"/>
              <a:buChar char="•"/>
            </a:pPr>
            <a:r>
              <a:rPr lang="en-US" dirty="0">
                <a:latin typeface="CMR10"/>
              </a:rPr>
              <a:t>There are four </a:t>
            </a:r>
            <a:r>
              <a:rPr lang="en-US" dirty="0" smtClean="0">
                <a:latin typeface="CMR10"/>
              </a:rPr>
              <a:t>basic responses:</a:t>
            </a:r>
          </a:p>
          <a:p>
            <a:pPr marL="685800" lvl="1" indent="-342900">
              <a:buFont typeface="Arial" panose="020B0604020202020204" pitchFamily="34" charset="0"/>
              <a:buChar char="•"/>
            </a:pPr>
            <a:r>
              <a:rPr lang="en-US" b="1" i="1" dirty="0" smtClean="0">
                <a:latin typeface="CMTI10"/>
              </a:rPr>
              <a:t>Avoidance -</a:t>
            </a:r>
            <a:r>
              <a:rPr lang="en-US" i="1" dirty="0" smtClean="0">
                <a:latin typeface="CMTI10"/>
              </a:rPr>
              <a:t> </a:t>
            </a:r>
            <a:r>
              <a:rPr lang="en-US" dirty="0">
                <a:latin typeface="CMR10"/>
              </a:rPr>
              <a:t>whereby the project plan is changed to eliminate the risk or </a:t>
            </a:r>
            <a:r>
              <a:rPr lang="en-US" dirty="0" smtClean="0">
                <a:latin typeface="CMR10"/>
              </a:rPr>
              <a:t>to protect </a:t>
            </a:r>
            <a:r>
              <a:rPr lang="en-US" dirty="0">
                <a:latin typeface="CMR10"/>
              </a:rPr>
              <a:t>the project objectives from the risk impact.</a:t>
            </a:r>
          </a:p>
          <a:p>
            <a:pPr marL="685800" lvl="1" indent="-342900">
              <a:buFont typeface="Arial" panose="020B0604020202020204" pitchFamily="34" charset="0"/>
              <a:buChar char="•"/>
            </a:pPr>
            <a:r>
              <a:rPr lang="en-US" b="1" i="1" dirty="0" smtClean="0">
                <a:latin typeface="CMTI10"/>
              </a:rPr>
              <a:t>Transference -</a:t>
            </a:r>
            <a:r>
              <a:rPr lang="en-US" i="1" dirty="0" smtClean="0">
                <a:latin typeface="CMTI10"/>
              </a:rPr>
              <a:t> </a:t>
            </a:r>
            <a:r>
              <a:rPr lang="en-US" dirty="0">
                <a:latin typeface="CMR10"/>
              </a:rPr>
              <a:t>whereby the consequences of the risk are shifted to a third </a:t>
            </a:r>
            <a:r>
              <a:rPr lang="en-US" dirty="0" smtClean="0">
                <a:latin typeface="CMR10"/>
              </a:rPr>
              <a:t>party </a:t>
            </a:r>
            <a:r>
              <a:rPr lang="en-US" dirty="0" err="1" smtClean="0">
                <a:latin typeface="CMR10"/>
              </a:rPr>
              <a:t>ith</a:t>
            </a:r>
            <a:r>
              <a:rPr lang="en-US" dirty="0" smtClean="0">
                <a:latin typeface="CMR10"/>
              </a:rPr>
              <a:t> </a:t>
            </a:r>
            <a:r>
              <a:rPr lang="en-US" dirty="0">
                <a:latin typeface="CMR10"/>
              </a:rPr>
              <a:t>ownership of the response.</a:t>
            </a:r>
          </a:p>
          <a:p>
            <a:pPr marL="685800" lvl="1" indent="-342900">
              <a:buFont typeface="Arial" panose="020B0604020202020204" pitchFamily="34" charset="0"/>
              <a:buChar char="•"/>
            </a:pPr>
            <a:r>
              <a:rPr lang="en-US" b="1" i="1" dirty="0" smtClean="0">
                <a:latin typeface="CMTI10"/>
              </a:rPr>
              <a:t>Mitigation - </a:t>
            </a:r>
            <a:r>
              <a:rPr lang="en-US" dirty="0">
                <a:latin typeface="CMR10"/>
              </a:rPr>
              <a:t>whereby the project team takes action to reduce the </a:t>
            </a:r>
            <a:r>
              <a:rPr lang="en-US" dirty="0" smtClean="0">
                <a:latin typeface="CMR10"/>
              </a:rPr>
              <a:t>probability and/or </a:t>
            </a:r>
            <a:r>
              <a:rPr lang="en-US" dirty="0">
                <a:latin typeface="CMR10"/>
              </a:rPr>
              <a:t>consequences of the risk </a:t>
            </a:r>
            <a:r>
              <a:rPr lang="en-US" dirty="0" smtClean="0">
                <a:latin typeface="CMR10"/>
              </a:rPr>
              <a:t>event.</a:t>
            </a:r>
          </a:p>
          <a:p>
            <a:pPr marL="685800" lvl="1" indent="-342900">
              <a:buFont typeface="Arial" panose="020B0604020202020204" pitchFamily="34" charset="0"/>
              <a:buChar char="•"/>
            </a:pPr>
            <a:r>
              <a:rPr lang="en-US" b="1" i="1" dirty="0" smtClean="0">
                <a:latin typeface="CMTI10"/>
              </a:rPr>
              <a:t>Acceptance -</a:t>
            </a:r>
            <a:r>
              <a:rPr lang="en-US" i="1" dirty="0" smtClean="0">
                <a:latin typeface="CMTI10"/>
              </a:rPr>
              <a:t> </a:t>
            </a:r>
            <a:r>
              <a:rPr lang="en-US" dirty="0">
                <a:latin typeface="CMR10"/>
              </a:rPr>
              <a:t>whereby the project team does nothing in response to the risk.</a:t>
            </a:r>
            <a:endParaRPr lang="en-US" dirty="0"/>
          </a:p>
          <a:p>
            <a:endParaRPr lang="en-US" dirty="0"/>
          </a:p>
        </p:txBody>
      </p:sp>
    </p:spTree>
    <p:extLst>
      <p:ext uri="{BB962C8B-B14F-4D97-AF65-F5344CB8AC3E}">
        <p14:creationId xmlns:p14="http://schemas.microsoft.com/office/powerpoint/2010/main" val="4272030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67" y="4333460"/>
            <a:ext cx="9870771" cy="713133"/>
          </a:xfrm>
        </p:spPr>
        <p:txBody>
          <a:bodyPr/>
          <a:lstStyle/>
          <a:p>
            <a:r>
              <a:rPr lang="en-US" sz="4000" i="1" dirty="0" smtClean="0"/>
              <a:t>Enterprise Design Methodology Phases</a:t>
            </a:r>
            <a:endParaRPr lang="en-US" sz="4000" i="1" dirty="0"/>
          </a:p>
        </p:txBody>
      </p:sp>
    </p:spTree>
    <p:extLst>
      <p:ext uri="{BB962C8B-B14F-4D97-AF65-F5344CB8AC3E}">
        <p14:creationId xmlns:p14="http://schemas.microsoft.com/office/powerpoint/2010/main" val="4039634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1800" i="1" dirty="0" smtClean="0"/>
              <a:t>Phase 1: </a:t>
            </a:r>
            <a:r>
              <a:rPr lang="en-US" dirty="0" smtClean="0"/>
              <a:t>Project Initiation</a:t>
            </a:r>
            <a:endParaRPr lang="en-US" dirty="0"/>
          </a:p>
        </p:txBody>
      </p:sp>
      <p:sp>
        <p:nvSpPr>
          <p:cNvPr id="4" name="Vertical Text Placeholder 3"/>
          <p:cNvSpPr>
            <a:spLocks noGrp="1"/>
          </p:cNvSpPr>
          <p:nvPr>
            <p:ph type="body" orient="vert" idx="1"/>
          </p:nvPr>
        </p:nvSpPr>
        <p:spPr/>
        <p:txBody>
          <a:bodyPr>
            <a:normAutofit lnSpcReduction="10000"/>
          </a:bodyPr>
          <a:lstStyle/>
          <a:p>
            <a:r>
              <a:rPr lang="en-US" dirty="0" smtClean="0"/>
              <a:t>A process to define and obtain formal approval for a new enterprise engineering project.</a:t>
            </a:r>
          </a:p>
          <a:p>
            <a:endParaRPr lang="en-US" dirty="0" smtClean="0"/>
          </a:p>
          <a:p>
            <a:r>
              <a:rPr lang="en-US" dirty="0" smtClean="0"/>
              <a:t>Activities</a:t>
            </a:r>
            <a:r>
              <a:rPr lang="en-US" dirty="0"/>
              <a:t>:</a:t>
            </a:r>
          </a:p>
          <a:p>
            <a:pPr lvl="1"/>
            <a:r>
              <a:rPr lang="en-US" b="1" dirty="0"/>
              <a:t>Project definition</a:t>
            </a:r>
          </a:p>
          <a:p>
            <a:pPr lvl="1"/>
            <a:r>
              <a:rPr lang="en-US" b="1" dirty="0"/>
              <a:t>Project scope definition</a:t>
            </a:r>
          </a:p>
          <a:p>
            <a:pPr lvl="1"/>
            <a:r>
              <a:rPr lang="en-US" b="1" dirty="0"/>
              <a:t>Project Scheduling</a:t>
            </a:r>
          </a:p>
          <a:p>
            <a:pPr lvl="1"/>
            <a:r>
              <a:rPr lang="en-US" b="1" dirty="0"/>
              <a:t>Project budgeting</a:t>
            </a:r>
          </a:p>
          <a:p>
            <a:pPr lvl="1"/>
            <a:r>
              <a:rPr lang="en-US" b="1" dirty="0"/>
              <a:t>Create business </a:t>
            </a:r>
            <a:r>
              <a:rPr lang="en-US" b="1" dirty="0" smtClean="0"/>
              <a:t>case</a:t>
            </a:r>
            <a:endParaRPr lang="en-US" dirty="0" smtClean="0"/>
          </a:p>
          <a:p>
            <a:r>
              <a:rPr lang="en-US" dirty="0" smtClean="0"/>
              <a:t>Input:</a:t>
            </a:r>
          </a:p>
          <a:p>
            <a:pPr lvl="1"/>
            <a:r>
              <a:rPr lang="en-US" b="1" dirty="0" smtClean="0"/>
              <a:t>Project stimulus: </a:t>
            </a:r>
            <a:r>
              <a:rPr lang="en-US" dirty="0" smtClean="0"/>
              <a:t>problem, opportunity, directed, planned</a:t>
            </a:r>
            <a:endParaRPr lang="en-US" b="1" dirty="0" smtClean="0"/>
          </a:p>
          <a:p>
            <a:pPr lvl="1"/>
            <a:r>
              <a:rPr lang="en-US" b="1" dirty="0" smtClean="0"/>
              <a:t>Strategic plan: </a:t>
            </a:r>
            <a:r>
              <a:rPr lang="en-US" dirty="0" smtClean="0"/>
              <a:t>company’s strategy, mission, and vision</a:t>
            </a:r>
            <a:endParaRPr lang="en-US" b="1" dirty="0" smtClean="0"/>
          </a:p>
          <a:p>
            <a:pPr lvl="1"/>
            <a:r>
              <a:rPr lang="en-US" b="1" dirty="0" smtClean="0"/>
              <a:t>Enterprise architecture:</a:t>
            </a:r>
          </a:p>
          <a:p>
            <a:endParaRPr lang="en-US" dirty="0"/>
          </a:p>
        </p:txBody>
      </p:sp>
    </p:spTree>
    <p:extLst>
      <p:ext uri="{BB962C8B-B14F-4D97-AF65-F5344CB8AC3E}">
        <p14:creationId xmlns:p14="http://schemas.microsoft.com/office/powerpoint/2010/main" val="3111060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i="1" dirty="0" smtClean="0"/>
              <a:t>Phase 1: </a:t>
            </a:r>
            <a:r>
              <a:rPr lang="en-US" dirty="0" smtClean="0"/>
              <a:t>Project Initiation</a:t>
            </a:r>
            <a:endParaRPr lang="en-US" dirty="0"/>
          </a:p>
        </p:txBody>
      </p:sp>
      <p:sp>
        <p:nvSpPr>
          <p:cNvPr id="3" name="Vertical Text Placeholder 2"/>
          <p:cNvSpPr>
            <a:spLocks noGrp="1"/>
          </p:cNvSpPr>
          <p:nvPr>
            <p:ph type="body" orient="vert" idx="1"/>
          </p:nvPr>
        </p:nvSpPr>
        <p:spPr/>
        <p:txBody>
          <a:bodyPr>
            <a:normAutofit fontScale="92500"/>
          </a:bodyPr>
          <a:lstStyle/>
          <a:p>
            <a:r>
              <a:rPr lang="en-US" dirty="0" smtClean="0"/>
              <a:t>Main Outputs: </a:t>
            </a:r>
            <a:endParaRPr lang="en-US" dirty="0"/>
          </a:p>
          <a:p>
            <a:pPr marL="457200" indent="-457200">
              <a:buFont typeface="+mj-lt"/>
              <a:buAutoNum type="arabicPeriod"/>
            </a:pPr>
            <a:r>
              <a:rPr lang="en-US" b="1" dirty="0"/>
              <a:t>Project charter: </a:t>
            </a:r>
            <a:r>
              <a:rPr lang="en-US" dirty="0"/>
              <a:t>describes the purpose and scope of enterprise engineering </a:t>
            </a:r>
            <a:r>
              <a:rPr lang="en-US" dirty="0" smtClean="0"/>
              <a:t>project.</a:t>
            </a:r>
          </a:p>
          <a:p>
            <a:pPr marL="800100" lvl="1" indent="-457200">
              <a:buFont typeface="+mj-lt"/>
              <a:buAutoNum type="alphaLcParenR"/>
            </a:pPr>
            <a:r>
              <a:rPr lang="en-US" sz="1900" b="1" dirty="0" smtClean="0"/>
              <a:t>Project Definition</a:t>
            </a:r>
          </a:p>
          <a:p>
            <a:pPr marL="971550" lvl="2" indent="-285750">
              <a:buFont typeface="Arial" panose="020B0604020202020204" pitchFamily="34" charset="0"/>
              <a:buChar char="•"/>
            </a:pPr>
            <a:r>
              <a:rPr lang="en-US" sz="1750" dirty="0" smtClean="0"/>
              <a:t>Scope</a:t>
            </a:r>
          </a:p>
          <a:p>
            <a:pPr marL="971550" lvl="2" indent="-285750">
              <a:buFont typeface="Arial" panose="020B0604020202020204" pitchFamily="34" charset="0"/>
              <a:buChar char="•"/>
            </a:pPr>
            <a:r>
              <a:rPr lang="en-US" sz="1750" dirty="0" smtClean="0"/>
              <a:t>Deliverables</a:t>
            </a:r>
          </a:p>
          <a:p>
            <a:pPr marL="971550" lvl="2" indent="-285750">
              <a:buFont typeface="Arial" panose="020B0604020202020204" pitchFamily="34" charset="0"/>
              <a:buChar char="•"/>
            </a:pPr>
            <a:r>
              <a:rPr lang="en-US" sz="1750" dirty="0" smtClean="0"/>
              <a:t>Constraints</a:t>
            </a:r>
          </a:p>
          <a:p>
            <a:pPr marL="800100" lvl="1" indent="-457200">
              <a:buFont typeface="+mj-lt"/>
              <a:buAutoNum type="alphaLcParenR"/>
            </a:pPr>
            <a:r>
              <a:rPr lang="en-US" sz="1900" b="1" dirty="0" smtClean="0"/>
              <a:t>Project Implementation</a:t>
            </a:r>
          </a:p>
          <a:p>
            <a:pPr marL="971550" lvl="2" indent="-285750">
              <a:buFont typeface="Arial" panose="020B0604020202020204" pitchFamily="34" charset="0"/>
              <a:buChar char="•"/>
            </a:pPr>
            <a:r>
              <a:rPr lang="en-US" sz="1750" dirty="0" smtClean="0"/>
              <a:t>Project Control (progress monitoring?)</a:t>
            </a:r>
          </a:p>
          <a:p>
            <a:pPr marL="971550" lvl="2" indent="-285750">
              <a:buFont typeface="Arial" panose="020B0604020202020204" pitchFamily="34" charset="0"/>
              <a:buChar char="•"/>
            </a:pPr>
            <a:r>
              <a:rPr lang="en-US" sz="1750" dirty="0" smtClean="0"/>
              <a:t>Quality Control (deliverables quality evaluation?)</a:t>
            </a:r>
          </a:p>
          <a:p>
            <a:pPr marL="971550" lvl="2" indent="-285750">
              <a:buFont typeface="Arial" panose="020B0604020202020204" pitchFamily="34" charset="0"/>
              <a:buChar char="•"/>
            </a:pPr>
            <a:r>
              <a:rPr lang="en-US" sz="1750" dirty="0" smtClean="0"/>
              <a:t>Risks (probability, impact, mitigation?)</a:t>
            </a:r>
          </a:p>
          <a:p>
            <a:pPr marL="457200" indent="-457200">
              <a:buFont typeface="+mj-lt"/>
              <a:buAutoNum type="arabicPeriod"/>
            </a:pPr>
            <a:r>
              <a:rPr lang="en-US" b="1" dirty="0" smtClean="0"/>
              <a:t>Business </a:t>
            </a:r>
            <a:r>
              <a:rPr lang="en-US" b="1" dirty="0"/>
              <a:t>case</a:t>
            </a:r>
            <a:r>
              <a:rPr lang="en-US" b="1" dirty="0" smtClean="0"/>
              <a:t>:</a:t>
            </a:r>
            <a:endParaRPr lang="en-US" dirty="0" smtClean="0"/>
          </a:p>
          <a:p>
            <a:pPr marL="971550" lvl="2" indent="-285750">
              <a:buFont typeface="Arial" panose="020B0604020202020204" pitchFamily="34" charset="0"/>
              <a:buChar char="•"/>
            </a:pPr>
            <a:r>
              <a:rPr lang="en-US" sz="1750" dirty="0" smtClean="0"/>
              <a:t>Benefits that the project will deliver</a:t>
            </a:r>
          </a:p>
          <a:p>
            <a:pPr marL="971550" lvl="2" indent="-285750">
              <a:buFont typeface="Arial" panose="020B0604020202020204" pitchFamily="34" charset="0"/>
              <a:buChar char="•"/>
            </a:pPr>
            <a:r>
              <a:rPr lang="en-US" sz="1750" dirty="0" smtClean="0"/>
              <a:t>Options (considered while developing this project)</a:t>
            </a:r>
          </a:p>
          <a:p>
            <a:pPr lvl="1"/>
            <a:endParaRPr lang="en-US" dirty="0"/>
          </a:p>
        </p:txBody>
      </p:sp>
      <p:pic>
        <p:nvPicPr>
          <p:cNvPr id="4" name="Picture 3"/>
          <p:cNvPicPr>
            <a:picLocks noChangeAspect="1"/>
          </p:cNvPicPr>
          <p:nvPr/>
        </p:nvPicPr>
        <p:blipFill>
          <a:blip r:embed="rId3"/>
          <a:stretch>
            <a:fillRect/>
          </a:stretch>
        </p:blipFill>
        <p:spPr>
          <a:xfrm>
            <a:off x="7330020" y="2587156"/>
            <a:ext cx="4305300" cy="3940643"/>
          </a:xfrm>
          <a:prstGeom prst="rect">
            <a:avLst/>
          </a:prstGeom>
        </p:spPr>
      </p:pic>
    </p:spTree>
    <p:extLst>
      <p:ext uri="{BB962C8B-B14F-4D97-AF65-F5344CB8AC3E}">
        <p14:creationId xmlns:p14="http://schemas.microsoft.com/office/powerpoint/2010/main" val="4083822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i="1" dirty="0" smtClean="0"/>
              <a:t>Phase 2: </a:t>
            </a:r>
            <a:r>
              <a:rPr lang="en-US" dirty="0" smtClean="0"/>
              <a:t>Project Planning</a:t>
            </a:r>
            <a:endParaRPr lang="en-US" dirty="0"/>
          </a:p>
        </p:txBody>
      </p:sp>
      <p:sp>
        <p:nvSpPr>
          <p:cNvPr id="3" name="Vertical Text Placeholder 2"/>
          <p:cNvSpPr>
            <a:spLocks noGrp="1"/>
          </p:cNvSpPr>
          <p:nvPr>
            <p:ph type="body" orient="vert" idx="1"/>
          </p:nvPr>
        </p:nvSpPr>
        <p:spPr>
          <a:xfrm rot="-5400000">
            <a:off x="3839581" y="-937741"/>
            <a:ext cx="5267740" cy="10323739"/>
          </a:xfrm>
        </p:spPr>
        <p:txBody>
          <a:bodyPr>
            <a:normAutofit lnSpcReduction="10000"/>
          </a:bodyPr>
          <a:lstStyle/>
          <a:p>
            <a:r>
              <a:rPr lang="en-US" dirty="0" smtClean="0"/>
              <a:t>Defines all work activities, schedule, &amp; budget needed to complete the project.</a:t>
            </a:r>
          </a:p>
          <a:p>
            <a:r>
              <a:rPr lang="en-US" dirty="0" smtClean="0"/>
              <a:t>Ensures all pre-requisites are in place for successful project execution.</a:t>
            </a:r>
          </a:p>
          <a:p>
            <a:endParaRPr lang="en-US" dirty="0" smtClean="0"/>
          </a:p>
          <a:p>
            <a:pPr marL="342900" indent="-342900">
              <a:buFont typeface="Arial" panose="020B0604020202020204" pitchFamily="34" charset="0"/>
              <a:buChar char="•"/>
            </a:pPr>
            <a:r>
              <a:rPr lang="en-US" dirty="0" smtClean="0"/>
              <a:t>Primary input: </a:t>
            </a:r>
            <a:r>
              <a:rPr lang="en-US" b="0" i="1" dirty="0" smtClean="0"/>
              <a:t>project charter</a:t>
            </a:r>
          </a:p>
          <a:p>
            <a:pPr marL="342900" indent="-342900">
              <a:buFont typeface="Arial" panose="020B0604020202020204" pitchFamily="34" charset="0"/>
              <a:buChar char="•"/>
            </a:pPr>
            <a:r>
              <a:rPr lang="en-US" dirty="0" smtClean="0"/>
              <a:t>Primary output: </a:t>
            </a:r>
            <a:r>
              <a:rPr lang="en-US" b="0" i="1" dirty="0" smtClean="0"/>
              <a:t>project plan</a:t>
            </a:r>
          </a:p>
          <a:p>
            <a:r>
              <a:rPr lang="en-US" sz="1800" b="0" i="1" dirty="0" smtClean="0"/>
              <a:t>	“Project </a:t>
            </a:r>
            <a:r>
              <a:rPr lang="en-US" sz="1800" b="0" i="1" dirty="0"/>
              <a:t>plan is a document used to </a:t>
            </a:r>
            <a:r>
              <a:rPr lang="en-US" sz="1800" b="0" i="1" dirty="0" smtClean="0"/>
              <a:t>manage</a:t>
            </a:r>
          </a:p>
          <a:p>
            <a:r>
              <a:rPr lang="en-US" sz="1800" b="0" i="1" dirty="0" smtClean="0"/>
              <a:t> 			the </a:t>
            </a:r>
            <a:r>
              <a:rPr lang="en-US" sz="1800" b="0" i="1" dirty="0"/>
              <a:t>execution </a:t>
            </a:r>
            <a:r>
              <a:rPr lang="en-US" sz="1800" b="0" i="1" dirty="0" smtClean="0"/>
              <a:t>of a </a:t>
            </a:r>
            <a:r>
              <a:rPr lang="en-US" sz="1800" b="0" i="1" dirty="0"/>
              <a:t>project</a:t>
            </a:r>
            <a:r>
              <a:rPr lang="en-US" sz="1800" b="0" i="1" dirty="0" smtClean="0"/>
              <a:t>.”</a:t>
            </a:r>
            <a:endParaRPr lang="en-US" sz="1800" dirty="0" smtClean="0"/>
          </a:p>
          <a:p>
            <a:endParaRPr lang="en-US" dirty="0" smtClean="0"/>
          </a:p>
          <a:p>
            <a:r>
              <a:rPr lang="en-US" dirty="0" smtClean="0"/>
              <a:t>Important elements of project plan:</a:t>
            </a:r>
          </a:p>
          <a:p>
            <a:pPr marL="628650" lvl="1" indent="-285750">
              <a:buFont typeface="Arial" panose="020B0604020202020204" pitchFamily="34" charset="0"/>
              <a:buChar char="•"/>
            </a:pPr>
            <a:r>
              <a:rPr lang="en-US" sz="2000" b="0" dirty="0" smtClean="0"/>
              <a:t>Selected enterprise architecture</a:t>
            </a:r>
          </a:p>
          <a:p>
            <a:pPr marL="628650" lvl="1" indent="-285750">
              <a:buFont typeface="Arial" panose="020B0604020202020204" pitchFamily="34" charset="0"/>
              <a:buChar char="•"/>
            </a:pPr>
            <a:r>
              <a:rPr lang="en-US" sz="2000" b="0" dirty="0" smtClean="0"/>
              <a:t>Selected life-cycle methodology</a:t>
            </a:r>
          </a:p>
          <a:p>
            <a:pPr marL="628650" lvl="1" indent="-285750">
              <a:buFont typeface="Arial" panose="020B0604020202020204" pitchFamily="34" charset="0"/>
              <a:buChar char="•"/>
            </a:pPr>
            <a:r>
              <a:rPr lang="en-US" sz="2000" b="0" dirty="0" smtClean="0"/>
              <a:t>Work breakdown structure (WBS)</a:t>
            </a:r>
          </a:p>
          <a:p>
            <a:pPr marL="628650" lvl="1" indent="-285750">
              <a:buFont typeface="Arial" panose="020B0604020202020204" pitchFamily="34" charset="0"/>
              <a:buChar char="•"/>
            </a:pPr>
            <a:r>
              <a:rPr lang="en-US" sz="2000" b="0" dirty="0" smtClean="0"/>
              <a:t>Project schedule, budget</a:t>
            </a:r>
          </a:p>
        </p:txBody>
      </p:sp>
      <p:pic>
        <p:nvPicPr>
          <p:cNvPr id="4" name="Picture 3"/>
          <p:cNvPicPr>
            <a:picLocks noChangeAspect="1"/>
          </p:cNvPicPr>
          <p:nvPr/>
        </p:nvPicPr>
        <p:blipFill>
          <a:blip r:embed="rId3"/>
          <a:stretch>
            <a:fillRect/>
          </a:stretch>
        </p:blipFill>
        <p:spPr>
          <a:xfrm>
            <a:off x="7330020" y="2587156"/>
            <a:ext cx="4305300" cy="3940643"/>
          </a:xfrm>
          <a:prstGeom prst="rect">
            <a:avLst/>
          </a:prstGeom>
        </p:spPr>
      </p:pic>
    </p:spTree>
    <p:extLst>
      <p:ext uri="{BB962C8B-B14F-4D97-AF65-F5344CB8AC3E}">
        <p14:creationId xmlns:p14="http://schemas.microsoft.com/office/powerpoint/2010/main" val="527296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LectureTheme">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ustomLectureTheme" id="{67F6977C-12CD-4064-8E59-E55CA09FCD78}" vid="{36AC5FF8-85AC-4731-B29E-30875E4F31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CustomLectureTheme</Template>
  <TotalTime>1833</TotalTime>
  <Words>2302</Words>
  <Application>Microsoft Office PowerPoint</Application>
  <PresentationFormat>Widescreen</PresentationFormat>
  <Paragraphs>233</Paragraphs>
  <Slides>25</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Arial Black</vt:lpstr>
      <vt:lpstr>Calibri</vt:lpstr>
      <vt:lpstr>CMR10</vt:lpstr>
      <vt:lpstr>CMTI10</vt:lpstr>
      <vt:lpstr>Comic Sans MS</vt:lpstr>
      <vt:lpstr>Times New Roman</vt:lpstr>
      <vt:lpstr>Trebuchet MS</vt:lpstr>
      <vt:lpstr>Wingdings 3</vt:lpstr>
      <vt:lpstr>CustomLectureTheme</vt:lpstr>
      <vt:lpstr>Enterprise Design Methodology</vt:lpstr>
      <vt:lpstr>Outline</vt:lpstr>
      <vt:lpstr>Enterprise Design Methodology</vt:lpstr>
      <vt:lpstr>Cross life-cycle Activities</vt:lpstr>
      <vt:lpstr>Risk response Planning</vt:lpstr>
      <vt:lpstr>Enterprise Design Methodology Phases</vt:lpstr>
      <vt:lpstr>Phase 1: Project Initiation</vt:lpstr>
      <vt:lpstr>Phase 1: Project Initiation</vt:lpstr>
      <vt:lpstr>Phase 2: Project Planning</vt:lpstr>
      <vt:lpstr>Phase 3: Analysis</vt:lpstr>
      <vt:lpstr>Phase 4: Generate &amp; Evaluate Alternatives </vt:lpstr>
      <vt:lpstr>Phase 5: Design</vt:lpstr>
      <vt:lpstr>Phase 6: Construction</vt:lpstr>
      <vt:lpstr>Phase 7: Implementation</vt:lpstr>
      <vt:lpstr>Strategy</vt:lpstr>
      <vt:lpstr>Strategy</vt:lpstr>
      <vt:lpstr>Mission, Vision, and Core values (http : //www.mch.com/)</vt:lpstr>
      <vt:lpstr>Strategy Hierarchy</vt:lpstr>
      <vt:lpstr>Strategy Theory</vt:lpstr>
      <vt:lpstr>Strategy Theory</vt:lpstr>
      <vt:lpstr>SWOT Analysis</vt:lpstr>
      <vt:lpstr>SWOT Analysis</vt:lpstr>
      <vt:lpstr>Strategy Formulation</vt:lpstr>
      <vt:lpstr>Strategy in Highly Dynamic Environments</vt:lpstr>
      <vt:lpstr>Any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Design Methodology &amp; Strategy</dc:title>
  <dc:creator>SAEED</dc:creator>
  <cp:lastModifiedBy>Muhammad Fahimullah</cp:lastModifiedBy>
  <cp:revision>236</cp:revision>
  <dcterms:created xsi:type="dcterms:W3CDTF">2018-05-01T03:53:59Z</dcterms:created>
  <dcterms:modified xsi:type="dcterms:W3CDTF">2019-01-22T04:32:49Z</dcterms:modified>
</cp:coreProperties>
</file>