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5" r:id="rId7"/>
    <p:sldId id="276" r:id="rId8"/>
    <p:sldId id="277" r:id="rId9"/>
    <p:sldId id="278"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QTM</a:t>
            </a:r>
            <a:endParaRPr lang="en-GB" dirty="0"/>
          </a:p>
        </p:txBody>
      </p:sp>
      <p:sp>
        <p:nvSpPr>
          <p:cNvPr id="3" name="Subtitle 2"/>
          <p:cNvSpPr>
            <a:spLocks noGrp="1"/>
          </p:cNvSpPr>
          <p:nvPr>
            <p:ph type="subTitle" idx="1"/>
          </p:nvPr>
        </p:nvSpPr>
        <p:spPr/>
        <p:txBody>
          <a:bodyPr/>
          <a:lstStyle/>
          <a:p>
            <a:r>
              <a:rPr lang="en-GB" dirty="0" smtClean="0"/>
              <a:t>Chapter 6</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FUNCTIONAL FORMS OF REGRESSION MODELS</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As noted in Chapter 2, this text is concerned primarily with models that are linear in the parameters; they may or may not be linear in the variables. In the sections that follow we consider some commonly used regression models that may be nonlinear in the variables but are linear in the parameters or that can be made so by suitable transformations of the variables. In particular,</a:t>
            </a:r>
          </a:p>
          <a:p>
            <a:r>
              <a:rPr lang="en-GB" dirty="0" smtClean="0"/>
              <a:t>we discuss the following regression models:</a:t>
            </a:r>
          </a:p>
          <a:p>
            <a:r>
              <a:rPr lang="en-GB" b="1" dirty="0" smtClean="0"/>
              <a:t>1. The log-linear model</a:t>
            </a:r>
          </a:p>
          <a:p>
            <a:r>
              <a:rPr lang="en-GB" b="1" dirty="0" smtClean="0"/>
              <a:t>2. </a:t>
            </a:r>
            <a:r>
              <a:rPr lang="en-GB" b="1" dirty="0" err="1" smtClean="0"/>
              <a:t>Semilog</a:t>
            </a:r>
            <a:r>
              <a:rPr lang="en-GB" b="1" dirty="0" smtClean="0"/>
              <a:t> models</a:t>
            </a:r>
          </a:p>
          <a:p>
            <a:r>
              <a:rPr lang="en-GB" b="1" dirty="0" smtClean="0"/>
              <a:t>3. Reciprocal models</a:t>
            </a:r>
          </a:p>
          <a:p>
            <a:r>
              <a:rPr lang="en-GB" b="1" dirty="0" smtClean="0"/>
              <a:t>4. The logarithmic reciprocal model</a:t>
            </a:r>
          </a:p>
          <a:p>
            <a:pPr algn="just"/>
            <a:r>
              <a:rPr lang="en-GB" dirty="0" smtClean="0"/>
              <a:t>We discuss the special features of each model, when they are appropriate, and how they are estimated. Each model is illustrated with suitable examples.</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TO MEASURE ELASTICITY: THE LOG-LINEAR MODEL</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52500" y="1524001"/>
            <a:ext cx="7239000" cy="4420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cstate="print"/>
          <a:srcRect/>
          <a:stretch>
            <a:fillRect/>
          </a:stretch>
        </p:blipFill>
        <p:spPr bwMode="auto">
          <a:xfrm>
            <a:off x="914400" y="1524001"/>
            <a:ext cx="7315200" cy="3582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cstate="print"/>
          <a:srcRect/>
          <a:stretch>
            <a:fillRect/>
          </a:stretch>
        </p:blipFill>
        <p:spPr bwMode="auto">
          <a:xfrm>
            <a:off x="981075" y="2057400"/>
            <a:ext cx="7181850" cy="2677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cstate="print"/>
          <a:srcRect/>
          <a:stretch>
            <a:fillRect/>
          </a:stretch>
        </p:blipFill>
        <p:spPr bwMode="auto">
          <a:xfrm>
            <a:off x="1609725" y="1600200"/>
            <a:ext cx="5924550" cy="3739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Semilog</a:t>
            </a:r>
            <a:r>
              <a:rPr lang="en-GB" dirty="0" smtClean="0"/>
              <a:t> </a:t>
            </a:r>
            <a:r>
              <a:rPr lang="en-GB" dirty="0" err="1" smtClean="0"/>
              <a:t>Models:LOG_LIN</a:t>
            </a:r>
            <a:r>
              <a:rPr lang="en-GB" dirty="0" smtClean="0"/>
              <a:t> and LIN-LOG</a:t>
            </a:r>
            <a:endParaRPr lang="en-GB"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09600" y="1219200"/>
            <a:ext cx="4791075" cy="3048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81000" y="1752600"/>
            <a:ext cx="8583219"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cstate="print"/>
          <a:srcRect/>
          <a:stretch>
            <a:fillRect/>
          </a:stretch>
        </p:blipFill>
        <p:spPr bwMode="auto">
          <a:xfrm>
            <a:off x="457200" y="1447800"/>
            <a:ext cx="8229600"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cstate="print"/>
          <a:srcRect/>
          <a:stretch>
            <a:fillRect/>
          </a:stretch>
        </p:blipFill>
        <p:spPr bwMode="auto">
          <a:xfrm>
            <a:off x="957262" y="1828800"/>
            <a:ext cx="757713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cstate="print"/>
          <a:srcRect/>
          <a:stretch>
            <a:fillRect/>
          </a:stretch>
        </p:blipFill>
        <p:spPr bwMode="auto">
          <a:xfrm>
            <a:off x="938212" y="1600200"/>
            <a:ext cx="7267575" cy="39624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219200" y="4953000"/>
            <a:ext cx="66579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Grp="1" noChangeAspect="1" noChangeArrowheads="1"/>
          </p:cNvPicPr>
          <p:nvPr>
            <p:ph idx="1"/>
          </p:nvPr>
        </p:nvPicPr>
        <p:blipFill>
          <a:blip r:embed="rId2" cstate="print"/>
          <a:srcRect/>
          <a:stretch>
            <a:fillRect/>
          </a:stretch>
        </p:blipFill>
        <p:spPr bwMode="auto">
          <a:xfrm>
            <a:off x="833437" y="1524000"/>
            <a:ext cx="792956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Scaling and units of measurement</a:t>
            </a:r>
            <a:endParaRPr lang="en-GB"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838200" y="1524000"/>
            <a:ext cx="7519988" cy="3691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 log model</a:t>
            </a:r>
            <a:endParaRPr lang="en-GB"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914400" y="1371600"/>
            <a:ext cx="7620000" cy="4448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Reciprocal Models</a:t>
            </a:r>
            <a:endParaRPr lang="en-GB"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762000" y="1676400"/>
            <a:ext cx="7696200" cy="4258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Log Hyperbola or logarithmic reciprocal Model</a:t>
            </a:r>
            <a:endParaRPr lang="en-GB"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685800" y="1600200"/>
            <a:ext cx="7848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4338" name="Picture 2"/>
          <p:cNvPicPr>
            <a:picLocks noGrp="1" noChangeAspect="1" noChangeArrowheads="1"/>
          </p:cNvPicPr>
          <p:nvPr>
            <p:ph idx="1"/>
          </p:nvPr>
        </p:nvPicPr>
        <p:blipFill>
          <a:blip r:embed="rId2" cstate="print"/>
          <a:srcRect/>
          <a:stretch>
            <a:fillRect/>
          </a:stretch>
        </p:blipFill>
        <p:spPr bwMode="auto">
          <a:xfrm>
            <a:off x="738187" y="1524000"/>
            <a:ext cx="7667625"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5362" name="Picture 2"/>
          <p:cNvPicPr>
            <a:picLocks noGrp="1" noChangeAspect="1" noChangeArrowheads="1"/>
          </p:cNvPicPr>
          <p:nvPr>
            <p:ph idx="1"/>
          </p:nvPr>
        </p:nvPicPr>
        <p:blipFill>
          <a:blip r:embed="rId2" cstate="print"/>
          <a:srcRect/>
          <a:stretch>
            <a:fillRect/>
          </a:stretch>
        </p:blipFill>
        <p:spPr bwMode="auto">
          <a:xfrm>
            <a:off x="1752600" y="2209800"/>
            <a:ext cx="5619750" cy="3225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6386" name="Picture 2"/>
          <p:cNvPicPr>
            <a:picLocks noChangeAspect="1" noChangeArrowheads="1"/>
          </p:cNvPicPr>
          <p:nvPr/>
        </p:nvPicPr>
        <p:blipFill>
          <a:blip r:embed="rId2" cstate="print"/>
          <a:srcRect/>
          <a:stretch>
            <a:fillRect/>
          </a:stretch>
        </p:blipFill>
        <p:spPr bwMode="auto">
          <a:xfrm>
            <a:off x="2133600" y="1600200"/>
            <a:ext cx="5029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7410" name="Picture 2"/>
          <p:cNvPicPr>
            <a:picLocks noChangeAspect="1" noChangeArrowheads="1"/>
          </p:cNvPicPr>
          <p:nvPr/>
        </p:nvPicPr>
        <p:blipFill>
          <a:blip r:embed="rId2" cstate="print"/>
          <a:srcRect/>
          <a:stretch>
            <a:fillRect/>
          </a:stretch>
        </p:blipFill>
        <p:spPr bwMode="auto">
          <a:xfrm>
            <a:off x="757238" y="338138"/>
            <a:ext cx="7629525" cy="618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8434" name="Picture 2"/>
          <p:cNvPicPr>
            <a:picLocks noChangeAspect="1" noChangeArrowheads="1"/>
          </p:cNvPicPr>
          <p:nvPr/>
        </p:nvPicPr>
        <p:blipFill>
          <a:blip r:embed="rId2" cstate="print"/>
          <a:srcRect/>
          <a:stretch>
            <a:fillRect/>
          </a:stretch>
        </p:blipFill>
        <p:spPr bwMode="auto">
          <a:xfrm>
            <a:off x="457200" y="1676400"/>
            <a:ext cx="8229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Regression on Standardized variables</a:t>
            </a:r>
            <a:endParaRPr lang="en-GB"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1066800" y="1295400"/>
            <a:ext cx="7010400" cy="4101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482" name="Picture 2"/>
          <p:cNvPicPr>
            <a:picLocks noChangeAspect="1" noChangeArrowheads="1"/>
          </p:cNvPicPr>
          <p:nvPr/>
        </p:nvPicPr>
        <p:blipFill>
          <a:blip r:embed="rId2" cstate="print"/>
          <a:srcRect/>
          <a:stretch>
            <a:fillRect/>
          </a:stretch>
        </p:blipFill>
        <p:spPr bwMode="auto">
          <a:xfrm>
            <a:off x="1066800" y="533400"/>
            <a:ext cx="6858000" cy="70485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990600" y="1752600"/>
            <a:ext cx="7048500" cy="1295400"/>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990600" y="3333750"/>
            <a:ext cx="70008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166</Words>
  <Application>Microsoft Office PowerPoint</Application>
  <PresentationFormat>On-screen Show (4:3)</PresentationFormat>
  <Paragraphs>17</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QTM</vt:lpstr>
      <vt:lpstr>Scaling and units of measurement</vt:lpstr>
      <vt:lpstr>PowerPoint Presentation</vt:lpstr>
      <vt:lpstr>PowerPoint Presentation</vt:lpstr>
      <vt:lpstr>PowerPoint Presentation</vt:lpstr>
      <vt:lpstr>PowerPoint Presentation</vt:lpstr>
      <vt:lpstr>PowerPoint Presentation</vt:lpstr>
      <vt:lpstr>Regression on Standardized variables</vt:lpstr>
      <vt:lpstr>PowerPoint Presentation</vt:lpstr>
      <vt:lpstr>FUNCTIONAL FORMS OF REGRESSION MODELS</vt:lpstr>
      <vt:lpstr>HOW TO MEASURE ELASTICITY: THE LOG-LINEAR MODEL</vt:lpstr>
      <vt:lpstr>PowerPoint Presentation</vt:lpstr>
      <vt:lpstr>PowerPoint Presentation</vt:lpstr>
      <vt:lpstr>PowerPoint Presentation</vt:lpstr>
      <vt:lpstr>Semilog Models:LOG_LIN and LIN-LOG</vt:lpstr>
      <vt:lpstr>PowerPoint Presentation</vt:lpstr>
      <vt:lpstr>PowerPoint Presentation</vt:lpstr>
      <vt:lpstr>PowerPoint Presentation</vt:lpstr>
      <vt:lpstr>PowerPoint Presentation</vt:lpstr>
      <vt:lpstr>Lin log model</vt:lpstr>
      <vt:lpstr>Reciprocal Models</vt:lpstr>
      <vt:lpstr>Log Hyperbola or logarithmic reciprocal Model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ZOHAIB ALI</dc:creator>
  <cp:lastModifiedBy>walee</cp:lastModifiedBy>
  <cp:revision>18</cp:revision>
  <dcterms:created xsi:type="dcterms:W3CDTF">2006-08-16T00:00:00Z</dcterms:created>
  <dcterms:modified xsi:type="dcterms:W3CDTF">2019-12-26T12:23:16Z</dcterms:modified>
</cp:coreProperties>
</file>