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78" r:id="rId11"/>
    <p:sldId id="279" r:id="rId12"/>
    <p:sldId id="280" r:id="rId13"/>
    <p:sldId id="288" r:id="rId14"/>
    <p:sldId id="281" r:id="rId15"/>
    <p:sldId id="282" r:id="rId16"/>
    <p:sldId id="266" r:id="rId17"/>
    <p:sldId id="267" r:id="rId18"/>
    <p:sldId id="268" r:id="rId19"/>
    <p:sldId id="270" r:id="rId20"/>
    <p:sldId id="269" r:id="rId21"/>
    <p:sldId id="271" r:id="rId22"/>
    <p:sldId id="272" r:id="rId23"/>
    <p:sldId id="273" r:id="rId24"/>
    <p:sldId id="284" r:id="rId25"/>
    <p:sldId id="285" r:id="rId26"/>
    <p:sldId id="286" r:id="rId27"/>
    <p:sldId id="287" r:id="rId28"/>
    <p:sldId id="274" r:id="rId29"/>
    <p:sldId id="275" r:id="rId30"/>
    <p:sldId id="276"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68B66-F96C-4B41-8B80-031912599609}" type="datetimeFigureOut">
              <a:rPr lang="en-US" smtClean="0"/>
              <a:pPr/>
              <a:t>12/24/2018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1ACE1-CC10-4159-9DB5-EC9EECD8BDB0}" type="slidenum">
              <a:rPr lang="en-US" smtClean="0"/>
              <a:pPr/>
              <a:t>‹#›</a:t>
            </a:fld>
            <a:endParaRPr lang="en-US"/>
          </a:p>
        </p:txBody>
      </p:sp>
    </p:spTree>
    <p:extLst>
      <p:ext uri="{BB962C8B-B14F-4D97-AF65-F5344CB8AC3E}">
        <p14:creationId xmlns="" xmlns:p14="http://schemas.microsoft.com/office/powerpoint/2010/main" val="103944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EB7BED-D05F-416D-B802-50DECC310581}"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563605-F0D5-4274-852A-F94BF87B79AC}"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8EECB-5C36-4D99-B466-3B9D73808E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63605-F0D5-4274-852A-F94BF87B79AC}"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8EECB-5C36-4D99-B466-3B9D73808E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63605-F0D5-4274-852A-F94BF87B79AC}"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8EECB-5C36-4D99-B466-3B9D73808E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63605-F0D5-4274-852A-F94BF87B79AC}"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8EECB-5C36-4D99-B466-3B9D73808E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63605-F0D5-4274-852A-F94BF87B79AC}" type="datetimeFigureOut">
              <a:rPr lang="en-US" smtClean="0"/>
              <a:pPr/>
              <a:t>12/24/2018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38EECB-5C36-4D99-B466-3B9D73808E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563605-F0D5-4274-852A-F94BF87B79AC}" type="datetimeFigureOut">
              <a:rPr lang="en-US" smtClean="0"/>
              <a:pPr/>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8EECB-5C36-4D99-B466-3B9D73808E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563605-F0D5-4274-852A-F94BF87B79AC}" type="datetimeFigureOut">
              <a:rPr lang="en-US" smtClean="0"/>
              <a:pPr/>
              <a:t>12/24/2018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38EECB-5C36-4D99-B466-3B9D73808E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563605-F0D5-4274-852A-F94BF87B79AC}" type="datetimeFigureOut">
              <a:rPr lang="en-US" smtClean="0"/>
              <a:pPr/>
              <a:t>12/24/2018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38EECB-5C36-4D99-B466-3B9D73808E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63605-F0D5-4274-852A-F94BF87B79AC}" type="datetimeFigureOut">
              <a:rPr lang="en-US" smtClean="0"/>
              <a:pPr/>
              <a:t>12/24/2018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38EECB-5C36-4D99-B466-3B9D73808E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63605-F0D5-4274-852A-F94BF87B79AC}" type="datetimeFigureOut">
              <a:rPr lang="en-US" smtClean="0"/>
              <a:pPr/>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8EECB-5C36-4D99-B466-3B9D73808E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63605-F0D5-4274-852A-F94BF87B79AC}" type="datetimeFigureOut">
              <a:rPr lang="en-US" smtClean="0"/>
              <a:pPr/>
              <a:t>12/24/2018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38EECB-5C36-4D99-B466-3B9D73808E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63605-F0D5-4274-852A-F94BF87B79AC}" type="datetimeFigureOut">
              <a:rPr lang="en-US" smtClean="0"/>
              <a:pPr/>
              <a:t>12/24/2018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8EECB-5C36-4D99-B466-3B9D73808E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Dummy variable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a:t>Up till now we have dealt exclusively with the variables which can measures in quantitative terms. But sometimes variables which we consider important are of qualitative character. The presence of such variables cannot be measured quantitatively, but can only be noted whether the given character is present or not. For example, suppose that we want to explain the consumption behavior of different households. In addition to the level of disposable income,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3554" name="Picture 2"/>
          <p:cNvPicPr>
            <a:picLocks noGrp="1" noChangeAspect="1" noChangeArrowheads="1"/>
          </p:cNvPicPr>
          <p:nvPr>
            <p:ph idx="1"/>
          </p:nvPr>
        </p:nvPicPr>
        <p:blipFill>
          <a:blip r:embed="rId2"/>
          <a:srcRect/>
          <a:stretch>
            <a:fillRect/>
          </a:stretch>
        </p:blipFill>
        <p:spPr bwMode="auto">
          <a:xfrm>
            <a:off x="1214414" y="1285860"/>
            <a:ext cx="7358113" cy="313929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4578" name="Picture 2"/>
          <p:cNvPicPr>
            <a:picLocks noGrp="1" noChangeAspect="1" noChangeArrowheads="1"/>
          </p:cNvPicPr>
          <p:nvPr>
            <p:ph idx="1"/>
          </p:nvPr>
        </p:nvPicPr>
        <p:blipFill>
          <a:blip r:embed="rId2"/>
          <a:srcRect/>
          <a:stretch>
            <a:fillRect/>
          </a:stretch>
        </p:blipFill>
        <p:spPr bwMode="auto">
          <a:xfrm>
            <a:off x="1142976" y="2071679"/>
            <a:ext cx="6357982" cy="284401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5602" name="Picture 2"/>
          <p:cNvPicPr>
            <a:picLocks noGrp="1" noChangeAspect="1" noChangeArrowheads="1"/>
          </p:cNvPicPr>
          <p:nvPr>
            <p:ph idx="1"/>
          </p:nvPr>
        </p:nvPicPr>
        <p:blipFill>
          <a:blip r:embed="rId2"/>
          <a:srcRect/>
          <a:stretch>
            <a:fillRect/>
          </a:stretch>
        </p:blipFill>
        <p:spPr bwMode="auto">
          <a:xfrm>
            <a:off x="1119187" y="1862931"/>
            <a:ext cx="6905625" cy="40005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3554" name="Picture 2"/>
          <p:cNvPicPr>
            <a:picLocks noGrp="1" noChangeAspect="1" noChangeArrowheads="1"/>
          </p:cNvPicPr>
          <p:nvPr>
            <p:ph idx="1"/>
          </p:nvPr>
        </p:nvPicPr>
        <p:blipFill>
          <a:blip r:embed="rId2"/>
          <a:srcRect/>
          <a:stretch>
            <a:fillRect/>
          </a:stretch>
        </p:blipFill>
        <p:spPr bwMode="auto">
          <a:xfrm>
            <a:off x="785786" y="642918"/>
            <a:ext cx="7643866" cy="548324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6626" name="Picture 2"/>
          <p:cNvPicPr>
            <a:picLocks noGrp="1" noChangeAspect="1" noChangeArrowheads="1"/>
          </p:cNvPicPr>
          <p:nvPr>
            <p:ph idx="1"/>
          </p:nvPr>
        </p:nvPicPr>
        <p:blipFill>
          <a:blip r:embed="rId2"/>
          <a:srcRect/>
          <a:stretch>
            <a:fillRect/>
          </a:stretch>
        </p:blipFill>
        <p:spPr bwMode="auto">
          <a:xfrm>
            <a:off x="1142976" y="1500174"/>
            <a:ext cx="5924574" cy="327740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7650" name="Picture 2"/>
          <p:cNvPicPr>
            <a:picLocks noGrp="1" noChangeAspect="1" noChangeArrowheads="1"/>
          </p:cNvPicPr>
          <p:nvPr>
            <p:ph idx="1"/>
          </p:nvPr>
        </p:nvPicPr>
        <p:blipFill>
          <a:blip r:embed="rId2"/>
          <a:srcRect/>
          <a:stretch>
            <a:fillRect/>
          </a:stretch>
        </p:blipFill>
        <p:spPr bwMode="auto">
          <a:xfrm>
            <a:off x="1809750" y="1629569"/>
            <a:ext cx="5524500" cy="44672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de-AT" dirty="0" smtClean="0"/>
              <a:t>Uses of Dummy variables</a:t>
            </a:r>
          </a:p>
          <a:p>
            <a:r>
              <a:rPr lang="en-US" dirty="0" smtClean="0"/>
              <a:t>Use of dummy variable for measuring the shift of a function over time</a:t>
            </a:r>
          </a:p>
          <a:p>
            <a:pPr>
              <a:buNone/>
            </a:pPr>
            <a:r>
              <a:rPr lang="en-US" dirty="0" smtClean="0"/>
              <a:t>    A shift of a function implies that the constant intercept changes in different period, while other coefficient remains constant. Such type of shift can be examined by introducing dummy variables in function under study. For example we wish to study the aggregate consumption function for the period 1910-1960. There were two wars, partition of the countries and also depression, hence the condition were not normal, during war times  for given income we might expect downward shift  of consumption.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Use of Dummy variable for measuring change in (slope)parameter over time</a:t>
            </a:r>
          </a:p>
          <a:p>
            <a:r>
              <a:rPr lang="en-US" dirty="0" smtClean="0"/>
              <a:t>It is known that over long period of time or abnormal year , not only the function is shifted but also their slope will be expected to change. The change in parameters may be captured by introducing appropriate dummy in the model.</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Features of Dummy variables in Regression model</a:t>
            </a:r>
          </a:p>
          <a:p>
            <a:r>
              <a:rPr lang="en-US" dirty="0" smtClean="0"/>
              <a:t>One dummy variable is sufficient to distinguished two categories. We introduce a dummy variable with zero for one category and one for other category.</a:t>
            </a:r>
          </a:p>
          <a:p>
            <a:r>
              <a:rPr lang="en-US" dirty="0" smtClean="0"/>
              <a:t>The category which is assigned the value zero is often referred to as the base or control category. </a:t>
            </a:r>
          </a:p>
          <a:p>
            <a:r>
              <a:rPr lang="en-US" dirty="0" smtClean="0"/>
              <a:t>If we have more than two categories, let say K then (k-1) dummy variables will be used. The value one of each dummy variable will be used for each category other than base category and the zero of all dummy will represent the base category.</a:t>
            </a:r>
            <a:endParaRPr lang="en-US" smtClean="0"/>
          </a:p>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Intercept Dummy</a:t>
            </a:r>
          </a:p>
          <a:p>
            <a:endParaRPr lang="en-US" dirty="0"/>
          </a:p>
        </p:txBody>
      </p:sp>
      <p:pic>
        <p:nvPicPr>
          <p:cNvPr id="409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1" y="2667000"/>
            <a:ext cx="7701242" cy="2743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59128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Dummy variable</a:t>
            </a:r>
            <a:endParaRPr lang="en-US" dirty="0"/>
          </a:p>
        </p:txBody>
      </p:sp>
      <p:sp>
        <p:nvSpPr>
          <p:cNvPr id="3" name="Content Placeholder 2"/>
          <p:cNvSpPr>
            <a:spLocks noGrp="1"/>
          </p:cNvSpPr>
          <p:nvPr>
            <p:ph idx="1"/>
          </p:nvPr>
        </p:nvSpPr>
        <p:spPr/>
        <p:txBody>
          <a:bodyPr/>
          <a:lstStyle/>
          <a:p>
            <a:r>
              <a:rPr lang="en-US" dirty="0" smtClean="0"/>
              <a:t>we may believe that consumption depends on order of other character i.e. the presence or absence of children, posses or not own house, the literacy of the head of household, religion etc. Since we cannot measure these character but we can assign 1 to presence and zero to absence.  In this way the attribute is transferred to a variable known as dummy or binary variable.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GB" dirty="0" smtClean="0"/>
              <a:t>  </a:t>
            </a:r>
            <a:endParaRPr lang="en-US" dirty="0"/>
          </a:p>
        </p:txBody>
      </p:sp>
      <p:pic>
        <p:nvPicPr>
          <p:cNvPr id="307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9800" y="304800"/>
            <a:ext cx="4753117" cy="60055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48360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81088" y="2347913"/>
            <a:ext cx="6981825" cy="2162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37573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Slope Dummy</a:t>
            </a:r>
          </a:p>
          <a:p>
            <a:r>
              <a:rPr lang="en-GB" dirty="0" smtClean="0"/>
              <a:t>Example</a:t>
            </a:r>
          </a:p>
          <a:p>
            <a:endParaRPr lang="en-US" dirty="0"/>
          </a:p>
        </p:txBody>
      </p:sp>
      <p:pic>
        <p:nvPicPr>
          <p:cNvPr id="614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3124200"/>
            <a:ext cx="6934200" cy="2752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19636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US" dirty="0"/>
          </a:p>
        </p:txBody>
      </p:sp>
      <p:sp>
        <p:nvSpPr>
          <p:cNvPr id="3" name="Content Placeholder 2"/>
          <p:cNvSpPr>
            <a:spLocks noGrp="1"/>
          </p:cNvSpPr>
          <p:nvPr>
            <p:ph idx="1"/>
          </p:nvPr>
        </p:nvSpPr>
        <p:spPr/>
        <p:txBody>
          <a:bodyPr/>
          <a:lstStyle/>
          <a:p>
            <a:r>
              <a:rPr lang="en-GB" dirty="0" smtClean="0"/>
              <a:t> </a:t>
            </a:r>
            <a:endParaRPr lang="en-US"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2600" y="1371600"/>
            <a:ext cx="5524500" cy="5076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74391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srcRect/>
          <a:stretch>
            <a:fillRect/>
          </a:stretch>
        </p:blipFill>
        <p:spPr bwMode="auto">
          <a:xfrm>
            <a:off x="1071538" y="857232"/>
            <a:ext cx="6858048" cy="5268931"/>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5602" name="Picture 2"/>
          <p:cNvPicPr>
            <a:picLocks noGrp="1" noChangeAspect="1" noChangeArrowheads="1"/>
          </p:cNvPicPr>
          <p:nvPr>
            <p:ph idx="1"/>
          </p:nvPr>
        </p:nvPicPr>
        <p:blipFill>
          <a:blip r:embed="rId2"/>
          <a:srcRect/>
          <a:stretch>
            <a:fillRect/>
          </a:stretch>
        </p:blipFill>
        <p:spPr bwMode="auto">
          <a:xfrm>
            <a:off x="476250" y="642919"/>
            <a:ext cx="8191500" cy="547292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6626" name="Picture 2"/>
          <p:cNvPicPr>
            <a:picLocks noGrp="1" noChangeAspect="1" noChangeArrowheads="1"/>
          </p:cNvPicPr>
          <p:nvPr>
            <p:ph idx="1"/>
          </p:nvPr>
        </p:nvPicPr>
        <p:blipFill>
          <a:blip r:embed="rId2"/>
          <a:srcRect/>
          <a:stretch>
            <a:fillRect/>
          </a:stretch>
        </p:blipFill>
        <p:spPr bwMode="auto">
          <a:xfrm>
            <a:off x="566737" y="1000108"/>
            <a:ext cx="8010525" cy="462519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7650" name="Picture 2"/>
          <p:cNvPicPr>
            <a:picLocks noChangeAspect="1" noChangeArrowheads="1"/>
          </p:cNvPicPr>
          <p:nvPr/>
        </p:nvPicPr>
        <p:blipFill>
          <a:blip r:embed="rId2"/>
          <a:srcRect/>
          <a:stretch>
            <a:fillRect/>
          </a:stretch>
        </p:blipFill>
        <p:spPr bwMode="auto">
          <a:xfrm>
            <a:off x="571472" y="357166"/>
            <a:ext cx="8072494" cy="551023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assignment</a:t>
            </a:r>
            <a:endParaRPr lang="en-US" dirty="0"/>
          </a:p>
        </p:txBody>
      </p:sp>
      <p:sp>
        <p:nvSpPr>
          <p:cNvPr id="3" name="Content Placeholder 2"/>
          <p:cNvSpPr>
            <a:spLocks noGrp="1"/>
          </p:cNvSpPr>
          <p:nvPr>
            <p:ph idx="1"/>
          </p:nvPr>
        </p:nvSpPr>
        <p:spPr/>
        <p:txBody>
          <a:bodyPr>
            <a:normAutofit/>
          </a:bodyPr>
          <a:lstStyle/>
          <a:p>
            <a:r>
              <a:rPr lang="en-GB" dirty="0" smtClean="0"/>
              <a:t>Question 1: </a:t>
            </a:r>
            <a:r>
              <a:rPr lang="en-US" dirty="0"/>
              <a:t>Using your </a:t>
            </a:r>
            <a:r>
              <a:rPr lang="en-US" i="1" dirty="0"/>
              <a:t>EAEF </a:t>
            </a:r>
            <a:r>
              <a:rPr lang="en-US" dirty="0"/>
              <a:t>data set, regress </a:t>
            </a:r>
            <a:r>
              <a:rPr lang="en-US" i="1" dirty="0"/>
              <a:t>S </a:t>
            </a:r>
            <a:r>
              <a:rPr lang="en-US" dirty="0"/>
              <a:t>on </a:t>
            </a:r>
            <a:r>
              <a:rPr lang="en-US" i="1" dirty="0"/>
              <a:t>ASVABC</a:t>
            </a:r>
            <a:r>
              <a:rPr lang="en-US" dirty="0"/>
              <a:t>, </a:t>
            </a:r>
            <a:r>
              <a:rPr lang="en-US" i="1" dirty="0"/>
              <a:t>SM</a:t>
            </a:r>
            <a:r>
              <a:rPr lang="en-US" dirty="0"/>
              <a:t>, </a:t>
            </a:r>
            <a:r>
              <a:rPr lang="en-US" i="1" dirty="0"/>
              <a:t>SF </a:t>
            </a:r>
            <a:r>
              <a:rPr lang="en-US" dirty="0"/>
              <a:t>and </a:t>
            </a:r>
            <a:r>
              <a:rPr lang="en-US" i="1" dirty="0"/>
              <a:t>MALE</a:t>
            </a:r>
            <a:r>
              <a:rPr lang="en-US" dirty="0"/>
              <a:t>, a dummy variable that </a:t>
            </a:r>
            <a:r>
              <a:rPr lang="en-US" dirty="0" smtClean="0"/>
              <a:t>is 1 </a:t>
            </a:r>
            <a:r>
              <a:rPr lang="en-US" dirty="0"/>
              <a:t>for male respondents and 0 for female ones. Interpret the coefficients and perform </a:t>
            </a:r>
            <a:r>
              <a:rPr lang="en-US" i="1" dirty="0"/>
              <a:t>t </a:t>
            </a:r>
            <a:r>
              <a:rPr lang="en-US" dirty="0"/>
              <a:t>tests. </a:t>
            </a:r>
            <a:r>
              <a:rPr lang="en-US" dirty="0" smtClean="0"/>
              <a:t>Is there </a:t>
            </a:r>
            <a:r>
              <a:rPr lang="en-US" dirty="0"/>
              <a:t>any evidence that the educational attainment of males is different from that of </a:t>
            </a:r>
            <a:r>
              <a:rPr lang="en-US" dirty="0" smtClean="0"/>
              <a:t>females?</a:t>
            </a:r>
            <a:endParaRPr lang="en-US" dirty="0"/>
          </a:p>
        </p:txBody>
      </p:sp>
    </p:spTree>
    <p:extLst>
      <p:ext uri="{BB962C8B-B14F-4D97-AF65-F5344CB8AC3E}">
        <p14:creationId xmlns="" xmlns:p14="http://schemas.microsoft.com/office/powerpoint/2010/main" val="1093187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Question  2: Does </a:t>
            </a:r>
            <a:r>
              <a:rPr lang="en-US" dirty="0"/>
              <a:t>ethnicity affect educational attainment? In your </a:t>
            </a:r>
            <a:r>
              <a:rPr lang="en-US" i="1" dirty="0"/>
              <a:t>EAEF </a:t>
            </a:r>
            <a:r>
              <a:rPr lang="en-US" dirty="0"/>
              <a:t>data set you will find the </a:t>
            </a:r>
            <a:r>
              <a:rPr lang="en-US" dirty="0" smtClean="0"/>
              <a:t>following ethnic </a:t>
            </a:r>
            <a:r>
              <a:rPr lang="en-US" dirty="0"/>
              <a:t>dummy variables:</a:t>
            </a:r>
          </a:p>
          <a:p>
            <a:pPr marL="0" indent="0">
              <a:buNone/>
            </a:pPr>
            <a:r>
              <a:rPr lang="en-US" i="1" dirty="0" smtClean="0"/>
              <a:t>    ETHHISP </a:t>
            </a:r>
            <a:r>
              <a:rPr lang="en-US" dirty="0"/>
              <a:t>1 if </a:t>
            </a:r>
            <a:r>
              <a:rPr lang="en-US" dirty="0" err="1"/>
              <a:t>hispanic</a:t>
            </a:r>
            <a:r>
              <a:rPr lang="en-US" dirty="0"/>
              <a:t>, 0 </a:t>
            </a:r>
            <a:r>
              <a:rPr lang="en-US" dirty="0" smtClean="0"/>
              <a:t>otherwise </a:t>
            </a:r>
          </a:p>
          <a:p>
            <a:pPr marL="0" indent="0">
              <a:buNone/>
            </a:pPr>
            <a:r>
              <a:rPr lang="en-US" i="1" dirty="0"/>
              <a:t> </a:t>
            </a:r>
            <a:r>
              <a:rPr lang="en-US" i="1" dirty="0" smtClean="0"/>
              <a:t>   ETHBLACK </a:t>
            </a:r>
            <a:r>
              <a:rPr lang="en-US" dirty="0"/>
              <a:t>1 if black, 0 otherwise</a:t>
            </a:r>
          </a:p>
          <a:p>
            <a:pPr marL="0" indent="0">
              <a:buNone/>
            </a:pPr>
            <a:r>
              <a:rPr lang="en-US" i="1" dirty="0" smtClean="0"/>
              <a:t>    ETHWHITE </a:t>
            </a:r>
            <a:r>
              <a:rPr lang="en-US" dirty="0"/>
              <a:t>1 if not </a:t>
            </a:r>
            <a:r>
              <a:rPr lang="en-US" dirty="0" err="1"/>
              <a:t>hispanic</a:t>
            </a:r>
            <a:r>
              <a:rPr lang="en-US" dirty="0"/>
              <a:t> or black, 0 otherwise.</a:t>
            </a:r>
          </a:p>
          <a:p>
            <a:pPr marL="0" indent="0">
              <a:buNone/>
            </a:pPr>
            <a:r>
              <a:rPr lang="en-US" dirty="0" smtClean="0"/>
              <a:t>    Regress </a:t>
            </a:r>
            <a:r>
              <a:rPr lang="en-US" i="1" dirty="0"/>
              <a:t>S </a:t>
            </a:r>
            <a:r>
              <a:rPr lang="en-US" dirty="0"/>
              <a:t>on </a:t>
            </a:r>
            <a:r>
              <a:rPr lang="en-US" i="1" dirty="0"/>
              <a:t>ASVABC</a:t>
            </a:r>
            <a:r>
              <a:rPr lang="en-US" dirty="0"/>
              <a:t>, </a:t>
            </a:r>
            <a:r>
              <a:rPr lang="en-US" i="1" dirty="0"/>
              <a:t>MALE</a:t>
            </a:r>
            <a:r>
              <a:rPr lang="en-US" dirty="0"/>
              <a:t>, </a:t>
            </a:r>
            <a:r>
              <a:rPr lang="en-US" i="1" dirty="0"/>
              <a:t>SM</a:t>
            </a:r>
            <a:r>
              <a:rPr lang="en-US" dirty="0"/>
              <a:t>, </a:t>
            </a:r>
            <a:r>
              <a:rPr lang="en-US" i="1" dirty="0"/>
              <a:t>SF</a:t>
            </a:r>
            <a:r>
              <a:rPr lang="en-US" dirty="0"/>
              <a:t>, </a:t>
            </a:r>
            <a:r>
              <a:rPr lang="en-US" i="1" dirty="0"/>
              <a:t>ETHBLACK </a:t>
            </a:r>
            <a:r>
              <a:rPr lang="en-US" dirty="0"/>
              <a:t>and </a:t>
            </a:r>
            <a:r>
              <a:rPr lang="en-US" i="1" dirty="0"/>
              <a:t>ETHHISP</a:t>
            </a:r>
            <a:r>
              <a:rPr lang="en-US" dirty="0"/>
              <a:t>. (In this </a:t>
            </a:r>
            <a:r>
              <a:rPr lang="en-US" dirty="0" smtClean="0"/>
              <a:t>specification </a:t>
            </a:r>
            <a:r>
              <a:rPr lang="en-US" i="1" dirty="0" smtClean="0"/>
              <a:t>ETHWHITE </a:t>
            </a:r>
            <a:r>
              <a:rPr lang="en-US" dirty="0"/>
              <a:t>has been chosen as the reference category, and so it is omitted.) Interpret </a:t>
            </a:r>
            <a:r>
              <a:rPr lang="en-US" dirty="0" smtClean="0"/>
              <a:t>the regression </a:t>
            </a:r>
            <a:r>
              <a:rPr lang="en-US" dirty="0"/>
              <a:t>results and perform </a:t>
            </a:r>
            <a:r>
              <a:rPr lang="en-US" i="1" dirty="0"/>
              <a:t>t </a:t>
            </a:r>
            <a:r>
              <a:rPr lang="en-US" dirty="0"/>
              <a:t>tests on the coefficients</a:t>
            </a:r>
          </a:p>
        </p:txBody>
      </p:sp>
    </p:spTree>
    <p:extLst>
      <p:ext uri="{BB962C8B-B14F-4D97-AF65-F5344CB8AC3E}">
        <p14:creationId xmlns="" xmlns:p14="http://schemas.microsoft.com/office/powerpoint/2010/main" val="1188519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r>
              <a:rPr lang="en-US" dirty="0" smtClean="0"/>
              <a:t>Dummy </a:t>
            </a:r>
            <a:r>
              <a:rPr lang="en-US" dirty="0"/>
              <a:t>variable are commonly used in econometric research for qualitative </a:t>
            </a:r>
            <a:r>
              <a:rPr lang="en-US" dirty="0" smtClean="0"/>
              <a:t>factor, Such </a:t>
            </a:r>
            <a:r>
              <a:rPr lang="en-US" dirty="0"/>
              <a:t>as profession, religion, sex, region etc. Dummy variable can be used in regression models just as easily as quantitative variables.</a:t>
            </a: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86050" y="2000240"/>
            <a:ext cx="3300436" cy="500066"/>
          </a:xfrm>
          <a:prstGeom prst="rect">
            <a:avLst/>
          </a:prstGeom>
          <a:noFill/>
        </p:spPr>
      </p:pic>
      <p:sp>
        <p:nvSpPr>
          <p:cNvPr id="1027"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Question  3. Are </a:t>
            </a:r>
            <a:r>
              <a:rPr lang="en-US" dirty="0"/>
              <a:t>earnings subject to ethnic discrimination? Using your </a:t>
            </a:r>
            <a:r>
              <a:rPr lang="en-US" i="1" dirty="0"/>
              <a:t>EAEF </a:t>
            </a:r>
            <a:r>
              <a:rPr lang="en-US" dirty="0"/>
              <a:t>data set, regress </a:t>
            </a:r>
            <a:r>
              <a:rPr lang="en-US" i="1" dirty="0"/>
              <a:t>LGEARN </a:t>
            </a:r>
            <a:r>
              <a:rPr lang="en-US" dirty="0" smtClean="0"/>
              <a:t>on </a:t>
            </a:r>
            <a:r>
              <a:rPr lang="en-US" i="1" dirty="0" smtClean="0"/>
              <a:t>S</a:t>
            </a:r>
            <a:r>
              <a:rPr lang="en-US" dirty="0"/>
              <a:t>, </a:t>
            </a:r>
            <a:r>
              <a:rPr lang="en-US" i="1" dirty="0"/>
              <a:t>ASVABC</a:t>
            </a:r>
            <a:r>
              <a:rPr lang="en-US" dirty="0"/>
              <a:t>, </a:t>
            </a:r>
            <a:r>
              <a:rPr lang="en-US" i="1" dirty="0"/>
              <a:t>MALE</a:t>
            </a:r>
            <a:r>
              <a:rPr lang="en-US" dirty="0"/>
              <a:t>, </a:t>
            </a:r>
            <a:r>
              <a:rPr lang="en-US" i="1" dirty="0"/>
              <a:t>ETHHISP </a:t>
            </a:r>
            <a:r>
              <a:rPr lang="en-US" dirty="0"/>
              <a:t>and </a:t>
            </a:r>
            <a:r>
              <a:rPr lang="en-US" i="1" dirty="0"/>
              <a:t>ETHBLACK</a:t>
            </a:r>
            <a:r>
              <a:rPr lang="en-US" dirty="0"/>
              <a:t>. Interpret the regression results and perform </a:t>
            </a:r>
            <a:r>
              <a:rPr lang="en-US" i="1" dirty="0" smtClean="0"/>
              <a:t>t </a:t>
            </a:r>
            <a:r>
              <a:rPr lang="en-US" dirty="0" smtClean="0"/>
              <a:t>tests </a:t>
            </a:r>
            <a:r>
              <a:rPr lang="en-US" dirty="0"/>
              <a:t>on the coefficients.</a:t>
            </a:r>
          </a:p>
        </p:txBody>
      </p:sp>
    </p:spTree>
    <p:extLst>
      <p:ext uri="{BB962C8B-B14F-4D97-AF65-F5344CB8AC3E}">
        <p14:creationId xmlns="" xmlns:p14="http://schemas.microsoft.com/office/powerpoint/2010/main" val="4195214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Question No 4: Is </a:t>
            </a:r>
            <a:r>
              <a:rPr lang="en-US" dirty="0"/>
              <a:t>the effect of the ASVABC score on educational attainment different for males and females</a:t>
            </a:r>
            <a:r>
              <a:rPr lang="en-US" dirty="0" smtClean="0"/>
              <a:t>? Using </a:t>
            </a:r>
            <a:r>
              <a:rPr lang="en-US" dirty="0"/>
              <a:t>your </a:t>
            </a:r>
            <a:r>
              <a:rPr lang="en-US" i="1" dirty="0"/>
              <a:t>EAEF </a:t>
            </a:r>
            <a:r>
              <a:rPr lang="en-US" dirty="0"/>
              <a:t>data set, define a slope dummy variable </a:t>
            </a:r>
            <a:r>
              <a:rPr lang="en-US" i="1" dirty="0"/>
              <a:t>MALEASVC </a:t>
            </a:r>
            <a:r>
              <a:rPr lang="en-US" dirty="0"/>
              <a:t>as the product of </a:t>
            </a:r>
            <a:r>
              <a:rPr lang="en-US" i="1" dirty="0" smtClean="0"/>
              <a:t>MALE </a:t>
            </a:r>
            <a:r>
              <a:rPr lang="en-US" dirty="0" smtClean="0"/>
              <a:t>and </a:t>
            </a:r>
            <a:r>
              <a:rPr lang="en-US" i="1" dirty="0"/>
              <a:t>ASVABC</a:t>
            </a:r>
            <a:r>
              <a:rPr lang="en-US" dirty="0"/>
              <a:t>:</a:t>
            </a:r>
          </a:p>
          <a:p>
            <a:pPr marL="0" indent="0">
              <a:buNone/>
            </a:pPr>
            <a:r>
              <a:rPr lang="en-US" i="1" dirty="0" smtClean="0"/>
              <a:t>    MALEASVC </a:t>
            </a:r>
            <a:r>
              <a:rPr lang="en-US" dirty="0"/>
              <a:t>= </a:t>
            </a:r>
            <a:r>
              <a:rPr lang="en-US" i="1" dirty="0"/>
              <a:t>MALE</a:t>
            </a:r>
            <a:r>
              <a:rPr lang="en-US" dirty="0"/>
              <a:t>*</a:t>
            </a:r>
            <a:r>
              <a:rPr lang="en-US" i="1" dirty="0"/>
              <a:t>ASVABC</a:t>
            </a:r>
          </a:p>
          <a:p>
            <a:pPr marL="0" indent="0">
              <a:buNone/>
            </a:pPr>
            <a:r>
              <a:rPr lang="en-US" dirty="0" smtClean="0"/>
              <a:t> Regress </a:t>
            </a:r>
            <a:r>
              <a:rPr lang="en-US" i="1" dirty="0"/>
              <a:t>S </a:t>
            </a:r>
            <a:r>
              <a:rPr lang="en-US" dirty="0"/>
              <a:t>on </a:t>
            </a:r>
            <a:r>
              <a:rPr lang="en-US" i="1" dirty="0"/>
              <a:t>ASVABC</a:t>
            </a:r>
            <a:r>
              <a:rPr lang="en-US" dirty="0"/>
              <a:t>, </a:t>
            </a:r>
            <a:r>
              <a:rPr lang="en-US" i="1" dirty="0"/>
              <a:t>SM</a:t>
            </a:r>
            <a:r>
              <a:rPr lang="en-US" dirty="0"/>
              <a:t>, </a:t>
            </a:r>
            <a:r>
              <a:rPr lang="en-US" i="1" dirty="0"/>
              <a:t>SF</a:t>
            </a:r>
            <a:r>
              <a:rPr lang="en-US" dirty="0"/>
              <a:t>, </a:t>
            </a:r>
            <a:r>
              <a:rPr lang="en-US" i="1" dirty="0"/>
              <a:t>ETHBLACK</a:t>
            </a:r>
            <a:r>
              <a:rPr lang="en-US" dirty="0"/>
              <a:t>, </a:t>
            </a:r>
            <a:r>
              <a:rPr lang="en-US" i="1" dirty="0"/>
              <a:t>ETHHISP</a:t>
            </a:r>
            <a:r>
              <a:rPr lang="en-US" dirty="0"/>
              <a:t>, </a:t>
            </a:r>
            <a:r>
              <a:rPr lang="en-US" dirty="0" smtClean="0"/>
              <a:t> </a:t>
            </a:r>
            <a:r>
              <a:rPr lang="en-US" i="1" dirty="0" smtClean="0"/>
              <a:t>MALE </a:t>
            </a:r>
            <a:r>
              <a:rPr lang="en-US" dirty="0"/>
              <a:t>and </a:t>
            </a:r>
            <a:r>
              <a:rPr lang="en-US" i="1" dirty="0" smtClean="0"/>
              <a:t>MALEASVABC</a:t>
            </a:r>
            <a:r>
              <a:rPr lang="en-US" dirty="0"/>
              <a:t>, interpret </a:t>
            </a:r>
            <a:r>
              <a:rPr lang="en-US" dirty="0" smtClean="0"/>
              <a:t>the equation </a:t>
            </a:r>
            <a:r>
              <a:rPr lang="en-US" dirty="0"/>
              <a:t>and perform appropriate statistical tests</a:t>
            </a:r>
          </a:p>
        </p:txBody>
      </p:sp>
    </p:spTree>
    <p:extLst>
      <p:ext uri="{BB962C8B-B14F-4D97-AF65-F5344CB8AC3E}">
        <p14:creationId xmlns="" xmlns:p14="http://schemas.microsoft.com/office/powerpoint/2010/main" val="1921633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order to explain consider the example of simple linear regression model in which the explanatory variable is represented by dummy variable. Assume that in a factor salary offered to a worker depends on literacy, i.e.</a:t>
            </a:r>
            <a:r>
              <a:rPr lang="en-US" dirty="0"/>
              <a:t> </a:t>
            </a:r>
            <a:endParaRPr lang="en-US" dirty="0" smtClean="0"/>
          </a:p>
          <a:p>
            <a:endParaRPr lang="en-US" dirty="0"/>
          </a:p>
          <a:p>
            <a:endParaRPr lang="en-US" dirty="0" smtClean="0"/>
          </a:p>
          <a:p>
            <a:endParaRPr lang="en-US" dirty="0"/>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28991" y="4429132"/>
            <a:ext cx="2750363" cy="500066"/>
          </a:xfrm>
          <a:prstGeom prst="rect">
            <a:avLst/>
          </a:prstGeom>
          <a:noFill/>
        </p:spPr>
      </p:pic>
      <p:sp>
        <p:nvSpPr>
          <p:cNvPr id="17411"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is salary offered</a:t>
            </a:r>
          </a:p>
          <a:p>
            <a:r>
              <a:rPr lang="en-US" dirty="0" smtClean="0"/>
              <a:t>          1 if </a:t>
            </a:r>
            <a:r>
              <a:rPr lang="en-US" dirty="0"/>
              <a:t>the worker is </a:t>
            </a:r>
            <a:r>
              <a:rPr lang="en-US" dirty="0" smtClean="0"/>
              <a:t>educated</a:t>
            </a:r>
          </a:p>
          <a:p>
            <a:r>
              <a:rPr lang="en-US" dirty="0" smtClean="0"/>
              <a:t>      = 0   if </a:t>
            </a:r>
            <a:r>
              <a:rPr lang="en-US" dirty="0"/>
              <a:t>the worker is </a:t>
            </a:r>
            <a:r>
              <a:rPr lang="en-US" dirty="0" smtClean="0"/>
              <a:t>uneducated</a:t>
            </a:r>
          </a:p>
          <a:p>
            <a:endParaRPr lang="de-AT" dirty="0"/>
          </a:p>
          <a:p>
            <a:r>
              <a:rPr lang="de-AT" dirty="0" smtClean="0"/>
              <a:t>If                   then  </a:t>
            </a:r>
          </a:p>
          <a:p>
            <a:r>
              <a:rPr lang="de-AT" dirty="0" smtClean="0"/>
              <a:t>If                   then </a:t>
            </a:r>
            <a:endParaRPr lang="de-AT" dirty="0"/>
          </a:p>
          <a:p>
            <a:r>
              <a:rPr lang="de-AT" dirty="0" smtClean="0"/>
              <a:t>   </a:t>
            </a:r>
            <a:endParaRPr lang="en-US"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2976" y="1643050"/>
            <a:ext cx="285752" cy="476253"/>
          </a:xfrm>
          <a:prstGeom prst="rect">
            <a:avLst/>
          </a:prstGeom>
          <a:noFill/>
        </p:spPr>
      </p:pic>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8662" y="2285992"/>
            <a:ext cx="725096" cy="500066"/>
          </a:xfrm>
          <a:prstGeom prst="rect">
            <a:avLst/>
          </a:prstGeom>
          <a:noFill/>
        </p:spPr>
      </p:pic>
      <p:pic>
        <p:nvPicPr>
          <p:cNvPr id="18440"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71604" y="4071942"/>
            <a:ext cx="732240" cy="357190"/>
          </a:xfrm>
          <a:prstGeom prst="rect">
            <a:avLst/>
          </a:prstGeom>
          <a:noFill/>
        </p:spPr>
      </p:pic>
      <p:pic>
        <p:nvPicPr>
          <p:cNvPr id="18439"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86248" y="4143380"/>
            <a:ext cx="1125149" cy="357190"/>
          </a:xfrm>
          <a:prstGeom prst="rect">
            <a:avLst/>
          </a:prstGeom>
          <a:noFill/>
        </p:spPr>
      </p:pic>
      <p:pic>
        <p:nvPicPr>
          <p:cNvPr id="18438"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71604" y="4786322"/>
            <a:ext cx="732240" cy="357190"/>
          </a:xfrm>
          <a:prstGeom prst="rect">
            <a:avLst/>
          </a:prstGeom>
          <a:noFill/>
        </p:spPr>
      </p:pic>
      <p:pic>
        <p:nvPicPr>
          <p:cNvPr id="1843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57686" y="4572008"/>
            <a:ext cx="2250297" cy="500066"/>
          </a:xfrm>
          <a:prstGeom prst="rect">
            <a:avLst/>
          </a:prstGeom>
          <a:noFill/>
        </p:spPr>
      </p:pic>
      <p:sp>
        <p:nvSpPr>
          <p:cNvPr id="18441" name="Rectangle 9"/>
          <p:cNvSpPr>
            <a:spLocks noChangeArrowheads="1"/>
          </p:cNvSpPr>
          <p:nvPr/>
        </p:nvSpPr>
        <p:spPr bwMode="auto">
          <a:xfrm>
            <a:off x="0" y="97795"/>
            <a:ext cx="24878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2" name="Rectangle 10"/>
          <p:cNvSpPr>
            <a:spLocks noChangeArrowheads="1"/>
          </p:cNvSpPr>
          <p:nvPr/>
        </p:nvSpPr>
        <p:spPr bwMode="auto">
          <a:xfrm>
            <a:off x="0" y="516895"/>
            <a:ext cx="34496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3" name="Rectangle 11"/>
          <p:cNvSpPr>
            <a:spLocks noChangeArrowheads="1"/>
          </p:cNvSpPr>
          <p:nvPr/>
        </p:nvSpPr>
        <p:spPr bwMode="auto">
          <a:xfrm>
            <a:off x="0" y="707395"/>
            <a:ext cx="24878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5" name="Rectangle 13"/>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intercept term  </a:t>
            </a:r>
            <a:r>
              <a:rPr lang="en-US" dirty="0" smtClean="0"/>
              <a:t>   gives </a:t>
            </a:r>
            <a:r>
              <a:rPr lang="en-US" dirty="0"/>
              <a:t>mean salary of the worker having low qualification and the slope coefficient  </a:t>
            </a:r>
            <a:r>
              <a:rPr lang="en-US" dirty="0" smtClean="0"/>
              <a:t>    tells </a:t>
            </a:r>
            <a:r>
              <a:rPr lang="en-US" dirty="0"/>
              <a:t>us by how much the mean salary of worker having qualitative different from the mean salary of low qualification on workers.</a:t>
            </a:r>
          </a:p>
          <a:p>
            <a:r>
              <a:rPr lang="en-US" dirty="0"/>
              <a:t>A test of </a:t>
            </a:r>
            <a:r>
              <a:rPr lang="en-US" dirty="0" smtClean="0"/>
              <a:t>hypothesis          is </a:t>
            </a:r>
            <a:r>
              <a:rPr lang="en-US" dirty="0"/>
              <a:t>equivalent to the test that there is no difference between the mean salaries of the </a:t>
            </a:r>
            <a:r>
              <a:rPr lang="en-US" dirty="0" smtClean="0"/>
              <a:t>workers.</a:t>
            </a:r>
            <a:endParaRPr lang="en-US"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143372" y="1714488"/>
            <a:ext cx="214314" cy="476253"/>
          </a:xfrm>
          <a:prstGeom prst="rect">
            <a:avLst/>
          </a:prstGeom>
          <a:noFill/>
        </p:spPr>
      </p:pic>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86050" y="2643182"/>
            <a:ext cx="225030" cy="500066"/>
          </a:xfrm>
          <a:prstGeom prst="rect">
            <a:avLst/>
          </a:prstGeom>
          <a:noFill/>
        </p:spPr>
      </p:pic>
      <p:sp>
        <p:nvSpPr>
          <p:cNvPr id="194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6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86248" y="4500570"/>
            <a:ext cx="660802" cy="357190"/>
          </a:xfrm>
          <a:prstGeom prst="rect">
            <a:avLst/>
          </a:prstGeom>
          <a:noFill/>
        </p:spPr>
      </p:pic>
      <p:sp>
        <p:nvSpPr>
          <p:cNvPr id="19463" name="Rectangle 7"/>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model which contain explanatory variables that are exclusively dummy variable are called analysis of variance (ANOVA) model.  In most of economic research the regression model contains a admixture of qualitative and quantitative variables are called ANCOVA model.</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endParaRPr lang="de-AT" dirty="0" smtClean="0"/>
          </a:p>
          <a:p>
            <a:endParaRPr lang="de-AT" dirty="0"/>
          </a:p>
          <a:p>
            <a:r>
              <a:rPr lang="de-AT" dirty="0" smtClean="0"/>
              <a:t>Where        is the consumption of head H.H.</a:t>
            </a:r>
          </a:p>
          <a:p>
            <a:pPr>
              <a:buNone/>
            </a:pPr>
            <a:r>
              <a:rPr lang="de-AT" dirty="0" smtClean="0"/>
              <a:t>                   is the income of head of H.H.</a:t>
            </a:r>
          </a:p>
          <a:p>
            <a:pPr>
              <a:buNone/>
            </a:pPr>
            <a:r>
              <a:rPr lang="de-AT" dirty="0"/>
              <a:t> </a:t>
            </a:r>
            <a:r>
              <a:rPr lang="de-AT" dirty="0" smtClean="0"/>
              <a:t>            =0   if H.H has no childern.</a:t>
            </a:r>
          </a:p>
          <a:p>
            <a:pPr>
              <a:buNone/>
            </a:pPr>
            <a:r>
              <a:rPr lang="de-AT" dirty="0" smtClean="0"/>
              <a:t>             =1  if H.H has childern.</a:t>
            </a:r>
          </a:p>
          <a:p>
            <a:pPr>
              <a:buNone/>
            </a:pPr>
            <a:r>
              <a:rPr lang="de-AT" dirty="0" smtClean="0"/>
              <a:t>             =0   if H.H has no house.</a:t>
            </a:r>
          </a:p>
          <a:p>
            <a:pPr>
              <a:buNone/>
            </a:pPr>
            <a:r>
              <a:rPr lang="de-AT" dirty="0"/>
              <a:t> </a:t>
            </a:r>
            <a:r>
              <a:rPr lang="de-AT" dirty="0" smtClean="0"/>
              <a:t>            =1  if H.H has house.</a:t>
            </a:r>
          </a:p>
          <a:p>
            <a:endParaRPr lang="de-AT" dirty="0" smtClean="0"/>
          </a:p>
          <a:p>
            <a:endParaRPr 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85918" y="1785926"/>
            <a:ext cx="5657890" cy="428628"/>
          </a:xfrm>
          <a:prstGeom prst="rect">
            <a:avLst/>
          </a:prstGeom>
          <a:noFill/>
        </p:spPr>
      </p:pic>
      <p:sp>
        <p:nvSpPr>
          <p:cNvPr id="20483"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Object 6"/>
          <p:cNvGraphicFramePr>
            <a:graphicFrameLocks noChangeAspect="1"/>
          </p:cNvGraphicFramePr>
          <p:nvPr/>
        </p:nvGraphicFramePr>
        <p:xfrm>
          <a:off x="2143108" y="2714620"/>
          <a:ext cx="498476" cy="400564"/>
        </p:xfrm>
        <a:graphic>
          <a:graphicData uri="http://schemas.openxmlformats.org/presentationml/2006/ole">
            <p:oleObj spid="_x0000_s1070" name="Equation" r:id="rId4" imgW="177646" imgH="228402" progId="Equation.3">
              <p:embed/>
            </p:oleObj>
          </a:graphicData>
        </a:graphic>
      </p:graphicFrame>
      <p:graphicFrame>
        <p:nvGraphicFramePr>
          <p:cNvPr id="8" name="Object 7"/>
          <p:cNvGraphicFramePr>
            <a:graphicFrameLocks noChangeAspect="1"/>
          </p:cNvGraphicFramePr>
          <p:nvPr/>
        </p:nvGraphicFramePr>
        <p:xfrm>
          <a:off x="1857356" y="3143248"/>
          <a:ext cx="296864" cy="571504"/>
        </p:xfrm>
        <a:graphic>
          <a:graphicData uri="http://schemas.openxmlformats.org/presentationml/2006/ole">
            <p:oleObj spid="_x0000_s1071" name="Equation" r:id="rId5" imgW="165028" imgH="228501" progId="Equation.3">
              <p:embed/>
            </p:oleObj>
          </a:graphicData>
        </a:graphic>
      </p:graphicFrame>
      <p:graphicFrame>
        <p:nvGraphicFramePr>
          <p:cNvPr id="9" name="Object 8"/>
          <p:cNvGraphicFramePr>
            <a:graphicFrameLocks noChangeAspect="1"/>
          </p:cNvGraphicFramePr>
          <p:nvPr/>
        </p:nvGraphicFramePr>
        <p:xfrm>
          <a:off x="1071538" y="3786190"/>
          <a:ext cx="428628" cy="485778"/>
        </p:xfrm>
        <a:graphic>
          <a:graphicData uri="http://schemas.openxmlformats.org/presentationml/2006/ole">
            <p:oleObj spid="_x0000_s1072" name="Equation" r:id="rId6" imgW="190335" imgH="215713" progId="Equation.3">
              <p:embed/>
            </p:oleObj>
          </a:graphicData>
        </a:graphic>
      </p:graphicFrame>
      <p:graphicFrame>
        <p:nvGraphicFramePr>
          <p:cNvPr id="20487" name="Object 7"/>
          <p:cNvGraphicFramePr>
            <a:graphicFrameLocks noChangeAspect="1"/>
          </p:cNvGraphicFramePr>
          <p:nvPr/>
        </p:nvGraphicFramePr>
        <p:xfrm>
          <a:off x="1071538" y="4857760"/>
          <a:ext cx="457200" cy="485775"/>
        </p:xfrm>
        <a:graphic>
          <a:graphicData uri="http://schemas.openxmlformats.org/presentationml/2006/ole">
            <p:oleObj spid="_x0000_s1073" name="Equation" r:id="rId7" imgW="203024" imgH="215713"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de-AT" dirty="0" smtClean="0"/>
              <a:t>             =0   if the head H.H is </a:t>
            </a:r>
            <a:r>
              <a:rPr lang="en-US" dirty="0"/>
              <a:t>illiterate</a:t>
            </a:r>
            <a:r>
              <a:rPr lang="de-AT" dirty="0" smtClean="0"/>
              <a:t>.</a:t>
            </a:r>
          </a:p>
          <a:p>
            <a:pPr>
              <a:buNone/>
            </a:pPr>
            <a:r>
              <a:rPr lang="de-AT" dirty="0" smtClean="0"/>
              <a:t>             =1 if the head H.H is literate</a:t>
            </a:r>
          </a:p>
          <a:p>
            <a:pPr lvl="0"/>
            <a:r>
              <a:rPr lang="en-US" dirty="0"/>
              <a:t>If a person has no children, has no own house and illiterate then the  mean consumption  function </a:t>
            </a:r>
          </a:p>
        </p:txBody>
      </p:sp>
      <p:graphicFrame>
        <p:nvGraphicFramePr>
          <p:cNvPr id="22530" name="Object 2"/>
          <p:cNvGraphicFramePr>
            <a:graphicFrameLocks noChangeAspect="1"/>
          </p:cNvGraphicFramePr>
          <p:nvPr/>
        </p:nvGraphicFramePr>
        <p:xfrm>
          <a:off x="985838" y="1628775"/>
          <a:ext cx="457200" cy="514350"/>
        </p:xfrm>
        <a:graphic>
          <a:graphicData uri="http://schemas.openxmlformats.org/presentationml/2006/ole">
            <p:oleObj spid="_x0000_s2061" name="Equation" r:id="rId3" imgW="203112" imgH="228501" progId="Equation.3">
              <p:embed/>
            </p:oleObj>
          </a:graphicData>
        </a:graphic>
      </p:graphicFrame>
      <p:sp>
        <p:nvSpPr>
          <p:cNvPr id="225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3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28926" y="4357694"/>
            <a:ext cx="2571768" cy="642942"/>
          </a:xfrm>
          <a:prstGeom prst="rect">
            <a:avLst/>
          </a:prstGeom>
          <a:noFill/>
        </p:spPr>
      </p:pic>
      <p:sp>
        <p:nvSpPr>
          <p:cNvPr id="22533" name="Rectangle 5"/>
          <p:cNvSpPr>
            <a:spLocks noChangeArrowheads="1"/>
          </p:cNvSpPr>
          <p:nvPr/>
        </p:nvSpPr>
        <p:spPr bwMode="auto">
          <a:xfrm>
            <a:off x="45720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992</Words>
  <Application>Microsoft Office PowerPoint</Application>
  <PresentationFormat>On-screen Show (4:3)</PresentationFormat>
  <Paragraphs>62</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Dummy variable</vt:lpstr>
      <vt:lpstr>Dummy variable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  </vt:lpstr>
      <vt:lpstr>Slide 24</vt:lpstr>
      <vt:lpstr>Slide 25</vt:lpstr>
      <vt:lpstr>Slide 26</vt:lpstr>
      <vt:lpstr>Slide 27</vt:lpstr>
      <vt:lpstr> assignment</vt:lpstr>
      <vt:lpstr>Slide 29</vt:lpstr>
      <vt:lpstr>Slide 30</vt:lpstr>
      <vt:lpstr>Slide 31</vt:lpstr>
    </vt:vector>
  </TitlesOfParts>
  <Company>Dell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Dummy variable</dc:title>
  <dc:creator>Atta Ur Rahman</dc:creator>
  <cp:lastModifiedBy>walee</cp:lastModifiedBy>
  <cp:revision>19</cp:revision>
  <dcterms:created xsi:type="dcterms:W3CDTF">2011-11-15T02:39:38Z</dcterms:created>
  <dcterms:modified xsi:type="dcterms:W3CDTF">2018-12-24T10:10:59Z</dcterms:modified>
</cp:coreProperties>
</file>