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76" r:id="rId11"/>
    <p:sldId id="266" r:id="rId12"/>
    <p:sldId id="267" r:id="rId13"/>
    <p:sldId id="273" r:id="rId14"/>
    <p:sldId id="268" r:id="rId15"/>
    <p:sldId id="269" r:id="rId16"/>
    <p:sldId id="274" r:id="rId17"/>
    <p:sldId id="270" r:id="rId18"/>
    <p:sldId id="271" r:id="rId19"/>
    <p:sldId id="272" r:id="rId20"/>
    <p:sldId id="275"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FDE8460-668D-4C4A-ABF9-8DC0A98A15D7}" type="datetimeFigureOut">
              <a:rPr lang="en-US" smtClean="0"/>
              <a:t>3/20/2020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D0911A-DA9B-4F9A-B525-93D4F1AD267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E8460-668D-4C4A-ABF9-8DC0A98A15D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E8460-668D-4C4A-ABF9-8DC0A98A15D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E8460-668D-4C4A-ABF9-8DC0A98A15D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DE8460-668D-4C4A-ABF9-8DC0A98A15D7}"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D0911A-DA9B-4F9A-B525-93D4F1AD267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DE8460-668D-4C4A-ABF9-8DC0A98A15D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DE8460-668D-4C4A-ABF9-8DC0A98A15D7}"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DE8460-668D-4C4A-ABF9-8DC0A98A15D7}"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E8460-668D-4C4A-ABF9-8DC0A98A15D7}"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DE8460-668D-4C4A-ABF9-8DC0A98A15D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DE8460-668D-4C4A-ABF9-8DC0A98A15D7}"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D0911A-DA9B-4F9A-B525-93D4F1AD26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FDE8460-668D-4C4A-ABF9-8DC0A98A15D7}" type="datetimeFigureOut">
              <a:rPr lang="en-US" smtClean="0"/>
              <a:t>3/20/2020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D0911A-DA9B-4F9A-B525-93D4F1AD267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a:t> </a:t>
            </a:r>
            <a:r>
              <a:rPr lang="en-US" b="1" dirty="0" smtClean="0"/>
              <a:t>   Emergence </a:t>
            </a:r>
            <a:r>
              <a:rPr lang="en-US" b="1" dirty="0"/>
              <a:t>and Importance of </a:t>
            </a:r>
            <a:r>
              <a:rPr lang="en-US" b="1" dirty="0" smtClean="0"/>
              <a:t>DSC</a:t>
            </a:r>
          </a:p>
          <a:p>
            <a:r>
              <a:rPr lang="en-US" dirty="0"/>
              <a:t>Development is a concept which is as old as the human </a:t>
            </a:r>
            <a:r>
              <a:rPr lang="en-US" dirty="0" smtClean="0"/>
              <a:t>history itself</a:t>
            </a:r>
            <a:r>
              <a:rPr lang="en-US" dirty="0"/>
              <a:t>. In 18th century industrial revolution in Europe-World War </a:t>
            </a:r>
            <a:r>
              <a:rPr lang="en-US" dirty="0" smtClean="0"/>
              <a:t>I and </a:t>
            </a:r>
            <a:r>
              <a:rPr lang="en-US" dirty="0"/>
              <a:t>II gave new dimensions to this concept. Focus on increase in </a:t>
            </a:r>
            <a:r>
              <a:rPr lang="en-US" dirty="0" smtClean="0"/>
              <a:t>percapita income, agriculture and Industrial productions, There emerge a new concept of development </a:t>
            </a:r>
            <a:r>
              <a:rPr lang="en-US" dirty="0"/>
              <a:t>as a total </a:t>
            </a:r>
            <a:r>
              <a:rPr lang="en-US" dirty="0" smtClean="0"/>
              <a:t>change as </a:t>
            </a:r>
            <a:r>
              <a:rPr lang="en-US" dirty="0"/>
              <a:t>positive change </a:t>
            </a:r>
            <a:r>
              <a:rPr lang="en-US" dirty="0" smtClean="0"/>
              <a:t>in life </a:t>
            </a:r>
            <a:r>
              <a:rPr lang="en-US" dirty="0"/>
              <a:t>conditions, traditional social culture setup attitudes and behaviors.</a:t>
            </a:r>
          </a:p>
        </p:txBody>
      </p:sp>
    </p:spTree>
    <p:extLst>
      <p:ext uri="{BB962C8B-B14F-4D97-AF65-F5344CB8AC3E}">
        <p14:creationId xmlns:p14="http://schemas.microsoft.com/office/powerpoint/2010/main" val="2024858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   </a:t>
            </a:r>
            <a:r>
              <a:rPr lang="en-US" b="1" dirty="0" smtClean="0"/>
              <a:t>The Philosophy of DSC </a:t>
            </a:r>
          </a:p>
          <a:p>
            <a:r>
              <a:rPr lang="en-US" dirty="0" smtClean="0"/>
              <a:t>It works within a limited community to create awareness about innovations.</a:t>
            </a:r>
          </a:p>
          <a:p>
            <a:r>
              <a:rPr lang="en-US" dirty="0" smtClean="0"/>
              <a:t> Its philosophy is to motivate the intended audience towards change using all available means of communication.</a:t>
            </a:r>
          </a:p>
          <a:p>
            <a:r>
              <a:rPr lang="en-US" dirty="0" smtClean="0"/>
              <a:t> It interacts more closely.</a:t>
            </a:r>
          </a:p>
          <a:p>
            <a:endParaRPr lang="en-US" dirty="0"/>
          </a:p>
        </p:txBody>
      </p:sp>
    </p:spTree>
    <p:extLst>
      <p:ext uri="{BB962C8B-B14F-4D97-AF65-F5344CB8AC3E}">
        <p14:creationId xmlns:p14="http://schemas.microsoft.com/office/powerpoint/2010/main" val="3002932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r>
              <a:rPr lang="en-US" b="1" dirty="0"/>
              <a:t>DSC and change</a:t>
            </a:r>
          </a:p>
          <a:p>
            <a:r>
              <a:rPr lang="en-US" dirty="0"/>
              <a:t>The concept of change is positive in character which leads </a:t>
            </a:r>
            <a:r>
              <a:rPr lang="en-US" dirty="0" smtClean="0"/>
              <a:t>and motivates </a:t>
            </a:r>
            <a:r>
              <a:rPr lang="en-US" dirty="0"/>
              <a:t>human beings towards better living conditions</a:t>
            </a:r>
            <a:r>
              <a:rPr lang="en-US" dirty="0" smtClean="0"/>
              <a:t>.</a:t>
            </a:r>
          </a:p>
          <a:p>
            <a:r>
              <a:rPr lang="en-US" dirty="0" smtClean="0"/>
              <a:t> Change process </a:t>
            </a:r>
            <a:r>
              <a:rPr lang="en-US" dirty="0"/>
              <a:t>may occur at various levels and in different form. </a:t>
            </a:r>
            <a:r>
              <a:rPr lang="en-US" dirty="0" smtClean="0"/>
              <a:t>It may be termed </a:t>
            </a:r>
            <a:r>
              <a:rPr lang="en-US" dirty="0"/>
              <a:t>as a change in </a:t>
            </a:r>
            <a:r>
              <a:rPr lang="en-US" dirty="0" smtClean="0"/>
              <a:t>people  physical </a:t>
            </a:r>
            <a:r>
              <a:rPr lang="en-US" dirty="0"/>
              <a:t>structure, change </a:t>
            </a:r>
            <a:r>
              <a:rPr lang="en-US" dirty="0" smtClean="0"/>
              <a:t>in technology</a:t>
            </a:r>
            <a:r>
              <a:rPr lang="en-US" dirty="0"/>
              <a:t>, social organization, normative values, </a:t>
            </a:r>
            <a:r>
              <a:rPr lang="en-US" dirty="0" smtClean="0"/>
              <a:t>demographic characteristics</a:t>
            </a:r>
            <a:r>
              <a:rPr lang="en-US" dirty="0"/>
              <a:t>, agriculture, health and education etc. </a:t>
            </a:r>
          </a:p>
        </p:txBody>
      </p:sp>
    </p:spTree>
    <p:extLst>
      <p:ext uri="{BB962C8B-B14F-4D97-AF65-F5344CB8AC3E}">
        <p14:creationId xmlns:p14="http://schemas.microsoft.com/office/powerpoint/2010/main" val="657686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 </a:t>
            </a:r>
            <a:r>
              <a:rPr lang="en-US" dirty="0" smtClean="0"/>
              <a:t>    </a:t>
            </a:r>
            <a:r>
              <a:rPr lang="en-US" b="1" dirty="0" smtClean="0"/>
              <a:t>DSC and change</a:t>
            </a:r>
          </a:p>
          <a:p>
            <a:pPr marL="0" indent="0">
              <a:buNone/>
            </a:pPr>
            <a:r>
              <a:rPr lang="en-US" dirty="0" smtClean="0"/>
              <a:t>     To our specific purpose, levels of change are summarized as:</a:t>
            </a:r>
          </a:p>
          <a:p>
            <a:r>
              <a:rPr lang="en-US" b="1" dirty="0" smtClean="0"/>
              <a:t>Urbanization</a:t>
            </a:r>
            <a:r>
              <a:rPr lang="en-US" b="1" dirty="0"/>
              <a:t>: </a:t>
            </a:r>
            <a:r>
              <a:rPr lang="en-US" dirty="0"/>
              <a:t>The condition of being urbanized – it refers </a:t>
            </a:r>
            <a:r>
              <a:rPr lang="en-US" dirty="0" smtClean="0"/>
              <a:t>to increasing </a:t>
            </a:r>
            <a:r>
              <a:rPr lang="en-US" dirty="0"/>
              <a:t>number of people that live in urban area.</a:t>
            </a:r>
          </a:p>
          <a:p>
            <a:r>
              <a:rPr lang="en-US" b="1" dirty="0"/>
              <a:t>Industrialization: </a:t>
            </a:r>
            <a:r>
              <a:rPr lang="en-US" dirty="0"/>
              <a:t>The development of industry on an </a:t>
            </a:r>
            <a:r>
              <a:rPr lang="en-US" dirty="0" smtClean="0"/>
              <a:t>extensive scale </a:t>
            </a:r>
            <a:r>
              <a:rPr lang="en-US" dirty="0"/>
              <a:t>– The process in which a society or country (or </a:t>
            </a:r>
            <a:r>
              <a:rPr lang="en-US" dirty="0" smtClean="0"/>
              <a:t>world) transforms </a:t>
            </a:r>
            <a:r>
              <a:rPr lang="en-US" dirty="0"/>
              <a:t>itself from a primarily agricultural society into one </a:t>
            </a:r>
            <a:r>
              <a:rPr lang="en-US" dirty="0" smtClean="0"/>
              <a:t>based on the manufacturing </a:t>
            </a:r>
            <a:r>
              <a:rPr lang="en-US" dirty="0"/>
              <a:t>of goods and services</a:t>
            </a:r>
            <a:r>
              <a:rPr lang="en-US" dirty="0" smtClean="0"/>
              <a:t>.</a:t>
            </a:r>
            <a:endParaRPr lang="en-US" dirty="0"/>
          </a:p>
        </p:txBody>
      </p:sp>
    </p:spTree>
    <p:extLst>
      <p:ext uri="{BB962C8B-B14F-4D97-AF65-F5344CB8AC3E}">
        <p14:creationId xmlns:p14="http://schemas.microsoft.com/office/powerpoint/2010/main" val="2613506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lstStyle/>
          <a:p>
            <a:pPr marL="0" indent="0">
              <a:buNone/>
            </a:pPr>
            <a:r>
              <a:rPr lang="en-US" b="1" dirty="0" smtClean="0"/>
              <a:t>    DSC and change </a:t>
            </a:r>
          </a:p>
          <a:p>
            <a:r>
              <a:rPr lang="en-US" b="1" dirty="0" smtClean="0"/>
              <a:t>Modernization: </a:t>
            </a:r>
            <a:r>
              <a:rPr lang="en-US" dirty="0" smtClean="0"/>
              <a:t>Making modern in appearance or behavior – to accept or adopt modern ways, ideas or styles.</a:t>
            </a:r>
          </a:p>
          <a:p>
            <a:r>
              <a:rPr lang="en-US" dirty="0" smtClean="0"/>
              <a:t>In DSC context, sources of change are integral to the nature and importance of an intended change.</a:t>
            </a:r>
          </a:p>
          <a:p>
            <a:endParaRPr lang="en-US" dirty="0"/>
          </a:p>
        </p:txBody>
      </p:sp>
    </p:spTree>
    <p:extLst>
      <p:ext uri="{BB962C8B-B14F-4D97-AF65-F5344CB8AC3E}">
        <p14:creationId xmlns:p14="http://schemas.microsoft.com/office/powerpoint/2010/main" val="52753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     Sources </a:t>
            </a:r>
            <a:r>
              <a:rPr lang="en-US" b="1" dirty="0"/>
              <a:t>of change</a:t>
            </a:r>
          </a:p>
          <a:p>
            <a:r>
              <a:rPr lang="en-US" b="1" dirty="0"/>
              <a:t>Land: </a:t>
            </a:r>
            <a:r>
              <a:rPr lang="en-US" dirty="0"/>
              <a:t>A basic source of change, particularly in an </a:t>
            </a:r>
            <a:r>
              <a:rPr lang="en-US" dirty="0" smtClean="0"/>
              <a:t>agriculture community</a:t>
            </a:r>
            <a:r>
              <a:rPr lang="en-US" dirty="0"/>
              <a:t>.</a:t>
            </a:r>
          </a:p>
          <a:p>
            <a:r>
              <a:rPr lang="en-US" b="1" dirty="0"/>
              <a:t>Work Force: </a:t>
            </a:r>
            <a:r>
              <a:rPr lang="en-US" dirty="0"/>
              <a:t>Human beings-their intentions, interests and abilities.</a:t>
            </a:r>
          </a:p>
          <a:p>
            <a:r>
              <a:rPr lang="en-US" b="1" dirty="0" smtClean="0"/>
              <a:t>Capital</a:t>
            </a:r>
            <a:r>
              <a:rPr lang="en-US" b="1" dirty="0"/>
              <a:t>:</a:t>
            </a:r>
            <a:r>
              <a:rPr lang="en-US" dirty="0"/>
              <a:t> Its availability, procurement and proper </a:t>
            </a:r>
            <a:r>
              <a:rPr lang="en-US" dirty="0" smtClean="0"/>
              <a:t>utilization. No </a:t>
            </a:r>
            <a:r>
              <a:rPr lang="en-US" dirty="0"/>
              <a:t>change strategy can accomplish its goals without </a:t>
            </a:r>
            <a:r>
              <a:rPr lang="en-US" dirty="0" smtClean="0"/>
              <a:t>financial support </a:t>
            </a:r>
            <a:r>
              <a:rPr lang="en-US" dirty="0"/>
              <a:t>which obviously needs capital.</a:t>
            </a:r>
          </a:p>
          <a:p>
            <a:r>
              <a:rPr lang="en-US" b="1" dirty="0"/>
              <a:t>Education: </a:t>
            </a:r>
            <a:r>
              <a:rPr lang="en-US" dirty="0"/>
              <a:t>Leads a community towards awareness of what to </a:t>
            </a:r>
            <a:r>
              <a:rPr lang="en-US" dirty="0" smtClean="0"/>
              <a:t>do, what </a:t>
            </a:r>
            <a:r>
              <a:rPr lang="en-US" dirty="0"/>
              <a:t>to accept and what to reject or modify. Change efforts can </a:t>
            </a:r>
            <a:r>
              <a:rPr lang="en-US" dirty="0" smtClean="0"/>
              <a:t>hardly succeed </a:t>
            </a:r>
            <a:r>
              <a:rPr lang="en-US" dirty="0"/>
              <a:t>without educating the target society / community.</a:t>
            </a:r>
          </a:p>
          <a:p>
            <a:endParaRPr lang="en-US" dirty="0"/>
          </a:p>
        </p:txBody>
      </p:sp>
    </p:spTree>
    <p:extLst>
      <p:ext uri="{BB962C8B-B14F-4D97-AF65-F5344CB8AC3E}">
        <p14:creationId xmlns:p14="http://schemas.microsoft.com/office/powerpoint/2010/main" val="133080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Sources of change </a:t>
            </a:r>
          </a:p>
          <a:p>
            <a:r>
              <a:rPr lang="en-US" b="1" dirty="0" smtClean="0"/>
              <a:t>Opinion leaders: </a:t>
            </a:r>
            <a:r>
              <a:rPr lang="en-US" dirty="0" smtClean="0"/>
              <a:t>Such as social workers, local religious leaders (Imams in our society), school teachers etc.</a:t>
            </a:r>
          </a:p>
          <a:p>
            <a:r>
              <a:rPr lang="en-US" b="1" dirty="0" smtClean="0"/>
              <a:t>Media </a:t>
            </a:r>
            <a:r>
              <a:rPr lang="en-US" b="1" dirty="0"/>
              <a:t>Channels: </a:t>
            </a:r>
            <a:r>
              <a:rPr lang="en-US" dirty="0"/>
              <a:t>Especially interpersonal communication in </a:t>
            </a:r>
            <a:r>
              <a:rPr lang="en-US" dirty="0" smtClean="0"/>
              <a:t>village settings.</a:t>
            </a:r>
          </a:p>
          <a:p>
            <a:r>
              <a:rPr lang="en-US" b="1" dirty="0" smtClean="0"/>
              <a:t>Professionals</a:t>
            </a:r>
            <a:r>
              <a:rPr lang="en-US" b="1" dirty="0"/>
              <a:t>: </a:t>
            </a:r>
            <a:r>
              <a:rPr lang="en-US" dirty="0"/>
              <a:t>Professionals are associated with </a:t>
            </a:r>
            <a:r>
              <a:rPr lang="en-US" dirty="0" smtClean="0"/>
              <a:t>institutionalized arrangements </a:t>
            </a:r>
            <a:r>
              <a:rPr lang="en-US" dirty="0"/>
              <a:t>for carrying on change actions. They may be </a:t>
            </a:r>
            <a:r>
              <a:rPr lang="en-US" dirty="0" smtClean="0"/>
              <a:t>attached with </a:t>
            </a:r>
            <a:r>
              <a:rPr lang="en-US" dirty="0"/>
              <a:t>different social </a:t>
            </a:r>
            <a:r>
              <a:rPr lang="en-US" dirty="0" smtClean="0"/>
              <a:t>communities 'agencies, </a:t>
            </a:r>
            <a:r>
              <a:rPr lang="en-US" dirty="0"/>
              <a:t>such as health and </a:t>
            </a:r>
            <a:r>
              <a:rPr lang="en-US" dirty="0" smtClean="0"/>
              <a:t>family planning </a:t>
            </a:r>
            <a:r>
              <a:rPr lang="en-US" dirty="0"/>
              <a:t>programs. They may also be communication experts</a:t>
            </a:r>
            <a:r>
              <a:rPr lang="en-US" dirty="0" smtClean="0"/>
              <a:t>.</a:t>
            </a:r>
            <a:endParaRPr lang="en-US" dirty="0"/>
          </a:p>
        </p:txBody>
      </p:sp>
    </p:spTree>
    <p:extLst>
      <p:ext uri="{BB962C8B-B14F-4D97-AF65-F5344CB8AC3E}">
        <p14:creationId xmlns:p14="http://schemas.microsoft.com/office/powerpoint/2010/main" val="820399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    Sources of change</a:t>
            </a:r>
          </a:p>
          <a:p>
            <a:r>
              <a:rPr lang="en-US" b="1" dirty="0" smtClean="0"/>
              <a:t>Transport facilities: </a:t>
            </a:r>
            <a:r>
              <a:rPr lang="en-US" dirty="0" smtClean="0"/>
              <a:t>An important source of change in any community / society. Road, railways and other means of transportation link the change and reach the target areas. As change need flow of goods, ideas and essential mobility of human beings.</a:t>
            </a:r>
          </a:p>
          <a:p>
            <a:r>
              <a:rPr lang="en-US" b="1" dirty="0" smtClean="0"/>
              <a:t>Government: </a:t>
            </a:r>
            <a:r>
              <a:rPr lang="en-US" dirty="0" smtClean="0"/>
              <a:t>Its structure, leadership, direction, planning and ability to execute the change projects.</a:t>
            </a:r>
          </a:p>
          <a:p>
            <a:r>
              <a:rPr lang="en-US" b="1" dirty="0" smtClean="0"/>
              <a:t>Socio-cultural Values, belief system: </a:t>
            </a:r>
            <a:r>
              <a:rPr lang="en-US" dirty="0" smtClean="0"/>
              <a:t>In any change process, these components play decisive role of accepting and accommodating new ideas and things, of rejecting or resisting anything coming from outside.</a:t>
            </a:r>
          </a:p>
          <a:p>
            <a:pPr marL="0" indent="0">
              <a:buNone/>
            </a:pPr>
            <a:endParaRPr lang="en-US" dirty="0"/>
          </a:p>
        </p:txBody>
      </p:sp>
    </p:spTree>
    <p:extLst>
      <p:ext uri="{BB962C8B-B14F-4D97-AF65-F5344CB8AC3E}">
        <p14:creationId xmlns:p14="http://schemas.microsoft.com/office/powerpoint/2010/main" val="4176984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a:t> </a:t>
            </a:r>
            <a:r>
              <a:rPr lang="en-US" b="1" dirty="0" smtClean="0"/>
              <a:t>      Problems </a:t>
            </a:r>
            <a:r>
              <a:rPr lang="en-US" b="1" dirty="0"/>
              <a:t>in successful DSC program</a:t>
            </a:r>
          </a:p>
          <a:p>
            <a:r>
              <a:rPr lang="en-US" dirty="0" smtClean="0"/>
              <a:t> </a:t>
            </a:r>
            <a:r>
              <a:rPr lang="en-US" dirty="0"/>
              <a:t>Lack of Finance</a:t>
            </a:r>
          </a:p>
          <a:p>
            <a:r>
              <a:rPr lang="en-US" dirty="0" smtClean="0"/>
              <a:t> </a:t>
            </a:r>
            <a:r>
              <a:rPr lang="en-US" dirty="0"/>
              <a:t>Lack of self-reliance in terms of money</a:t>
            </a:r>
          </a:p>
          <a:p>
            <a:r>
              <a:rPr lang="en-US" dirty="0" smtClean="0"/>
              <a:t> </a:t>
            </a:r>
            <a:r>
              <a:rPr lang="en-US" dirty="0"/>
              <a:t>Misuse of funds</a:t>
            </a:r>
          </a:p>
          <a:p>
            <a:r>
              <a:rPr lang="en-US" dirty="0" smtClean="0"/>
              <a:t> </a:t>
            </a:r>
            <a:r>
              <a:rPr lang="en-US" dirty="0"/>
              <a:t>Lack of planning</a:t>
            </a:r>
          </a:p>
          <a:p>
            <a:r>
              <a:rPr lang="en-US" dirty="0" smtClean="0"/>
              <a:t> </a:t>
            </a:r>
            <a:r>
              <a:rPr lang="en-US" dirty="0"/>
              <a:t>Lack of investment</a:t>
            </a:r>
          </a:p>
          <a:p>
            <a:r>
              <a:rPr lang="en-US" dirty="0" smtClean="0"/>
              <a:t> </a:t>
            </a:r>
            <a:r>
              <a:rPr lang="en-US" dirty="0"/>
              <a:t>Lack of education</a:t>
            </a:r>
          </a:p>
          <a:p>
            <a:r>
              <a:rPr lang="en-US" dirty="0" smtClean="0"/>
              <a:t> </a:t>
            </a:r>
            <a:r>
              <a:rPr lang="en-US" dirty="0"/>
              <a:t>Lack of professional training</a:t>
            </a:r>
          </a:p>
          <a:p>
            <a:r>
              <a:rPr lang="en-US" dirty="0" smtClean="0"/>
              <a:t> </a:t>
            </a:r>
            <a:r>
              <a:rPr lang="en-US" dirty="0"/>
              <a:t>Lack of use of modern communication means</a:t>
            </a:r>
          </a:p>
          <a:p>
            <a:endParaRPr lang="en-US" dirty="0"/>
          </a:p>
        </p:txBody>
      </p:sp>
    </p:spTree>
    <p:extLst>
      <p:ext uri="{BB962C8B-B14F-4D97-AF65-F5344CB8AC3E}">
        <p14:creationId xmlns:p14="http://schemas.microsoft.com/office/powerpoint/2010/main" val="368151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Problems in successful DSC program</a:t>
            </a:r>
          </a:p>
          <a:p>
            <a:r>
              <a:rPr lang="en-US" dirty="0" smtClean="0"/>
              <a:t> Lack of use of modern transportation</a:t>
            </a:r>
          </a:p>
          <a:p>
            <a:r>
              <a:rPr lang="en-US" dirty="0" smtClean="0"/>
              <a:t> Control over media</a:t>
            </a:r>
          </a:p>
          <a:p>
            <a:r>
              <a:rPr lang="en-US" dirty="0" smtClean="0"/>
              <a:t> Lack of government interest</a:t>
            </a:r>
          </a:p>
          <a:p>
            <a:r>
              <a:rPr lang="en-US" dirty="0" smtClean="0"/>
              <a:t> Administrative problems</a:t>
            </a:r>
          </a:p>
          <a:p>
            <a:r>
              <a:rPr lang="en-US" dirty="0" smtClean="0"/>
              <a:t> Lack of highly educated &amp; skilled people </a:t>
            </a:r>
          </a:p>
          <a:p>
            <a:r>
              <a:rPr lang="en-US" dirty="0" smtClean="0"/>
              <a:t>Socio-cultural </a:t>
            </a:r>
            <a:r>
              <a:rPr lang="en-US" dirty="0"/>
              <a:t>problems (diversities in language, </a:t>
            </a:r>
            <a:r>
              <a:rPr lang="en-US" dirty="0" smtClean="0"/>
              <a:t>customs, traditions </a:t>
            </a:r>
            <a:r>
              <a:rPr lang="en-US" dirty="0"/>
              <a:t>and religions)</a:t>
            </a:r>
          </a:p>
          <a:p>
            <a:r>
              <a:rPr lang="en-US" dirty="0" smtClean="0"/>
              <a:t> </a:t>
            </a:r>
            <a:r>
              <a:rPr lang="en-US" dirty="0"/>
              <a:t>Lack of youth &amp; female participation</a:t>
            </a:r>
          </a:p>
          <a:p>
            <a:endParaRPr lang="en-US" dirty="0"/>
          </a:p>
        </p:txBody>
      </p:sp>
    </p:spTree>
    <p:extLst>
      <p:ext uri="{BB962C8B-B14F-4D97-AF65-F5344CB8AC3E}">
        <p14:creationId xmlns:p14="http://schemas.microsoft.com/office/powerpoint/2010/main" val="1571593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Problems in successful DSC program</a:t>
            </a:r>
          </a:p>
          <a:p>
            <a:r>
              <a:rPr lang="en-US" dirty="0" smtClean="0"/>
              <a:t>Corruption</a:t>
            </a:r>
          </a:p>
          <a:p>
            <a:r>
              <a:rPr lang="en-US" dirty="0" smtClean="0"/>
              <a:t> Poverty</a:t>
            </a:r>
          </a:p>
          <a:p>
            <a:r>
              <a:rPr lang="en-US" dirty="0" smtClean="0"/>
              <a:t> Foreign pressure</a:t>
            </a:r>
          </a:p>
          <a:p>
            <a:r>
              <a:rPr lang="en-US" dirty="0" smtClean="0"/>
              <a:t> Wrong planning</a:t>
            </a:r>
          </a:p>
          <a:p>
            <a:r>
              <a:rPr lang="en-US" dirty="0" smtClean="0"/>
              <a:t> Lack of involvement of local people</a:t>
            </a:r>
          </a:p>
          <a:p>
            <a:r>
              <a:rPr lang="en-US" dirty="0" smtClean="0"/>
              <a:t> Lack of foreign investment</a:t>
            </a:r>
          </a:p>
          <a:p>
            <a:r>
              <a:rPr lang="en-US" dirty="0" smtClean="0"/>
              <a:t> Lack of cultural imperialism</a:t>
            </a:r>
          </a:p>
          <a:p>
            <a:r>
              <a:rPr lang="en-US" dirty="0" smtClean="0"/>
              <a:t> High rate of population growth</a:t>
            </a:r>
          </a:p>
          <a:p>
            <a:endParaRPr lang="en-US" dirty="0"/>
          </a:p>
        </p:txBody>
      </p:sp>
    </p:spTree>
    <p:extLst>
      <p:ext uri="{BB962C8B-B14F-4D97-AF65-F5344CB8AC3E}">
        <p14:creationId xmlns:p14="http://schemas.microsoft.com/office/powerpoint/2010/main" val="4230901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Emergence and Importance of DSC</a:t>
            </a:r>
          </a:p>
          <a:p>
            <a:r>
              <a:rPr lang="en-US" dirty="0" smtClean="0"/>
              <a:t>Under </a:t>
            </a:r>
            <a:r>
              <a:rPr lang="en-US" dirty="0"/>
              <a:t>contemplation of </a:t>
            </a:r>
            <a:r>
              <a:rPr lang="en-US" dirty="0" smtClean="0"/>
              <a:t>Development Communication </a:t>
            </a:r>
            <a:r>
              <a:rPr lang="en-US" dirty="0"/>
              <a:t>is </a:t>
            </a:r>
            <a:r>
              <a:rPr lang="en-US" dirty="0" smtClean="0"/>
              <a:t>an omnipresent </a:t>
            </a:r>
            <a:r>
              <a:rPr lang="en-US" dirty="0"/>
              <a:t>human activity carries information about ideas, </a:t>
            </a:r>
            <a:r>
              <a:rPr lang="en-US" dirty="0" smtClean="0"/>
              <a:t>things, places</a:t>
            </a:r>
            <a:r>
              <a:rPr lang="en-US" dirty="0"/>
              <a:t>, persons and policies. Through which a human </a:t>
            </a:r>
            <a:r>
              <a:rPr lang="en-US" dirty="0" smtClean="0"/>
              <a:t>being understands </a:t>
            </a:r>
            <a:r>
              <a:rPr lang="en-US" dirty="0"/>
              <a:t>other and in return is understood by </a:t>
            </a:r>
            <a:r>
              <a:rPr lang="en-US" dirty="0" smtClean="0"/>
              <a:t>others.</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22232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Problems in successful DSC program </a:t>
            </a:r>
          </a:p>
          <a:p>
            <a:r>
              <a:rPr lang="en-US" dirty="0" smtClean="0"/>
              <a:t>Lack of use of natural resources</a:t>
            </a:r>
          </a:p>
          <a:p>
            <a:r>
              <a:rPr lang="en-US" dirty="0" smtClean="0"/>
              <a:t> Misleading identification of the problems</a:t>
            </a:r>
          </a:p>
          <a:p>
            <a:r>
              <a:rPr lang="en-US" dirty="0" smtClean="0"/>
              <a:t> Self-interest of bureaucracy</a:t>
            </a:r>
          </a:p>
          <a:p>
            <a:r>
              <a:rPr lang="en-US" dirty="0" smtClean="0"/>
              <a:t> Messy infrastructure of national institutions</a:t>
            </a:r>
          </a:p>
          <a:p>
            <a:r>
              <a:rPr lang="en-US" dirty="0" smtClean="0"/>
              <a:t> Lack of media guidance</a:t>
            </a:r>
          </a:p>
          <a:p>
            <a:r>
              <a:rPr lang="en-US" dirty="0" smtClean="0"/>
              <a:t> Lack of youth development programs.</a:t>
            </a:r>
          </a:p>
          <a:p>
            <a:r>
              <a:rPr lang="en-US" dirty="0" smtClean="0"/>
              <a:t> Lack of political &amp; provincial integration</a:t>
            </a:r>
          </a:p>
          <a:p>
            <a:r>
              <a:rPr lang="en-US" dirty="0" smtClean="0"/>
              <a:t> Lack of DSC awareness</a:t>
            </a:r>
          </a:p>
          <a:p>
            <a:endParaRPr lang="en-US" dirty="0"/>
          </a:p>
        </p:txBody>
      </p:sp>
    </p:spTree>
    <p:extLst>
      <p:ext uri="{BB962C8B-B14F-4D97-AF65-F5344CB8AC3E}">
        <p14:creationId xmlns:p14="http://schemas.microsoft.com/office/powerpoint/2010/main" val="1750791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smtClean="0">
                <a:solidFill>
                  <a:srgbClr val="92D050"/>
                </a:solidFill>
              </a:rPr>
              <a:t>That’s all </a:t>
            </a:r>
          </a:p>
          <a:p>
            <a:pPr marL="137160" indent="0">
              <a:buNone/>
            </a:pPr>
            <a:r>
              <a:rPr lang="en-US" dirty="0"/>
              <a:t> </a:t>
            </a:r>
            <a:r>
              <a:rPr lang="en-US" dirty="0" smtClean="0"/>
              <a:t>                     </a:t>
            </a:r>
          </a:p>
          <a:p>
            <a:pPr marL="137160" indent="0">
              <a:buNone/>
            </a:pPr>
            <a:r>
              <a:rPr lang="en-US" dirty="0"/>
              <a:t> </a:t>
            </a:r>
            <a:r>
              <a:rPr lang="en-US" dirty="0" smtClean="0"/>
              <a:t>                            </a:t>
            </a:r>
            <a:r>
              <a:rPr lang="en-US" dirty="0" smtClean="0">
                <a:solidFill>
                  <a:srgbClr val="FF0000"/>
                </a:solidFill>
              </a:rPr>
              <a:t>THANK YOU</a:t>
            </a:r>
          </a:p>
          <a:p>
            <a:pPr marL="137160" indent="0">
              <a:buNone/>
            </a:pPr>
            <a:r>
              <a:rPr lang="en-US" dirty="0" smtClean="0">
                <a:solidFill>
                  <a:srgbClr val="FFFF00"/>
                </a:solidFill>
              </a:rPr>
              <a:t>For Further Queries and </a:t>
            </a:r>
            <a:r>
              <a:rPr lang="en-US" smtClean="0">
                <a:solidFill>
                  <a:srgbClr val="FFFF00"/>
                </a:solidFill>
              </a:rPr>
              <a:t>Details </a:t>
            </a:r>
            <a:r>
              <a:rPr lang="en-US" smtClean="0">
                <a:solidFill>
                  <a:srgbClr val="FFFF00"/>
                </a:solidFill>
              </a:rPr>
              <a:t>Feel </a:t>
            </a:r>
            <a:r>
              <a:rPr lang="en-US" smtClean="0">
                <a:solidFill>
                  <a:srgbClr val="FFFF00"/>
                </a:solidFill>
              </a:rPr>
              <a:t>Free </a:t>
            </a:r>
            <a:r>
              <a:rPr lang="en-US" dirty="0" smtClean="0">
                <a:solidFill>
                  <a:srgbClr val="FFFF00"/>
                </a:solidFill>
              </a:rPr>
              <a:t>To Contact To Your Coordinator.</a:t>
            </a:r>
            <a:endParaRPr lang="en-US" dirty="0">
              <a:solidFill>
                <a:srgbClr val="FFFF00"/>
              </a:solidFill>
            </a:endParaRPr>
          </a:p>
        </p:txBody>
      </p:sp>
    </p:spTree>
    <p:extLst>
      <p:ext uri="{BB962C8B-B14F-4D97-AF65-F5344CB8AC3E}">
        <p14:creationId xmlns:p14="http://schemas.microsoft.com/office/powerpoint/2010/main" val="533374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a:t> </a:t>
            </a:r>
            <a:r>
              <a:rPr lang="en-US" b="1" dirty="0" smtClean="0"/>
              <a:t>   Emergence and Importance of DSC</a:t>
            </a:r>
          </a:p>
          <a:p>
            <a:r>
              <a:rPr lang="en-US" dirty="0" smtClean="0"/>
              <a:t>By Understands events; gets informed and takes well considered decisions that Provides new venues to accept or reject what is good and what is not. But its relevancy with mass communication, the word communication belongs to the Latin and Greek Words </a:t>
            </a:r>
            <a:r>
              <a:rPr lang="en-US" dirty="0" err="1" smtClean="0"/>
              <a:t>Communis</a:t>
            </a:r>
            <a:r>
              <a:rPr lang="en-US" dirty="0" smtClean="0"/>
              <a:t> and </a:t>
            </a:r>
            <a:r>
              <a:rPr lang="en-US" dirty="0" err="1" smtClean="0"/>
              <a:t>Communicane</a:t>
            </a:r>
            <a:r>
              <a:rPr lang="en-US" dirty="0" smtClean="0"/>
              <a:t>– </a:t>
            </a:r>
            <a:r>
              <a:rPr lang="en-US" dirty="0"/>
              <a:t>both stands for </a:t>
            </a:r>
            <a:r>
              <a:rPr lang="en-US" dirty="0" smtClean="0"/>
              <a:t>to </a:t>
            </a:r>
            <a:r>
              <a:rPr lang="en-US" dirty="0"/>
              <a:t>make something </a:t>
            </a:r>
            <a:r>
              <a:rPr lang="en-US" dirty="0" smtClean="0"/>
              <a:t>common between </a:t>
            </a:r>
            <a:r>
              <a:rPr lang="en-US" dirty="0"/>
              <a:t>two or many people</a:t>
            </a:r>
            <a:r>
              <a:rPr lang="en-US" dirty="0" smtClean="0"/>
              <a:t> </a:t>
            </a:r>
          </a:p>
          <a:p>
            <a:endParaRPr lang="en-US" dirty="0"/>
          </a:p>
        </p:txBody>
      </p:sp>
    </p:spTree>
    <p:extLst>
      <p:ext uri="{BB962C8B-B14F-4D97-AF65-F5344CB8AC3E}">
        <p14:creationId xmlns:p14="http://schemas.microsoft.com/office/powerpoint/2010/main" val="1929440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lstStyle/>
          <a:p>
            <a:pPr marL="0" indent="0">
              <a:buNone/>
            </a:pPr>
            <a:r>
              <a:rPr lang="en-US" b="1" dirty="0" smtClean="0"/>
              <a:t>    Emergence and Importance of DSC</a:t>
            </a:r>
          </a:p>
          <a:p>
            <a:r>
              <a:rPr lang="en-US" dirty="0" smtClean="0"/>
              <a:t>Moreover </a:t>
            </a:r>
            <a:r>
              <a:rPr lang="en-US" dirty="0"/>
              <a:t>Carl Hovland </a:t>
            </a:r>
            <a:r>
              <a:rPr lang="en-US" dirty="0" smtClean="0"/>
              <a:t>defines, Communication </a:t>
            </a:r>
            <a:r>
              <a:rPr lang="en-US" dirty="0"/>
              <a:t>is </a:t>
            </a:r>
            <a:r>
              <a:rPr lang="en-US" dirty="0" smtClean="0"/>
              <a:t>the process </a:t>
            </a:r>
            <a:r>
              <a:rPr lang="en-US" dirty="0"/>
              <a:t>by which an individual (the communicator) transmits </a:t>
            </a:r>
            <a:r>
              <a:rPr lang="en-US" dirty="0" smtClean="0"/>
              <a:t>stimuli (usually </a:t>
            </a:r>
            <a:r>
              <a:rPr lang="en-US" dirty="0"/>
              <a:t>verbal symbols) to modify the behavior of other </a:t>
            </a:r>
            <a:r>
              <a:rPr lang="en-US" dirty="0" smtClean="0"/>
              <a:t>individuals (</a:t>
            </a:r>
            <a:r>
              <a:rPr lang="en-US" dirty="0" err="1" smtClean="0"/>
              <a:t>communicatees</a:t>
            </a:r>
            <a:r>
              <a:rPr lang="en-US" dirty="0"/>
              <a:t>).</a:t>
            </a:r>
          </a:p>
          <a:p>
            <a:endParaRPr lang="en-US" dirty="0"/>
          </a:p>
        </p:txBody>
      </p:sp>
    </p:spTree>
    <p:extLst>
      <p:ext uri="{BB962C8B-B14F-4D97-AF65-F5344CB8AC3E}">
        <p14:creationId xmlns:p14="http://schemas.microsoft.com/office/powerpoint/2010/main" val="2683994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     Emergence and Importance of DSC</a:t>
            </a:r>
          </a:p>
          <a:p>
            <a:r>
              <a:rPr lang="en-US" dirty="0" smtClean="0"/>
              <a:t>After </a:t>
            </a:r>
            <a:r>
              <a:rPr lang="en-US" dirty="0"/>
              <a:t>the destruction brought about by the Second World </a:t>
            </a:r>
            <a:r>
              <a:rPr lang="en-US" dirty="0" smtClean="0"/>
              <a:t>War, there </a:t>
            </a:r>
            <a:r>
              <a:rPr lang="en-US" dirty="0"/>
              <a:t>a question was raised for the development in the </a:t>
            </a:r>
            <a:r>
              <a:rPr lang="en-US" dirty="0" smtClean="0"/>
              <a:t>Western Countries</a:t>
            </a:r>
            <a:r>
              <a:rPr lang="en-US" dirty="0"/>
              <a:t>. Poverty and economic crisis in the third world </a:t>
            </a:r>
            <a:r>
              <a:rPr lang="en-US" dirty="0" smtClean="0"/>
              <a:t>countries, Lack </a:t>
            </a:r>
            <a:r>
              <a:rPr lang="en-US" dirty="0"/>
              <a:t>of science, technology, technical sufficiency in third </a:t>
            </a:r>
            <a:r>
              <a:rPr lang="en-US" dirty="0" smtClean="0"/>
              <a:t>world countries </a:t>
            </a:r>
            <a:r>
              <a:rPr lang="en-US" dirty="0"/>
              <a:t>and Unavailability of investment facilities and lack of </a:t>
            </a:r>
            <a:r>
              <a:rPr lang="en-US" dirty="0" smtClean="0"/>
              <a:t>saving due </a:t>
            </a:r>
            <a:r>
              <a:rPr lang="en-US" dirty="0"/>
              <a:t>to poverty, at that time in third world countries, grounded </a:t>
            </a:r>
            <a:r>
              <a:rPr lang="en-US" dirty="0" smtClean="0"/>
              <a:t>the idea </a:t>
            </a:r>
            <a:r>
              <a:rPr lang="en-US" dirty="0"/>
              <a:t>that if western countries want to develop themselves, it </a:t>
            </a:r>
            <a:r>
              <a:rPr lang="en-US" dirty="0" smtClean="0"/>
              <a:t>is necessary </a:t>
            </a:r>
            <a:r>
              <a:rPr lang="en-US" dirty="0"/>
              <a:t>that the third world countries should also be given </a:t>
            </a:r>
            <a:r>
              <a:rPr lang="en-US" dirty="0" smtClean="0"/>
              <a:t>facilities to </a:t>
            </a:r>
            <a:r>
              <a:rPr lang="en-US" dirty="0"/>
              <a:t>develop, so they no longer suffer from economic crisis.</a:t>
            </a:r>
          </a:p>
        </p:txBody>
      </p:sp>
    </p:spTree>
    <p:extLst>
      <p:ext uri="{BB962C8B-B14F-4D97-AF65-F5344CB8AC3E}">
        <p14:creationId xmlns:p14="http://schemas.microsoft.com/office/powerpoint/2010/main" val="264090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      Emergence and Importance of DSC</a:t>
            </a:r>
          </a:p>
          <a:p>
            <a:r>
              <a:rPr lang="en-US" dirty="0" smtClean="0"/>
              <a:t>Thus </a:t>
            </a:r>
            <a:r>
              <a:rPr lang="en-US" dirty="0"/>
              <a:t>concept of development communication (DC</a:t>
            </a:r>
            <a:r>
              <a:rPr lang="en-US" dirty="0" smtClean="0"/>
              <a:t>) arose  within </a:t>
            </a:r>
            <a:r>
              <a:rPr lang="en-US" dirty="0"/>
              <a:t>the framework of the contribution that communication and </a:t>
            </a:r>
            <a:r>
              <a:rPr lang="en-US" dirty="0" smtClean="0"/>
              <a:t>the media </a:t>
            </a:r>
            <a:r>
              <a:rPr lang="en-US" dirty="0"/>
              <a:t>made to development in the countries of the Third </a:t>
            </a:r>
            <a:r>
              <a:rPr lang="en-US" dirty="0" smtClean="0"/>
              <a:t>World. Development </a:t>
            </a:r>
            <a:r>
              <a:rPr lang="en-US" dirty="0"/>
              <a:t>communications are organized efforts to </a:t>
            </a:r>
            <a:r>
              <a:rPr lang="en-US" dirty="0" smtClean="0"/>
              <a:t>use communications </a:t>
            </a:r>
            <a:r>
              <a:rPr lang="en-US" dirty="0"/>
              <a:t>processes and media to bring social and </a:t>
            </a:r>
            <a:r>
              <a:rPr lang="en-US" dirty="0" smtClean="0"/>
              <a:t>economic improvements</a:t>
            </a:r>
            <a:r>
              <a:rPr lang="en-US" dirty="0"/>
              <a:t>, generally in developing countries. Three main </a:t>
            </a:r>
            <a:r>
              <a:rPr lang="en-US" dirty="0" smtClean="0"/>
              <a:t>ideas which </a:t>
            </a:r>
            <a:r>
              <a:rPr lang="en-US" dirty="0"/>
              <a:t>define the philosophy of development communication </a:t>
            </a:r>
            <a:r>
              <a:rPr lang="en-US" dirty="0" smtClean="0"/>
              <a:t>and </a:t>
            </a:r>
            <a:r>
              <a:rPr lang="en-US" dirty="0"/>
              <a:t>Childers proposed a receiver oriented approach to </a:t>
            </a:r>
            <a:r>
              <a:rPr lang="en-US" dirty="0" smtClean="0"/>
              <a:t>development communication </a:t>
            </a:r>
            <a:r>
              <a:rPr lang="en-US" dirty="0"/>
              <a:t>which would render communication as a </a:t>
            </a:r>
            <a:r>
              <a:rPr lang="en-US" dirty="0" smtClean="0"/>
              <a:t>support rather </a:t>
            </a:r>
            <a:r>
              <a:rPr lang="en-US" dirty="0"/>
              <a:t>than a deterrent to development. It quickly gained prevalence </a:t>
            </a:r>
            <a:r>
              <a:rPr lang="en-US" dirty="0" smtClean="0"/>
              <a:t>in UNO </a:t>
            </a:r>
            <a:r>
              <a:rPr lang="en-US" dirty="0"/>
              <a:t>and other multilateral development agencies.</a:t>
            </a:r>
          </a:p>
        </p:txBody>
      </p:sp>
    </p:spTree>
    <p:extLst>
      <p:ext uri="{BB962C8B-B14F-4D97-AF65-F5344CB8AC3E}">
        <p14:creationId xmlns:p14="http://schemas.microsoft.com/office/powerpoint/2010/main" val="890201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     Emergence and Importance of DSC</a:t>
            </a:r>
          </a:p>
          <a:p>
            <a:pPr marL="0" indent="0">
              <a:buNone/>
            </a:pPr>
            <a:r>
              <a:rPr lang="en-US" b="1" dirty="0" smtClean="0"/>
              <a:t>     Erskine </a:t>
            </a:r>
            <a:r>
              <a:rPr lang="en-US" b="1" dirty="0"/>
              <a:t>Childers, according to </a:t>
            </a:r>
            <a:r>
              <a:rPr lang="en-US" b="1" dirty="0" smtClean="0"/>
              <a:t>him: </a:t>
            </a:r>
            <a:r>
              <a:rPr lang="en-US" dirty="0"/>
              <a:t>“</a:t>
            </a:r>
          </a:p>
          <a:p>
            <a:r>
              <a:rPr lang="en-US" dirty="0"/>
              <a:t>DSC is specifically designed communication strategies </a:t>
            </a:r>
            <a:r>
              <a:rPr lang="en-US" dirty="0" smtClean="0"/>
              <a:t>which support </a:t>
            </a:r>
            <a:r>
              <a:rPr lang="en-US" dirty="0"/>
              <a:t>a particular development </a:t>
            </a:r>
            <a:r>
              <a:rPr lang="en-US" dirty="0" smtClean="0"/>
              <a:t>program </a:t>
            </a:r>
            <a:r>
              <a:rPr lang="en-US" dirty="0"/>
              <a:t>In general, </a:t>
            </a:r>
            <a:r>
              <a:rPr lang="en-US" dirty="0" smtClean="0"/>
              <a:t>DSC </a:t>
            </a:r>
            <a:r>
              <a:rPr lang="en-US" dirty="0"/>
              <a:t>is </a:t>
            </a:r>
            <a:r>
              <a:rPr lang="en-US" dirty="0" smtClean="0"/>
              <a:t>a concept </a:t>
            </a:r>
            <a:r>
              <a:rPr lang="en-US" dirty="0"/>
              <a:t>of communication activities that undertake exchange </a:t>
            </a:r>
            <a:r>
              <a:rPr lang="en-US" dirty="0" smtClean="0"/>
              <a:t>of messages </a:t>
            </a:r>
            <a:r>
              <a:rPr lang="en-US" dirty="0"/>
              <a:t>at more participatory level to achieve specific goals </a:t>
            </a:r>
            <a:r>
              <a:rPr lang="en-US" dirty="0" smtClean="0"/>
              <a:t>of exchange </a:t>
            </a:r>
            <a:r>
              <a:rPr lang="en-US" dirty="0"/>
              <a:t>and development.</a:t>
            </a:r>
          </a:p>
        </p:txBody>
      </p:sp>
    </p:spTree>
    <p:extLst>
      <p:ext uri="{BB962C8B-B14F-4D97-AF65-F5344CB8AC3E}">
        <p14:creationId xmlns:p14="http://schemas.microsoft.com/office/powerpoint/2010/main" val="515023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Emergence and Importance of DSC</a:t>
            </a:r>
          </a:p>
          <a:p>
            <a:r>
              <a:rPr lang="en-US" dirty="0" smtClean="0"/>
              <a:t>In </a:t>
            </a:r>
            <a:r>
              <a:rPr lang="en-US" dirty="0"/>
              <a:t>the view of </a:t>
            </a:r>
            <a:r>
              <a:rPr lang="en-US" dirty="0" smtClean="0"/>
              <a:t>Rogers: Development communication refers to the </a:t>
            </a:r>
            <a:r>
              <a:rPr lang="en-US" dirty="0"/>
              <a:t>uses of which communication is put in order to </a:t>
            </a:r>
            <a:r>
              <a:rPr lang="en-US" dirty="0" smtClean="0"/>
              <a:t>further development</a:t>
            </a:r>
            <a:r>
              <a:rPr lang="en-US" dirty="0"/>
              <a:t>. Such applications are intended to either </a:t>
            </a:r>
            <a:r>
              <a:rPr lang="en-US" dirty="0" smtClean="0"/>
              <a:t>further development </a:t>
            </a:r>
            <a:r>
              <a:rPr lang="en-US" dirty="0"/>
              <a:t>in a general way, such as by increasing the level of </a:t>
            </a:r>
            <a:r>
              <a:rPr lang="en-US" dirty="0" smtClean="0"/>
              <a:t>the mass </a:t>
            </a:r>
            <a:r>
              <a:rPr lang="en-US" dirty="0"/>
              <a:t>media exposure among </a:t>
            </a:r>
            <a:r>
              <a:rPr lang="en-US" dirty="0" smtClean="0"/>
              <a:t>nations </a:t>
            </a:r>
            <a:r>
              <a:rPr lang="en-US" dirty="0"/>
              <a:t>citizens, in order to create </a:t>
            </a:r>
            <a:r>
              <a:rPr lang="en-US" dirty="0" smtClean="0"/>
              <a:t>a favorable climate for </a:t>
            </a:r>
            <a:r>
              <a:rPr lang="en-US" dirty="0"/>
              <a:t>development, or to support a </a:t>
            </a:r>
            <a:r>
              <a:rPr lang="en-US" dirty="0" smtClean="0"/>
              <a:t>specific development </a:t>
            </a:r>
            <a:r>
              <a:rPr lang="en-US" dirty="0"/>
              <a:t>programme or project this type of </a:t>
            </a:r>
            <a:r>
              <a:rPr lang="en-US" dirty="0" smtClean="0"/>
              <a:t>development communication </a:t>
            </a:r>
            <a:r>
              <a:rPr lang="en-US" dirty="0"/>
              <a:t>is often termed as Development </a:t>
            </a:r>
            <a:r>
              <a:rPr lang="en-US" dirty="0" smtClean="0"/>
              <a:t>Support Communication.</a:t>
            </a:r>
            <a:endParaRPr lang="en-US" dirty="0"/>
          </a:p>
          <a:p>
            <a:endParaRPr lang="en-US" dirty="0"/>
          </a:p>
        </p:txBody>
      </p:sp>
    </p:spTree>
    <p:extLst>
      <p:ext uri="{BB962C8B-B14F-4D97-AF65-F5344CB8AC3E}">
        <p14:creationId xmlns:p14="http://schemas.microsoft.com/office/powerpoint/2010/main" val="76521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Support communication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The </a:t>
            </a:r>
            <a:r>
              <a:rPr lang="en-US" b="1" dirty="0"/>
              <a:t>Philosophy of DSC</a:t>
            </a:r>
          </a:p>
          <a:p>
            <a:r>
              <a:rPr lang="en-US" dirty="0" smtClean="0"/>
              <a:t> </a:t>
            </a:r>
            <a:r>
              <a:rPr lang="en-US" dirty="0"/>
              <a:t>The latest efforts undertaken to bring about a change in a </a:t>
            </a:r>
            <a:r>
              <a:rPr lang="en-US" dirty="0" smtClean="0"/>
              <a:t>limited area</a:t>
            </a:r>
            <a:r>
              <a:rPr lang="en-US" dirty="0"/>
              <a:t>.</a:t>
            </a:r>
          </a:p>
          <a:p>
            <a:r>
              <a:rPr lang="en-US" dirty="0" smtClean="0"/>
              <a:t> </a:t>
            </a:r>
            <a:r>
              <a:rPr lang="en-US" dirty="0"/>
              <a:t>It emerged as a more specific and participatory </a:t>
            </a:r>
            <a:r>
              <a:rPr lang="en-US" dirty="0" smtClean="0"/>
              <a:t>communication effort </a:t>
            </a:r>
            <a:r>
              <a:rPr lang="en-US" dirty="0"/>
              <a:t>to educate the people of rural settings.</a:t>
            </a:r>
          </a:p>
          <a:p>
            <a:r>
              <a:rPr lang="en-US" dirty="0" smtClean="0"/>
              <a:t> </a:t>
            </a:r>
            <a:r>
              <a:rPr lang="en-US" dirty="0"/>
              <a:t>It aims at targeting the audience to achieve a specific and </a:t>
            </a:r>
            <a:r>
              <a:rPr lang="en-US" dirty="0" smtClean="0"/>
              <a:t>defined goal </a:t>
            </a:r>
            <a:r>
              <a:rPr lang="en-US" dirty="0"/>
              <a:t>of change and development.</a:t>
            </a:r>
          </a:p>
          <a:p>
            <a:r>
              <a:rPr lang="en-US" dirty="0" smtClean="0"/>
              <a:t> </a:t>
            </a:r>
            <a:r>
              <a:rPr lang="en-US" dirty="0"/>
              <a:t>It does not depend on technological based communication media</a:t>
            </a:r>
            <a:r>
              <a:rPr lang="en-US" dirty="0" smtClean="0"/>
              <a:t>.</a:t>
            </a:r>
            <a:endParaRPr lang="en-US" dirty="0"/>
          </a:p>
        </p:txBody>
      </p:sp>
    </p:spTree>
    <p:extLst>
      <p:ext uri="{BB962C8B-B14F-4D97-AF65-F5344CB8AC3E}">
        <p14:creationId xmlns:p14="http://schemas.microsoft.com/office/powerpoint/2010/main" val="39660855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1419</Words>
  <Application>Microsoft Office PowerPoint</Application>
  <PresentationFormat>On-screen Show (4:3)</PresentationFormat>
  <Paragraphs>108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Development Support communication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Amjad</dc:creator>
  <cp:lastModifiedBy>Amjad</cp:lastModifiedBy>
  <cp:revision>14</cp:revision>
  <dcterms:created xsi:type="dcterms:W3CDTF">2020-03-19T06:32:23Z</dcterms:created>
  <dcterms:modified xsi:type="dcterms:W3CDTF">2020-03-20T06:34:28Z</dcterms:modified>
</cp:coreProperties>
</file>