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329" r:id="rId9"/>
    <p:sldId id="331" r:id="rId10"/>
    <p:sldId id="309" r:id="rId11"/>
    <p:sldId id="263" r:id="rId12"/>
    <p:sldId id="264" r:id="rId13"/>
    <p:sldId id="287" r:id="rId14"/>
    <p:sldId id="288" r:id="rId15"/>
    <p:sldId id="333" r:id="rId16"/>
    <p:sldId id="289" r:id="rId17"/>
    <p:sldId id="290" r:id="rId18"/>
    <p:sldId id="291" r:id="rId19"/>
    <p:sldId id="297" r:id="rId20"/>
    <p:sldId id="294" r:id="rId21"/>
    <p:sldId id="296" r:id="rId22"/>
    <p:sldId id="295" r:id="rId23"/>
    <p:sldId id="293" r:id="rId24"/>
    <p:sldId id="292" r:id="rId25"/>
    <p:sldId id="286" r:id="rId26"/>
    <p:sldId id="299" r:id="rId27"/>
    <p:sldId id="300" r:id="rId28"/>
    <p:sldId id="301" r:id="rId29"/>
    <p:sldId id="298" r:id="rId30"/>
    <p:sldId id="302" r:id="rId31"/>
    <p:sldId id="303" r:id="rId32"/>
    <p:sldId id="304" r:id="rId33"/>
    <p:sldId id="305" r:id="rId34"/>
    <p:sldId id="306" r:id="rId35"/>
    <p:sldId id="307" r:id="rId36"/>
    <p:sldId id="310" r:id="rId37"/>
    <p:sldId id="317" r:id="rId38"/>
    <p:sldId id="311" r:id="rId39"/>
    <p:sldId id="265" r:id="rId40"/>
    <p:sldId id="266" r:id="rId41"/>
    <p:sldId id="267" r:id="rId42"/>
    <p:sldId id="268" r:id="rId43"/>
    <p:sldId id="316" r:id="rId44"/>
    <p:sldId id="326" r:id="rId45"/>
    <p:sldId id="323" r:id="rId46"/>
    <p:sldId id="336" r:id="rId47"/>
    <p:sldId id="269" r:id="rId48"/>
    <p:sldId id="270" r:id="rId49"/>
    <p:sldId id="325" r:id="rId50"/>
    <p:sldId id="320" r:id="rId51"/>
    <p:sldId id="327" r:id="rId52"/>
    <p:sldId id="337" r:id="rId53"/>
    <p:sldId id="322" r:id="rId54"/>
    <p:sldId id="321" r:id="rId55"/>
    <p:sldId id="315" r:id="rId56"/>
    <p:sldId id="314" r:id="rId57"/>
    <p:sldId id="332" r:id="rId58"/>
    <p:sldId id="335" r:id="rId59"/>
    <p:sldId id="334" r:id="rId60"/>
    <p:sldId id="318" r:id="rId61"/>
    <p:sldId id="319" r:id="rId62"/>
    <p:sldId id="272" r:id="rId63"/>
    <p:sldId id="273" r:id="rId64"/>
    <p:sldId id="312" r:id="rId65"/>
    <p:sldId id="313" r:id="rId66"/>
    <p:sldId id="274" r:id="rId67"/>
    <p:sldId id="275" r:id="rId68"/>
    <p:sldId id="284" r:id="rId69"/>
    <p:sldId id="277" r:id="rId70"/>
    <p:sldId id="278" r:id="rId71"/>
    <p:sldId id="285" r:id="rId72"/>
    <p:sldId id="328" r:id="rId73"/>
    <p:sldId id="283"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0E0A2-B321-4B43-9F68-5B3A7A33F746}" type="datetimeFigureOut">
              <a:rPr lang="en-US" smtClean="0"/>
              <a:pPr/>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7C307-34EB-4982-AB04-95AF34BCA7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iles.eric.ed.gov/fulltext/EJ915929.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 endeavour to </a:t>
            </a:r>
            <a:r>
              <a:rPr lang="en-GB" dirty="0">
                <a:solidFill>
                  <a:srgbClr val="FF0000"/>
                </a:solidFill>
              </a:rPr>
              <a:t>discover new or collate old facts </a:t>
            </a:r>
            <a:r>
              <a:rPr lang="en-GB" dirty="0"/>
              <a:t>etc by the scientific study of a subject or by a course of critical investigation.</a:t>
            </a:r>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Grant WB. A </a:t>
            </a:r>
            <a:r>
              <a:rPr lang="en-US" dirty="0" err="1"/>
              <a:t>multicountry</a:t>
            </a:r>
            <a:r>
              <a:rPr lang="en-US" dirty="0"/>
              <a:t> ecological study of cancer incidence rates in 2008 with respect to various risk-modifying factors. Nutrients 2014; 6:163-89; http://dx.doi.org/10.3390/nu6010163</a:t>
            </a:r>
          </a:p>
          <a:p>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b="0" i="0" kern="1200" dirty="0" err="1">
                <a:solidFill>
                  <a:schemeClr val="tx1"/>
                </a:solidFill>
                <a:latin typeface="+mn-lt"/>
                <a:ea typeface="+mn-ea"/>
                <a:cs typeface="+mn-cs"/>
              </a:rPr>
              <a:t>Cameli</a:t>
            </a:r>
            <a:r>
              <a:rPr lang="en-US" sz="1200" b="0" i="0" kern="1200" dirty="0">
                <a:solidFill>
                  <a:schemeClr val="tx1"/>
                </a:solidFill>
                <a:latin typeface="+mn-lt"/>
                <a:ea typeface="+mn-ea"/>
                <a:cs typeface="+mn-cs"/>
              </a:rPr>
              <a:t> M, </a:t>
            </a:r>
            <a:r>
              <a:rPr lang="en-US" sz="1200" b="0" i="0" kern="1200" dirty="0" err="1">
                <a:solidFill>
                  <a:schemeClr val="tx1"/>
                </a:solidFill>
                <a:latin typeface="+mn-lt"/>
                <a:ea typeface="+mn-ea"/>
                <a:cs typeface="+mn-cs"/>
              </a:rPr>
              <a:t>Khayyal</a:t>
            </a:r>
            <a:r>
              <a:rPr lang="en-US" sz="1200" b="0" i="0" kern="1200" dirty="0">
                <a:solidFill>
                  <a:schemeClr val="tx1"/>
                </a:solidFill>
                <a:latin typeface="+mn-lt"/>
                <a:ea typeface="+mn-ea"/>
                <a:cs typeface="+mn-cs"/>
              </a:rPr>
              <a:t> M, Marino F, Augustine D, Forshaw T, </a:t>
            </a:r>
            <a:r>
              <a:rPr lang="en-US" sz="1200" b="0" i="0" kern="1200" dirty="0" err="1">
                <a:solidFill>
                  <a:schemeClr val="tx1"/>
                </a:solidFill>
                <a:latin typeface="+mn-lt"/>
                <a:ea typeface="+mn-ea"/>
                <a:cs typeface="+mn-cs"/>
              </a:rPr>
              <a:t>Mondillo</a:t>
            </a:r>
            <a:r>
              <a:rPr lang="en-US" sz="1200" b="0" i="0" kern="1200" dirty="0">
                <a:solidFill>
                  <a:schemeClr val="tx1"/>
                </a:solidFill>
                <a:latin typeface="+mn-lt"/>
                <a:ea typeface="+mn-ea"/>
                <a:cs typeface="+mn-cs"/>
              </a:rPr>
              <a:t> S, </a:t>
            </a:r>
            <a:r>
              <a:rPr lang="en-US" sz="1200" b="0" i="0" kern="1200" dirty="0" err="1">
                <a:solidFill>
                  <a:schemeClr val="tx1"/>
                </a:solidFill>
                <a:latin typeface="+mn-lt"/>
                <a:ea typeface="+mn-ea"/>
                <a:cs typeface="+mn-cs"/>
              </a:rPr>
              <a:t>Stankovic</a:t>
            </a:r>
            <a:r>
              <a:rPr lang="en-US" sz="1200" b="0" i="0" kern="1200" dirty="0">
                <a:solidFill>
                  <a:schemeClr val="tx1"/>
                </a:solidFill>
                <a:latin typeface="+mn-lt"/>
                <a:ea typeface="+mn-ea"/>
                <a:cs typeface="+mn-cs"/>
              </a:rPr>
              <a:t> I, </a:t>
            </a:r>
            <a:r>
              <a:rPr lang="en-US" sz="1200" b="0" i="0" kern="1200" dirty="0" err="1">
                <a:solidFill>
                  <a:schemeClr val="tx1"/>
                </a:solidFill>
                <a:latin typeface="+mn-lt"/>
                <a:ea typeface="+mn-ea"/>
                <a:cs typeface="+mn-cs"/>
              </a:rPr>
              <a:t>Surkova</a:t>
            </a:r>
            <a:r>
              <a:rPr lang="en-US" sz="1200" b="0" i="0" kern="1200" dirty="0">
                <a:solidFill>
                  <a:schemeClr val="tx1"/>
                </a:solidFill>
                <a:latin typeface="+mn-lt"/>
                <a:ea typeface="+mn-ea"/>
                <a:cs typeface="+mn-cs"/>
              </a:rPr>
              <a:t> E, </a:t>
            </a:r>
            <a:r>
              <a:rPr lang="en-US" sz="1200" b="0" i="0" kern="1200" dirty="0" err="1">
                <a:solidFill>
                  <a:schemeClr val="tx1"/>
                </a:solidFill>
                <a:latin typeface="+mn-lt"/>
                <a:ea typeface="+mn-ea"/>
                <a:cs typeface="+mn-cs"/>
              </a:rPr>
              <a:t>Timeshova</a:t>
            </a:r>
            <a:r>
              <a:rPr lang="en-US" sz="1200" b="0" i="0" kern="1200" dirty="0">
                <a:solidFill>
                  <a:schemeClr val="tx1"/>
                </a:solidFill>
                <a:latin typeface="+mn-lt"/>
                <a:ea typeface="+mn-ea"/>
                <a:cs typeface="+mn-cs"/>
              </a:rPr>
              <a:t> T, Vasco N, et al. Club 35 EACVI web spotlight: comments on right ventricle assessment in the new echocardiography recommendations. </a:t>
            </a:r>
            <a:r>
              <a:rPr lang="en-US" sz="1200" b="0" i="0" kern="1200" dirty="0" err="1">
                <a:solidFill>
                  <a:schemeClr val="tx1"/>
                </a:solidFill>
                <a:latin typeface="+mn-lt"/>
                <a:ea typeface="+mn-ea"/>
                <a:cs typeface="+mn-cs"/>
              </a:rPr>
              <a:t>Eur</a:t>
            </a:r>
            <a:r>
              <a:rPr lang="en-US" sz="1200" b="0" i="0" kern="1200" dirty="0">
                <a:solidFill>
                  <a:schemeClr val="tx1"/>
                </a:solidFill>
                <a:latin typeface="+mn-lt"/>
                <a:ea typeface="+mn-ea"/>
                <a:cs typeface="+mn-cs"/>
              </a:rPr>
              <a:t> Heart J </a:t>
            </a:r>
            <a:r>
              <a:rPr lang="en-US" sz="1200" b="0" i="0" kern="1200" dirty="0" err="1">
                <a:solidFill>
                  <a:schemeClr val="tx1"/>
                </a:solidFill>
                <a:latin typeface="+mn-lt"/>
                <a:ea typeface="+mn-ea"/>
                <a:cs typeface="+mn-cs"/>
              </a:rPr>
              <a:t>Cardiovasc</a:t>
            </a:r>
            <a:r>
              <a:rPr lang="en-US" sz="1200" b="0" i="0" kern="1200" dirty="0">
                <a:solidFill>
                  <a:schemeClr val="tx1"/>
                </a:solidFill>
                <a:latin typeface="+mn-lt"/>
                <a:ea typeface="+mn-ea"/>
                <a:cs typeface="+mn-cs"/>
              </a:rPr>
              <a:t> Imaging 2015; 16(11):1185-6 </a:t>
            </a:r>
          </a:p>
        </p:txBody>
      </p:sp>
      <p:sp>
        <p:nvSpPr>
          <p:cNvPr id="4" name="Slide Number Placeholder 3"/>
          <p:cNvSpPr>
            <a:spLocks noGrp="1"/>
          </p:cNvSpPr>
          <p:nvPr>
            <p:ph type="sldNum" sz="quarter" idx="10"/>
          </p:nvPr>
        </p:nvSpPr>
        <p:spPr/>
        <p:txBody>
          <a:bodyPr/>
          <a:lstStyle/>
          <a:p>
            <a:fld id="{5EA7C307-34EB-4982-AB04-95AF34BCA7BE}"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https://files.eric.ed.gov/fulltext/EJ915929.pdf</a:t>
            </a:r>
            <a:r>
              <a:rPr lang="en-US" dirty="0"/>
              <a:t> </a:t>
            </a:r>
          </a:p>
          <a:p>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Cohort studies work well for rare </a:t>
            </a:r>
            <a:r>
              <a:rPr lang="en-US" i="1" dirty="0"/>
              <a:t>exposures</a:t>
            </a:r>
            <a:r>
              <a:rPr lang="en-US" dirty="0"/>
              <a:t>–you can specifically select people exposed to a certain factor.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ea typeface="ＭＳ Ｐゴシック" panose="020B0600070205080204" pitchFamily="34" charset="-128"/>
              </a:rPr>
              <a:t>Useful for more than one outcome</a:t>
            </a:r>
            <a:r>
              <a:rPr lang="en-GB" baseline="0" dirty="0">
                <a:ea typeface="ＭＳ Ｐゴシック" panose="020B0600070205080204" pitchFamily="34" charset="-128"/>
              </a:rPr>
              <a:t> --------</a:t>
            </a:r>
            <a:r>
              <a:rPr lang="en-GB" dirty="0">
                <a:ea typeface="ＭＳ Ｐゴシック" panose="020B0600070205080204" pitchFamily="34" charset="-128"/>
              </a:rPr>
              <a:t> </a:t>
            </a:r>
            <a:r>
              <a:rPr lang="en-US" dirty="0"/>
              <a:t>An added advantage is that you can examine a range of outcomes/diseases caused by one exposure (e.g. heart disease, lung disease, renal disease caused by smoking).</a:t>
            </a:r>
            <a:endParaRPr lang="en-GB"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design does not work for rare </a:t>
            </a:r>
            <a:r>
              <a:rPr lang="en-US" i="1" dirty="0"/>
              <a:t>diseases (outcomes)</a:t>
            </a:r>
            <a:r>
              <a:rPr lang="en-US" dirty="0"/>
              <a:t>–you would then need a large study group to find sufficient disease cases.</a:t>
            </a:r>
          </a:p>
        </p:txBody>
      </p:sp>
      <p:sp>
        <p:nvSpPr>
          <p:cNvPr id="4" name="Slide Number Placeholder 3"/>
          <p:cNvSpPr>
            <a:spLocks noGrp="1"/>
          </p:cNvSpPr>
          <p:nvPr>
            <p:ph type="sldNum" sz="quarter" idx="10"/>
          </p:nvPr>
        </p:nvSpPr>
        <p:spPr/>
        <p:txBody>
          <a:bodyPr/>
          <a:lstStyle/>
          <a:p>
            <a:fld id="{5EA7C307-34EB-4982-AB04-95AF34BCA7BE}" type="slidenum">
              <a:rPr lang="en-US" smtClean="0"/>
              <a:pPr/>
              <a:t>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Case</a:t>
            </a:r>
            <a:r>
              <a:rPr lang="en-US" dirty="0"/>
              <a:t>-</a:t>
            </a:r>
            <a:r>
              <a:rPr lang="en-US" b="1" dirty="0"/>
              <a:t>control study</a:t>
            </a:r>
            <a:r>
              <a:rPr lang="en-US" dirty="0"/>
              <a:t> designs are used to estimate the relative risk for a disease from a specific risk factor. The estimate is the odds ratio, which is a good estimate of the relative risk when the disease is rare. However, because these studies collect data </a:t>
            </a:r>
            <a:r>
              <a:rPr lang="en-US" i="1" dirty="0"/>
              <a:t>after disease has already occurred</a:t>
            </a:r>
            <a:r>
              <a:rPr lang="en-US" dirty="0"/>
              <a:t>,  they are considered retrospective, which is a limitation.  study. While a case-control study design offers less support for a causation hypothesis than the longer and more expensive cohort design, it does provide stronger evidence than a cross-sectional </a:t>
            </a:r>
          </a:p>
          <a:p>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49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https://www.journalofphysiotherapy.com/article/S1836-9553(17)30105-4/pdf </a:t>
            </a:r>
          </a:p>
          <a:p>
            <a:r>
              <a:rPr lang="en-US" dirty="0"/>
              <a:t>https://en.wikipedia.org/wiki/Case–</a:t>
            </a:r>
            <a:r>
              <a:rPr lang="en-US" dirty="0" err="1"/>
              <a:t>control_study</a:t>
            </a:r>
            <a:r>
              <a:rPr lang="en-US" dirty="0"/>
              <a:t> </a:t>
            </a:r>
          </a:p>
        </p:txBody>
      </p:sp>
      <p:sp>
        <p:nvSpPr>
          <p:cNvPr id="4" name="Slide Number Placeholder 3"/>
          <p:cNvSpPr>
            <a:spLocks noGrp="1"/>
          </p:cNvSpPr>
          <p:nvPr>
            <p:ph type="sldNum" sz="quarter" idx="10"/>
          </p:nvPr>
        </p:nvSpPr>
        <p:spPr/>
        <p:txBody>
          <a:bodyPr/>
          <a:lstStyle/>
          <a:p>
            <a:fld id="{5EA7C307-34EB-4982-AB04-95AF34BCA7BE}" type="slidenum">
              <a:rPr lang="en-US" smtClean="0"/>
              <a:pPr/>
              <a:t>50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a:t>Grundy PF, et al. Lancet. 1984;2:256–258</a:t>
            </a:r>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adverse drug reaction (</a:t>
            </a:r>
            <a:r>
              <a:rPr lang="en-US" sz="1200" b="1" i="0" kern="1200" dirty="0">
                <a:solidFill>
                  <a:schemeClr val="tx1"/>
                </a:solidFill>
                <a:latin typeface="+mn-lt"/>
                <a:ea typeface="+mn-ea"/>
                <a:cs typeface="+mn-cs"/>
              </a:rPr>
              <a:t>ADR</a:t>
            </a:r>
            <a:r>
              <a:rPr lang="en-US" sz="1200" b="0" i="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57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https://www.ncbi.nlm.nih.gov/pubmed/23307040</a:t>
            </a:r>
          </a:p>
        </p:txBody>
      </p:sp>
      <p:sp>
        <p:nvSpPr>
          <p:cNvPr id="4" name="Slide Number Placeholder 3"/>
          <p:cNvSpPr>
            <a:spLocks noGrp="1"/>
          </p:cNvSpPr>
          <p:nvPr>
            <p:ph type="sldNum" sz="quarter" idx="10"/>
          </p:nvPr>
        </p:nvSpPr>
        <p:spPr/>
        <p:txBody>
          <a:bodyPr/>
          <a:lstStyle/>
          <a:p>
            <a:fld id="{5EA7C307-34EB-4982-AB04-95AF34BCA7BE}" type="slidenum">
              <a:rPr lang="en-US" smtClean="0"/>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We may think the answer is obvious, common sense even but until we have subjected our problem to </a:t>
            </a:r>
            <a:r>
              <a:rPr lang="en-GB" u="sng" dirty="0">
                <a:solidFill>
                  <a:srgbClr val="FF0000"/>
                </a:solidFill>
              </a:rPr>
              <a:t>rigorous systematic search</a:t>
            </a:r>
            <a:r>
              <a:rPr lang="en-GB" dirty="0"/>
              <a:t>, our 'knowledge’ remains little more than guesswork or at best, intuition.</a:t>
            </a:r>
            <a:endParaRPr lang="en-GB" dirty="0">
              <a:ea typeface="ＭＳ Ｐゴシック" pitchFamily="34" charset="-128"/>
            </a:endParaRPr>
          </a:p>
        </p:txBody>
      </p:sp>
      <p:sp>
        <p:nvSpPr>
          <p:cNvPr id="4" name="Slide Number Placeholder 3"/>
          <p:cNvSpPr>
            <a:spLocks noGrp="1"/>
          </p:cNvSpPr>
          <p:nvPr>
            <p:ph type="sldNum" sz="quarter" idx="10"/>
          </p:nvPr>
        </p:nvSpPr>
        <p:spPr/>
        <p:txBody>
          <a:bodyPr/>
          <a:lstStyle/>
          <a:p>
            <a:fld id="{5EA7C307-34EB-4982-AB04-95AF34BCA7B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latin typeface="+mn-lt"/>
                <a:ea typeface="+mn-ea"/>
                <a:cs typeface="+mn-cs"/>
              </a:rPr>
              <a:t>Fearon</a:t>
            </a:r>
            <a:r>
              <a:rPr lang="en-US" sz="1200" b="0" i="0" kern="1200" dirty="0">
                <a:solidFill>
                  <a:schemeClr val="tx1"/>
                </a:solidFill>
                <a:latin typeface="+mn-lt"/>
                <a:ea typeface="+mn-ea"/>
                <a:cs typeface="+mn-cs"/>
              </a:rPr>
              <a:t> AM, Cook JL, </a:t>
            </a:r>
            <a:r>
              <a:rPr lang="en-US" sz="1200" b="0" i="0" kern="1200" dirty="0" err="1">
                <a:solidFill>
                  <a:schemeClr val="tx1"/>
                </a:solidFill>
                <a:latin typeface="+mn-lt"/>
                <a:ea typeface="+mn-ea"/>
                <a:cs typeface="+mn-cs"/>
              </a:rPr>
              <a:t>Scarvell</a:t>
            </a:r>
            <a:r>
              <a:rPr lang="en-US" sz="1200" b="0" i="0" kern="1200" dirty="0">
                <a:solidFill>
                  <a:schemeClr val="tx1"/>
                </a:solidFill>
                <a:latin typeface="+mn-lt"/>
                <a:ea typeface="+mn-ea"/>
                <a:cs typeface="+mn-cs"/>
              </a:rPr>
              <a:t> JM, </a:t>
            </a:r>
            <a:r>
              <a:rPr lang="en-US" sz="1200" b="0" i="0" kern="1200" dirty="0" err="1">
                <a:solidFill>
                  <a:schemeClr val="tx1"/>
                </a:solidFill>
                <a:latin typeface="+mn-lt"/>
                <a:ea typeface="+mn-ea"/>
                <a:cs typeface="+mn-cs"/>
              </a:rPr>
              <a:t>Neeman</a:t>
            </a:r>
            <a:r>
              <a:rPr lang="en-US" sz="1200" b="0" i="0" kern="1200" dirty="0">
                <a:solidFill>
                  <a:schemeClr val="tx1"/>
                </a:solidFill>
                <a:latin typeface="+mn-lt"/>
                <a:ea typeface="+mn-ea"/>
                <a:cs typeface="+mn-cs"/>
              </a:rPr>
              <a:t> T, </a:t>
            </a:r>
            <a:r>
              <a:rPr lang="en-US" sz="1200" b="0" i="0" kern="1200" dirty="0" err="1">
                <a:solidFill>
                  <a:schemeClr val="tx1"/>
                </a:solidFill>
                <a:latin typeface="+mn-lt"/>
                <a:ea typeface="+mn-ea"/>
                <a:cs typeface="+mn-cs"/>
              </a:rPr>
              <a:t>Cormick</a:t>
            </a:r>
            <a:r>
              <a:rPr lang="en-US" sz="1200" b="0" i="0" kern="1200" dirty="0">
                <a:solidFill>
                  <a:schemeClr val="tx1"/>
                </a:solidFill>
                <a:latin typeface="+mn-lt"/>
                <a:ea typeface="+mn-ea"/>
                <a:cs typeface="+mn-cs"/>
              </a:rPr>
              <a:t> W, Smith PN. Greater </a:t>
            </a:r>
            <a:r>
              <a:rPr lang="en-US" sz="1200" b="0" i="0" kern="1200" dirty="0" err="1">
                <a:solidFill>
                  <a:schemeClr val="tx1"/>
                </a:solidFill>
                <a:latin typeface="+mn-lt"/>
                <a:ea typeface="+mn-ea"/>
                <a:cs typeface="+mn-cs"/>
              </a:rPr>
              <a:t>trochanteric</a:t>
            </a:r>
            <a:r>
              <a:rPr lang="en-US" sz="1200" b="0" i="0" kern="1200" dirty="0">
                <a:solidFill>
                  <a:schemeClr val="tx1"/>
                </a:solidFill>
                <a:latin typeface="+mn-lt"/>
                <a:ea typeface="+mn-ea"/>
                <a:cs typeface="+mn-cs"/>
              </a:rPr>
              <a:t> pain syndrome negatively affects work, physical activity and quality of life: a case control study. The Journal of </a:t>
            </a:r>
            <a:r>
              <a:rPr lang="en-US" sz="1200" b="0" i="0" kern="1200" dirty="0" err="1">
                <a:solidFill>
                  <a:schemeClr val="tx1"/>
                </a:solidFill>
                <a:latin typeface="+mn-lt"/>
                <a:ea typeface="+mn-ea"/>
                <a:cs typeface="+mn-cs"/>
              </a:rPr>
              <a:t>arthroplasty</a:t>
            </a:r>
            <a:r>
              <a:rPr lang="en-US" sz="1200" b="0" i="0" kern="1200" dirty="0">
                <a:solidFill>
                  <a:schemeClr val="tx1"/>
                </a:solidFill>
                <a:latin typeface="+mn-lt"/>
                <a:ea typeface="+mn-ea"/>
                <a:cs typeface="+mn-cs"/>
              </a:rPr>
              <a:t>. 2014 Feb 1;29(2):383-6.</a:t>
            </a:r>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60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design is especially useful for rare diseases (as you select the cases yourself)</a:t>
            </a:r>
          </a:p>
          <a:p>
            <a:r>
              <a:rPr lang="en-US" dirty="0"/>
              <a:t>https://onlinecourses.science.psu.edu/stat507/node/48</a:t>
            </a:r>
          </a:p>
          <a:p>
            <a:r>
              <a:rPr lang="en-US" dirty="0"/>
              <a:t>http://sphweb.bumc.bu.edu/otlt/MPH-Modules/EP/EP713_AnalyticOverview/EP713_AnalyticOverview5.html</a:t>
            </a:r>
          </a:p>
        </p:txBody>
      </p:sp>
      <p:sp>
        <p:nvSpPr>
          <p:cNvPr id="4" name="Slide Number Placeholder 3"/>
          <p:cNvSpPr>
            <a:spLocks noGrp="1"/>
          </p:cNvSpPr>
          <p:nvPr>
            <p:ph type="sldNum" sz="quarter" idx="10"/>
          </p:nvPr>
        </p:nvSpPr>
        <p:spPr/>
        <p:txBody>
          <a:bodyPr/>
          <a:lstStyle/>
          <a:p>
            <a:fld id="{5EA7C307-34EB-4982-AB04-95AF34BCA7BE}" type="slidenum">
              <a:rPr lang="en-US" smtClean="0"/>
              <a:pPr/>
              <a:t>62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Although controls must be like the cases in many ways, it is possible to over-match. Over-matching can make it difficult to find enough controls.</a:t>
            </a:r>
          </a:p>
          <a:p>
            <a:pPr>
              <a:defRPr/>
            </a:pPr>
            <a:r>
              <a:rPr lang="en-GB" b="1" dirty="0"/>
              <a:t>attributable risk</a:t>
            </a:r>
            <a:r>
              <a:rPr lang="en-GB" dirty="0"/>
              <a:t> the amount or proportion of incidence of disease or death (or risk of disease or death) in individuals exposed to a specific risk factor that can be attributed to exposure to that factor; the difference in the risk for unexposed versus exposed </a:t>
            </a:r>
            <a:r>
              <a:rPr lang="en-GB" u="sng" dirty="0"/>
              <a:t>individuals.</a:t>
            </a:r>
            <a:endParaRPr lang="en-GB" dirty="0"/>
          </a:p>
          <a:p>
            <a:pPr>
              <a:defRPr/>
            </a:pPr>
            <a:r>
              <a:rPr lang="en-GB" b="1" dirty="0"/>
              <a:t>empiric risk</a:t>
            </a:r>
            <a:r>
              <a:rPr lang="en-GB" dirty="0"/>
              <a:t> the probability that a trait will occur or recur in a family based solely on experience rather than on knowledge of the causative mechanism. </a:t>
            </a:r>
          </a:p>
          <a:p>
            <a:pPr>
              <a:defRPr/>
            </a:pPr>
            <a:r>
              <a:rPr lang="en-GB" b="1" dirty="0"/>
              <a:t>genetic risk</a:t>
            </a:r>
            <a:r>
              <a:rPr lang="en-GB" dirty="0"/>
              <a:t> the probability that a trait will occur or recur in a family, based on knowledge of its genetic pattern of transmission.</a:t>
            </a:r>
          </a:p>
          <a:p>
            <a:pPr>
              <a:defRPr/>
            </a:pPr>
            <a:r>
              <a:rPr lang="en-GB" b="1" dirty="0"/>
              <a:t>relative risk</a:t>
            </a:r>
            <a:endParaRPr lang="en-GB" dirty="0"/>
          </a:p>
          <a:p>
            <a:pPr>
              <a:defRPr/>
            </a:pPr>
            <a:endParaRPr lang="en-GB" dirty="0"/>
          </a:p>
          <a:p>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63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https://www.ncbi.nlm.nih.gov/pmc/articles/PMC2998589/</a:t>
            </a:r>
          </a:p>
        </p:txBody>
      </p:sp>
      <p:sp>
        <p:nvSpPr>
          <p:cNvPr id="4" name="Slide Number Placeholder 3"/>
          <p:cNvSpPr>
            <a:spLocks noGrp="1"/>
          </p:cNvSpPr>
          <p:nvPr>
            <p:ph type="sldNum" sz="quarter" idx="10"/>
          </p:nvPr>
        </p:nvSpPr>
        <p:spPr/>
        <p:txBody>
          <a:bodyPr/>
          <a:lstStyle/>
          <a:p>
            <a:fld id="{5EA7C307-34EB-4982-AB04-95AF34BCA7BE}" type="slidenum">
              <a:rPr lang="en-US" smtClean="0"/>
              <a:pPr/>
              <a:t>72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https://explorable.com/correlational-study</a:t>
            </a:r>
          </a:p>
        </p:txBody>
      </p:sp>
      <p:sp>
        <p:nvSpPr>
          <p:cNvPr id="4" name="Slide Number Placeholder 3"/>
          <p:cNvSpPr>
            <a:spLocks noGrp="1"/>
          </p:cNvSpPr>
          <p:nvPr>
            <p:ph type="sldNum" sz="quarter" idx="10"/>
          </p:nvPr>
        </p:nvSpPr>
        <p:spPr/>
        <p:txBody>
          <a:bodyPr/>
          <a:lstStyle/>
          <a:p>
            <a:fld id="{5EA7C307-34EB-4982-AB04-95AF34BCA7B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https://www.ncbi.nlm.nih.gov/pmc/articles/PMC2998589/</a:t>
            </a:r>
          </a:p>
        </p:txBody>
      </p:sp>
      <p:sp>
        <p:nvSpPr>
          <p:cNvPr id="4" name="Slide Number Placeholder 3"/>
          <p:cNvSpPr>
            <a:spLocks noGrp="1"/>
          </p:cNvSpPr>
          <p:nvPr>
            <p:ph type="sldNum" sz="quarter" idx="10"/>
          </p:nvPr>
        </p:nvSpPr>
        <p:spPr/>
        <p:txBody>
          <a:bodyPr/>
          <a:lstStyle/>
          <a:p>
            <a:fld id="{5EA7C307-34EB-4982-AB04-95AF34BCA7B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https://www.sciencedirect.com/science/article/pii/S2405883116300247#fig4</a:t>
            </a:r>
          </a:p>
        </p:txBody>
      </p:sp>
      <p:sp>
        <p:nvSpPr>
          <p:cNvPr id="4" name="Slide Number Placeholder 3"/>
          <p:cNvSpPr>
            <a:spLocks noGrp="1"/>
          </p:cNvSpPr>
          <p:nvPr>
            <p:ph type="sldNum" sz="quarter" idx="10"/>
          </p:nvPr>
        </p:nvSpPr>
        <p:spPr/>
        <p:txBody>
          <a:bodyPr/>
          <a:lstStyle/>
          <a:p>
            <a:fld id="{5EA7C307-34EB-4982-AB04-95AF34BCA7BE}"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https://www.ncbi.nlm.nih.gov/pmc/articles/PMC4862381/</a:t>
            </a:r>
          </a:p>
        </p:txBody>
      </p:sp>
      <p:sp>
        <p:nvSpPr>
          <p:cNvPr id="4" name="Slide Number Placeholder 3"/>
          <p:cNvSpPr>
            <a:spLocks noGrp="1"/>
          </p:cNvSpPr>
          <p:nvPr>
            <p:ph type="sldNum" sz="quarter" idx="10"/>
          </p:nvPr>
        </p:nvSpPr>
        <p:spPr/>
        <p:txBody>
          <a:bodyPr/>
          <a:lstStyle/>
          <a:p>
            <a:fld id="{5EA7C307-34EB-4982-AB04-95AF34BCA7BE}"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https://jech.bmj.com/content/70/6/561</a:t>
            </a:r>
          </a:p>
        </p:txBody>
      </p:sp>
      <p:sp>
        <p:nvSpPr>
          <p:cNvPr id="4" name="Slide Number Placeholder 3"/>
          <p:cNvSpPr>
            <a:spLocks noGrp="1"/>
          </p:cNvSpPr>
          <p:nvPr>
            <p:ph type="sldNum" sz="quarter" idx="10"/>
          </p:nvPr>
        </p:nvSpPr>
        <p:spPr/>
        <p:txBody>
          <a:bodyPr/>
          <a:lstStyle/>
          <a:p>
            <a:fld id="{5EA7C307-34EB-4982-AB04-95AF34BCA7BE}"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Chuang K, Sung P, Chang C</a:t>
            </a:r>
            <a:r>
              <a:rPr lang="en-US" sz="1200" b="0" i="1" kern="1200" dirty="0">
                <a:solidFill>
                  <a:schemeClr val="tx1"/>
                </a:solidFill>
                <a:latin typeface="+mn-lt"/>
                <a:ea typeface="+mn-ea"/>
                <a:cs typeface="+mn-cs"/>
              </a:rPr>
              <a:t>, et al</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Political and economic characteristics as moderators of the relationship between health services and infant mortality in less-developed countries</a:t>
            </a:r>
          </a:p>
          <a:p>
            <a:r>
              <a:rPr lang="en-US" sz="1200" b="0" i="1" kern="1200" dirty="0">
                <a:solidFill>
                  <a:schemeClr val="tx1"/>
                </a:solidFill>
                <a:latin typeface="+mn-lt"/>
                <a:ea typeface="+mn-ea"/>
                <a:cs typeface="+mn-cs"/>
              </a:rPr>
              <a:t>J </a:t>
            </a:r>
            <a:r>
              <a:rPr lang="en-US" sz="1200" b="0" i="1" kern="1200" dirty="0" err="1">
                <a:solidFill>
                  <a:schemeClr val="tx1"/>
                </a:solidFill>
                <a:latin typeface="+mn-lt"/>
                <a:ea typeface="+mn-ea"/>
                <a:cs typeface="+mn-cs"/>
              </a:rPr>
              <a:t>Epidemiol</a:t>
            </a:r>
            <a:r>
              <a:rPr lang="en-US" sz="1200" b="0" i="1" kern="1200" dirty="0">
                <a:solidFill>
                  <a:schemeClr val="tx1"/>
                </a:solidFill>
                <a:latin typeface="+mn-lt"/>
                <a:ea typeface="+mn-ea"/>
                <a:cs typeface="+mn-cs"/>
              </a:rPr>
              <a:t> Community Health </a:t>
            </a:r>
            <a:r>
              <a:rPr lang="en-US" sz="1200" b="0" i="0" kern="1200" dirty="0">
                <a:solidFill>
                  <a:schemeClr val="tx1"/>
                </a:solidFill>
                <a:latin typeface="+mn-lt"/>
                <a:ea typeface="+mn-ea"/>
                <a:cs typeface="+mn-cs"/>
              </a:rPr>
              <a:t>2013;</a:t>
            </a:r>
            <a:r>
              <a:rPr lang="en-US" sz="1200" b="1" i="0" kern="1200" dirty="0">
                <a:solidFill>
                  <a:schemeClr val="tx1"/>
                </a:solidFill>
                <a:latin typeface="+mn-lt"/>
                <a:ea typeface="+mn-ea"/>
                <a:cs typeface="+mn-cs"/>
              </a:rPr>
              <a:t>67:</a:t>
            </a:r>
            <a:r>
              <a:rPr lang="en-US" sz="1200" b="0" i="0" kern="1200" dirty="0">
                <a:solidFill>
                  <a:schemeClr val="tx1"/>
                </a:solidFill>
                <a:latin typeface="+mn-lt"/>
                <a:ea typeface="+mn-ea"/>
                <a:cs typeface="+mn-cs"/>
              </a:rPr>
              <a:t>1006-1012.</a:t>
            </a:r>
          </a:p>
          <a:p>
            <a:endParaRPr lang="en-US" dirty="0"/>
          </a:p>
        </p:txBody>
      </p:sp>
      <p:sp>
        <p:nvSpPr>
          <p:cNvPr id="4" name="Slide Number Placeholder 3"/>
          <p:cNvSpPr>
            <a:spLocks noGrp="1"/>
          </p:cNvSpPr>
          <p:nvPr>
            <p:ph type="sldNum" sz="quarter" idx="10"/>
          </p:nvPr>
        </p:nvSpPr>
        <p:spPr/>
        <p:txBody>
          <a:bodyPr/>
          <a:lstStyle/>
          <a:p>
            <a:fld id="{5EA7C307-34EB-4982-AB04-95AF34BCA7BE}"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https://www.ncbi.nlm.nih.gov/pmc/articles/PMC4862381/</a:t>
            </a:r>
          </a:p>
        </p:txBody>
      </p:sp>
      <p:sp>
        <p:nvSpPr>
          <p:cNvPr id="4" name="Slide Number Placeholder 3"/>
          <p:cNvSpPr>
            <a:spLocks noGrp="1"/>
          </p:cNvSpPr>
          <p:nvPr>
            <p:ph type="sldNum" sz="quarter" idx="10"/>
          </p:nvPr>
        </p:nvSpPr>
        <p:spPr/>
        <p:txBody>
          <a:bodyPr/>
          <a:lstStyle/>
          <a:p>
            <a:fld id="{5EA7C307-34EB-4982-AB04-95AF34BCA7B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jech.bmj.com/collection/ecologic-studies?page=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files.eric.ed.gov/fulltext/EJ915929.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une.une.edu/cgi/viewcontent.cgi?article=1081&amp;context=pt_studcrpap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une.une.edu/cgi/viewcontent.cgi?article=1067&amp;context=pt_studcrpaper"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dune.une.edu/cgi/viewcontent.cgi?article=1086&amp;context=pt_studcrpaper"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dune.une.edu/pt_studcrpap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sciencedirect.com/topics/medicine-and-dentistry/pain-syndro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sciencedirect.com/science/article/pii/S0883540313000752" TargetMode="External"/><Relationship Id="rId5" Type="http://schemas.openxmlformats.org/officeDocument/2006/relationships/image" Target="../media/image23.png"/><Relationship Id="rId4" Type="http://schemas.openxmlformats.org/officeDocument/2006/relationships/hyperlink" Target="https://www.sciencedirect.com/topics/medicine-and-dentistry/osteoarthriti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ncbi.nlm.nih.gov/pmc/articles/PMC1753811/"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a:ea typeface="ＭＳ Ｐゴシック" pitchFamily="34" charset="-128"/>
              </a:rPr>
              <a:t>Descriptive and Observational </a:t>
            </a:r>
            <a:r>
              <a:rPr lang="en-GB" b="1" dirty="0">
                <a:ea typeface="ＭＳ Ｐゴシック" pitchFamily="34" charset="-128"/>
              </a:rPr>
              <a:t>Study Designs</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81150" y="609600"/>
            <a:ext cx="3927475" cy="638175"/>
          </a:xfrm>
          <a:prstGeom prst="rect">
            <a:avLst/>
          </a:prstGeom>
          <a:noFill/>
          <a:ln w="12700">
            <a:noFill/>
            <a:miter lim="800000"/>
            <a:headEnd/>
            <a:tailEnd/>
          </a:ln>
        </p:spPr>
        <p:txBody>
          <a:bodyPr wrap="none" lIns="90488" tIns="44450" rIns="90488" bIns="44450">
            <a:spAutoFit/>
          </a:bodyPr>
          <a:lstStyle/>
          <a:p>
            <a:r>
              <a:rPr lang="en-US" sz="3600" b="1"/>
              <a:t>Descriptive Studies</a:t>
            </a:r>
          </a:p>
        </p:txBody>
      </p:sp>
      <p:sp>
        <p:nvSpPr>
          <p:cNvPr id="3" name="Rectangle 3"/>
          <p:cNvSpPr>
            <a:spLocks noChangeArrowheads="1"/>
          </p:cNvSpPr>
          <p:nvPr/>
        </p:nvSpPr>
        <p:spPr bwMode="auto">
          <a:xfrm>
            <a:off x="1466850" y="2438400"/>
            <a:ext cx="4206875" cy="638175"/>
          </a:xfrm>
          <a:prstGeom prst="rect">
            <a:avLst/>
          </a:prstGeom>
          <a:noFill/>
          <a:ln w="12700">
            <a:noFill/>
            <a:miter lim="800000"/>
            <a:headEnd/>
            <a:tailEnd/>
          </a:ln>
        </p:spPr>
        <p:txBody>
          <a:bodyPr wrap="none" lIns="90488" tIns="44450" rIns="90488" bIns="44450">
            <a:spAutoFit/>
          </a:bodyPr>
          <a:lstStyle/>
          <a:p>
            <a:r>
              <a:rPr lang="en-US" sz="3600" b="1" dirty="0"/>
              <a:t>Case-control Studies</a:t>
            </a:r>
          </a:p>
        </p:txBody>
      </p:sp>
      <p:sp>
        <p:nvSpPr>
          <p:cNvPr id="4" name="Rectangle 4"/>
          <p:cNvSpPr>
            <a:spLocks noChangeArrowheads="1"/>
          </p:cNvSpPr>
          <p:nvPr/>
        </p:nvSpPr>
        <p:spPr bwMode="auto">
          <a:xfrm>
            <a:off x="2000250" y="4419600"/>
            <a:ext cx="3114675" cy="638175"/>
          </a:xfrm>
          <a:prstGeom prst="rect">
            <a:avLst/>
          </a:prstGeom>
          <a:noFill/>
          <a:ln w="12700">
            <a:noFill/>
            <a:miter lim="800000"/>
            <a:headEnd/>
            <a:tailEnd/>
          </a:ln>
        </p:spPr>
        <p:txBody>
          <a:bodyPr wrap="none" lIns="90488" tIns="44450" rIns="90488" bIns="44450">
            <a:spAutoFit/>
          </a:bodyPr>
          <a:lstStyle/>
          <a:p>
            <a:r>
              <a:rPr lang="en-US" sz="3600" b="1"/>
              <a:t>Cohort Studies</a:t>
            </a:r>
          </a:p>
        </p:txBody>
      </p:sp>
      <p:sp>
        <p:nvSpPr>
          <p:cNvPr id="5" name="AutoShape 5"/>
          <p:cNvSpPr>
            <a:spLocks noChangeArrowheads="1"/>
          </p:cNvSpPr>
          <p:nvPr/>
        </p:nvSpPr>
        <p:spPr bwMode="auto">
          <a:xfrm rot="16200000" flipH="1">
            <a:off x="3043238" y="1714500"/>
            <a:ext cx="901700" cy="520700"/>
          </a:xfrm>
          <a:prstGeom prst="rightArrow">
            <a:avLst>
              <a:gd name="adj1" fmla="val 50000"/>
              <a:gd name="adj2" fmla="val 86593"/>
            </a:avLst>
          </a:prstGeom>
          <a:solidFill>
            <a:srgbClr val="002060"/>
          </a:solidFill>
          <a:ln w="12700">
            <a:solidFill>
              <a:schemeClr val="tx1"/>
            </a:solidFill>
            <a:miter lim="800000"/>
            <a:headEnd/>
            <a:tailEnd/>
          </a:ln>
        </p:spPr>
        <p:txBody>
          <a:bodyPr wrap="none" anchor="ctr"/>
          <a:lstStyle/>
          <a:p>
            <a:endParaRPr lang="en-US" dirty="0">
              <a:solidFill>
                <a:srgbClr val="002060"/>
              </a:solidFill>
            </a:endParaRPr>
          </a:p>
        </p:txBody>
      </p:sp>
      <p:sp>
        <p:nvSpPr>
          <p:cNvPr id="6" name="AutoShape 6"/>
          <p:cNvSpPr>
            <a:spLocks noChangeArrowheads="1"/>
          </p:cNvSpPr>
          <p:nvPr/>
        </p:nvSpPr>
        <p:spPr bwMode="auto">
          <a:xfrm rot="16200000" flipH="1">
            <a:off x="3043238" y="3543300"/>
            <a:ext cx="901700" cy="520700"/>
          </a:xfrm>
          <a:prstGeom prst="rightArrow">
            <a:avLst>
              <a:gd name="adj1" fmla="val 50000"/>
              <a:gd name="adj2" fmla="val 86593"/>
            </a:avLst>
          </a:prstGeom>
          <a:solidFill>
            <a:srgbClr val="002060"/>
          </a:solidFill>
          <a:ln w="12700">
            <a:solidFill>
              <a:schemeClr val="tx1"/>
            </a:solidFill>
            <a:miter lim="800000"/>
            <a:headEnd/>
            <a:tailEnd/>
          </a:ln>
        </p:spPr>
        <p:txBody>
          <a:bodyPr wrap="none" anchor="ctr"/>
          <a:lstStyle/>
          <a:p>
            <a:endParaRPr lang="en-US"/>
          </a:p>
        </p:txBody>
      </p:sp>
      <p:sp>
        <p:nvSpPr>
          <p:cNvPr id="7" name="Rectangle 7"/>
          <p:cNvSpPr>
            <a:spLocks noChangeArrowheads="1"/>
          </p:cNvSpPr>
          <p:nvPr/>
        </p:nvSpPr>
        <p:spPr bwMode="auto">
          <a:xfrm>
            <a:off x="6402388" y="457200"/>
            <a:ext cx="2026774" cy="1074653"/>
          </a:xfrm>
          <a:prstGeom prst="rect">
            <a:avLst/>
          </a:prstGeom>
          <a:noFill/>
          <a:ln w="12700">
            <a:noFill/>
            <a:miter lim="800000"/>
            <a:headEnd/>
            <a:tailEnd/>
          </a:ln>
        </p:spPr>
        <p:txBody>
          <a:bodyPr wrap="none" lIns="90488" tIns="44450" rIns="90488" bIns="44450">
            <a:spAutoFit/>
          </a:bodyPr>
          <a:lstStyle/>
          <a:p>
            <a:r>
              <a:rPr lang="en-US" sz="3200" dirty="0">
                <a:solidFill>
                  <a:srgbClr val="FF0000"/>
                </a:solidFill>
              </a:rPr>
              <a:t>  </a:t>
            </a:r>
            <a:r>
              <a:rPr lang="en-US" sz="3200" b="1" dirty="0">
                <a:solidFill>
                  <a:srgbClr val="FF0000"/>
                </a:solidFill>
              </a:rPr>
              <a:t>Develop </a:t>
            </a:r>
          </a:p>
          <a:p>
            <a:r>
              <a:rPr lang="en-US" sz="3200" b="1" dirty="0">
                <a:solidFill>
                  <a:srgbClr val="FF0000"/>
                </a:solidFill>
              </a:rPr>
              <a:t>hypothesis</a:t>
            </a:r>
          </a:p>
        </p:txBody>
      </p:sp>
      <p:sp>
        <p:nvSpPr>
          <p:cNvPr id="8" name="Rectangle 8"/>
          <p:cNvSpPr>
            <a:spLocks noChangeArrowheads="1"/>
          </p:cNvSpPr>
          <p:nvPr/>
        </p:nvSpPr>
        <p:spPr bwMode="auto">
          <a:xfrm>
            <a:off x="6003925" y="2057400"/>
            <a:ext cx="2670989" cy="1567096"/>
          </a:xfrm>
          <a:prstGeom prst="rect">
            <a:avLst/>
          </a:prstGeom>
          <a:noFill/>
          <a:ln w="12700">
            <a:noFill/>
            <a:miter lim="800000"/>
            <a:headEnd/>
            <a:tailEnd/>
          </a:ln>
        </p:spPr>
        <p:txBody>
          <a:bodyPr wrap="none" lIns="90488" tIns="44450" rIns="90488" bIns="44450">
            <a:spAutoFit/>
          </a:bodyPr>
          <a:lstStyle/>
          <a:p>
            <a:pPr algn="ctr"/>
            <a:r>
              <a:rPr lang="en-US" sz="3200" b="1" dirty="0">
                <a:solidFill>
                  <a:srgbClr val="FF0000"/>
                </a:solidFill>
              </a:rPr>
              <a:t>Investigate it’s</a:t>
            </a:r>
          </a:p>
          <a:p>
            <a:pPr algn="ctr"/>
            <a:r>
              <a:rPr lang="en-US" sz="3200" b="1" dirty="0">
                <a:solidFill>
                  <a:srgbClr val="FF0000"/>
                </a:solidFill>
              </a:rPr>
              <a:t>relationship to</a:t>
            </a:r>
          </a:p>
          <a:p>
            <a:pPr algn="ctr"/>
            <a:r>
              <a:rPr lang="en-US" sz="3200" b="1" dirty="0">
                <a:solidFill>
                  <a:srgbClr val="FF0000"/>
                </a:solidFill>
              </a:rPr>
              <a:t> outcomes</a:t>
            </a:r>
          </a:p>
        </p:txBody>
      </p:sp>
      <p:sp>
        <p:nvSpPr>
          <p:cNvPr id="9" name="Rectangle 9"/>
          <p:cNvSpPr>
            <a:spLocks noChangeArrowheads="1"/>
          </p:cNvSpPr>
          <p:nvPr/>
        </p:nvSpPr>
        <p:spPr bwMode="auto">
          <a:xfrm>
            <a:off x="5562600" y="4191000"/>
            <a:ext cx="3465117" cy="1074653"/>
          </a:xfrm>
          <a:prstGeom prst="rect">
            <a:avLst/>
          </a:prstGeom>
          <a:noFill/>
          <a:ln w="12700">
            <a:noFill/>
            <a:miter lim="800000"/>
            <a:headEnd/>
            <a:tailEnd/>
          </a:ln>
        </p:spPr>
        <p:txBody>
          <a:bodyPr wrap="none" lIns="90488" tIns="44450" rIns="90488" bIns="44450">
            <a:spAutoFit/>
          </a:bodyPr>
          <a:lstStyle/>
          <a:p>
            <a:r>
              <a:rPr lang="en-US" sz="3200" b="1" dirty="0">
                <a:solidFill>
                  <a:srgbClr val="FF0000"/>
                </a:solidFill>
              </a:rPr>
              <a:t>Define it’s meaning</a:t>
            </a:r>
          </a:p>
          <a:p>
            <a:r>
              <a:rPr lang="en-US" sz="3200" b="1" dirty="0">
                <a:solidFill>
                  <a:srgbClr val="FF0000"/>
                </a:solidFill>
              </a:rPr>
              <a:t>  with exposures</a:t>
            </a:r>
            <a:endParaRPr lang="en-US" sz="3200" dirty="0">
              <a:solidFill>
                <a:srgbClr val="FF0000"/>
              </a:solidFill>
            </a:endParaRPr>
          </a:p>
        </p:txBody>
      </p:sp>
      <p:sp>
        <p:nvSpPr>
          <p:cNvPr id="10" name="Text Box 10"/>
          <p:cNvSpPr txBox="1">
            <a:spLocks noChangeArrowheads="1"/>
          </p:cNvSpPr>
          <p:nvPr/>
        </p:nvSpPr>
        <p:spPr bwMode="auto">
          <a:xfrm>
            <a:off x="1924050" y="5988050"/>
            <a:ext cx="2838450" cy="641350"/>
          </a:xfrm>
          <a:prstGeom prst="rect">
            <a:avLst/>
          </a:prstGeom>
          <a:noFill/>
          <a:ln w="12699">
            <a:noFill/>
            <a:miter lim="800000"/>
            <a:headEnd type="none" w="sm" len="sm"/>
            <a:tailEnd type="none" w="sm" len="sm"/>
          </a:ln>
        </p:spPr>
        <p:txBody>
          <a:bodyPr wrap="none">
            <a:spAutoFit/>
          </a:bodyPr>
          <a:lstStyle/>
          <a:p>
            <a:r>
              <a:rPr lang="en-US" sz="3600" b="1"/>
              <a:t>Clinical trials</a:t>
            </a:r>
          </a:p>
        </p:txBody>
      </p:sp>
      <p:sp>
        <p:nvSpPr>
          <p:cNvPr id="11" name="AutoShape 11"/>
          <p:cNvSpPr>
            <a:spLocks noChangeArrowheads="1"/>
          </p:cNvSpPr>
          <p:nvPr/>
        </p:nvSpPr>
        <p:spPr bwMode="auto">
          <a:xfrm rot="16200000" flipH="1">
            <a:off x="3028950" y="5308600"/>
            <a:ext cx="901700" cy="520700"/>
          </a:xfrm>
          <a:prstGeom prst="rightArrow">
            <a:avLst>
              <a:gd name="adj1" fmla="val 50000"/>
              <a:gd name="adj2" fmla="val 86593"/>
            </a:avLst>
          </a:prstGeom>
          <a:solidFill>
            <a:srgbClr val="002060"/>
          </a:solidFill>
          <a:ln w="12700">
            <a:solidFill>
              <a:schemeClr val="tx1"/>
            </a:solidFill>
            <a:miter lim="800000"/>
            <a:headEnd/>
            <a:tailEnd/>
          </a:ln>
        </p:spPr>
        <p:txBody>
          <a:bodyPr wrap="none" anchor="ctr"/>
          <a:lstStyle/>
          <a:p>
            <a:endParaRPr lang="en-US"/>
          </a:p>
        </p:txBody>
      </p:sp>
      <p:sp>
        <p:nvSpPr>
          <p:cNvPr id="12" name="Rectangle 12"/>
          <p:cNvSpPr>
            <a:spLocks noChangeArrowheads="1"/>
          </p:cNvSpPr>
          <p:nvPr/>
        </p:nvSpPr>
        <p:spPr bwMode="auto">
          <a:xfrm>
            <a:off x="5932488" y="5638800"/>
            <a:ext cx="2738123" cy="1074653"/>
          </a:xfrm>
          <a:prstGeom prst="rect">
            <a:avLst/>
          </a:prstGeom>
          <a:noFill/>
          <a:ln w="12700">
            <a:noFill/>
            <a:miter lim="800000"/>
            <a:headEnd/>
            <a:tailEnd/>
          </a:ln>
        </p:spPr>
        <p:txBody>
          <a:bodyPr wrap="none" lIns="90488" tIns="44450" rIns="90488" bIns="44450">
            <a:spAutoFit/>
          </a:bodyPr>
          <a:lstStyle/>
          <a:p>
            <a:pPr algn="ctr"/>
            <a:r>
              <a:rPr lang="en-US" sz="3200" b="1" dirty="0">
                <a:solidFill>
                  <a:srgbClr val="FF0000"/>
                </a:solidFill>
              </a:rPr>
              <a:t>Test link </a:t>
            </a:r>
          </a:p>
          <a:p>
            <a:pPr algn="ctr"/>
            <a:r>
              <a:rPr lang="en-US" sz="3200" b="1" dirty="0">
                <a:solidFill>
                  <a:srgbClr val="FF0000"/>
                </a:solidFill>
              </a:rPr>
              <a:t>experimentally</a:t>
            </a:r>
            <a:endParaRPr lang="en-US" sz="3200" dirty="0">
              <a:solidFill>
                <a:srgbClr val="FF0000"/>
              </a:solidFill>
            </a:endParaRPr>
          </a:p>
        </p:txBody>
      </p:sp>
      <p:sp>
        <p:nvSpPr>
          <p:cNvPr id="13" name="Text Box 13"/>
          <p:cNvSpPr txBox="1">
            <a:spLocks noChangeArrowheads="1"/>
          </p:cNvSpPr>
          <p:nvPr/>
        </p:nvSpPr>
        <p:spPr bwMode="auto">
          <a:xfrm rot="16200000">
            <a:off x="-1613694" y="3132932"/>
            <a:ext cx="4598987" cy="1066800"/>
          </a:xfrm>
          <a:prstGeom prst="rect">
            <a:avLst/>
          </a:prstGeom>
          <a:noFill/>
          <a:ln w="9525">
            <a:noFill/>
            <a:miter lim="800000"/>
            <a:headEnd/>
            <a:tailEnd/>
          </a:ln>
        </p:spPr>
        <p:txBody>
          <a:bodyPr wrap="none">
            <a:spAutoFit/>
          </a:bodyPr>
          <a:lstStyle/>
          <a:p>
            <a:pPr algn="ctr"/>
            <a:r>
              <a:rPr lang="en-US" sz="3200" b="1"/>
              <a:t>Increasing Knowledge of </a:t>
            </a:r>
          </a:p>
          <a:p>
            <a:pPr algn="ctr"/>
            <a:r>
              <a:rPr lang="en-US" sz="3200" b="1"/>
              <a:t>Disease/Exposure</a:t>
            </a:r>
          </a:p>
        </p:txBody>
      </p:sp>
      <p:sp>
        <p:nvSpPr>
          <p:cNvPr id="14" name="Line 14"/>
          <p:cNvSpPr>
            <a:spLocks noChangeShapeType="1"/>
          </p:cNvSpPr>
          <p:nvPr/>
        </p:nvSpPr>
        <p:spPr bwMode="auto">
          <a:xfrm>
            <a:off x="1371600" y="2057400"/>
            <a:ext cx="0" cy="3429000"/>
          </a:xfrm>
          <a:prstGeom prst="line">
            <a:avLst/>
          </a:prstGeom>
          <a:noFill/>
          <a:ln w="38100">
            <a:solidFill>
              <a:schemeClr val="tx1"/>
            </a:solidFill>
            <a:round/>
            <a:headEnd/>
            <a:tailEnd type="stealth" w="med" len="med"/>
          </a:ln>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08050" y="304800"/>
            <a:ext cx="8172450" cy="1143000"/>
          </a:xfrm>
          <a:prstGeom prst="rect">
            <a:avLst/>
          </a:prstGeom>
          <a:gradFill rotWithShape="1">
            <a:gsLst>
              <a:gs pos="0">
                <a:schemeClr val="accent2"/>
              </a:gs>
              <a:gs pos="50000">
                <a:srgbClr val="FFFFFF"/>
              </a:gs>
              <a:gs pos="100000">
                <a:schemeClr val="accent2"/>
              </a:gs>
            </a:gsLst>
            <a:lin ang="5400000" scaled="1"/>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Objectives at various levels</a:t>
            </a:r>
          </a:p>
        </p:txBody>
      </p:sp>
      <p:sp>
        <p:nvSpPr>
          <p:cNvPr id="11" name="Text Box 8"/>
          <p:cNvSpPr txBox="1">
            <a:spLocks noChangeArrowheads="1"/>
          </p:cNvSpPr>
          <p:nvPr/>
        </p:nvSpPr>
        <p:spPr bwMode="auto">
          <a:xfrm>
            <a:off x="0" y="3600450"/>
            <a:ext cx="3384550" cy="457200"/>
          </a:xfrm>
          <a:prstGeom prst="rect">
            <a:avLst/>
          </a:prstGeom>
          <a:noFill/>
          <a:ln w="9525">
            <a:noFill/>
            <a:miter lim="800000"/>
            <a:headEnd/>
            <a:tailEnd/>
          </a:ln>
        </p:spPr>
        <p:txBody>
          <a:bodyPr>
            <a:spAutoFit/>
          </a:bodyPr>
          <a:lstStyle/>
          <a:p>
            <a:pPr eaLnBrk="1" hangingPunct="1">
              <a:spcBef>
                <a:spcPct val="50000"/>
              </a:spcBef>
            </a:pPr>
            <a:endParaRPr lang="en-CA" sz="2400">
              <a:latin typeface="Arial Narrow" pitchFamily="34" charset="0"/>
            </a:endParaRPr>
          </a:p>
        </p:txBody>
      </p:sp>
      <p:sp>
        <p:nvSpPr>
          <p:cNvPr id="12" name="Text Box 9" descr="Canvas"/>
          <p:cNvSpPr txBox="1">
            <a:spLocks noChangeArrowheads="1"/>
          </p:cNvSpPr>
          <p:nvPr/>
        </p:nvSpPr>
        <p:spPr bwMode="auto">
          <a:xfrm>
            <a:off x="0" y="2971800"/>
            <a:ext cx="3921125" cy="457200"/>
          </a:xfrm>
          <a:prstGeom prst="rect">
            <a:avLst/>
          </a:prstGeom>
          <a:blipFill dpi="0" rotWithShape="1">
            <a:blip r:embed="rId2"/>
            <a:srcRect/>
            <a:tile tx="0" ty="0" sx="100000" sy="100000" flip="none" algn="tl"/>
          </a:blipFill>
          <a:ln w="9525">
            <a:noFill/>
            <a:miter lim="800000"/>
            <a:headEnd/>
            <a:tailEnd/>
          </a:ln>
        </p:spPr>
        <p:txBody>
          <a:bodyPr>
            <a:spAutoFit/>
          </a:bodyPr>
          <a:lstStyle/>
          <a:p>
            <a:pPr eaLnBrk="1" hangingPunct="1">
              <a:spcBef>
                <a:spcPct val="50000"/>
              </a:spcBef>
            </a:pPr>
            <a:r>
              <a:rPr lang="en-US" sz="2400" b="1">
                <a:latin typeface="Arial Narrow" pitchFamily="34" charset="0"/>
              </a:rPr>
              <a:t>DESCRIPTIVE  STUDIES</a:t>
            </a:r>
          </a:p>
        </p:txBody>
      </p:sp>
      <p:sp>
        <p:nvSpPr>
          <p:cNvPr id="13" name="Text Box 10" descr="Canvas"/>
          <p:cNvSpPr txBox="1">
            <a:spLocks noChangeArrowheads="1"/>
          </p:cNvSpPr>
          <p:nvPr/>
        </p:nvSpPr>
        <p:spPr bwMode="auto">
          <a:xfrm>
            <a:off x="4457700" y="2590800"/>
            <a:ext cx="4686300" cy="1495794"/>
          </a:xfrm>
          <a:prstGeom prst="rect">
            <a:avLst/>
          </a:prstGeom>
          <a:blipFill dpi="0" rotWithShape="1">
            <a:blip r:embed="rId2"/>
            <a:srcRect/>
            <a:tile tx="0" ty="0" sx="100000" sy="100000" flip="none" algn="tl"/>
          </a:blipFill>
          <a:ln w="9525">
            <a:noFill/>
            <a:miter lim="800000"/>
            <a:headEnd/>
            <a:tailEnd/>
          </a:ln>
        </p:spPr>
        <p:txBody>
          <a:bodyPr wrap="square">
            <a:spAutoFit/>
          </a:bodyPr>
          <a:lstStyle/>
          <a:p>
            <a:pPr marL="457200" indent="-457200" eaLnBrk="1" hangingPunct="1">
              <a:lnSpc>
                <a:spcPct val="70000"/>
              </a:lnSpc>
              <a:spcBef>
                <a:spcPct val="50000"/>
              </a:spcBef>
              <a:buFont typeface="Wingdings" pitchFamily="2" charset="2"/>
              <a:buAutoNum type="arabicPeriod"/>
            </a:pPr>
            <a:r>
              <a:rPr lang="en-US" sz="2400" b="1" dirty="0">
                <a:latin typeface="Arial Narrow" pitchFamily="34" charset="0"/>
              </a:rPr>
              <a:t>Knowing the frequency of disease</a:t>
            </a:r>
          </a:p>
          <a:p>
            <a:pPr marL="457200" indent="-457200" eaLnBrk="1" hangingPunct="1">
              <a:lnSpc>
                <a:spcPct val="70000"/>
              </a:lnSpc>
              <a:spcBef>
                <a:spcPct val="50000"/>
              </a:spcBef>
              <a:buFont typeface="Wingdings" pitchFamily="2" charset="2"/>
              <a:buAutoNum type="arabicPeriod"/>
            </a:pPr>
            <a:r>
              <a:rPr lang="en-US" sz="2400" b="1" dirty="0">
                <a:latin typeface="Arial Narrow" pitchFamily="34" charset="0"/>
              </a:rPr>
              <a:t>Knowing the distribution</a:t>
            </a:r>
          </a:p>
          <a:p>
            <a:pPr marL="457200" indent="-457200" eaLnBrk="1" hangingPunct="1">
              <a:lnSpc>
                <a:spcPct val="70000"/>
              </a:lnSpc>
              <a:spcBef>
                <a:spcPct val="50000"/>
              </a:spcBef>
              <a:buFont typeface="Wingdings" pitchFamily="2" charset="2"/>
              <a:buAutoNum type="arabicPeriod"/>
            </a:pPr>
            <a:r>
              <a:rPr lang="en-US" sz="2400" b="1" dirty="0">
                <a:latin typeface="Arial Narrow" pitchFamily="34" charset="0"/>
              </a:rPr>
              <a:t>Developing the hypothesis</a:t>
            </a:r>
          </a:p>
        </p:txBody>
      </p:sp>
      <p:sp>
        <p:nvSpPr>
          <p:cNvPr id="14" name="Text Box 11" descr="Water droplets"/>
          <p:cNvSpPr txBox="1">
            <a:spLocks noChangeArrowheads="1"/>
          </p:cNvSpPr>
          <p:nvPr/>
        </p:nvSpPr>
        <p:spPr bwMode="auto">
          <a:xfrm>
            <a:off x="0" y="4114800"/>
            <a:ext cx="3632200" cy="830263"/>
          </a:xfrm>
          <a:prstGeom prst="rect">
            <a:avLst/>
          </a:prstGeom>
          <a:blipFill dpi="0" rotWithShape="1">
            <a:blip r:embed="rId3"/>
            <a:srcRect/>
            <a:tile tx="0" ty="0" sx="100000" sy="100000" flip="none" algn="tl"/>
          </a:blipFill>
          <a:ln w="9525">
            <a:noFill/>
            <a:miter lim="800000"/>
            <a:headEnd/>
            <a:tailEnd/>
          </a:ln>
        </p:spPr>
        <p:txBody>
          <a:bodyPr>
            <a:spAutoFit/>
          </a:bodyPr>
          <a:lstStyle/>
          <a:p>
            <a:pPr eaLnBrk="1" hangingPunct="1">
              <a:spcBef>
                <a:spcPct val="50000"/>
              </a:spcBef>
            </a:pPr>
            <a:r>
              <a:rPr lang="en-US" sz="2400" b="1">
                <a:latin typeface="Arial Narrow" pitchFamily="34" charset="0"/>
              </a:rPr>
              <a:t>OBSERVATIONAL ANALYTICAL </a:t>
            </a:r>
          </a:p>
        </p:txBody>
      </p:sp>
      <p:sp>
        <p:nvSpPr>
          <p:cNvPr id="15" name="Text Box 12" descr="Water droplets"/>
          <p:cNvSpPr txBox="1">
            <a:spLocks noChangeArrowheads="1"/>
          </p:cNvSpPr>
          <p:nvPr/>
        </p:nvSpPr>
        <p:spPr bwMode="auto">
          <a:xfrm>
            <a:off x="4495800" y="4191000"/>
            <a:ext cx="4457700" cy="720725"/>
          </a:xfrm>
          <a:prstGeom prst="rect">
            <a:avLst/>
          </a:prstGeom>
          <a:blipFill dpi="0" rotWithShape="1">
            <a:blip r:embed="rId3"/>
            <a:srcRect/>
            <a:tile tx="0" ty="0" sx="100000" sy="100000" flip="none" algn="tl"/>
          </a:blipFill>
          <a:ln w="9525">
            <a:noFill/>
            <a:miter lim="800000"/>
            <a:headEnd/>
            <a:tailEnd/>
          </a:ln>
        </p:spPr>
        <p:txBody>
          <a:bodyPr wrap="square">
            <a:spAutoFit/>
          </a:bodyPr>
          <a:lstStyle/>
          <a:p>
            <a:pPr marL="457200" indent="-457200" eaLnBrk="1" hangingPunct="1">
              <a:lnSpc>
                <a:spcPct val="60000"/>
              </a:lnSpc>
              <a:spcBef>
                <a:spcPct val="50000"/>
              </a:spcBef>
              <a:buFont typeface="Wingdings" pitchFamily="2" charset="2"/>
              <a:buAutoNum type="arabicPeriod"/>
            </a:pPr>
            <a:r>
              <a:rPr lang="en-US" sz="2400" b="1" dirty="0">
                <a:latin typeface="Arial Narrow" pitchFamily="34" charset="0"/>
              </a:rPr>
              <a:t>Testing the hypothesis</a:t>
            </a:r>
          </a:p>
          <a:p>
            <a:pPr marL="457200" indent="-457200" eaLnBrk="1" hangingPunct="1">
              <a:lnSpc>
                <a:spcPct val="60000"/>
              </a:lnSpc>
              <a:spcBef>
                <a:spcPct val="50000"/>
              </a:spcBef>
              <a:buFont typeface="Wingdings" pitchFamily="2" charset="2"/>
              <a:buAutoNum type="arabicPeriod"/>
            </a:pPr>
            <a:r>
              <a:rPr lang="en-US" sz="2400" b="1" dirty="0">
                <a:latin typeface="Arial Narrow" pitchFamily="34" charset="0"/>
              </a:rPr>
              <a:t>Establishing association</a:t>
            </a:r>
          </a:p>
        </p:txBody>
      </p:sp>
      <p:sp>
        <p:nvSpPr>
          <p:cNvPr id="16" name="Text Box 13" descr="Bouquet"/>
          <p:cNvSpPr txBox="1">
            <a:spLocks noChangeArrowheads="1"/>
          </p:cNvSpPr>
          <p:nvPr/>
        </p:nvSpPr>
        <p:spPr bwMode="auto">
          <a:xfrm>
            <a:off x="0" y="5486400"/>
            <a:ext cx="3694113" cy="830263"/>
          </a:xfrm>
          <a:prstGeom prst="rect">
            <a:avLst/>
          </a:prstGeom>
          <a:blipFill dpi="0" rotWithShape="1">
            <a:blip r:embed="rId4"/>
            <a:srcRect/>
            <a:tile tx="0" ty="0" sx="100000" sy="100000" flip="none" algn="tl"/>
          </a:blipFill>
          <a:ln w="9525">
            <a:noFill/>
            <a:miter lim="800000"/>
            <a:headEnd/>
            <a:tailEnd/>
          </a:ln>
        </p:spPr>
        <p:txBody>
          <a:bodyPr>
            <a:spAutoFit/>
          </a:bodyPr>
          <a:lstStyle/>
          <a:p>
            <a:pPr eaLnBrk="1" hangingPunct="1">
              <a:spcBef>
                <a:spcPct val="50000"/>
              </a:spcBef>
            </a:pPr>
            <a:r>
              <a:rPr lang="en-US" sz="2400" b="1" dirty="0">
                <a:latin typeface="Arial Narrow" pitchFamily="34" charset="0"/>
              </a:rPr>
              <a:t>EXPERIMENTAL OR INTERVENTIONAL STUDIES</a:t>
            </a:r>
          </a:p>
        </p:txBody>
      </p:sp>
      <p:sp>
        <p:nvSpPr>
          <p:cNvPr id="17" name="Text Box 14" descr="Bouquet"/>
          <p:cNvSpPr txBox="1">
            <a:spLocks noChangeArrowheads="1"/>
          </p:cNvSpPr>
          <p:nvPr/>
        </p:nvSpPr>
        <p:spPr bwMode="auto">
          <a:xfrm>
            <a:off x="4375150" y="5562600"/>
            <a:ext cx="4464050" cy="793750"/>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marL="457200" indent="-457200" eaLnBrk="1" hangingPunct="1">
              <a:lnSpc>
                <a:spcPct val="70000"/>
              </a:lnSpc>
              <a:spcBef>
                <a:spcPct val="50000"/>
              </a:spcBef>
              <a:buFont typeface="Wingdings" pitchFamily="2" charset="2"/>
              <a:buNone/>
            </a:pPr>
            <a:r>
              <a:rPr lang="en-US" sz="2400" b="1">
                <a:latin typeface="Arial Narrow" pitchFamily="34" charset="0"/>
              </a:rPr>
              <a:t>1.	Strength of association</a:t>
            </a:r>
          </a:p>
          <a:p>
            <a:pPr marL="457200" indent="-457200" eaLnBrk="1" hangingPunct="1">
              <a:lnSpc>
                <a:spcPct val="70000"/>
              </a:lnSpc>
              <a:spcBef>
                <a:spcPct val="50000"/>
              </a:spcBef>
              <a:buFont typeface="Wingdings" pitchFamily="2" charset="2"/>
              <a:buNone/>
            </a:pPr>
            <a:r>
              <a:rPr lang="en-US" sz="2400" b="1">
                <a:latin typeface="Arial Narrow" pitchFamily="34" charset="0"/>
              </a:rPr>
              <a:t>2.	Establishing the cause</a:t>
            </a:r>
          </a:p>
        </p:txBody>
      </p:sp>
      <p:grpSp>
        <p:nvGrpSpPr>
          <p:cNvPr id="18" name="Group 15"/>
          <p:cNvGrpSpPr>
            <a:grpSpLocks/>
          </p:cNvGrpSpPr>
          <p:nvPr/>
        </p:nvGrpSpPr>
        <p:grpSpPr bwMode="auto">
          <a:xfrm>
            <a:off x="577850" y="1828800"/>
            <a:ext cx="8281988" cy="606425"/>
            <a:chOff x="176" y="1186"/>
            <a:chExt cx="4768" cy="382"/>
          </a:xfrm>
        </p:grpSpPr>
        <p:sp>
          <p:nvSpPr>
            <p:cNvPr id="19" name="Text Box 16"/>
            <p:cNvSpPr txBox="1">
              <a:spLocks noChangeArrowheads="1"/>
            </p:cNvSpPr>
            <p:nvPr/>
          </p:nvSpPr>
          <p:spPr bwMode="auto">
            <a:xfrm>
              <a:off x="176" y="1186"/>
              <a:ext cx="2064" cy="368"/>
            </a:xfrm>
            <a:prstGeom prst="rect">
              <a:avLst/>
            </a:prstGeom>
            <a:solidFill>
              <a:srgbClr val="FF3300"/>
            </a:solidFill>
            <a:ln w="38100" cmpd="dbl">
              <a:solidFill>
                <a:schemeClr val="tx1"/>
              </a:solidFill>
              <a:miter lim="800000"/>
              <a:headEnd/>
              <a:tailEnd/>
            </a:ln>
          </p:spPr>
          <p:txBody>
            <a:bodyPr>
              <a:spAutoFit/>
            </a:bodyPr>
            <a:lstStyle/>
            <a:p>
              <a:pPr algn="ctr" eaLnBrk="1" hangingPunct="1">
                <a:spcBef>
                  <a:spcPct val="50000"/>
                </a:spcBef>
              </a:pPr>
              <a:r>
                <a:rPr lang="en-US" sz="3200" b="1"/>
                <a:t>Study Types</a:t>
              </a:r>
              <a:r>
                <a:rPr lang="en-US" sz="3200" b="1">
                  <a:latin typeface="Arial Black" pitchFamily="34" charset="0"/>
                </a:rPr>
                <a:t> </a:t>
              </a:r>
            </a:p>
          </p:txBody>
        </p:sp>
        <p:sp>
          <p:nvSpPr>
            <p:cNvPr id="20" name="Text Box 17"/>
            <p:cNvSpPr txBox="1">
              <a:spLocks noChangeArrowheads="1"/>
            </p:cNvSpPr>
            <p:nvPr/>
          </p:nvSpPr>
          <p:spPr bwMode="auto">
            <a:xfrm>
              <a:off x="2688" y="1200"/>
              <a:ext cx="2256" cy="368"/>
            </a:xfrm>
            <a:prstGeom prst="rect">
              <a:avLst/>
            </a:prstGeom>
            <a:solidFill>
              <a:srgbClr val="FF3300"/>
            </a:solidFill>
            <a:ln w="38100" cmpd="dbl">
              <a:solidFill>
                <a:schemeClr val="tx1"/>
              </a:solidFill>
              <a:miter lim="800000"/>
              <a:headEnd/>
              <a:tailEnd/>
            </a:ln>
          </p:spPr>
          <p:txBody>
            <a:bodyPr>
              <a:spAutoFit/>
            </a:bodyPr>
            <a:lstStyle/>
            <a:p>
              <a:pPr algn="ctr" eaLnBrk="1" hangingPunct="1">
                <a:spcBef>
                  <a:spcPct val="50000"/>
                </a:spcBef>
              </a:pPr>
              <a:r>
                <a:rPr lang="en-US" sz="3200" b="1"/>
                <a:t>Objectives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plus(i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Descriptive Studies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Describe only; do NOT examine associations between Exposure (E) and health Outcome (O). </a:t>
            </a:r>
          </a:p>
          <a:p>
            <a:endParaRPr lang="en-US" dirty="0"/>
          </a:p>
          <a:p>
            <a:r>
              <a:rPr lang="en-US" dirty="0"/>
              <a:t>Generally the purpose is to describe the variability in a health outcome and/or formulate hypotheses.</a:t>
            </a:r>
          </a:p>
          <a:p>
            <a:endParaRPr lang="en-US" dirty="0"/>
          </a:p>
          <a:p>
            <a:r>
              <a:rPr lang="en-US" dirty="0"/>
              <a:t>A descriptive study involves describing the characteristics of a particular situation event or case.</a:t>
            </a:r>
          </a:p>
          <a:p>
            <a:endParaRPr lang="en-US" dirty="0"/>
          </a:p>
          <a:p>
            <a:r>
              <a:rPr lang="en-US" dirty="0"/>
              <a:t>Descriptive studies can be carried out on a small or larger scale.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Ecological studies </a:t>
            </a:r>
          </a:p>
        </p:txBody>
      </p:sp>
      <p:sp>
        <p:nvSpPr>
          <p:cNvPr id="3" name="Content Placeholder 2"/>
          <p:cNvSpPr>
            <a:spLocks noGrp="1"/>
          </p:cNvSpPr>
          <p:nvPr>
            <p:ph idx="1"/>
          </p:nvPr>
        </p:nvSpPr>
        <p:spPr/>
        <p:txBody>
          <a:bodyPr/>
          <a:lstStyle/>
          <a:p>
            <a:r>
              <a:rPr lang="en-US" dirty="0"/>
              <a:t>Sometimes called correlational studies</a:t>
            </a:r>
          </a:p>
          <a:p>
            <a:endParaRPr lang="en-US" dirty="0"/>
          </a:p>
          <a:p>
            <a:r>
              <a:rPr lang="en-US" dirty="0"/>
              <a:t>Compares outcomes between groups, </a:t>
            </a:r>
            <a:r>
              <a:rPr lang="en-US" u="sng" dirty="0"/>
              <a:t>not</a:t>
            </a:r>
            <a:r>
              <a:rPr lang="en-US" dirty="0"/>
              <a:t> individuals</a:t>
            </a:r>
          </a:p>
          <a:p>
            <a:endParaRPr lang="en-US" dirty="0"/>
          </a:p>
          <a:p>
            <a:r>
              <a:rPr lang="en-US" dirty="0"/>
              <a:t>Useful to examine trends over time or to explain differences between groups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VITAL STATISTICS</a:t>
            </a:r>
            <a:endParaRPr lang="en-US" dirty="0"/>
          </a:p>
        </p:txBody>
      </p:sp>
      <p:sp>
        <p:nvSpPr>
          <p:cNvPr id="3" name="Content Placeholder 2"/>
          <p:cNvSpPr>
            <a:spLocks noGrp="1"/>
          </p:cNvSpPr>
          <p:nvPr>
            <p:ph idx="1"/>
          </p:nvPr>
        </p:nvSpPr>
        <p:spPr/>
        <p:txBody>
          <a:bodyPr/>
          <a:lstStyle/>
          <a:p>
            <a:r>
              <a:rPr lang="en-US" dirty="0"/>
              <a:t>Common data source for ecologic studies</a:t>
            </a:r>
          </a:p>
          <a:p>
            <a:r>
              <a:rPr lang="en-US" dirty="0"/>
              <a:t>Describes disease patterns in entire geographic or political populations</a:t>
            </a:r>
          </a:p>
          <a:p>
            <a:r>
              <a:rPr lang="en-US" dirty="0"/>
              <a:t>Routinely collected information from birth and death certificates; allow comparisons between countries over time</a:t>
            </a:r>
          </a:p>
          <a:p>
            <a:r>
              <a:rPr lang="en-US" dirty="0"/>
              <a:t>Comparison by age, race, gender, geographic areas and time period</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p>
        </p:txBody>
      </p:sp>
      <p:sp>
        <p:nvSpPr>
          <p:cNvPr id="116738" name="AutoShape 2" descr="Image result for vital statist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6742" name="Picture 6" descr="https://ars.els-cdn.com/content/image/1-s2.0-S2405883116300247-gr3.jpg"/>
          <p:cNvPicPr>
            <a:picLocks noChangeAspect="1" noChangeArrowheads="1"/>
          </p:cNvPicPr>
          <p:nvPr/>
        </p:nvPicPr>
        <p:blipFill>
          <a:blip r:embed="rId3"/>
          <a:srcRect/>
          <a:stretch>
            <a:fillRect/>
          </a:stretch>
        </p:blipFill>
        <p:spPr bwMode="auto">
          <a:xfrm>
            <a:off x="228600" y="1371600"/>
            <a:ext cx="8458200" cy="507151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609600"/>
            <a:ext cx="8001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Vital statistics</a:t>
            </a:r>
            <a:r>
              <a:rPr kumimoji="0" lang="en-US" sz="3600" b="1" i="0" u="none" strike="noStrike" kern="1200" cap="none" spc="0" normalizeH="0" noProof="0" dirty="0">
                <a:ln>
                  <a:noFill/>
                </a:ln>
                <a:solidFill>
                  <a:schemeClr val="tx1"/>
                </a:solidFill>
                <a:effectLst/>
                <a:uLnTx/>
                <a:uFillTx/>
                <a:latin typeface="+mj-lt"/>
                <a:ea typeface="+mj-ea"/>
                <a:cs typeface="+mj-cs"/>
              </a:rPr>
              <a:t> </a:t>
            </a:r>
            <a:r>
              <a:rPr kumimoji="0" lang="en-US" sz="3600" b="1" i="0" u="none" strike="noStrike" kern="1200" cap="none" spc="0" normalizeH="0" baseline="0" noProof="0" dirty="0">
                <a:ln>
                  <a:noFill/>
                </a:ln>
                <a:solidFill>
                  <a:schemeClr val="tx1"/>
                </a:solidFill>
                <a:effectLst/>
                <a:uLnTx/>
                <a:uFillTx/>
                <a:latin typeface="+mj-lt"/>
                <a:ea typeface="+mj-ea"/>
                <a:cs typeface="+mj-cs"/>
              </a:rPr>
              <a:t>advantages</a:t>
            </a:r>
          </a:p>
        </p:txBody>
      </p:sp>
      <p:sp>
        <p:nvSpPr>
          <p:cNvPr id="5" name="Rectangle 3"/>
          <p:cNvSpPr txBox="1">
            <a:spLocks noChangeArrowheads="1"/>
          </p:cNvSpPr>
          <p:nvPr/>
        </p:nvSpPr>
        <p:spPr>
          <a:xfrm>
            <a:off x="609600" y="2362200"/>
            <a:ext cx="7772400" cy="3276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a:ln>
                  <a:noFill/>
                </a:ln>
                <a:solidFill>
                  <a:schemeClr val="tx1"/>
                </a:solidFill>
                <a:effectLst/>
                <a:uLnTx/>
                <a:uFillTx/>
                <a:latin typeface="+mn-lt"/>
                <a:ea typeface="+mn-ea"/>
                <a:cs typeface="+mn-cs"/>
              </a:rPr>
              <a:t>Inexpensive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a:ln>
                  <a:noFill/>
                </a:ln>
                <a:solidFill>
                  <a:schemeClr val="tx1"/>
                </a:solidFill>
                <a:effectLst/>
                <a:uLnTx/>
                <a:uFillTx/>
                <a:latin typeface="+mn-lt"/>
                <a:ea typeface="+mn-ea"/>
                <a:cs typeface="+mn-cs"/>
              </a:rPr>
              <a:t>Representative of large groups and large geographic areas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a:ln>
                  <a:noFill/>
                </a:ln>
                <a:solidFill>
                  <a:schemeClr val="tx1"/>
                </a:solidFill>
                <a:effectLst/>
                <a:uLnTx/>
                <a:uFillTx/>
                <a:latin typeface="+mn-lt"/>
                <a:ea typeface="+mn-ea"/>
                <a:cs typeface="+mn-cs"/>
              </a:rPr>
              <a:t>Available over long periods of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Vital Statistics Disadvantages</a:t>
            </a:r>
            <a:endParaRPr lang="en-US" dirty="0"/>
          </a:p>
        </p:txBody>
      </p:sp>
      <p:sp>
        <p:nvSpPr>
          <p:cNvPr id="3" name="Content Placeholder 2"/>
          <p:cNvSpPr>
            <a:spLocks noGrp="1"/>
          </p:cNvSpPr>
          <p:nvPr>
            <p:ph idx="1"/>
          </p:nvPr>
        </p:nvSpPr>
        <p:spPr/>
        <p:txBody>
          <a:bodyPr/>
          <a:lstStyle/>
          <a:p>
            <a:r>
              <a:rPr lang="en-US" dirty="0"/>
              <a:t>Group “ecologic” data -- not individual</a:t>
            </a:r>
          </a:p>
          <a:p>
            <a:r>
              <a:rPr lang="en-US" dirty="0"/>
              <a:t>Uncertain accuracy of diagnoses</a:t>
            </a:r>
          </a:p>
          <a:p>
            <a:r>
              <a:rPr lang="en-US" dirty="0"/>
              <a:t>Changes in ICD codes</a:t>
            </a:r>
          </a:p>
          <a:p>
            <a:r>
              <a:rPr lang="en-US" dirty="0"/>
              <a:t>Variability in coding practices</a:t>
            </a:r>
          </a:p>
          <a:p>
            <a:r>
              <a:rPr lang="en-US" dirty="0"/>
              <a:t>Limited to available data</a:t>
            </a:r>
          </a:p>
          <a:p>
            <a:r>
              <a:rPr lang="en-US" dirty="0"/>
              <a:t>Mortality may not reflect incidence</a:t>
            </a:r>
          </a:p>
          <a:p>
            <a:r>
              <a:rPr lang="en-US" dirty="0"/>
              <a:t>Subject to ecological fallacy</a:t>
            </a:r>
          </a:p>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Ecological Studies</a:t>
            </a:r>
          </a:p>
        </p:txBody>
      </p:sp>
      <p:sp>
        <p:nvSpPr>
          <p:cNvPr id="3" name="Content Placeholder 2"/>
          <p:cNvSpPr>
            <a:spLocks noGrp="1"/>
          </p:cNvSpPr>
          <p:nvPr>
            <p:ph idx="1"/>
          </p:nvPr>
        </p:nvSpPr>
        <p:spPr/>
        <p:txBody>
          <a:bodyPr/>
          <a:lstStyle/>
          <a:p>
            <a:r>
              <a:rPr lang="en-US" dirty="0"/>
              <a:t>Ecological studies can be of 2 types:</a:t>
            </a:r>
          </a:p>
          <a:p>
            <a:r>
              <a:rPr lang="en-US" b="1" i="1" dirty="0"/>
              <a:t>Geographical</a:t>
            </a:r>
            <a:endParaRPr lang="en-US" b="1" dirty="0"/>
          </a:p>
          <a:p>
            <a:pPr lvl="1"/>
            <a:r>
              <a:rPr lang="en-US" dirty="0"/>
              <a:t>Health outcomes and risk-modifying factors are averaged for populations divided along geographical lines.</a:t>
            </a:r>
          </a:p>
          <a:p>
            <a:r>
              <a:rPr lang="en-US" b="1" i="1" dirty="0"/>
              <a:t>Temporal</a:t>
            </a:r>
            <a:endParaRPr lang="en-US" b="1" dirty="0"/>
          </a:p>
          <a:p>
            <a:pPr lvl="1"/>
            <a:r>
              <a:rPr lang="en-US" dirty="0"/>
              <a:t>Health outcomes are examined for seasonal variations or trends.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Ecological studies on BMJ Journals</a:t>
            </a:r>
          </a:p>
        </p:txBody>
      </p:sp>
      <p:sp>
        <p:nvSpPr>
          <p:cNvPr id="3" name="Content Placeholder 2"/>
          <p:cNvSpPr>
            <a:spLocks noGrp="1"/>
          </p:cNvSpPr>
          <p:nvPr>
            <p:ph idx="1"/>
          </p:nvPr>
        </p:nvSpPr>
        <p:spPr/>
        <p:txBody>
          <a:bodyPr/>
          <a:lstStyle/>
          <a:p>
            <a:r>
              <a:rPr lang="en-US" dirty="0">
                <a:hlinkClick r:id="rId2"/>
              </a:rPr>
              <a:t>https://jech.bmj.com/collection/ecologic-studies?page=1</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ＭＳ Ｐゴシック" pitchFamily="34" charset="-128"/>
              </a:rPr>
              <a:t>Research? </a:t>
            </a:r>
            <a:endParaRPr lang="en-US" b="1" dirty="0"/>
          </a:p>
        </p:txBody>
      </p:sp>
      <p:sp>
        <p:nvSpPr>
          <p:cNvPr id="3" name="Content Placeholder 2"/>
          <p:cNvSpPr>
            <a:spLocks noGrp="1"/>
          </p:cNvSpPr>
          <p:nvPr>
            <p:ph idx="1"/>
          </p:nvPr>
        </p:nvSpPr>
        <p:spPr/>
        <p:txBody>
          <a:bodyPr/>
          <a:lstStyle/>
          <a:p>
            <a:r>
              <a:rPr lang="en-GB" dirty="0"/>
              <a:t>The </a:t>
            </a:r>
            <a:r>
              <a:rPr lang="en-GB" dirty="0">
                <a:solidFill>
                  <a:srgbClr val="FF0000"/>
                </a:solidFill>
              </a:rPr>
              <a:t>systematic investigation</a:t>
            </a:r>
            <a:r>
              <a:rPr lang="en-GB" dirty="0"/>
              <a:t> and study of materials, sources, etc, in order to establish facts and reach new conclusions. </a:t>
            </a:r>
          </a:p>
          <a:p>
            <a:pPr>
              <a:buNone/>
            </a:pPr>
            <a:endParaRPr lang="en-GB" dirty="0"/>
          </a:p>
          <a:p>
            <a:pPr>
              <a:buNone/>
            </a:pPr>
            <a:r>
              <a:rPr lang="en-GB" dirty="0"/>
              <a:t>[Oxford Concise Dictionary]</a:t>
            </a:r>
            <a:endParaRPr lang="en-GB" dirty="0">
              <a:ea typeface="ＭＳ Ｐゴシック" pitchFamily="34" charset="-128"/>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13659" y="1600200"/>
            <a:ext cx="9130341" cy="463391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0" y="2133600"/>
            <a:ext cx="9144000" cy="4246684"/>
          </a:xfrm>
          <a:prstGeom prst="rect">
            <a:avLst/>
          </a:prstGeom>
          <a:noFill/>
          <a:ln w="9525">
            <a:noFill/>
            <a:miter lim="800000"/>
            <a:headEnd/>
            <a:tailEnd/>
          </a:ln>
          <a:effectLst/>
        </p:spPr>
      </p:pic>
      <p:sp>
        <p:nvSpPr>
          <p:cNvPr id="5" name="TextBox 4"/>
          <p:cNvSpPr txBox="1"/>
          <p:nvPr/>
        </p:nvSpPr>
        <p:spPr>
          <a:xfrm>
            <a:off x="1066800" y="5410200"/>
            <a:ext cx="7924800" cy="646331"/>
          </a:xfrm>
          <a:prstGeom prst="rect">
            <a:avLst/>
          </a:prstGeom>
          <a:noFill/>
          <a:ln w="28575">
            <a:solidFill>
              <a:srgbClr val="FF0000"/>
            </a:solidFill>
          </a:ln>
        </p:spPr>
        <p:txBody>
          <a:bodyPr wrap="square" rtlCol="0">
            <a:spAutoFit/>
          </a:bodyPr>
          <a:lstStyle/>
          <a:p>
            <a:r>
              <a:rPr lang="en-US" dirty="0"/>
              <a: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0" y="2209800"/>
            <a:ext cx="9061796" cy="34575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p>
        </p:txBody>
      </p:sp>
      <p:sp>
        <p:nvSpPr>
          <p:cNvPr id="3" name="Content Placeholder 2"/>
          <p:cNvSpPr>
            <a:spLocks noGrp="1"/>
          </p:cNvSpPr>
          <p:nvPr>
            <p:ph idx="1"/>
          </p:nvPr>
        </p:nvSpPr>
        <p:spPr/>
        <p:txBody>
          <a:bodyPr/>
          <a:lstStyle/>
          <a:p>
            <a:r>
              <a:rPr lang="en-US" dirty="0"/>
              <a:t>Grant WB. A multi country ecological study of cancer incidence rates in 2008 with respect to various risk-modifying factors.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p>
        </p:txBody>
      </p:sp>
      <p:sp>
        <p:nvSpPr>
          <p:cNvPr id="3" name="Content Placeholder 2"/>
          <p:cNvSpPr>
            <a:spLocks noGrp="1"/>
          </p:cNvSpPr>
          <p:nvPr>
            <p:ph idx="1"/>
          </p:nvPr>
        </p:nvSpPr>
        <p:spPr/>
        <p:txBody>
          <a:bodyPr>
            <a:normAutofit/>
          </a:bodyPr>
          <a:lstStyle/>
          <a:p>
            <a:r>
              <a:rPr lang="en-US" dirty="0"/>
              <a:t>People from countries that ate large amounts of meat had high cancer rates, whereas people from countries such as Italy, where people favored pasta, or China, where people ate rice, had low rates of cancer.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report</a:t>
            </a:r>
          </a:p>
        </p:txBody>
      </p:sp>
      <p:sp>
        <p:nvSpPr>
          <p:cNvPr id="3" name="Content Placeholder 2"/>
          <p:cNvSpPr>
            <a:spLocks noGrp="1"/>
          </p:cNvSpPr>
          <p:nvPr>
            <p:ph idx="1"/>
          </p:nvPr>
        </p:nvSpPr>
        <p:spPr/>
        <p:txBody>
          <a:bodyPr>
            <a:normAutofit lnSpcReduction="10000"/>
          </a:bodyPr>
          <a:lstStyle/>
          <a:p>
            <a:r>
              <a:rPr lang="en-US" sz="2800" dirty="0"/>
              <a:t>A case report is a detailed description of the clinical presentation, diagnosis, treatment, and outcomes of a patient (or case), often with an unusual or novel condition, to be shared for medical or educational purposes. </a:t>
            </a:r>
          </a:p>
          <a:p>
            <a:r>
              <a:rPr lang="en-US" sz="2800" dirty="0"/>
              <a:t>In physical therapy, case reports provide detailed descriptions of how therapists meet clinical, managerial, and educational challenges </a:t>
            </a:r>
            <a:r>
              <a:rPr lang="en-US" sz="2800" dirty="0">
                <a:solidFill>
                  <a:srgbClr val="FF0000"/>
                </a:solidFill>
              </a:rPr>
              <a:t>(Fitzgerald, 2007) </a:t>
            </a:r>
            <a:r>
              <a:rPr lang="en-US" sz="2800" dirty="0"/>
              <a:t>and </a:t>
            </a:r>
          </a:p>
          <a:p>
            <a:r>
              <a:rPr lang="en-US" sz="2800" dirty="0"/>
              <a:t>In a study case reports in PT have been called the “currency of practice” </a:t>
            </a:r>
            <a:r>
              <a:rPr lang="en-US" sz="2800" dirty="0">
                <a:solidFill>
                  <a:srgbClr val="FF0000"/>
                </a:solidFill>
              </a:rPr>
              <a:t>(Rothstein, 2002, p. 1063). </a:t>
            </a:r>
          </a:p>
        </p:txBody>
      </p:sp>
      <p:sp>
        <p:nvSpPr>
          <p:cNvPr id="5" name="TextBox 4"/>
          <p:cNvSpPr txBox="1"/>
          <p:nvPr/>
        </p:nvSpPr>
        <p:spPr>
          <a:xfrm>
            <a:off x="2590800" y="3200400"/>
            <a:ext cx="5715000" cy="369332"/>
          </a:xfrm>
          <a:prstGeom prst="rect">
            <a:avLst/>
          </a:prstGeom>
          <a:noFill/>
        </p:spPr>
        <p:txBody>
          <a:bodyPr wrap="square" rtlCol="0">
            <a:spAutoFit/>
          </a:bodyPr>
          <a:lstStyle/>
          <a:p>
            <a:r>
              <a:rPr lang="en-US" dirty="0">
                <a:hlinkClick r:id="rId2"/>
              </a:rPr>
              <a:t>https://files.eric.ed.gov/fulltext/EJ915929.pdf</a:t>
            </a:r>
            <a:r>
              <a:rPr lang="en-US"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Example </a:t>
            </a:r>
            <a:br>
              <a:rPr lang="en-US" dirty="0"/>
            </a:br>
            <a:r>
              <a:rPr lang="en-US" sz="3600" dirty="0">
                <a:hlinkClick r:id="rId2"/>
              </a:rPr>
              <a:t>https://dune.une.edu/cgi/viewcontent.cgi?article=1081&amp;context=pt_studcrpaper</a:t>
            </a:r>
            <a:r>
              <a:rPr lang="en-US" sz="3600" dirty="0"/>
              <a:t> </a:t>
            </a:r>
          </a:p>
        </p:txBody>
      </p:sp>
      <p:pic>
        <p:nvPicPr>
          <p:cNvPr id="4098" name="Picture 2"/>
          <p:cNvPicPr>
            <a:picLocks noChangeAspect="1" noChangeArrowheads="1"/>
          </p:cNvPicPr>
          <p:nvPr/>
        </p:nvPicPr>
        <p:blipFill>
          <a:blip r:embed="rId3"/>
          <a:srcRect/>
          <a:stretch>
            <a:fillRect/>
          </a:stretch>
        </p:blipFill>
        <p:spPr bwMode="auto">
          <a:xfrm>
            <a:off x="228600" y="2057400"/>
            <a:ext cx="8763000" cy="4599584"/>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143000"/>
          </a:xfrm>
        </p:spPr>
        <p:txBody>
          <a:bodyPr>
            <a:normAutofit fontScale="90000"/>
          </a:bodyPr>
          <a:lstStyle/>
          <a:p>
            <a:r>
              <a:rPr lang="en-US" dirty="0"/>
              <a:t>Example</a:t>
            </a:r>
            <a:br>
              <a:rPr lang="en-US" dirty="0"/>
            </a:br>
            <a:r>
              <a:rPr lang="en-US" sz="4000" dirty="0">
                <a:hlinkClick r:id="rId2"/>
              </a:rPr>
              <a:t>https://dune.une.edu/cgi/viewcontent.cgi?article=1067&amp;context=pt_studcrpaper</a:t>
            </a:r>
            <a:r>
              <a:rPr lang="en-US" sz="4000" dirty="0"/>
              <a:t>  </a:t>
            </a:r>
            <a:br>
              <a:rPr lang="en-US" dirty="0"/>
            </a:br>
            <a:endParaRPr lang="en-US" dirty="0"/>
          </a:p>
        </p:txBody>
      </p:sp>
      <p:pic>
        <p:nvPicPr>
          <p:cNvPr id="5122" name="Picture 2"/>
          <p:cNvPicPr>
            <a:picLocks noChangeAspect="1" noChangeArrowheads="1"/>
          </p:cNvPicPr>
          <p:nvPr/>
        </p:nvPicPr>
        <p:blipFill>
          <a:blip r:embed="rId3"/>
          <a:srcRect/>
          <a:stretch>
            <a:fillRect/>
          </a:stretch>
        </p:blipFill>
        <p:spPr bwMode="auto">
          <a:xfrm>
            <a:off x="0" y="3276600"/>
            <a:ext cx="9393278" cy="28194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b="1" dirty="0"/>
              <a:t>Example </a:t>
            </a:r>
          </a:p>
        </p:txBody>
      </p:sp>
      <p:pic>
        <p:nvPicPr>
          <p:cNvPr id="6146" name="Picture 2"/>
          <p:cNvPicPr>
            <a:picLocks noChangeAspect="1" noChangeArrowheads="1"/>
          </p:cNvPicPr>
          <p:nvPr/>
        </p:nvPicPr>
        <p:blipFill>
          <a:blip r:embed="rId2"/>
          <a:srcRect/>
          <a:stretch>
            <a:fillRect/>
          </a:stretch>
        </p:blipFill>
        <p:spPr bwMode="auto">
          <a:xfrm>
            <a:off x="0" y="3276600"/>
            <a:ext cx="9268485" cy="2971800"/>
          </a:xfrm>
          <a:prstGeom prst="rect">
            <a:avLst/>
          </a:prstGeom>
          <a:noFill/>
          <a:ln w="9525">
            <a:noFill/>
            <a:miter lim="800000"/>
            <a:headEnd/>
            <a:tailEnd/>
          </a:ln>
          <a:effectLst/>
        </p:spPr>
      </p:pic>
      <p:sp>
        <p:nvSpPr>
          <p:cNvPr id="4" name="TextBox 3"/>
          <p:cNvSpPr txBox="1"/>
          <p:nvPr/>
        </p:nvSpPr>
        <p:spPr>
          <a:xfrm>
            <a:off x="533400" y="2057400"/>
            <a:ext cx="8077200" cy="1077218"/>
          </a:xfrm>
          <a:prstGeom prst="rect">
            <a:avLst/>
          </a:prstGeom>
          <a:noFill/>
        </p:spPr>
        <p:txBody>
          <a:bodyPr wrap="square" rtlCol="0">
            <a:spAutoFit/>
          </a:bodyPr>
          <a:lstStyle/>
          <a:p>
            <a:pPr algn="ctr"/>
            <a:r>
              <a:rPr lang="en-US" sz="3200" dirty="0">
                <a:hlinkClick r:id="rId3"/>
              </a:rPr>
              <a:t>https://dune.une.edu/cgi/viewcontent.cgi?article=1086&amp;context=pt_studcrpaper</a:t>
            </a: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reports of PT </a:t>
            </a:r>
          </a:p>
        </p:txBody>
      </p:sp>
      <p:sp>
        <p:nvSpPr>
          <p:cNvPr id="3" name="Content Placeholder 2"/>
          <p:cNvSpPr>
            <a:spLocks noGrp="1"/>
          </p:cNvSpPr>
          <p:nvPr>
            <p:ph idx="1"/>
          </p:nvPr>
        </p:nvSpPr>
        <p:spPr/>
        <p:txBody>
          <a:bodyPr/>
          <a:lstStyle/>
          <a:p>
            <a:r>
              <a:rPr lang="en-US" dirty="0"/>
              <a:t>Collection of more than 80 case reports in physical therapy published from 2014-18 </a:t>
            </a:r>
          </a:p>
          <a:p>
            <a:endParaRPr lang="en-US" dirty="0"/>
          </a:p>
          <a:p>
            <a:r>
              <a:rPr lang="en-US" dirty="0">
                <a:hlinkClick r:id="rId2"/>
              </a:rPr>
              <a:t>https://dune.une.edu/pt_studcrpaper/</a:t>
            </a:r>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382000" cy="5029200"/>
          </a:xfrm>
        </p:spPr>
        <p:txBody>
          <a:bodyPr>
            <a:normAutofit/>
          </a:bodyPr>
          <a:lstStyle/>
          <a:p>
            <a:pPr marL="274320" indent="-274320">
              <a:lnSpc>
                <a:spcPct val="110000"/>
              </a:lnSpc>
              <a:buClr>
                <a:schemeClr val="accent3"/>
              </a:buClr>
              <a:buFont typeface="Wingdings 2"/>
              <a:buChar char=""/>
              <a:defRPr/>
            </a:pPr>
            <a:r>
              <a:rPr lang="en-GB" dirty="0"/>
              <a:t>Research is what we do when we have a question or a problem we want to resolve</a:t>
            </a:r>
          </a:p>
          <a:p>
            <a:pPr marL="274320" indent="-274320">
              <a:lnSpc>
                <a:spcPct val="110000"/>
              </a:lnSpc>
              <a:buClr>
                <a:schemeClr val="accent3"/>
              </a:buClr>
              <a:buNone/>
              <a:defRPr/>
            </a:pPr>
            <a:endParaRPr lang="en-GB" dirty="0"/>
          </a:p>
          <a:p>
            <a:pPr marL="274320" indent="-274320">
              <a:lnSpc>
                <a:spcPct val="110000"/>
              </a:lnSpc>
              <a:buClr>
                <a:schemeClr val="accent3"/>
              </a:buClr>
              <a:buFont typeface="Wingdings 2"/>
              <a:buChar char=""/>
              <a:defRPr/>
            </a:pPr>
            <a:r>
              <a:rPr lang="en-GB" dirty="0"/>
              <a:t>We may already think we know the answer to our question already</a:t>
            </a:r>
          </a:p>
          <a:p>
            <a:pPr marL="274320" indent="-274320">
              <a:lnSpc>
                <a:spcPct val="110000"/>
              </a:lnSpc>
              <a:buClr>
                <a:schemeClr val="accent3"/>
              </a:buClr>
              <a:buFont typeface="Wingdings 2"/>
              <a:buChar char=""/>
              <a:defRPr/>
            </a:pP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dirty="0"/>
              <a:t>Steps of writing case report in physical therapy</a:t>
            </a:r>
            <a:br>
              <a:rPr lang="en-US" b="1" dirty="0"/>
            </a:br>
            <a:r>
              <a:rPr lang="en-US" b="1" dirty="0"/>
              <a:t>Step 1: Examination and Purpose</a:t>
            </a:r>
            <a:br>
              <a:rPr lang="en-US" b="1" dirty="0"/>
            </a:br>
            <a:endParaRPr lang="en-US" b="1" dirty="0"/>
          </a:p>
        </p:txBody>
      </p:sp>
      <p:sp>
        <p:nvSpPr>
          <p:cNvPr id="3" name="Content Placeholder 2"/>
          <p:cNvSpPr>
            <a:spLocks noGrp="1"/>
          </p:cNvSpPr>
          <p:nvPr>
            <p:ph idx="1"/>
          </p:nvPr>
        </p:nvSpPr>
        <p:spPr>
          <a:xfrm>
            <a:off x="457200" y="2133600"/>
            <a:ext cx="8229600" cy="4495800"/>
          </a:xfrm>
        </p:spPr>
        <p:txBody>
          <a:bodyPr>
            <a:normAutofit/>
          </a:bodyPr>
          <a:lstStyle/>
          <a:p>
            <a:r>
              <a:rPr lang="en-US" sz="2800" dirty="0"/>
              <a:t>What is the patient’s chief complaint or problem? What is the medical diagnosis?</a:t>
            </a:r>
          </a:p>
          <a:p>
            <a:r>
              <a:rPr lang="en-US" sz="2800" dirty="0"/>
              <a:t>State the reasons for referral to physical therapy.</a:t>
            </a:r>
          </a:p>
          <a:p>
            <a:r>
              <a:rPr lang="en-US" sz="2800" dirty="0"/>
              <a:t>Provide pertinent information about the patient’s medical and social history, living environment, social and health habits, functional status and activity level, and medications.</a:t>
            </a:r>
          </a:p>
          <a:p>
            <a:r>
              <a:rPr lang="en-US" sz="2800" dirty="0"/>
              <a:t>Provide pertinent information from the systems review.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1: Examination and Purpose</a:t>
            </a:r>
            <a:br>
              <a:rPr lang="en-US" b="1" dirty="0"/>
            </a:br>
            <a:r>
              <a:rPr lang="en-US" b="1" dirty="0"/>
              <a:t>cont …</a:t>
            </a:r>
            <a:endParaRPr lang="en-US" dirty="0"/>
          </a:p>
        </p:txBody>
      </p:sp>
      <p:sp>
        <p:nvSpPr>
          <p:cNvPr id="3" name="Content Placeholder 2"/>
          <p:cNvSpPr>
            <a:spLocks noGrp="1"/>
          </p:cNvSpPr>
          <p:nvPr>
            <p:ph idx="1"/>
          </p:nvPr>
        </p:nvSpPr>
        <p:spPr/>
        <p:txBody>
          <a:bodyPr>
            <a:normAutofit/>
          </a:bodyPr>
          <a:lstStyle/>
          <a:p>
            <a:r>
              <a:rPr lang="en-US" sz="2800" dirty="0"/>
              <a:t>Construct a Table that reports the results of the tests and measurements.</a:t>
            </a:r>
          </a:p>
          <a:p>
            <a:r>
              <a:rPr lang="en-US" sz="2800" dirty="0"/>
              <a:t>Provide citations on the reliability and validity of the individual tests and measures.</a:t>
            </a:r>
          </a:p>
          <a:p>
            <a:r>
              <a:rPr lang="en-US" sz="2800" dirty="0"/>
              <a:t>Explain why you selected this patient/client for a case report. How will your case report add to the body of knowledge in physical therapy?</a:t>
            </a:r>
          </a:p>
          <a:p>
            <a:r>
              <a:rPr lang="en-US" sz="2800" dirty="0"/>
              <a:t>State the purpose of your case report.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2: Evaluation, Diagnosis, and Prognosis</a:t>
            </a:r>
          </a:p>
        </p:txBody>
      </p:sp>
      <p:sp>
        <p:nvSpPr>
          <p:cNvPr id="3" name="Content Placeholder 2"/>
          <p:cNvSpPr>
            <a:spLocks noGrp="1"/>
          </p:cNvSpPr>
          <p:nvPr>
            <p:ph idx="1"/>
          </p:nvPr>
        </p:nvSpPr>
        <p:spPr/>
        <p:txBody>
          <a:bodyPr>
            <a:noAutofit/>
          </a:bodyPr>
          <a:lstStyle/>
          <a:p>
            <a:r>
              <a:rPr lang="en-US" sz="2800" dirty="0"/>
              <a:t>Discuss your interpretation of the information you obtained in the examination </a:t>
            </a:r>
          </a:p>
          <a:p>
            <a:r>
              <a:rPr lang="en-US" sz="2800" dirty="0"/>
              <a:t>What are the patient’s impairments, functional limitations, and disabilities? </a:t>
            </a:r>
          </a:p>
          <a:p>
            <a:r>
              <a:rPr lang="en-US" sz="2800" dirty="0"/>
              <a:t>Explain how any </a:t>
            </a:r>
            <a:r>
              <a:rPr lang="en-US" sz="2800" dirty="0" err="1"/>
              <a:t>comorbidities</a:t>
            </a:r>
            <a:r>
              <a:rPr lang="en-US" sz="2800" dirty="0"/>
              <a:t> may affect prognosis, goals, expected outcomes, and plan of care.</a:t>
            </a:r>
          </a:p>
          <a:p>
            <a:r>
              <a:rPr lang="en-US" sz="2800" dirty="0"/>
              <a:t>What is the patient’s physical therapy diagnosis from the Guide to Physical Therapist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2: Evaluation, Diagnosis, and Prognosis                  cont …</a:t>
            </a:r>
            <a:endParaRPr lang="en-US" dirty="0"/>
          </a:p>
        </p:txBody>
      </p:sp>
      <p:sp>
        <p:nvSpPr>
          <p:cNvPr id="3" name="Content Placeholder 2"/>
          <p:cNvSpPr>
            <a:spLocks noGrp="1"/>
          </p:cNvSpPr>
          <p:nvPr>
            <p:ph idx="1"/>
          </p:nvPr>
        </p:nvSpPr>
        <p:spPr/>
        <p:txBody>
          <a:bodyPr>
            <a:normAutofit/>
          </a:bodyPr>
          <a:lstStyle/>
          <a:p>
            <a:r>
              <a:rPr lang="en-US" sz="2800" dirty="0"/>
              <a:t>What is the patient’s prognosis for improvement with physical therapy? </a:t>
            </a:r>
          </a:p>
          <a:p>
            <a:r>
              <a:rPr lang="en-US" sz="2800" dirty="0"/>
              <a:t>Provide a rationale for your prognosis that is based on theoretical argument, clinical experience, or previous research?</a:t>
            </a:r>
          </a:p>
          <a:p>
            <a:r>
              <a:rPr lang="en-US" sz="2800" dirty="0"/>
              <a:t>What are the short-term and long-term or discharge goals for physical therapy? </a:t>
            </a:r>
          </a:p>
          <a:p>
            <a:r>
              <a:rPr lang="en-US" sz="2800" dirty="0"/>
              <a:t>What goals and outcomes does the patient (or family) have for physical therapy? </a:t>
            </a:r>
          </a:p>
          <a:p>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3: Plan of Care and Interventions</a:t>
            </a:r>
          </a:p>
        </p:txBody>
      </p:sp>
      <p:sp>
        <p:nvSpPr>
          <p:cNvPr id="3" name="Content Placeholder 2"/>
          <p:cNvSpPr>
            <a:spLocks noGrp="1"/>
          </p:cNvSpPr>
          <p:nvPr>
            <p:ph idx="1"/>
          </p:nvPr>
        </p:nvSpPr>
        <p:spPr/>
        <p:txBody>
          <a:bodyPr>
            <a:noAutofit/>
          </a:bodyPr>
          <a:lstStyle/>
          <a:p>
            <a:r>
              <a:rPr lang="en-US" sz="2400" dirty="0"/>
              <a:t>Outline the physical therapy plan of care for: coordination, communication, and documentation, patient/client related instruction, and procedural interventions.</a:t>
            </a:r>
          </a:p>
          <a:p>
            <a:r>
              <a:rPr lang="en-US" sz="2400" dirty="0"/>
              <a:t>Explain your decision-making process that led from evaluation, diagnosis, and prognosis to the plan of care and the selection of the interventions. </a:t>
            </a:r>
          </a:p>
          <a:p>
            <a:r>
              <a:rPr lang="en-US" sz="2400" dirty="0"/>
              <a:t>What interventions were provided?</a:t>
            </a:r>
          </a:p>
          <a:p>
            <a:r>
              <a:rPr lang="en-US" sz="2400" dirty="0"/>
              <a:t>Describe the chronology of interventions and explain the rationale for any changes over time.</a:t>
            </a:r>
          </a:p>
          <a:p>
            <a:r>
              <a:rPr lang="en-US" sz="2400" dirty="0"/>
              <a:t>Provide a rationale for the interventions based on theoretical argument, clinical experience, or previous research.</a:t>
            </a:r>
          </a:p>
          <a:p>
            <a:r>
              <a:rPr lang="en-US" sz="2400" dirty="0"/>
              <a:t>Explain the rationale for any changes that were made in the intervention.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4: Outcomes</a:t>
            </a:r>
          </a:p>
        </p:txBody>
      </p:sp>
      <p:sp>
        <p:nvSpPr>
          <p:cNvPr id="3" name="Content Placeholder 2"/>
          <p:cNvSpPr>
            <a:spLocks noGrp="1"/>
          </p:cNvSpPr>
          <p:nvPr>
            <p:ph idx="1"/>
          </p:nvPr>
        </p:nvSpPr>
        <p:spPr/>
        <p:txBody>
          <a:bodyPr>
            <a:normAutofit/>
          </a:bodyPr>
          <a:lstStyle/>
          <a:p>
            <a:r>
              <a:rPr lang="en-US" sz="2800" dirty="0"/>
              <a:t>Estimate the number of physical therapy treatment sessions the patient received.</a:t>
            </a:r>
          </a:p>
          <a:p>
            <a:r>
              <a:rPr lang="en-US" sz="2800" dirty="0"/>
              <a:t> Include Table(s) of the results of the most relevant tests and measures or outcome measures made at admission and discharge from PT (or initial and final measures).</a:t>
            </a:r>
          </a:p>
          <a:p>
            <a:r>
              <a:rPr lang="en-US" sz="2800" dirty="0"/>
              <a:t>Include any Figure(s) (e.g., photographs, etc) or Appendix you plan to include in the report.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Series</a:t>
            </a:r>
            <a:endParaRPr lang="en-US" dirty="0"/>
          </a:p>
        </p:txBody>
      </p:sp>
      <p:sp>
        <p:nvSpPr>
          <p:cNvPr id="3" name="Content Placeholder 2"/>
          <p:cNvSpPr>
            <a:spLocks noGrp="1"/>
          </p:cNvSpPr>
          <p:nvPr>
            <p:ph idx="1"/>
          </p:nvPr>
        </p:nvSpPr>
        <p:spPr/>
        <p:txBody>
          <a:bodyPr>
            <a:normAutofit/>
          </a:bodyPr>
          <a:lstStyle/>
          <a:p>
            <a:r>
              <a:rPr lang="en-US" dirty="0"/>
              <a:t>The case series design is an extension of the case report. </a:t>
            </a:r>
          </a:p>
          <a:p>
            <a:r>
              <a:rPr lang="en-US" dirty="0"/>
              <a:t>Experience of a group of patients with a similar diagnosis</a:t>
            </a:r>
          </a:p>
          <a:p>
            <a:r>
              <a:rPr lang="en-US" dirty="0"/>
              <a:t>Cases may be identified from a single or multiple sources</a:t>
            </a:r>
          </a:p>
          <a:p>
            <a:r>
              <a:rPr lang="en-US" dirty="0"/>
              <a:t>Generally report on new/unique condition</a:t>
            </a:r>
          </a:p>
          <a:p>
            <a:r>
              <a:rPr lang="en-US" dirty="0"/>
              <a:t>May be only realistic design for rare disorders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nSpc>
                <a:spcPct val="90000"/>
              </a:lnSpc>
            </a:pPr>
            <a:r>
              <a:rPr lang="en-GB" sz="2800" dirty="0"/>
              <a:t>Usually a coherent and consecutive set of cases of a disease (or similar problem) which derive from either the practice of one or more health care professionals or a defined health care setting e.g. a hospital or family practice. </a:t>
            </a:r>
          </a:p>
          <a:p>
            <a:pPr>
              <a:lnSpc>
                <a:spcPct val="90000"/>
              </a:lnSpc>
            </a:pPr>
            <a:r>
              <a:rPr lang="en-GB" sz="2800" dirty="0"/>
              <a:t>A case-series is, effectively, a register of cases. </a:t>
            </a:r>
          </a:p>
          <a:p>
            <a:pPr>
              <a:lnSpc>
                <a:spcPct val="90000"/>
              </a:lnSpc>
            </a:pPr>
            <a:r>
              <a:rPr lang="en-GB" sz="2800" dirty="0"/>
              <a:t>Analyse cases together to learn about the disease. </a:t>
            </a:r>
          </a:p>
          <a:p>
            <a:pPr>
              <a:lnSpc>
                <a:spcPct val="90000"/>
              </a:lnSpc>
            </a:pPr>
            <a:r>
              <a:rPr lang="en-GB" sz="2800" dirty="0"/>
              <a:t>Clinical case-series are of value in epidemiology. </a:t>
            </a:r>
          </a:p>
          <a:p>
            <a:pPr>
              <a:lnSpc>
                <a:spcPct val="90000"/>
              </a:lnSpc>
            </a:pPr>
            <a:r>
              <a:rPr lang="en-GB" sz="2800" dirty="0"/>
              <a:t>Studying symptoms and signs. </a:t>
            </a:r>
          </a:p>
          <a:p>
            <a:pPr>
              <a:lnSpc>
                <a:spcPct val="90000"/>
              </a:lnSpc>
            </a:pPr>
            <a:r>
              <a:rPr lang="en-GB" sz="2800" dirty="0"/>
              <a:t>Creating case definitions, Clinical education, audit and research. </a:t>
            </a:r>
          </a:p>
          <a:p>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600" b="1" dirty="0"/>
              <a:t>Advantages</a:t>
            </a:r>
          </a:p>
          <a:p>
            <a:pPr lvl="2"/>
            <a:r>
              <a:rPr lang="en-US" sz="2800" dirty="0"/>
              <a:t>Useful for hypothesis generation</a:t>
            </a:r>
          </a:p>
          <a:p>
            <a:pPr lvl="2"/>
            <a:r>
              <a:rPr lang="en-US" sz="2800" dirty="0"/>
              <a:t>Informative for very rare disease with few established risk factors</a:t>
            </a:r>
          </a:p>
          <a:p>
            <a:pPr lvl="2"/>
            <a:r>
              <a:rPr lang="en-US" sz="2800" dirty="0"/>
              <a:t>Characterizes averages for disorder</a:t>
            </a:r>
          </a:p>
          <a:p>
            <a:pPr lvl="2"/>
            <a:endParaRPr lang="en-US" sz="2800" b="1" dirty="0"/>
          </a:p>
          <a:p>
            <a:r>
              <a:rPr lang="en-US" sz="3600" b="1" dirty="0"/>
              <a:t>Disadvantages</a:t>
            </a:r>
          </a:p>
          <a:p>
            <a:pPr lvl="2"/>
            <a:r>
              <a:rPr lang="en-US" sz="2800" dirty="0"/>
              <a:t>Cannot study cause and effect relationships</a:t>
            </a:r>
          </a:p>
          <a:p>
            <a:pPr lvl="2"/>
            <a:r>
              <a:rPr lang="en-US" sz="2800" dirty="0"/>
              <a:t>Cannot assess disease frequency</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designandco_137_la_0"/>
          <p:cNvPicPr>
            <a:picLocks noChangeAspect="1" noChangeArrowheads="1"/>
          </p:cNvPicPr>
          <p:nvPr/>
        </p:nvPicPr>
        <p:blipFill>
          <a:blip r:embed="rId2"/>
          <a:srcRect/>
          <a:stretch>
            <a:fillRect/>
          </a:stretch>
        </p:blipFill>
        <p:spPr bwMode="auto">
          <a:xfrm>
            <a:off x="0" y="1371600"/>
            <a:ext cx="8915400" cy="4800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Study design</a:t>
            </a:r>
            <a:endParaRPr lang="en-US" dirty="0"/>
          </a:p>
        </p:txBody>
      </p:sp>
      <p:sp>
        <p:nvSpPr>
          <p:cNvPr id="3" name="Content Placeholder 2"/>
          <p:cNvSpPr>
            <a:spLocks noGrp="1"/>
          </p:cNvSpPr>
          <p:nvPr>
            <p:ph idx="1"/>
          </p:nvPr>
        </p:nvSpPr>
        <p:spPr/>
        <p:txBody>
          <a:bodyPr/>
          <a:lstStyle/>
          <a:p>
            <a:r>
              <a:rPr lang="en-US" dirty="0"/>
              <a:t>A study design is a specific plan or protocol for  conducting the study, </a:t>
            </a:r>
          </a:p>
          <a:p>
            <a:r>
              <a:rPr lang="en-US" dirty="0"/>
              <a:t>It allows the  investigator to translate the </a:t>
            </a:r>
            <a:r>
              <a:rPr lang="en-US" dirty="0">
                <a:solidFill>
                  <a:srgbClr val="FF0000"/>
                </a:solidFill>
              </a:rPr>
              <a:t>conceptual  </a:t>
            </a:r>
            <a:r>
              <a:rPr lang="en-US" dirty="0"/>
              <a:t>hypothesis into an </a:t>
            </a:r>
            <a:r>
              <a:rPr lang="en-US" dirty="0">
                <a:solidFill>
                  <a:srgbClr val="FF0000"/>
                </a:solidFill>
              </a:rPr>
              <a:t>operational</a:t>
            </a:r>
            <a:r>
              <a:rPr lang="en-US" dirty="0">
                <a:solidFill>
                  <a:schemeClr val="hlink"/>
                </a:solidFill>
              </a:rPr>
              <a:t> </a:t>
            </a:r>
            <a:r>
              <a:rPr lang="en-US" dirty="0"/>
              <a:t>one.</a:t>
            </a:r>
            <a:endParaRPr lang="en-CA"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ＭＳ Ｐゴシック" pitchFamily="34" charset="-128"/>
              </a:rPr>
              <a:t>Distinguishing features of studies</a:t>
            </a:r>
            <a:endParaRPr lang="en-US" b="1" dirty="0"/>
          </a:p>
        </p:txBody>
      </p:sp>
      <p:sp>
        <p:nvSpPr>
          <p:cNvPr id="3" name="Content Placeholder 2"/>
          <p:cNvSpPr>
            <a:spLocks noGrp="1"/>
          </p:cNvSpPr>
          <p:nvPr>
            <p:ph idx="1"/>
          </p:nvPr>
        </p:nvSpPr>
        <p:spPr/>
        <p:txBody>
          <a:bodyPr/>
          <a:lstStyle/>
          <a:p>
            <a:pPr marL="365125" indent="-255588">
              <a:lnSpc>
                <a:spcPct val="90000"/>
              </a:lnSpc>
              <a:buFontTx/>
              <a:buChar char="•"/>
            </a:pPr>
            <a:endParaRPr lang="en-GB" dirty="0">
              <a:ea typeface="ＭＳ Ｐゴシック" pitchFamily="34" charset="-128"/>
            </a:endParaRPr>
          </a:p>
          <a:p>
            <a:pPr marL="365125" indent="-255588">
              <a:lnSpc>
                <a:spcPct val="90000"/>
              </a:lnSpc>
              <a:buFontTx/>
              <a:buChar char="•"/>
            </a:pPr>
            <a:r>
              <a:rPr lang="en-GB" dirty="0">
                <a:ea typeface="ＭＳ Ｐゴシック" pitchFamily="34" charset="-128"/>
              </a:rPr>
              <a:t>Experimental or observational </a:t>
            </a:r>
          </a:p>
          <a:p>
            <a:pPr marL="365125" indent="-255588">
              <a:lnSpc>
                <a:spcPct val="90000"/>
              </a:lnSpc>
              <a:buFontTx/>
              <a:buChar char="•"/>
            </a:pPr>
            <a:r>
              <a:rPr lang="en-GB" dirty="0">
                <a:ea typeface="ＭＳ Ｐゴシック" pitchFamily="34" charset="-128"/>
              </a:rPr>
              <a:t>Randomised or non-randomised</a:t>
            </a:r>
          </a:p>
          <a:p>
            <a:pPr marL="365125" indent="-255588">
              <a:lnSpc>
                <a:spcPct val="90000"/>
              </a:lnSpc>
              <a:buFontTx/>
              <a:buChar char="•"/>
            </a:pPr>
            <a:r>
              <a:rPr lang="en-GB" dirty="0">
                <a:ea typeface="ＭＳ Ｐゴシック" pitchFamily="34" charset="-128"/>
              </a:rPr>
              <a:t>Longitudinal or cross-sectional</a:t>
            </a:r>
          </a:p>
          <a:p>
            <a:pPr marL="365125" indent="-255588">
              <a:lnSpc>
                <a:spcPct val="90000"/>
              </a:lnSpc>
              <a:buFontTx/>
              <a:buChar char="•"/>
            </a:pPr>
            <a:r>
              <a:rPr lang="en-GB" dirty="0">
                <a:ea typeface="ＭＳ Ｐゴシック" pitchFamily="34" charset="-128"/>
              </a:rPr>
              <a:t>Prospective or retrospective</a:t>
            </a:r>
          </a:p>
          <a:p>
            <a:pPr marL="365125" indent="-255588">
              <a:lnSpc>
                <a:spcPct val="90000"/>
              </a:lnSpc>
              <a:buFontTx/>
              <a:buChar char="•"/>
            </a:pPr>
            <a:r>
              <a:rPr lang="en-GB" dirty="0">
                <a:ea typeface="ＭＳ Ｐゴシック" pitchFamily="34" charset="-128"/>
              </a:rPr>
              <a:t>Descriptive or comparative</a:t>
            </a:r>
          </a:p>
          <a:p>
            <a:pPr marL="365125" indent="-255588">
              <a:lnSpc>
                <a:spcPct val="90000"/>
              </a:lnSpc>
              <a:buFontTx/>
              <a:buChar char="•"/>
            </a:pPr>
            <a:endParaRPr lang="en-GB" dirty="0">
              <a:ea typeface="ＭＳ Ｐゴシック" pitchFamily="34" charset="-128"/>
            </a:endParaRP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ＭＳ Ｐゴシック" pitchFamily="34" charset="-128"/>
              </a:rPr>
              <a:t>Cohort studies</a:t>
            </a:r>
            <a:endParaRPr lang="en-US" dirty="0"/>
          </a:p>
        </p:txBody>
      </p:sp>
      <p:sp>
        <p:nvSpPr>
          <p:cNvPr id="3" name="Content Placeholder 2"/>
          <p:cNvSpPr>
            <a:spLocks noGrp="1"/>
          </p:cNvSpPr>
          <p:nvPr>
            <p:ph idx="1"/>
          </p:nvPr>
        </p:nvSpPr>
        <p:spPr/>
        <p:txBody>
          <a:bodyPr>
            <a:normAutofit fontScale="85000" lnSpcReduction="10000"/>
          </a:bodyPr>
          <a:lstStyle/>
          <a:p>
            <a:pPr marL="365125" indent="-255588">
              <a:lnSpc>
                <a:spcPct val="90000"/>
              </a:lnSpc>
              <a:buFontTx/>
              <a:buChar char="•"/>
            </a:pPr>
            <a:r>
              <a:rPr lang="en-GB" dirty="0">
                <a:ea typeface="ＭＳ Ｐゴシック" pitchFamily="34" charset="-128"/>
              </a:rPr>
              <a:t>The observation of a cohort over time to measure outcome(s)</a:t>
            </a:r>
          </a:p>
          <a:p>
            <a:pPr marL="365125" indent="-255588">
              <a:lnSpc>
                <a:spcPct val="90000"/>
              </a:lnSpc>
              <a:buNone/>
            </a:pPr>
            <a:endParaRPr lang="en-GB" dirty="0">
              <a:ea typeface="ＭＳ Ｐゴシック" pitchFamily="34" charset="-128"/>
            </a:endParaRPr>
          </a:p>
          <a:p>
            <a:pPr marL="365125" indent="-255588">
              <a:lnSpc>
                <a:spcPct val="90000"/>
              </a:lnSpc>
              <a:buFontTx/>
              <a:buChar char="•"/>
            </a:pPr>
            <a:r>
              <a:rPr lang="en-GB" dirty="0">
                <a:ea typeface="ＭＳ Ｐゴシック" pitchFamily="34" charset="-128"/>
              </a:rPr>
              <a:t>Synonymous terms </a:t>
            </a:r>
            <a:endParaRPr lang="en-GB" altLang="ja-JP" dirty="0">
              <a:cs typeface="HGP明朝E"/>
            </a:endParaRPr>
          </a:p>
          <a:p>
            <a:pPr marL="620713" lvl="1" indent="0">
              <a:lnSpc>
                <a:spcPct val="90000"/>
              </a:lnSpc>
              <a:spcBef>
                <a:spcPts val="325"/>
              </a:spcBef>
              <a:buFont typeface="Verdana" pitchFamily="34" charset="0"/>
              <a:buChar char="◦"/>
            </a:pPr>
            <a:r>
              <a:rPr lang="en-GB" dirty="0">
                <a:solidFill>
                  <a:schemeClr val="tx2"/>
                </a:solidFill>
              </a:rPr>
              <a:t>Follow-up</a:t>
            </a:r>
          </a:p>
          <a:p>
            <a:pPr marL="620713" lvl="1" indent="0">
              <a:lnSpc>
                <a:spcPct val="90000"/>
              </a:lnSpc>
              <a:spcBef>
                <a:spcPts val="325"/>
              </a:spcBef>
              <a:buFont typeface="Verdana" pitchFamily="34" charset="0"/>
              <a:buChar char="◦"/>
            </a:pPr>
            <a:r>
              <a:rPr lang="en-GB" dirty="0">
                <a:solidFill>
                  <a:schemeClr val="tx2"/>
                </a:solidFill>
              </a:rPr>
              <a:t>Longitudinal</a:t>
            </a:r>
          </a:p>
          <a:p>
            <a:pPr marL="620713" lvl="1" indent="0">
              <a:lnSpc>
                <a:spcPct val="90000"/>
              </a:lnSpc>
              <a:spcBef>
                <a:spcPts val="325"/>
              </a:spcBef>
              <a:buFont typeface="Verdana" pitchFamily="34" charset="0"/>
              <a:buChar char="◦"/>
            </a:pPr>
            <a:r>
              <a:rPr lang="en-GB" dirty="0">
                <a:solidFill>
                  <a:schemeClr val="tx2"/>
                </a:solidFill>
              </a:rPr>
              <a:t>Prospective</a:t>
            </a:r>
          </a:p>
          <a:p>
            <a:pPr marL="620713" lvl="1" indent="0">
              <a:lnSpc>
                <a:spcPct val="90000"/>
              </a:lnSpc>
              <a:spcBef>
                <a:spcPts val="325"/>
              </a:spcBef>
              <a:buNone/>
            </a:pPr>
            <a:endParaRPr lang="en-GB" dirty="0">
              <a:solidFill>
                <a:schemeClr val="tx2"/>
              </a:solidFill>
            </a:endParaRPr>
          </a:p>
          <a:p>
            <a:pPr marL="365125" indent="-255588">
              <a:lnSpc>
                <a:spcPct val="90000"/>
              </a:lnSpc>
              <a:buFontTx/>
              <a:buChar char="•"/>
            </a:pPr>
            <a:r>
              <a:rPr lang="en-GB" dirty="0">
                <a:ea typeface="ＭＳ Ｐゴシック" pitchFamily="34" charset="-128"/>
              </a:rPr>
              <a:t>Often analytical (analyse associations between rates of outcomes and risk factors or predictive factors)</a:t>
            </a:r>
          </a:p>
          <a:p>
            <a:pPr marL="365125" indent="-255588">
              <a:lnSpc>
                <a:spcPct val="90000"/>
              </a:lnSpc>
              <a:buFontTx/>
              <a:buChar char="•"/>
            </a:pPr>
            <a:r>
              <a:rPr lang="en-GB" dirty="0">
                <a:ea typeface="ＭＳ Ｐゴシック" pitchFamily="34" charset="-128"/>
              </a:rPr>
              <a:t>Can also be descriptive (describe incidence rates of an outcome over time or natural history of disease)</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28625" y="1628775"/>
            <a:ext cx="2963863" cy="369888"/>
          </a:xfrm>
          <a:prstGeom prst="rect">
            <a:avLst/>
          </a:prstGeom>
          <a:noFill/>
          <a:ln w="9525">
            <a:noFill/>
            <a:miter lim="800000"/>
            <a:headEnd/>
            <a:tailEnd/>
          </a:ln>
        </p:spPr>
        <p:txBody>
          <a:bodyPr>
            <a:spAutoFit/>
          </a:bodyPr>
          <a:lstStyle/>
          <a:p>
            <a:pPr eaLnBrk="1" hangingPunct="1">
              <a:spcBef>
                <a:spcPct val="50000"/>
              </a:spcBef>
            </a:pPr>
            <a:r>
              <a:rPr lang="en-GB" sz="1800" b="1" dirty="0"/>
              <a:t>Prospective</a:t>
            </a:r>
            <a:endParaRPr lang="en-US" sz="1800" b="1" dirty="0"/>
          </a:p>
        </p:txBody>
      </p:sp>
      <p:sp>
        <p:nvSpPr>
          <p:cNvPr id="5" name="Text Box 5"/>
          <p:cNvSpPr txBox="1">
            <a:spLocks noChangeArrowheads="1"/>
          </p:cNvSpPr>
          <p:nvPr/>
        </p:nvSpPr>
        <p:spPr bwMode="auto">
          <a:xfrm>
            <a:off x="428625" y="2781300"/>
            <a:ext cx="2963863" cy="369888"/>
          </a:xfrm>
          <a:prstGeom prst="rect">
            <a:avLst/>
          </a:prstGeom>
          <a:noFill/>
          <a:ln w="9525">
            <a:noFill/>
            <a:miter lim="800000"/>
            <a:headEnd/>
            <a:tailEnd/>
          </a:ln>
        </p:spPr>
        <p:txBody>
          <a:bodyPr>
            <a:spAutoFit/>
          </a:bodyPr>
          <a:lstStyle/>
          <a:p>
            <a:pPr eaLnBrk="1" hangingPunct="1">
              <a:spcBef>
                <a:spcPct val="50000"/>
              </a:spcBef>
            </a:pPr>
            <a:r>
              <a:rPr lang="en-GB" sz="1800" b="1" dirty="0"/>
              <a:t>Retrospective</a:t>
            </a:r>
            <a:endParaRPr lang="en-US" sz="1800" b="1" dirty="0"/>
          </a:p>
        </p:txBody>
      </p:sp>
      <p:sp>
        <p:nvSpPr>
          <p:cNvPr id="6" name="Text Box 6"/>
          <p:cNvSpPr txBox="1">
            <a:spLocks noChangeArrowheads="1"/>
          </p:cNvSpPr>
          <p:nvPr/>
        </p:nvSpPr>
        <p:spPr bwMode="auto">
          <a:xfrm>
            <a:off x="428625" y="4437063"/>
            <a:ext cx="2963863" cy="400050"/>
          </a:xfrm>
          <a:prstGeom prst="rect">
            <a:avLst/>
          </a:prstGeom>
          <a:noFill/>
          <a:ln w="9525">
            <a:noFill/>
            <a:miter lim="800000"/>
            <a:headEnd/>
            <a:tailEnd/>
          </a:ln>
        </p:spPr>
        <p:txBody>
          <a:bodyPr>
            <a:spAutoFit/>
          </a:bodyPr>
          <a:lstStyle/>
          <a:p>
            <a:pPr eaLnBrk="1" hangingPunct="1">
              <a:spcBef>
                <a:spcPct val="50000"/>
              </a:spcBef>
            </a:pPr>
            <a:r>
              <a:rPr lang="en-GB" sz="2000" b="1" dirty="0"/>
              <a:t>Ambidirectional</a:t>
            </a:r>
            <a:r>
              <a:rPr lang="en-GB" b="1" dirty="0"/>
              <a:t> </a:t>
            </a:r>
            <a:endParaRPr lang="en-US" b="1" dirty="0"/>
          </a:p>
        </p:txBody>
      </p:sp>
      <p:sp>
        <p:nvSpPr>
          <p:cNvPr id="7" name="AutoShape 7"/>
          <p:cNvSpPr>
            <a:spLocks noChangeArrowheads="1"/>
          </p:cNvSpPr>
          <p:nvPr/>
        </p:nvSpPr>
        <p:spPr bwMode="auto">
          <a:xfrm>
            <a:off x="4337050" y="1066800"/>
            <a:ext cx="1365250" cy="520700"/>
          </a:xfrm>
          <a:prstGeom prst="downArrow">
            <a:avLst>
              <a:gd name="adj1" fmla="val 50000"/>
              <a:gd name="adj2" fmla="val 25000"/>
            </a:avLst>
          </a:prstGeom>
          <a:noFill/>
          <a:ln w="9525">
            <a:solidFill>
              <a:schemeClr val="tx1"/>
            </a:solidFill>
            <a:miter lim="800000"/>
            <a:headEnd/>
            <a:tailEnd/>
          </a:ln>
        </p:spPr>
        <p:txBody>
          <a:bodyPr vert="eaVert" wrap="none" anchor="ctr"/>
          <a:lstStyle/>
          <a:p>
            <a:pPr eaLnBrk="1" hangingPunct="1"/>
            <a:endParaRPr lang="en-US"/>
          </a:p>
        </p:txBody>
      </p:sp>
      <p:sp>
        <p:nvSpPr>
          <p:cNvPr id="8" name="Text Box 8"/>
          <p:cNvSpPr txBox="1">
            <a:spLocks noChangeArrowheads="1"/>
          </p:cNvSpPr>
          <p:nvPr/>
        </p:nvSpPr>
        <p:spPr bwMode="auto">
          <a:xfrm>
            <a:off x="4146550" y="666750"/>
            <a:ext cx="3198813" cy="461963"/>
          </a:xfrm>
          <a:prstGeom prst="rect">
            <a:avLst/>
          </a:prstGeom>
          <a:noFill/>
          <a:ln w="9525">
            <a:noFill/>
            <a:miter lim="800000"/>
            <a:headEnd/>
            <a:tailEnd/>
          </a:ln>
        </p:spPr>
        <p:txBody>
          <a:bodyPr>
            <a:spAutoFit/>
          </a:bodyPr>
          <a:lstStyle/>
          <a:p>
            <a:pPr eaLnBrk="1" hangingPunct="1">
              <a:spcBef>
                <a:spcPct val="50000"/>
              </a:spcBef>
            </a:pPr>
            <a:r>
              <a:rPr lang="en-GB" sz="2400" b="1" dirty="0"/>
              <a:t>Recruitment </a:t>
            </a:r>
            <a:endParaRPr lang="en-US" sz="2400" b="1" dirty="0"/>
          </a:p>
        </p:txBody>
      </p:sp>
      <p:sp>
        <p:nvSpPr>
          <p:cNvPr id="9" name="Line 9"/>
          <p:cNvSpPr>
            <a:spLocks noChangeShapeType="1"/>
          </p:cNvSpPr>
          <p:nvPr/>
        </p:nvSpPr>
        <p:spPr bwMode="auto">
          <a:xfrm>
            <a:off x="5030788" y="1844675"/>
            <a:ext cx="2184400" cy="0"/>
          </a:xfrm>
          <a:prstGeom prst="line">
            <a:avLst/>
          </a:prstGeom>
          <a:noFill/>
          <a:ln w="57150">
            <a:solidFill>
              <a:schemeClr val="tx1"/>
            </a:solidFill>
            <a:round/>
            <a:headEnd/>
            <a:tailEnd type="triangle" w="med" len="med"/>
          </a:ln>
        </p:spPr>
        <p:txBody>
          <a:bodyPr/>
          <a:lstStyle/>
          <a:p>
            <a:endParaRPr lang="en-US"/>
          </a:p>
        </p:txBody>
      </p:sp>
      <p:sp>
        <p:nvSpPr>
          <p:cNvPr id="10" name="Line 10"/>
          <p:cNvSpPr>
            <a:spLocks noChangeShapeType="1"/>
          </p:cNvSpPr>
          <p:nvPr/>
        </p:nvSpPr>
        <p:spPr bwMode="auto">
          <a:xfrm>
            <a:off x="5030788" y="1700213"/>
            <a:ext cx="0" cy="288925"/>
          </a:xfrm>
          <a:prstGeom prst="line">
            <a:avLst/>
          </a:prstGeom>
          <a:noFill/>
          <a:ln w="57150">
            <a:solidFill>
              <a:schemeClr val="tx1"/>
            </a:solidFill>
            <a:round/>
            <a:headEnd/>
            <a:tailEnd/>
          </a:ln>
        </p:spPr>
        <p:txBody>
          <a:bodyPr/>
          <a:lstStyle/>
          <a:p>
            <a:endParaRPr lang="en-US"/>
          </a:p>
        </p:txBody>
      </p:sp>
      <p:sp>
        <p:nvSpPr>
          <p:cNvPr id="11" name="Text Box 11"/>
          <p:cNvSpPr txBox="1">
            <a:spLocks noChangeArrowheads="1"/>
          </p:cNvSpPr>
          <p:nvPr/>
        </p:nvSpPr>
        <p:spPr bwMode="auto">
          <a:xfrm>
            <a:off x="4562475" y="1989138"/>
            <a:ext cx="1325563" cy="307975"/>
          </a:xfrm>
          <a:prstGeom prst="rect">
            <a:avLst/>
          </a:prstGeom>
          <a:noFill/>
          <a:ln w="9525">
            <a:noFill/>
            <a:miter lim="800000"/>
            <a:headEnd/>
            <a:tailEnd/>
          </a:ln>
        </p:spPr>
        <p:txBody>
          <a:bodyPr>
            <a:spAutoFit/>
          </a:bodyPr>
          <a:lstStyle/>
          <a:p>
            <a:pPr algn="ctr" eaLnBrk="1" hangingPunct="1">
              <a:spcBef>
                <a:spcPct val="50000"/>
              </a:spcBef>
            </a:pPr>
            <a:r>
              <a:rPr lang="en-GB"/>
              <a:t>Exposure</a:t>
            </a:r>
            <a:endParaRPr lang="en-US"/>
          </a:p>
        </p:txBody>
      </p:sp>
      <p:sp>
        <p:nvSpPr>
          <p:cNvPr id="12" name="Text Box 12"/>
          <p:cNvSpPr txBox="1">
            <a:spLocks noChangeArrowheads="1"/>
          </p:cNvSpPr>
          <p:nvPr/>
        </p:nvSpPr>
        <p:spPr bwMode="auto">
          <a:xfrm>
            <a:off x="6667500" y="1989138"/>
            <a:ext cx="1325563" cy="307975"/>
          </a:xfrm>
          <a:prstGeom prst="rect">
            <a:avLst/>
          </a:prstGeom>
          <a:noFill/>
          <a:ln w="9525">
            <a:noFill/>
            <a:miter lim="800000"/>
            <a:headEnd/>
            <a:tailEnd/>
          </a:ln>
        </p:spPr>
        <p:txBody>
          <a:bodyPr>
            <a:spAutoFit/>
          </a:bodyPr>
          <a:lstStyle/>
          <a:p>
            <a:pPr algn="ctr" eaLnBrk="1" hangingPunct="1">
              <a:spcBef>
                <a:spcPct val="50000"/>
              </a:spcBef>
            </a:pPr>
            <a:r>
              <a:rPr lang="en-GB"/>
              <a:t>Outcome</a:t>
            </a:r>
            <a:endParaRPr lang="en-US"/>
          </a:p>
        </p:txBody>
      </p:sp>
      <p:sp>
        <p:nvSpPr>
          <p:cNvPr id="13" name="Line 13"/>
          <p:cNvSpPr>
            <a:spLocks noChangeShapeType="1"/>
          </p:cNvSpPr>
          <p:nvPr/>
        </p:nvSpPr>
        <p:spPr bwMode="auto">
          <a:xfrm>
            <a:off x="2925763" y="2924175"/>
            <a:ext cx="2184400" cy="0"/>
          </a:xfrm>
          <a:prstGeom prst="line">
            <a:avLst/>
          </a:prstGeom>
          <a:noFill/>
          <a:ln w="57150">
            <a:solidFill>
              <a:schemeClr val="tx1"/>
            </a:solidFill>
            <a:round/>
            <a:headEnd/>
            <a:tailEnd type="triangle" w="med" len="med"/>
          </a:ln>
        </p:spPr>
        <p:txBody>
          <a:bodyPr/>
          <a:lstStyle/>
          <a:p>
            <a:endParaRPr lang="en-US"/>
          </a:p>
        </p:txBody>
      </p:sp>
      <p:sp>
        <p:nvSpPr>
          <p:cNvPr id="14" name="Line 14"/>
          <p:cNvSpPr>
            <a:spLocks noChangeShapeType="1"/>
          </p:cNvSpPr>
          <p:nvPr/>
        </p:nvSpPr>
        <p:spPr bwMode="auto">
          <a:xfrm>
            <a:off x="2925763" y="2781300"/>
            <a:ext cx="0" cy="288925"/>
          </a:xfrm>
          <a:prstGeom prst="line">
            <a:avLst/>
          </a:prstGeom>
          <a:noFill/>
          <a:ln w="57150">
            <a:solidFill>
              <a:schemeClr val="tx1"/>
            </a:solidFill>
            <a:round/>
            <a:headEnd/>
            <a:tailEnd/>
          </a:ln>
        </p:spPr>
        <p:txBody>
          <a:bodyPr/>
          <a:lstStyle/>
          <a:p>
            <a:endParaRPr lang="en-US"/>
          </a:p>
        </p:txBody>
      </p:sp>
      <p:sp>
        <p:nvSpPr>
          <p:cNvPr id="15" name="Line 15"/>
          <p:cNvSpPr>
            <a:spLocks noChangeShapeType="1"/>
          </p:cNvSpPr>
          <p:nvPr/>
        </p:nvSpPr>
        <p:spPr bwMode="auto">
          <a:xfrm>
            <a:off x="2768600" y="4581525"/>
            <a:ext cx="2184400" cy="0"/>
          </a:xfrm>
          <a:prstGeom prst="line">
            <a:avLst/>
          </a:prstGeom>
          <a:noFill/>
          <a:ln w="57150">
            <a:solidFill>
              <a:schemeClr val="tx1"/>
            </a:solidFill>
            <a:round/>
            <a:headEnd/>
            <a:tailEnd type="triangle" w="med" len="med"/>
          </a:ln>
        </p:spPr>
        <p:txBody>
          <a:bodyPr/>
          <a:lstStyle/>
          <a:p>
            <a:endParaRPr lang="en-US"/>
          </a:p>
        </p:txBody>
      </p:sp>
      <p:sp>
        <p:nvSpPr>
          <p:cNvPr id="16" name="Line 16"/>
          <p:cNvSpPr>
            <a:spLocks noChangeShapeType="1"/>
          </p:cNvSpPr>
          <p:nvPr/>
        </p:nvSpPr>
        <p:spPr bwMode="auto">
          <a:xfrm>
            <a:off x="2768600" y="4437063"/>
            <a:ext cx="0" cy="288925"/>
          </a:xfrm>
          <a:prstGeom prst="line">
            <a:avLst/>
          </a:prstGeom>
          <a:noFill/>
          <a:ln w="57150">
            <a:solidFill>
              <a:schemeClr val="tx1"/>
            </a:solidFill>
            <a:round/>
            <a:headEnd/>
            <a:tailEnd/>
          </a:ln>
        </p:spPr>
        <p:txBody>
          <a:bodyPr/>
          <a:lstStyle/>
          <a:p>
            <a:endParaRPr lang="en-US"/>
          </a:p>
        </p:txBody>
      </p:sp>
      <p:sp>
        <p:nvSpPr>
          <p:cNvPr id="17" name="Line 17"/>
          <p:cNvSpPr>
            <a:spLocks noChangeShapeType="1"/>
          </p:cNvSpPr>
          <p:nvPr/>
        </p:nvSpPr>
        <p:spPr bwMode="auto">
          <a:xfrm>
            <a:off x="5343525" y="4581525"/>
            <a:ext cx="2417763" cy="0"/>
          </a:xfrm>
          <a:prstGeom prst="line">
            <a:avLst/>
          </a:prstGeom>
          <a:noFill/>
          <a:ln w="57150">
            <a:solidFill>
              <a:schemeClr val="tx1"/>
            </a:solidFill>
            <a:round/>
            <a:headEnd/>
            <a:tailEnd type="triangle" w="med" len="med"/>
          </a:ln>
        </p:spPr>
        <p:txBody>
          <a:bodyPr/>
          <a:lstStyle/>
          <a:p>
            <a:endParaRPr lang="en-US"/>
          </a:p>
        </p:txBody>
      </p:sp>
      <p:sp>
        <p:nvSpPr>
          <p:cNvPr id="18" name="Line 18"/>
          <p:cNvSpPr>
            <a:spLocks noChangeShapeType="1"/>
          </p:cNvSpPr>
          <p:nvPr/>
        </p:nvSpPr>
        <p:spPr bwMode="auto">
          <a:xfrm>
            <a:off x="5110163" y="4437063"/>
            <a:ext cx="0" cy="288925"/>
          </a:xfrm>
          <a:prstGeom prst="line">
            <a:avLst/>
          </a:prstGeom>
          <a:noFill/>
          <a:ln w="57150">
            <a:solidFill>
              <a:schemeClr val="tx1"/>
            </a:solidFill>
            <a:round/>
            <a:headEnd/>
            <a:tailEnd/>
          </a:ln>
        </p:spPr>
        <p:txBody>
          <a:bodyPr/>
          <a:lstStyle/>
          <a:p>
            <a:endParaRPr lang="en-US"/>
          </a:p>
        </p:txBody>
      </p:sp>
      <p:sp>
        <p:nvSpPr>
          <p:cNvPr id="19" name="Line 19"/>
          <p:cNvSpPr>
            <a:spLocks noChangeShapeType="1"/>
          </p:cNvSpPr>
          <p:nvPr/>
        </p:nvSpPr>
        <p:spPr bwMode="auto">
          <a:xfrm>
            <a:off x="1052513" y="5661024"/>
            <a:ext cx="7862887" cy="53976"/>
          </a:xfrm>
          <a:prstGeom prst="line">
            <a:avLst/>
          </a:prstGeom>
          <a:noFill/>
          <a:ln w="107950">
            <a:solidFill>
              <a:schemeClr val="tx1"/>
            </a:solidFill>
            <a:round/>
            <a:headEnd/>
            <a:tailEnd type="triangle" w="med" len="med"/>
          </a:ln>
        </p:spPr>
        <p:txBody>
          <a:bodyPr/>
          <a:lstStyle/>
          <a:p>
            <a:endParaRPr lang="en-US"/>
          </a:p>
        </p:txBody>
      </p:sp>
      <p:sp>
        <p:nvSpPr>
          <p:cNvPr id="20" name="Text Box 22"/>
          <p:cNvSpPr txBox="1">
            <a:spLocks noChangeArrowheads="1"/>
          </p:cNvSpPr>
          <p:nvPr/>
        </p:nvSpPr>
        <p:spPr bwMode="auto">
          <a:xfrm>
            <a:off x="2457450" y="3068638"/>
            <a:ext cx="1325563" cy="307975"/>
          </a:xfrm>
          <a:prstGeom prst="rect">
            <a:avLst/>
          </a:prstGeom>
          <a:noFill/>
          <a:ln w="9525">
            <a:noFill/>
            <a:miter lim="800000"/>
            <a:headEnd/>
            <a:tailEnd/>
          </a:ln>
        </p:spPr>
        <p:txBody>
          <a:bodyPr>
            <a:spAutoFit/>
          </a:bodyPr>
          <a:lstStyle/>
          <a:p>
            <a:pPr algn="ctr" eaLnBrk="1" hangingPunct="1">
              <a:spcBef>
                <a:spcPct val="50000"/>
              </a:spcBef>
            </a:pPr>
            <a:r>
              <a:rPr lang="en-GB"/>
              <a:t>Exposure</a:t>
            </a:r>
            <a:endParaRPr lang="en-US"/>
          </a:p>
        </p:txBody>
      </p:sp>
      <p:sp>
        <p:nvSpPr>
          <p:cNvPr id="21" name="Text Box 23"/>
          <p:cNvSpPr txBox="1">
            <a:spLocks noChangeArrowheads="1"/>
          </p:cNvSpPr>
          <p:nvPr/>
        </p:nvSpPr>
        <p:spPr bwMode="auto">
          <a:xfrm>
            <a:off x="4562475" y="3068638"/>
            <a:ext cx="1325563" cy="307975"/>
          </a:xfrm>
          <a:prstGeom prst="rect">
            <a:avLst/>
          </a:prstGeom>
          <a:noFill/>
          <a:ln w="9525">
            <a:noFill/>
            <a:miter lim="800000"/>
            <a:headEnd/>
            <a:tailEnd/>
          </a:ln>
        </p:spPr>
        <p:txBody>
          <a:bodyPr>
            <a:spAutoFit/>
          </a:bodyPr>
          <a:lstStyle/>
          <a:p>
            <a:pPr algn="ctr" eaLnBrk="1" hangingPunct="1">
              <a:spcBef>
                <a:spcPct val="50000"/>
              </a:spcBef>
            </a:pPr>
            <a:r>
              <a:rPr lang="en-GB"/>
              <a:t>Outcome</a:t>
            </a:r>
            <a:endParaRPr lang="en-US"/>
          </a:p>
        </p:txBody>
      </p:sp>
      <p:sp>
        <p:nvSpPr>
          <p:cNvPr id="22" name="Text Box 24"/>
          <p:cNvSpPr txBox="1">
            <a:spLocks noChangeArrowheads="1"/>
          </p:cNvSpPr>
          <p:nvPr/>
        </p:nvSpPr>
        <p:spPr bwMode="auto">
          <a:xfrm>
            <a:off x="2457450" y="4652963"/>
            <a:ext cx="1323975" cy="307975"/>
          </a:xfrm>
          <a:prstGeom prst="rect">
            <a:avLst/>
          </a:prstGeom>
          <a:noFill/>
          <a:ln w="9525">
            <a:noFill/>
            <a:miter lim="800000"/>
            <a:headEnd/>
            <a:tailEnd/>
          </a:ln>
        </p:spPr>
        <p:txBody>
          <a:bodyPr>
            <a:spAutoFit/>
          </a:bodyPr>
          <a:lstStyle/>
          <a:p>
            <a:pPr algn="ctr" eaLnBrk="1" hangingPunct="1">
              <a:spcBef>
                <a:spcPct val="50000"/>
              </a:spcBef>
            </a:pPr>
            <a:r>
              <a:rPr lang="en-GB"/>
              <a:t>Exposure</a:t>
            </a:r>
            <a:endParaRPr lang="en-US"/>
          </a:p>
        </p:txBody>
      </p:sp>
      <p:sp>
        <p:nvSpPr>
          <p:cNvPr id="23" name="Text Box 25"/>
          <p:cNvSpPr txBox="1">
            <a:spLocks noChangeArrowheads="1"/>
          </p:cNvSpPr>
          <p:nvPr/>
        </p:nvSpPr>
        <p:spPr bwMode="auto">
          <a:xfrm>
            <a:off x="5030788" y="4724400"/>
            <a:ext cx="1325562" cy="307975"/>
          </a:xfrm>
          <a:prstGeom prst="rect">
            <a:avLst/>
          </a:prstGeom>
          <a:noFill/>
          <a:ln w="9525">
            <a:noFill/>
            <a:miter lim="800000"/>
            <a:headEnd/>
            <a:tailEnd/>
          </a:ln>
        </p:spPr>
        <p:txBody>
          <a:bodyPr>
            <a:spAutoFit/>
          </a:bodyPr>
          <a:lstStyle/>
          <a:p>
            <a:pPr algn="ctr" eaLnBrk="1" hangingPunct="1">
              <a:spcBef>
                <a:spcPct val="50000"/>
              </a:spcBef>
            </a:pPr>
            <a:r>
              <a:rPr lang="en-GB"/>
              <a:t>Outcome</a:t>
            </a:r>
            <a:endParaRPr lang="en-US"/>
          </a:p>
        </p:txBody>
      </p:sp>
      <p:sp>
        <p:nvSpPr>
          <p:cNvPr id="24" name="AutoShape 29"/>
          <p:cNvSpPr>
            <a:spLocks/>
          </p:cNvSpPr>
          <p:nvPr/>
        </p:nvSpPr>
        <p:spPr bwMode="auto">
          <a:xfrm rot="5400000">
            <a:off x="3829844" y="1808957"/>
            <a:ext cx="215900" cy="1871662"/>
          </a:xfrm>
          <a:prstGeom prst="leftBracket">
            <a:avLst>
              <a:gd name="adj" fmla="val 66704"/>
            </a:avLst>
          </a:prstGeom>
          <a:noFill/>
          <a:ln w="19050">
            <a:solidFill>
              <a:schemeClr val="tx1"/>
            </a:solidFill>
            <a:prstDash val="sysDot"/>
            <a:round/>
            <a:headEnd/>
            <a:tailEnd/>
          </a:ln>
        </p:spPr>
        <p:txBody>
          <a:bodyPr wrap="none" anchor="ctr"/>
          <a:lstStyle/>
          <a:p>
            <a:pPr eaLnBrk="1" hangingPunct="1"/>
            <a:endParaRPr lang="en-US"/>
          </a:p>
        </p:txBody>
      </p:sp>
      <p:sp>
        <p:nvSpPr>
          <p:cNvPr id="25" name="Line 30"/>
          <p:cNvSpPr>
            <a:spLocks noChangeShapeType="1"/>
          </p:cNvSpPr>
          <p:nvPr/>
        </p:nvSpPr>
        <p:spPr bwMode="auto">
          <a:xfrm flipH="1">
            <a:off x="4017963" y="2636838"/>
            <a:ext cx="76200" cy="0"/>
          </a:xfrm>
          <a:prstGeom prst="line">
            <a:avLst/>
          </a:prstGeom>
          <a:noFill/>
          <a:ln w="38100">
            <a:solidFill>
              <a:schemeClr val="tx1"/>
            </a:solidFill>
            <a:round/>
            <a:headEnd/>
            <a:tailEnd type="triangle" w="med" len="med"/>
          </a:ln>
        </p:spPr>
        <p:txBody>
          <a:bodyPr/>
          <a:lstStyle/>
          <a:p>
            <a:endParaRPr lang="en-US"/>
          </a:p>
        </p:txBody>
      </p:sp>
      <p:sp>
        <p:nvSpPr>
          <p:cNvPr id="26" name="AutoShape 31"/>
          <p:cNvSpPr>
            <a:spLocks/>
          </p:cNvSpPr>
          <p:nvPr/>
        </p:nvSpPr>
        <p:spPr bwMode="auto">
          <a:xfrm rot="5400000">
            <a:off x="3674269" y="3464719"/>
            <a:ext cx="215900" cy="1871662"/>
          </a:xfrm>
          <a:prstGeom prst="leftBracket">
            <a:avLst>
              <a:gd name="adj" fmla="val 66704"/>
            </a:avLst>
          </a:prstGeom>
          <a:noFill/>
          <a:ln w="19050">
            <a:solidFill>
              <a:schemeClr val="tx1"/>
            </a:solidFill>
            <a:prstDash val="sysDot"/>
            <a:round/>
            <a:headEnd/>
            <a:tailEnd/>
          </a:ln>
        </p:spPr>
        <p:txBody>
          <a:bodyPr wrap="none" anchor="ctr"/>
          <a:lstStyle/>
          <a:p>
            <a:pPr eaLnBrk="1" hangingPunct="1"/>
            <a:endParaRPr lang="en-US"/>
          </a:p>
        </p:txBody>
      </p:sp>
      <p:sp>
        <p:nvSpPr>
          <p:cNvPr id="27" name="Line 34"/>
          <p:cNvSpPr>
            <a:spLocks noChangeShapeType="1"/>
          </p:cNvSpPr>
          <p:nvPr/>
        </p:nvSpPr>
        <p:spPr bwMode="auto">
          <a:xfrm flipH="1">
            <a:off x="4017963" y="4292600"/>
            <a:ext cx="76200" cy="0"/>
          </a:xfrm>
          <a:prstGeom prst="line">
            <a:avLst/>
          </a:prstGeom>
          <a:noFill/>
          <a:ln w="38100">
            <a:solidFill>
              <a:schemeClr val="tx1"/>
            </a:solidFill>
            <a:round/>
            <a:headEnd/>
            <a:tailEnd type="triangle" w="med" len="med"/>
          </a:ln>
        </p:spPr>
        <p:txBody>
          <a:bodyPr/>
          <a:lstStyle/>
          <a:p>
            <a:endParaRPr lang="en-US"/>
          </a:p>
        </p:txBody>
      </p:sp>
      <p:sp>
        <p:nvSpPr>
          <p:cNvPr id="28" name="Text Box 35"/>
          <p:cNvSpPr txBox="1">
            <a:spLocks noChangeArrowheads="1"/>
          </p:cNvSpPr>
          <p:nvPr/>
        </p:nvSpPr>
        <p:spPr bwMode="auto">
          <a:xfrm>
            <a:off x="5030788" y="4076700"/>
            <a:ext cx="1325562" cy="307975"/>
          </a:xfrm>
          <a:prstGeom prst="rect">
            <a:avLst/>
          </a:prstGeom>
          <a:noFill/>
          <a:ln w="9525">
            <a:noFill/>
            <a:miter lim="800000"/>
            <a:headEnd/>
            <a:tailEnd/>
          </a:ln>
        </p:spPr>
        <p:txBody>
          <a:bodyPr>
            <a:spAutoFit/>
          </a:bodyPr>
          <a:lstStyle/>
          <a:p>
            <a:pPr algn="ctr" eaLnBrk="1" hangingPunct="1">
              <a:spcBef>
                <a:spcPct val="50000"/>
              </a:spcBef>
            </a:pPr>
            <a:r>
              <a:rPr lang="en-GB"/>
              <a:t>Exposure</a:t>
            </a:r>
            <a:endParaRPr lang="en-US"/>
          </a:p>
        </p:txBody>
      </p:sp>
      <p:sp>
        <p:nvSpPr>
          <p:cNvPr id="29" name="Text Box 36"/>
          <p:cNvSpPr txBox="1">
            <a:spLocks noChangeArrowheads="1"/>
          </p:cNvSpPr>
          <p:nvPr/>
        </p:nvSpPr>
        <p:spPr bwMode="auto">
          <a:xfrm>
            <a:off x="7215188" y="4076700"/>
            <a:ext cx="1325562" cy="307975"/>
          </a:xfrm>
          <a:prstGeom prst="rect">
            <a:avLst/>
          </a:prstGeom>
          <a:noFill/>
          <a:ln w="9525">
            <a:noFill/>
            <a:miter lim="800000"/>
            <a:headEnd/>
            <a:tailEnd/>
          </a:ln>
        </p:spPr>
        <p:txBody>
          <a:bodyPr>
            <a:spAutoFit/>
          </a:bodyPr>
          <a:lstStyle/>
          <a:p>
            <a:pPr algn="ctr" eaLnBrk="1" hangingPunct="1">
              <a:spcBef>
                <a:spcPct val="50000"/>
              </a:spcBef>
            </a:pPr>
            <a:r>
              <a:rPr lang="en-GB"/>
              <a:t>Outcome</a:t>
            </a:r>
            <a:endParaRPr lang="en-US"/>
          </a:p>
        </p:txBody>
      </p:sp>
      <p:sp>
        <p:nvSpPr>
          <p:cNvPr id="30" name="Text Box 37"/>
          <p:cNvSpPr txBox="1">
            <a:spLocks noChangeArrowheads="1"/>
          </p:cNvSpPr>
          <p:nvPr/>
        </p:nvSpPr>
        <p:spPr bwMode="auto">
          <a:xfrm>
            <a:off x="4484688" y="5805488"/>
            <a:ext cx="1717675" cy="307975"/>
          </a:xfrm>
          <a:prstGeom prst="rect">
            <a:avLst/>
          </a:prstGeom>
          <a:noFill/>
          <a:ln w="9525">
            <a:noFill/>
            <a:miter lim="800000"/>
            <a:headEnd/>
            <a:tailEnd/>
          </a:ln>
        </p:spPr>
        <p:txBody>
          <a:bodyPr>
            <a:spAutoFit/>
          </a:bodyPr>
          <a:lstStyle/>
          <a:p>
            <a:pPr algn="ctr" eaLnBrk="1" hangingPunct="1">
              <a:spcBef>
                <a:spcPct val="50000"/>
              </a:spcBef>
            </a:pPr>
            <a:r>
              <a:rPr lang="en-GB"/>
              <a:t>Time </a:t>
            </a:r>
            <a:endParaRPr lang="en-US"/>
          </a:p>
        </p:txBody>
      </p:sp>
      <p:sp>
        <p:nvSpPr>
          <p:cNvPr id="31" name="Title 2"/>
          <p:cNvSpPr txBox="1">
            <a:spLocks/>
          </p:cNvSpPr>
          <p:nvPr/>
        </p:nvSpPr>
        <p:spPr>
          <a:xfrm>
            <a:off x="321880" y="0"/>
            <a:ext cx="8997950" cy="7252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ＭＳ Ｐゴシック" pitchFamily="34" charset="-128"/>
                <a:cs typeface="+mj-cs"/>
              </a:rPr>
              <a:t>Cohort studies</a:t>
            </a:r>
            <a:endParaRPr kumimoji="0" lang="en-US" sz="4400" b="0" i="0" u="none" strike="noStrike" kern="1200" cap="none" spc="0" normalizeH="0" baseline="0" noProof="0" dirty="0">
              <a:ln>
                <a:noFill/>
              </a:ln>
              <a:solidFill>
                <a:schemeClr val="tx1"/>
              </a:solidFill>
              <a:effectLst/>
              <a:uLnTx/>
              <a:uFillTx/>
              <a:latin typeface="+mj-lt"/>
              <a:ea typeface="ＭＳ Ｐゴシック" pitchFamily="34" charset="-128"/>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381000"/>
            <a:ext cx="77724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Prospective Cohort study</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5" name="Rectangle 3"/>
          <p:cNvSpPr>
            <a:spLocks noChangeArrowheads="1"/>
          </p:cNvSpPr>
          <p:nvPr/>
        </p:nvSpPr>
        <p:spPr bwMode="auto">
          <a:xfrm>
            <a:off x="533400" y="2590800"/>
            <a:ext cx="2514600" cy="1371600"/>
          </a:xfrm>
          <a:prstGeom prst="rect">
            <a:avLst/>
          </a:prstGeom>
          <a:solidFill>
            <a:schemeClr val="accent6">
              <a:lumMod val="75000"/>
            </a:schemeClr>
          </a:solidFill>
          <a:ln w="9525">
            <a:solidFill>
              <a:schemeClr val="tx1"/>
            </a:solidFill>
            <a:miter lim="800000"/>
            <a:headEnd/>
            <a:tailEnd/>
          </a:ln>
        </p:spPr>
        <p:txBody>
          <a:bodyPr wrap="none" anchor="ctr"/>
          <a:lstStyle/>
          <a:p>
            <a:pPr algn="ctr"/>
            <a:r>
              <a:rPr lang="en-US" b="1" dirty="0">
                <a:solidFill>
                  <a:srgbClr val="FFFFFF"/>
                </a:solidFill>
              </a:rPr>
              <a:t>Measure exposure</a:t>
            </a:r>
          </a:p>
          <a:p>
            <a:pPr algn="ctr"/>
            <a:r>
              <a:rPr lang="en-US" b="1" dirty="0">
                <a:solidFill>
                  <a:srgbClr val="FFFFFF"/>
                </a:solidFill>
              </a:rPr>
              <a:t>and confounder</a:t>
            </a:r>
          </a:p>
          <a:p>
            <a:pPr algn="ctr"/>
            <a:r>
              <a:rPr lang="en-US" b="1" dirty="0">
                <a:solidFill>
                  <a:srgbClr val="FFFFFF"/>
                </a:solidFill>
              </a:rPr>
              <a:t>variables</a:t>
            </a:r>
          </a:p>
        </p:txBody>
      </p:sp>
      <p:sp>
        <p:nvSpPr>
          <p:cNvPr id="6" name="Rectangle 4"/>
          <p:cNvSpPr>
            <a:spLocks noChangeArrowheads="1"/>
          </p:cNvSpPr>
          <p:nvPr/>
        </p:nvSpPr>
        <p:spPr bwMode="auto">
          <a:xfrm>
            <a:off x="3505200" y="1676400"/>
            <a:ext cx="2286000" cy="838200"/>
          </a:xfrm>
          <a:prstGeom prst="rect">
            <a:avLst/>
          </a:prstGeom>
          <a:solidFill>
            <a:schemeClr val="accent4">
              <a:lumMod val="60000"/>
              <a:lumOff val="40000"/>
            </a:schemeClr>
          </a:solidFill>
          <a:ln w="9525">
            <a:solidFill>
              <a:schemeClr val="tx1"/>
            </a:solidFill>
            <a:miter lim="800000"/>
            <a:headEnd/>
            <a:tailEnd/>
          </a:ln>
        </p:spPr>
        <p:txBody>
          <a:bodyPr wrap="none" anchor="ctr"/>
          <a:lstStyle/>
          <a:p>
            <a:pPr algn="ctr"/>
            <a:r>
              <a:rPr lang="en-US" b="1">
                <a:solidFill>
                  <a:srgbClr val="FFFFFF"/>
                </a:solidFill>
              </a:rPr>
              <a:t>Exposed</a:t>
            </a:r>
          </a:p>
        </p:txBody>
      </p:sp>
      <p:sp>
        <p:nvSpPr>
          <p:cNvPr id="7" name="Rectangle 5"/>
          <p:cNvSpPr>
            <a:spLocks noChangeArrowheads="1"/>
          </p:cNvSpPr>
          <p:nvPr/>
        </p:nvSpPr>
        <p:spPr bwMode="auto">
          <a:xfrm>
            <a:off x="3505200" y="4114800"/>
            <a:ext cx="2286000" cy="838200"/>
          </a:xfrm>
          <a:prstGeom prst="rect">
            <a:avLst/>
          </a:prstGeom>
          <a:solidFill>
            <a:schemeClr val="accent4">
              <a:lumMod val="60000"/>
              <a:lumOff val="40000"/>
            </a:schemeClr>
          </a:solidFill>
          <a:ln w="9525">
            <a:solidFill>
              <a:schemeClr val="tx1"/>
            </a:solidFill>
            <a:miter lim="800000"/>
            <a:headEnd/>
            <a:tailEnd/>
          </a:ln>
        </p:spPr>
        <p:txBody>
          <a:bodyPr wrap="none" anchor="ctr"/>
          <a:lstStyle/>
          <a:p>
            <a:pPr algn="ctr"/>
            <a:r>
              <a:rPr lang="en-US" b="1" dirty="0">
                <a:solidFill>
                  <a:srgbClr val="FFFFFF"/>
                </a:solidFill>
              </a:rPr>
              <a:t>Non-exposed</a:t>
            </a:r>
          </a:p>
        </p:txBody>
      </p:sp>
      <p:sp>
        <p:nvSpPr>
          <p:cNvPr id="8" name="Rectangle 6"/>
          <p:cNvSpPr>
            <a:spLocks noChangeArrowheads="1"/>
          </p:cNvSpPr>
          <p:nvPr/>
        </p:nvSpPr>
        <p:spPr bwMode="auto">
          <a:xfrm>
            <a:off x="6400800" y="1676400"/>
            <a:ext cx="2286000" cy="838200"/>
          </a:xfrm>
          <a:prstGeom prst="rect">
            <a:avLst/>
          </a:prstGeom>
          <a:solidFill>
            <a:schemeClr val="accent3">
              <a:lumMod val="75000"/>
            </a:schemeClr>
          </a:solidFill>
          <a:ln w="9525">
            <a:solidFill>
              <a:schemeClr val="tx1"/>
            </a:solidFill>
            <a:miter lim="800000"/>
            <a:headEnd/>
            <a:tailEnd/>
          </a:ln>
        </p:spPr>
        <p:txBody>
          <a:bodyPr wrap="none" anchor="ctr"/>
          <a:lstStyle/>
          <a:p>
            <a:pPr algn="ctr"/>
            <a:r>
              <a:rPr lang="en-US" b="1" dirty="0">
                <a:solidFill>
                  <a:srgbClr val="FFFFFF"/>
                </a:solidFill>
              </a:rPr>
              <a:t>Outcome</a:t>
            </a:r>
          </a:p>
        </p:txBody>
      </p:sp>
      <p:sp>
        <p:nvSpPr>
          <p:cNvPr id="9" name="Rectangle 7"/>
          <p:cNvSpPr>
            <a:spLocks noChangeArrowheads="1"/>
          </p:cNvSpPr>
          <p:nvPr/>
        </p:nvSpPr>
        <p:spPr bwMode="auto">
          <a:xfrm>
            <a:off x="6400800" y="4114800"/>
            <a:ext cx="2286000" cy="838200"/>
          </a:xfrm>
          <a:prstGeom prst="rect">
            <a:avLst/>
          </a:prstGeom>
          <a:solidFill>
            <a:schemeClr val="accent3">
              <a:lumMod val="75000"/>
            </a:schemeClr>
          </a:solidFill>
          <a:ln w="9525">
            <a:solidFill>
              <a:schemeClr val="tx1"/>
            </a:solidFill>
            <a:miter lim="800000"/>
            <a:headEnd/>
            <a:tailEnd/>
          </a:ln>
        </p:spPr>
        <p:txBody>
          <a:bodyPr wrap="none" anchor="ctr"/>
          <a:lstStyle/>
          <a:p>
            <a:pPr algn="ctr"/>
            <a:r>
              <a:rPr lang="en-US" b="1">
                <a:solidFill>
                  <a:srgbClr val="FFFFFF"/>
                </a:solidFill>
              </a:rPr>
              <a:t>Outcome</a:t>
            </a:r>
          </a:p>
        </p:txBody>
      </p:sp>
      <p:sp>
        <p:nvSpPr>
          <p:cNvPr id="10" name="Text Box 8"/>
          <p:cNvSpPr txBox="1">
            <a:spLocks noChangeArrowheads="1"/>
          </p:cNvSpPr>
          <p:nvPr/>
        </p:nvSpPr>
        <p:spPr bwMode="auto">
          <a:xfrm>
            <a:off x="928688" y="4267200"/>
            <a:ext cx="1630362" cy="579438"/>
          </a:xfrm>
          <a:prstGeom prst="rect">
            <a:avLst/>
          </a:prstGeom>
          <a:noFill/>
          <a:ln w="9525">
            <a:noFill/>
            <a:miter lim="800000"/>
            <a:headEnd/>
            <a:tailEnd/>
          </a:ln>
        </p:spPr>
        <p:txBody>
          <a:bodyPr wrap="none">
            <a:spAutoFit/>
          </a:bodyPr>
          <a:lstStyle/>
          <a:p>
            <a:r>
              <a:rPr lang="en-US" sz="3200" b="1"/>
              <a:t>Baseline</a:t>
            </a:r>
          </a:p>
        </p:txBody>
      </p:sp>
      <p:sp>
        <p:nvSpPr>
          <p:cNvPr id="11" name="Line 9"/>
          <p:cNvSpPr>
            <a:spLocks noChangeShapeType="1"/>
          </p:cNvSpPr>
          <p:nvPr/>
        </p:nvSpPr>
        <p:spPr bwMode="auto">
          <a:xfrm>
            <a:off x="533400" y="5638800"/>
            <a:ext cx="8153400" cy="0"/>
          </a:xfrm>
          <a:prstGeom prst="line">
            <a:avLst/>
          </a:prstGeom>
          <a:noFill/>
          <a:ln w="76200">
            <a:solidFill>
              <a:srgbClr val="FF0000"/>
            </a:solidFill>
            <a:round/>
            <a:headEnd/>
            <a:tailEnd type="triangle" w="med" len="med"/>
          </a:ln>
        </p:spPr>
        <p:txBody>
          <a:bodyPr wrap="none" anchor="ctr"/>
          <a:lstStyle/>
          <a:p>
            <a:endParaRPr lang="en-US"/>
          </a:p>
        </p:txBody>
      </p:sp>
      <p:sp>
        <p:nvSpPr>
          <p:cNvPr id="12" name="Line 10"/>
          <p:cNvSpPr>
            <a:spLocks noChangeShapeType="1"/>
          </p:cNvSpPr>
          <p:nvPr/>
        </p:nvSpPr>
        <p:spPr bwMode="auto">
          <a:xfrm>
            <a:off x="5943600" y="2057400"/>
            <a:ext cx="381000" cy="0"/>
          </a:xfrm>
          <a:prstGeom prst="line">
            <a:avLst/>
          </a:prstGeom>
          <a:noFill/>
          <a:ln w="31750">
            <a:solidFill>
              <a:schemeClr val="tx1"/>
            </a:solidFill>
            <a:round/>
            <a:headEnd/>
            <a:tailEnd type="triangle" w="med" len="med"/>
          </a:ln>
        </p:spPr>
        <p:txBody>
          <a:bodyPr wrap="none" anchor="ctr"/>
          <a:lstStyle/>
          <a:p>
            <a:endParaRPr lang="en-US"/>
          </a:p>
        </p:txBody>
      </p:sp>
      <p:sp>
        <p:nvSpPr>
          <p:cNvPr id="13" name="Line 11"/>
          <p:cNvSpPr>
            <a:spLocks noChangeShapeType="1"/>
          </p:cNvSpPr>
          <p:nvPr/>
        </p:nvSpPr>
        <p:spPr bwMode="auto">
          <a:xfrm>
            <a:off x="5943600" y="4495800"/>
            <a:ext cx="381000" cy="0"/>
          </a:xfrm>
          <a:prstGeom prst="line">
            <a:avLst/>
          </a:prstGeom>
          <a:noFill/>
          <a:ln w="31750">
            <a:solidFill>
              <a:schemeClr val="tx1"/>
            </a:solidFill>
            <a:round/>
            <a:headEnd/>
            <a:tailEnd type="triangle" w="med" len="med"/>
          </a:ln>
        </p:spPr>
        <p:txBody>
          <a:bodyPr wrap="none" anchor="ctr"/>
          <a:lstStyle/>
          <a:p>
            <a:endParaRPr lang="en-US"/>
          </a:p>
        </p:txBody>
      </p:sp>
      <p:sp>
        <p:nvSpPr>
          <p:cNvPr id="14" name="Line 12"/>
          <p:cNvSpPr>
            <a:spLocks noChangeShapeType="1"/>
          </p:cNvSpPr>
          <p:nvPr/>
        </p:nvSpPr>
        <p:spPr bwMode="auto">
          <a:xfrm flipV="1">
            <a:off x="3124200" y="2133600"/>
            <a:ext cx="304800" cy="381000"/>
          </a:xfrm>
          <a:prstGeom prst="line">
            <a:avLst/>
          </a:prstGeom>
          <a:noFill/>
          <a:ln w="31750">
            <a:solidFill>
              <a:schemeClr val="tx1"/>
            </a:solidFill>
            <a:round/>
            <a:headEnd/>
            <a:tailEnd type="triangle" w="med" len="med"/>
          </a:ln>
        </p:spPr>
        <p:txBody>
          <a:bodyPr wrap="none" anchor="ctr"/>
          <a:lstStyle/>
          <a:p>
            <a:endParaRPr lang="en-US"/>
          </a:p>
        </p:txBody>
      </p:sp>
      <p:sp>
        <p:nvSpPr>
          <p:cNvPr id="15" name="Line 13"/>
          <p:cNvSpPr>
            <a:spLocks noChangeShapeType="1"/>
          </p:cNvSpPr>
          <p:nvPr/>
        </p:nvSpPr>
        <p:spPr bwMode="auto">
          <a:xfrm>
            <a:off x="3124200" y="4038600"/>
            <a:ext cx="304800" cy="533400"/>
          </a:xfrm>
          <a:prstGeom prst="line">
            <a:avLst/>
          </a:prstGeom>
          <a:noFill/>
          <a:ln w="31750">
            <a:solidFill>
              <a:schemeClr val="tx1"/>
            </a:solidFill>
            <a:round/>
            <a:headEnd/>
            <a:tailEnd type="triangle" w="med" len="med"/>
          </a:ln>
        </p:spPr>
        <p:txBody>
          <a:bodyPr wrap="none" anchor="ctr"/>
          <a:lstStyle/>
          <a:p>
            <a:endParaRPr lang="en-US"/>
          </a:p>
        </p:txBody>
      </p:sp>
      <p:sp>
        <p:nvSpPr>
          <p:cNvPr id="16" name="Text Box 14"/>
          <p:cNvSpPr txBox="1">
            <a:spLocks noChangeArrowheads="1"/>
          </p:cNvSpPr>
          <p:nvPr/>
        </p:nvSpPr>
        <p:spPr bwMode="auto">
          <a:xfrm>
            <a:off x="4076700" y="5105400"/>
            <a:ext cx="855663" cy="519113"/>
          </a:xfrm>
          <a:prstGeom prst="rect">
            <a:avLst/>
          </a:prstGeom>
          <a:noFill/>
          <a:ln w="9525">
            <a:noFill/>
            <a:miter lim="800000"/>
            <a:headEnd/>
            <a:tailEnd/>
          </a:ln>
        </p:spPr>
        <p:txBody>
          <a:bodyPr wrap="none">
            <a:spAutoFit/>
          </a:bodyPr>
          <a:lstStyle/>
          <a:p>
            <a:r>
              <a:rPr lang="en-US" sz="2800" b="1">
                <a:solidFill>
                  <a:srgbClr val="009900"/>
                </a:solidFill>
              </a:rPr>
              <a:t>time</a:t>
            </a:r>
          </a:p>
        </p:txBody>
      </p:sp>
      <p:sp>
        <p:nvSpPr>
          <p:cNvPr id="17" name="AutoShape 15"/>
          <p:cNvSpPr>
            <a:spLocks noChangeArrowheads="1"/>
          </p:cNvSpPr>
          <p:nvPr/>
        </p:nvSpPr>
        <p:spPr bwMode="auto">
          <a:xfrm>
            <a:off x="381000" y="5715000"/>
            <a:ext cx="533400" cy="914400"/>
          </a:xfrm>
          <a:prstGeom prst="upArrow">
            <a:avLst>
              <a:gd name="adj1" fmla="val 50000"/>
              <a:gd name="adj2" fmla="val 42857"/>
            </a:avLst>
          </a:prstGeom>
          <a:solidFill>
            <a:srgbClr val="FFCC00"/>
          </a:solidFill>
          <a:ln w="9525">
            <a:solidFill>
              <a:schemeClr val="tx1"/>
            </a:solidFill>
            <a:miter lim="800000"/>
            <a:headEnd/>
            <a:tailEnd/>
          </a:ln>
        </p:spPr>
        <p:txBody>
          <a:bodyPr wrap="none" anchor="ctr"/>
          <a:lstStyle/>
          <a:p>
            <a:endParaRPr lang="en-US"/>
          </a:p>
        </p:txBody>
      </p:sp>
      <p:sp>
        <p:nvSpPr>
          <p:cNvPr id="18" name="Text Box 16"/>
          <p:cNvSpPr txBox="1">
            <a:spLocks noChangeArrowheads="1"/>
          </p:cNvSpPr>
          <p:nvPr/>
        </p:nvSpPr>
        <p:spPr bwMode="auto">
          <a:xfrm>
            <a:off x="914400" y="5943600"/>
            <a:ext cx="2505075" cy="457200"/>
          </a:xfrm>
          <a:prstGeom prst="rect">
            <a:avLst/>
          </a:prstGeom>
          <a:noFill/>
          <a:ln w="9525">
            <a:noFill/>
            <a:miter lim="800000"/>
            <a:headEnd/>
            <a:tailEnd/>
          </a:ln>
        </p:spPr>
        <p:txBody>
          <a:bodyPr wrap="none">
            <a:spAutoFit/>
          </a:bodyPr>
          <a:lstStyle/>
          <a:p>
            <a:r>
              <a:rPr lang="en-US" b="1"/>
              <a:t>Study begins here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524000"/>
          <a:ext cx="7543800" cy="2103120"/>
        </p:xfrm>
        <a:graphic>
          <a:graphicData uri="http://schemas.openxmlformats.org/drawingml/2006/table">
            <a:tbl>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701040">
                <a:tc>
                  <a:txBody>
                    <a:bodyPr/>
                    <a:lstStyle/>
                    <a:p>
                      <a:endParaRPr lang="en-US" sz="2400" b="1" dirty="0"/>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Diseased</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Healthy</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p>
                  </a:txBody>
                  <a:tcPr>
                    <a:lnL w="9525" cap="flat" cmpd="sng" algn="ctr">
                      <a:solidFill>
                        <a:srgbClr val="A2A9B1"/>
                      </a:solidFill>
                      <a:prstDash val="solid"/>
                      <a:round/>
                      <a:headEnd type="none" w="med" len="med"/>
                      <a:tailEnd type="none" w="med" len="med"/>
                    </a:lnL>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0"/>
                  </a:ext>
                </a:extLst>
              </a:tr>
              <a:tr h="701040">
                <a:tc>
                  <a:txBody>
                    <a:bodyPr/>
                    <a:lstStyle/>
                    <a:p>
                      <a:r>
                        <a:rPr lang="en-US" sz="2400" b="1"/>
                        <a:t>Exposed</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a:t>De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a:t>He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a:t>Ne=De + He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01040">
                <a:tc>
                  <a:txBody>
                    <a:bodyPr/>
                    <a:lstStyle/>
                    <a:p>
                      <a:r>
                        <a:rPr lang="en-US" sz="2400" b="1" dirty="0"/>
                        <a:t>Not exposed</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err="1"/>
                        <a:t>Dn</a:t>
                      </a:r>
                      <a:endParaRPr lang="en-US" sz="2400" b="1" dirty="0"/>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err="1"/>
                        <a:t>Hn</a:t>
                      </a:r>
                      <a:endParaRPr lang="en-US" sz="2400" b="1" dirty="0"/>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err="1"/>
                        <a:t>Nn</a:t>
                      </a:r>
                      <a:r>
                        <a:rPr lang="en-US" sz="2400" b="1" dirty="0"/>
                        <a:t> = </a:t>
                      </a:r>
                      <a:r>
                        <a:rPr lang="en-US" sz="2400" b="1" dirty="0" err="1"/>
                        <a:t>Dn</a:t>
                      </a:r>
                      <a:r>
                        <a:rPr lang="en-US" sz="2400" b="1" dirty="0"/>
                        <a:t> + </a:t>
                      </a:r>
                      <a:r>
                        <a:rPr lang="en-US" sz="2400" b="1" dirty="0" err="1"/>
                        <a:t>Hn</a:t>
                      </a:r>
                      <a:endParaRPr lang="en-US" sz="2400" b="1" dirty="0"/>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313" name="AutoShape 1" descr="D_{{E}}"/>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4" name="AutoShape 2" descr="H_{{E}}"/>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5" name="AutoShape 3" descr="{\displaystyle D_{N}}"/>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isplaystyle H_{N}}"/>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isplaystyle RR={\frac {D_{E}/N_{E}}{D_{N}/N_{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displaystyle RR={\frac {D_{E}/N_{E}}{D_{N}/N_{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1" name="Picture 9"/>
          <p:cNvPicPr>
            <a:picLocks noChangeAspect="1" noChangeArrowheads="1"/>
          </p:cNvPicPr>
          <p:nvPr/>
        </p:nvPicPr>
        <p:blipFill>
          <a:blip r:embed="rId2"/>
          <a:srcRect/>
          <a:stretch>
            <a:fillRect/>
          </a:stretch>
        </p:blipFill>
        <p:spPr bwMode="auto">
          <a:xfrm>
            <a:off x="1981200" y="4114800"/>
            <a:ext cx="4953000" cy="2286000"/>
          </a:xfrm>
          <a:prstGeom prst="rect">
            <a:avLst/>
          </a:prstGeom>
          <a:noFill/>
          <a:ln w="9525">
            <a:noFill/>
            <a:miter lim="800000"/>
            <a:headEnd/>
            <a:tailEnd/>
          </a:ln>
          <a:effectLst/>
        </p:spPr>
      </p:pic>
      <p:sp>
        <p:nvSpPr>
          <p:cNvPr id="10" name="Title 9"/>
          <p:cNvSpPr>
            <a:spLocks noGrp="1"/>
          </p:cNvSpPr>
          <p:nvPr>
            <p:ph type="title"/>
          </p:nvPr>
        </p:nvSpPr>
        <p:spPr/>
        <p:txBody>
          <a:bodyPr/>
          <a:lstStyle/>
          <a:p>
            <a:r>
              <a:rPr lang="en-US" b="1" dirty="0"/>
              <a:t>Relative Risk</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a:buNone/>
            </a:pPr>
            <a:endParaRPr lang="en-US" dirty="0"/>
          </a:p>
          <a:p>
            <a:pPr>
              <a:buNone/>
            </a:pPr>
            <a:r>
              <a:rPr lang="en-US" dirty="0"/>
              <a:t>Relative Risk = </a:t>
            </a:r>
            <a:r>
              <a:rPr lang="en-US" u="sng" dirty="0"/>
              <a:t>risk in exposed people</a:t>
            </a:r>
          </a:p>
          <a:p>
            <a:pPr>
              <a:buNone/>
            </a:pPr>
            <a:r>
              <a:rPr lang="en-US" dirty="0"/>
              <a:t>			        risk in unexposed people</a:t>
            </a:r>
          </a:p>
        </p:txBody>
      </p:sp>
      <p:pic>
        <p:nvPicPr>
          <p:cNvPr id="11266" name="Picture 2"/>
          <p:cNvPicPr>
            <a:picLocks noChangeAspect="1" noChangeArrowheads="1"/>
          </p:cNvPicPr>
          <p:nvPr/>
        </p:nvPicPr>
        <p:blipFill>
          <a:blip r:embed="rId2"/>
          <a:srcRect/>
          <a:stretch>
            <a:fillRect/>
          </a:stretch>
        </p:blipFill>
        <p:spPr bwMode="auto">
          <a:xfrm>
            <a:off x="0" y="1371600"/>
            <a:ext cx="8737600" cy="24384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0834" name="Picture 2" descr="Image result for rr interpretation"/>
          <p:cNvPicPr>
            <a:picLocks noChangeAspect="1" noChangeArrowheads="1"/>
          </p:cNvPicPr>
          <p:nvPr/>
        </p:nvPicPr>
        <p:blipFill>
          <a:blip r:embed="rId2"/>
          <a:srcRect/>
          <a:stretch>
            <a:fillRect/>
          </a:stretch>
        </p:blipFill>
        <p:spPr bwMode="auto">
          <a:xfrm>
            <a:off x="0" y="152400"/>
            <a:ext cx="8931465" cy="6705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ＭＳ Ｐゴシック" pitchFamily="34" charset="-128"/>
              </a:rPr>
              <a:t>Advantages of cohort studies</a:t>
            </a:r>
            <a:endParaRPr lang="en-US" dirty="0"/>
          </a:p>
        </p:txBody>
      </p:sp>
      <p:sp>
        <p:nvSpPr>
          <p:cNvPr id="3" name="Content Placeholder 2"/>
          <p:cNvSpPr>
            <a:spLocks noGrp="1"/>
          </p:cNvSpPr>
          <p:nvPr>
            <p:ph idx="1"/>
          </p:nvPr>
        </p:nvSpPr>
        <p:spPr/>
        <p:txBody>
          <a:bodyPr>
            <a:normAutofit/>
          </a:bodyPr>
          <a:lstStyle/>
          <a:p>
            <a:pPr marL="514350" indent="-514350">
              <a:lnSpc>
                <a:spcPts val="3500"/>
              </a:lnSpc>
              <a:buFont typeface="+mj-lt"/>
              <a:buAutoNum type="arabicPeriod"/>
              <a:defRPr/>
            </a:pPr>
            <a:r>
              <a:rPr lang="en-GB" dirty="0">
                <a:ea typeface="ＭＳ Ｐゴシック" panose="020B0600070205080204" pitchFamily="34" charset="-128"/>
              </a:rPr>
              <a:t>Useful for rare exposures </a:t>
            </a:r>
          </a:p>
          <a:p>
            <a:pPr marL="514350" indent="-514350">
              <a:lnSpc>
                <a:spcPts val="3500"/>
              </a:lnSpc>
              <a:buFont typeface="+mj-lt"/>
              <a:buAutoNum type="arabicPeriod"/>
              <a:defRPr/>
            </a:pPr>
            <a:r>
              <a:rPr lang="en-GB" dirty="0">
                <a:ea typeface="ＭＳ Ｐゴシック" panose="020B0600070205080204" pitchFamily="34" charset="-128"/>
              </a:rPr>
              <a:t>Useful for more than one outcome</a:t>
            </a:r>
          </a:p>
          <a:p>
            <a:pPr marL="514350" indent="-514350">
              <a:lnSpc>
                <a:spcPts val="3500"/>
              </a:lnSpc>
              <a:buFont typeface="+mj-lt"/>
              <a:buAutoNum type="arabicPeriod"/>
              <a:defRPr/>
            </a:pPr>
            <a:r>
              <a:rPr lang="en-GB" dirty="0">
                <a:ea typeface="ＭＳ Ｐゴシック" panose="020B0600070205080204" pitchFamily="34" charset="-128"/>
              </a:rPr>
              <a:t>Incidence of the outcome (and incidence rates)</a:t>
            </a:r>
          </a:p>
          <a:p>
            <a:pPr marL="514350" indent="-514350">
              <a:lnSpc>
                <a:spcPts val="3500"/>
              </a:lnSpc>
              <a:buFont typeface="+mj-lt"/>
              <a:buAutoNum type="arabicPeriod"/>
              <a:defRPr/>
            </a:pPr>
            <a:r>
              <a:rPr lang="en-GB" dirty="0">
                <a:ea typeface="ＭＳ Ｐゴシック" panose="020B0600070205080204" pitchFamily="34" charset="-128"/>
              </a:rPr>
              <a:t>Temporal relationship between exposure and outcome is clear as exposure status defined at start of study</a:t>
            </a:r>
          </a:p>
          <a:p>
            <a:pPr marL="514350" indent="-514350">
              <a:lnSpc>
                <a:spcPts val="3500"/>
              </a:lnSpc>
              <a:buFont typeface="+mj-lt"/>
              <a:buAutoNum type="arabicPeriod"/>
              <a:defRPr/>
            </a:pPr>
            <a:r>
              <a:rPr lang="en-GB" dirty="0">
                <a:ea typeface="ＭＳ Ｐゴシック" panose="020B0600070205080204" pitchFamily="34" charset="-128"/>
              </a:rPr>
              <a:t>If prospective, minimises bias in measurement of exposure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ＭＳ Ｐゴシック" pitchFamily="34" charset="-128"/>
              </a:rPr>
              <a:t>Disadvantages of cohort studies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lnSpc>
                <a:spcPts val="3500"/>
              </a:lnSpc>
              <a:buFont typeface="+mj-lt"/>
              <a:buAutoNum type="arabicPeriod"/>
              <a:defRPr/>
            </a:pPr>
            <a:r>
              <a:rPr lang="en-GB" dirty="0">
                <a:ea typeface="ＭＳ Ｐゴシック" panose="020B0600070205080204" pitchFamily="34" charset="-128"/>
              </a:rPr>
              <a:t>Not good for study of rare outcomes </a:t>
            </a:r>
          </a:p>
          <a:p>
            <a:pPr marL="514350" indent="-514350">
              <a:lnSpc>
                <a:spcPts val="3500"/>
              </a:lnSpc>
              <a:buFont typeface="+mj-lt"/>
              <a:buAutoNum type="arabicPeriod"/>
              <a:defRPr/>
            </a:pPr>
            <a:r>
              <a:rPr lang="en-GB" dirty="0">
                <a:ea typeface="ＭＳ Ｐゴシック" panose="020B0600070205080204" pitchFamily="34" charset="-128"/>
              </a:rPr>
              <a:t>If retrospective they rely on the adequacy of records</a:t>
            </a:r>
          </a:p>
          <a:p>
            <a:pPr marL="514350" indent="-514350">
              <a:lnSpc>
                <a:spcPts val="3500"/>
              </a:lnSpc>
              <a:buFont typeface="+mj-lt"/>
              <a:buAutoNum type="arabicPeriod"/>
              <a:defRPr/>
            </a:pPr>
            <a:r>
              <a:rPr lang="en-GB" dirty="0">
                <a:ea typeface="ＭＳ Ｐゴシック" panose="020B0600070205080204" pitchFamily="34" charset="-128"/>
              </a:rPr>
              <a:t>Exposed may be followed more closely than unexposed</a:t>
            </a:r>
          </a:p>
          <a:p>
            <a:pPr marL="514350" indent="-514350">
              <a:lnSpc>
                <a:spcPts val="3500"/>
              </a:lnSpc>
              <a:buFont typeface="+mj-lt"/>
              <a:buAutoNum type="arabicPeriod"/>
              <a:defRPr/>
            </a:pPr>
            <a:r>
              <a:rPr lang="en-GB" dirty="0">
                <a:ea typeface="ＭＳ Ｐゴシック" panose="020B0600070205080204" pitchFamily="34" charset="-128"/>
              </a:rPr>
              <a:t>If prospective they can be very expensive and slow</a:t>
            </a:r>
          </a:p>
          <a:p>
            <a:pPr marL="514350" indent="-514350">
              <a:lnSpc>
                <a:spcPts val="3500"/>
              </a:lnSpc>
              <a:buFont typeface="+mj-lt"/>
              <a:buAutoNum type="arabicPeriod"/>
              <a:defRPr/>
            </a:pPr>
            <a:r>
              <a:rPr lang="en-GB" dirty="0">
                <a:ea typeface="ＭＳ Ｐゴシック" panose="020B0600070205080204" pitchFamily="34" charset="-128"/>
              </a:rPr>
              <a:t>As they are follow up studies, the validity of results is highly sensitive to losses to follow up (migration, withdrawal, lack of participation, death)</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ＭＳ Ｐゴシック" pitchFamily="34" charset="-128"/>
              </a:rPr>
              <a:t>Case-control studies</a:t>
            </a:r>
            <a:endParaRPr lang="en-US" dirty="0"/>
          </a:p>
        </p:txBody>
      </p:sp>
      <p:sp>
        <p:nvSpPr>
          <p:cNvPr id="3" name="Content Placeholder 2"/>
          <p:cNvSpPr>
            <a:spLocks noGrp="1"/>
          </p:cNvSpPr>
          <p:nvPr>
            <p:ph idx="1"/>
          </p:nvPr>
        </p:nvSpPr>
        <p:spPr/>
        <p:txBody>
          <a:bodyPr>
            <a:normAutofit/>
          </a:bodyPr>
          <a:lstStyle/>
          <a:p>
            <a:r>
              <a:rPr lang="en-GB" sz="2800" dirty="0">
                <a:ea typeface="ＭＳ Ｐゴシック" pitchFamily="34" charset="-128"/>
              </a:rPr>
              <a:t>An analytical epidemiologic study design in which individuals </a:t>
            </a:r>
            <a:r>
              <a:rPr lang="en-GB" sz="2800" dirty="0">
                <a:solidFill>
                  <a:srgbClr val="FF0000"/>
                </a:solidFill>
                <a:ea typeface="ＭＳ Ｐゴシック" pitchFamily="34" charset="-128"/>
              </a:rPr>
              <a:t>who have the disease </a:t>
            </a:r>
            <a:r>
              <a:rPr lang="en-GB" sz="2800" dirty="0">
                <a:ea typeface="ＭＳ Ｐゴシック" pitchFamily="34" charset="-128"/>
              </a:rPr>
              <a:t>under study, also called cases, are </a:t>
            </a:r>
            <a:r>
              <a:rPr lang="en-GB" sz="2800" dirty="0">
                <a:solidFill>
                  <a:srgbClr val="FF0000"/>
                </a:solidFill>
                <a:ea typeface="ＭＳ Ｐゴシック" pitchFamily="34" charset="-128"/>
              </a:rPr>
              <a:t>compared</a:t>
            </a:r>
            <a:r>
              <a:rPr lang="en-GB" sz="2800" dirty="0">
                <a:ea typeface="ＭＳ Ｐゴシック" pitchFamily="34" charset="-128"/>
              </a:rPr>
              <a:t> to individuals </a:t>
            </a:r>
            <a:r>
              <a:rPr lang="en-GB" sz="2800" dirty="0">
                <a:solidFill>
                  <a:srgbClr val="FF0000"/>
                </a:solidFill>
                <a:ea typeface="ＭＳ Ｐゴシック" pitchFamily="34" charset="-128"/>
              </a:rPr>
              <a:t>free of disease</a:t>
            </a:r>
            <a:r>
              <a:rPr lang="en-GB" sz="2800" dirty="0">
                <a:ea typeface="ＭＳ Ｐゴシック" pitchFamily="34" charset="-128"/>
              </a:rPr>
              <a:t> (controls) regarding past exposures.</a:t>
            </a:r>
          </a:p>
          <a:p>
            <a:endParaRPr lang="en-GB" sz="2800" dirty="0">
              <a:ea typeface="ＭＳ Ｐゴシック" pitchFamily="34" charset="-128"/>
            </a:endParaRPr>
          </a:p>
          <a:p>
            <a:endParaRPr lang="en-GB" sz="2800" dirty="0">
              <a:ea typeface="ＭＳ Ｐゴシック" pitchFamily="34" charset="-128"/>
            </a:endParaRPr>
          </a:p>
          <a:p>
            <a:r>
              <a:rPr lang="en-GB" sz="2800" dirty="0">
                <a:ea typeface="ＭＳ Ｐゴシック" pitchFamily="34" charset="-128"/>
              </a:rPr>
              <a:t>The purpose is to determine if there are one or more factors associated with the disease under study.</a:t>
            </a:r>
          </a:p>
          <a:p>
            <a:endParaRPr lang="en-GB" sz="2800" dirty="0">
              <a:ea typeface="ＭＳ Ｐゴシック" pitchFamily="34" charset="-128"/>
            </a:endParaRPr>
          </a:p>
          <a:p>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bwMode="auto">
          <a:xfrm>
            <a:off x="8401050" y="6437312"/>
            <a:ext cx="808449" cy="365125"/>
          </a:xfrm>
          <a:noFill/>
          <a:ln>
            <a:miter lim="800000"/>
            <a:headEnd/>
            <a:tailEnd/>
          </a:ln>
        </p:spPr>
        <p:txBody>
          <a:bodyPr/>
          <a:lstStyle/>
          <a:p>
            <a:fld id="{1F919F5D-63FC-4673-A595-229CDEE70BA8}" type="slidenum">
              <a:rPr lang="en-CA" altLang="en-US"/>
              <a:pPr/>
              <a:t>5</a:t>
            </a:fld>
            <a:endParaRPr lang="en-CA" altLang="en-US"/>
          </a:p>
        </p:txBody>
      </p:sp>
      <p:sp>
        <p:nvSpPr>
          <p:cNvPr id="5" name="Slide Number Placeholder 3"/>
          <p:cNvSpPr txBox="1">
            <a:spLocks noGrp="1"/>
          </p:cNvSpPr>
          <p:nvPr/>
        </p:nvSpPr>
        <p:spPr bwMode="auto">
          <a:xfrm>
            <a:off x="8701088" y="6477000"/>
            <a:ext cx="727604" cy="381000"/>
          </a:xfrm>
          <a:prstGeom prst="rect">
            <a:avLst/>
          </a:prstGeom>
          <a:noFill/>
          <a:ln w="9525" algn="ctr">
            <a:noFill/>
            <a:miter lim="800000"/>
            <a:headEnd/>
            <a:tailEnd/>
          </a:ln>
        </p:spPr>
        <p:txBody>
          <a:bodyPr anchor="b"/>
          <a:lstStyle/>
          <a:p>
            <a:pPr algn="ctr" eaLnBrk="1" hangingPunct="1"/>
            <a:fld id="{8846079A-7F3B-44CA-A94E-75978AA01404}" type="slidenum">
              <a:rPr lang="en-US" b="1"/>
              <a:pPr algn="ctr" eaLnBrk="1" hangingPunct="1"/>
              <a:t>5</a:t>
            </a:fld>
            <a:endParaRPr lang="en-US" b="1"/>
          </a:p>
        </p:txBody>
      </p:sp>
      <p:sp>
        <p:nvSpPr>
          <p:cNvPr id="6" name="Text Box 1027"/>
          <p:cNvSpPr txBox="1">
            <a:spLocks noChangeArrowheads="1"/>
          </p:cNvSpPr>
          <p:nvPr/>
        </p:nvSpPr>
        <p:spPr bwMode="auto">
          <a:xfrm>
            <a:off x="228600" y="309562"/>
            <a:ext cx="8731250" cy="1077913"/>
          </a:xfrm>
          <a:prstGeom prst="rect">
            <a:avLst/>
          </a:prstGeom>
          <a:gradFill rotWithShape="1">
            <a:gsLst>
              <a:gs pos="0">
                <a:srgbClr val="009900"/>
              </a:gs>
              <a:gs pos="50000">
                <a:srgbClr val="FFFFFF"/>
              </a:gs>
              <a:gs pos="100000">
                <a:srgbClr val="009900"/>
              </a:gs>
            </a:gsLst>
            <a:lin ang="5400000" scaled="1"/>
          </a:gradFill>
          <a:ln w="57150" cmpd="thinThick">
            <a:solidFill>
              <a:schemeClr val="tx1"/>
            </a:solidFill>
            <a:miter lim="800000"/>
            <a:headEnd/>
            <a:tailEnd/>
          </a:ln>
        </p:spPr>
        <p:txBody>
          <a:bodyPr wrap="square">
            <a:spAutoFit/>
          </a:bodyPr>
          <a:lstStyle/>
          <a:p>
            <a:pPr algn="ctr" eaLnBrk="1" hangingPunct="1">
              <a:spcBef>
                <a:spcPct val="50000"/>
              </a:spcBef>
            </a:pPr>
            <a:r>
              <a:rPr lang="en-US" sz="3200" b="1" dirty="0"/>
              <a:t>Classification of Epidemiological Research/Study Designs</a:t>
            </a:r>
          </a:p>
        </p:txBody>
      </p:sp>
      <p:sp>
        <p:nvSpPr>
          <p:cNvPr id="7" name="Text Box 1028"/>
          <p:cNvSpPr txBox="1">
            <a:spLocks noChangeArrowheads="1"/>
          </p:cNvSpPr>
          <p:nvPr/>
        </p:nvSpPr>
        <p:spPr bwMode="auto">
          <a:xfrm>
            <a:off x="558800" y="4424362"/>
            <a:ext cx="3240015" cy="1077913"/>
          </a:xfrm>
          <a:prstGeom prst="rect">
            <a:avLst/>
          </a:prstGeom>
          <a:gradFill rotWithShape="1">
            <a:gsLst>
              <a:gs pos="0">
                <a:schemeClr val="accent2"/>
              </a:gs>
              <a:gs pos="50000">
                <a:srgbClr val="FFFFFF"/>
              </a:gs>
              <a:gs pos="100000">
                <a:schemeClr val="accent2"/>
              </a:gs>
            </a:gsLst>
            <a:lin ang="5400000" scaled="1"/>
          </a:gradFill>
          <a:ln w="57150" cmpd="thinThick">
            <a:solidFill>
              <a:schemeClr val="tx1"/>
            </a:solidFill>
            <a:miter lim="800000"/>
            <a:headEnd/>
            <a:tailEnd/>
          </a:ln>
          <a:effectLst/>
        </p:spPr>
        <p:txBody>
          <a:bodyPr wrap="square">
            <a:spAutoFit/>
          </a:bodyPr>
          <a:lstStyle/>
          <a:p>
            <a:pPr algn="ctr" eaLnBrk="1" hangingPunct="1">
              <a:spcBef>
                <a:spcPct val="50000"/>
              </a:spcBef>
              <a:defRPr/>
            </a:pPr>
            <a:r>
              <a:rPr lang="en-US" sz="3200" b="1">
                <a:latin typeface="Arial" charset="0"/>
              </a:rPr>
              <a:t>Descriptive Research</a:t>
            </a:r>
          </a:p>
        </p:txBody>
      </p:sp>
      <p:sp>
        <p:nvSpPr>
          <p:cNvPr id="8" name="Text Box 1029"/>
          <p:cNvSpPr txBox="1">
            <a:spLocks noChangeArrowheads="1"/>
          </p:cNvSpPr>
          <p:nvPr/>
        </p:nvSpPr>
        <p:spPr bwMode="auto">
          <a:xfrm>
            <a:off x="5016500" y="4424362"/>
            <a:ext cx="3490324" cy="1077913"/>
          </a:xfrm>
          <a:prstGeom prst="rect">
            <a:avLst/>
          </a:prstGeom>
          <a:gradFill rotWithShape="1">
            <a:gsLst>
              <a:gs pos="0">
                <a:schemeClr val="accent2"/>
              </a:gs>
              <a:gs pos="50000">
                <a:srgbClr val="FFFFFF"/>
              </a:gs>
              <a:gs pos="100000">
                <a:schemeClr val="accent2"/>
              </a:gs>
            </a:gsLst>
            <a:lin ang="5400000" scaled="1"/>
          </a:gradFill>
          <a:ln w="57150" cmpd="thinThick">
            <a:solidFill>
              <a:schemeClr val="tx1"/>
            </a:solidFill>
            <a:miter lim="800000"/>
            <a:headEnd/>
            <a:tailEnd/>
          </a:ln>
          <a:effectLst/>
        </p:spPr>
        <p:txBody>
          <a:bodyPr wrap="square">
            <a:spAutoFit/>
          </a:bodyPr>
          <a:lstStyle/>
          <a:p>
            <a:pPr algn="ctr" eaLnBrk="1" hangingPunct="1">
              <a:spcBef>
                <a:spcPct val="50000"/>
              </a:spcBef>
              <a:defRPr/>
            </a:pPr>
            <a:r>
              <a:rPr lang="en-US" sz="3200" b="1">
                <a:latin typeface="Arial" charset="0"/>
              </a:rPr>
              <a:t>Analytical Research</a:t>
            </a:r>
          </a:p>
        </p:txBody>
      </p:sp>
      <p:sp>
        <p:nvSpPr>
          <p:cNvPr id="9" name="Line 1032"/>
          <p:cNvSpPr>
            <a:spLocks noChangeShapeType="1"/>
          </p:cNvSpPr>
          <p:nvPr/>
        </p:nvSpPr>
        <p:spPr bwMode="auto">
          <a:xfrm>
            <a:off x="4190999" y="1452562"/>
            <a:ext cx="45719" cy="304800"/>
          </a:xfrm>
          <a:prstGeom prst="line">
            <a:avLst/>
          </a:prstGeom>
          <a:noFill/>
          <a:ln w="57150">
            <a:solidFill>
              <a:schemeClr val="tx1"/>
            </a:solidFill>
            <a:miter lim="800000"/>
            <a:headEnd/>
            <a:tailEnd/>
          </a:ln>
        </p:spPr>
        <p:txBody>
          <a:bodyPr wrap="none"/>
          <a:lstStyle/>
          <a:p>
            <a:endParaRPr lang="en-US"/>
          </a:p>
        </p:txBody>
      </p:sp>
      <p:sp>
        <p:nvSpPr>
          <p:cNvPr id="10" name="Line 1033"/>
          <p:cNvSpPr>
            <a:spLocks noChangeShapeType="1"/>
          </p:cNvSpPr>
          <p:nvPr/>
        </p:nvSpPr>
        <p:spPr bwMode="auto">
          <a:xfrm flipV="1">
            <a:off x="1879600" y="1757362"/>
            <a:ext cx="4608160" cy="0"/>
          </a:xfrm>
          <a:prstGeom prst="line">
            <a:avLst/>
          </a:prstGeom>
          <a:noFill/>
          <a:ln w="57150">
            <a:solidFill>
              <a:schemeClr val="tx1"/>
            </a:solidFill>
            <a:miter lim="800000"/>
            <a:headEnd/>
            <a:tailEnd/>
          </a:ln>
        </p:spPr>
        <p:txBody>
          <a:bodyPr wrap="none"/>
          <a:lstStyle/>
          <a:p>
            <a:endParaRPr lang="en-US"/>
          </a:p>
        </p:txBody>
      </p:sp>
      <p:sp>
        <p:nvSpPr>
          <p:cNvPr id="11" name="Line 1034"/>
          <p:cNvSpPr>
            <a:spLocks noChangeShapeType="1"/>
          </p:cNvSpPr>
          <p:nvPr/>
        </p:nvSpPr>
        <p:spPr bwMode="auto">
          <a:xfrm>
            <a:off x="6539231" y="1757362"/>
            <a:ext cx="45719" cy="2667000"/>
          </a:xfrm>
          <a:prstGeom prst="line">
            <a:avLst/>
          </a:prstGeom>
          <a:noFill/>
          <a:ln w="38100">
            <a:solidFill>
              <a:schemeClr val="tx1"/>
            </a:solidFill>
            <a:miter lim="800000"/>
            <a:headEnd/>
            <a:tailEnd type="triangle" w="med" len="med"/>
          </a:ln>
        </p:spPr>
        <p:txBody>
          <a:bodyPr wrap="none"/>
          <a:lstStyle/>
          <a:p>
            <a:endParaRPr lang="en-US"/>
          </a:p>
        </p:txBody>
      </p:sp>
      <p:sp>
        <p:nvSpPr>
          <p:cNvPr id="12" name="Line 1035"/>
          <p:cNvSpPr>
            <a:spLocks noChangeShapeType="1"/>
          </p:cNvSpPr>
          <p:nvPr/>
        </p:nvSpPr>
        <p:spPr bwMode="auto">
          <a:xfrm>
            <a:off x="1833881" y="1757362"/>
            <a:ext cx="45719" cy="2667000"/>
          </a:xfrm>
          <a:prstGeom prst="line">
            <a:avLst/>
          </a:prstGeom>
          <a:noFill/>
          <a:ln w="38100">
            <a:solidFill>
              <a:schemeClr val="tx1"/>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800" dirty="0"/>
              <a:t>The case-control design is a research design that is used to investigate the relationship between an exposure and a health outcome. The exposure can be any variable that precedes the outcome. </a:t>
            </a:r>
          </a:p>
          <a:p>
            <a:endParaRPr lang="en-US" sz="2800" dirty="0"/>
          </a:p>
          <a:p>
            <a:r>
              <a:rPr lang="en-US" sz="2800" dirty="0"/>
              <a:t>They require much smaller sample sizes than cohort studies. </a:t>
            </a:r>
          </a:p>
          <a:p>
            <a:endParaRPr lang="en-US" sz="2800" dirty="0"/>
          </a:p>
          <a:p>
            <a:r>
              <a:rPr lang="en-US" sz="2800" dirty="0"/>
              <a:t>Compared to prospective cohort studies they tend to be less costly and shorter in duration.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Odd Ratio</a:t>
            </a:r>
          </a:p>
        </p:txBody>
      </p:sp>
      <p:graphicFrame>
        <p:nvGraphicFramePr>
          <p:cNvPr id="5" name="Table 4"/>
          <p:cNvGraphicFramePr>
            <a:graphicFrameLocks noGrp="1"/>
          </p:cNvGraphicFramePr>
          <p:nvPr/>
        </p:nvGraphicFramePr>
        <p:xfrm>
          <a:off x="762000" y="1524000"/>
          <a:ext cx="7543800" cy="2103120"/>
        </p:xfrm>
        <a:graphic>
          <a:graphicData uri="http://schemas.openxmlformats.org/drawingml/2006/table">
            <a:tbl>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701040">
                <a:tc>
                  <a:txBody>
                    <a:bodyPr/>
                    <a:lstStyle/>
                    <a:p>
                      <a:endParaRPr lang="en-US" sz="2400" b="1" dirty="0"/>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Diseased</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Healthy</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p>
                  </a:txBody>
                  <a:tcPr>
                    <a:lnL w="9525" cap="flat" cmpd="sng" algn="ctr">
                      <a:solidFill>
                        <a:srgbClr val="A2A9B1"/>
                      </a:solidFill>
                      <a:prstDash val="solid"/>
                      <a:round/>
                      <a:headEnd type="none" w="med" len="med"/>
                      <a:tailEnd type="none" w="med" len="med"/>
                    </a:lnL>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0"/>
                  </a:ext>
                </a:extLst>
              </a:tr>
              <a:tr h="701040">
                <a:tc>
                  <a:txBody>
                    <a:bodyPr/>
                    <a:lstStyle/>
                    <a:p>
                      <a:r>
                        <a:rPr lang="en-US" sz="2400" b="1"/>
                        <a:t>Exposed</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a:t>De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a:t>He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a:t>Ne=De + He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01040">
                <a:tc>
                  <a:txBody>
                    <a:bodyPr/>
                    <a:lstStyle/>
                    <a:p>
                      <a:r>
                        <a:rPr lang="en-US" sz="2400" b="1" dirty="0"/>
                        <a:t>Not exposed</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err="1"/>
                        <a:t>Dn</a:t>
                      </a:r>
                      <a:endParaRPr lang="en-US" sz="2400" b="1" dirty="0"/>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err="1"/>
                        <a:t>Hn</a:t>
                      </a:r>
                      <a:endParaRPr lang="en-US" sz="2400" b="1" dirty="0"/>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tc>
                  <a:txBody>
                    <a:bodyPr/>
                    <a:lstStyle/>
                    <a:p>
                      <a:r>
                        <a:rPr lang="en-US" sz="2400" b="1" dirty="0" err="1"/>
                        <a:t>Nn</a:t>
                      </a:r>
                      <a:r>
                        <a:rPr lang="en-US" sz="2400" b="1" dirty="0"/>
                        <a:t> = </a:t>
                      </a:r>
                      <a:r>
                        <a:rPr lang="en-US" sz="2400" b="1" dirty="0" err="1"/>
                        <a:t>Dn</a:t>
                      </a:r>
                      <a:r>
                        <a:rPr lang="en-US" sz="2400" b="1" dirty="0"/>
                        <a:t> + </a:t>
                      </a:r>
                      <a:r>
                        <a:rPr lang="en-US" sz="2400" b="1" dirty="0" err="1"/>
                        <a:t>Hn</a:t>
                      </a:r>
                      <a:endParaRPr lang="en-US" sz="2400" b="1" dirty="0"/>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pic>
        <p:nvPicPr>
          <p:cNvPr id="107522" name="Picture 2"/>
          <p:cNvPicPr>
            <a:picLocks noChangeAspect="1" noChangeArrowheads="1"/>
          </p:cNvPicPr>
          <p:nvPr/>
        </p:nvPicPr>
        <p:blipFill>
          <a:blip r:embed="rId2"/>
          <a:srcRect/>
          <a:stretch>
            <a:fillRect/>
          </a:stretch>
        </p:blipFill>
        <p:spPr bwMode="auto">
          <a:xfrm>
            <a:off x="1295400" y="4038600"/>
            <a:ext cx="2668104" cy="1219200"/>
          </a:xfrm>
          <a:prstGeom prst="rect">
            <a:avLst/>
          </a:prstGeom>
          <a:noFill/>
          <a:ln w="9525">
            <a:noFill/>
            <a:miter lim="800000"/>
            <a:headEnd/>
            <a:tailEnd/>
          </a:ln>
          <a:effectLst/>
        </p:spPr>
      </p:pic>
      <p:pic>
        <p:nvPicPr>
          <p:cNvPr id="107523" name="Picture 3"/>
          <p:cNvPicPr>
            <a:picLocks noChangeAspect="1" noChangeArrowheads="1"/>
          </p:cNvPicPr>
          <p:nvPr/>
        </p:nvPicPr>
        <p:blipFill>
          <a:blip r:embed="rId3"/>
          <a:srcRect/>
          <a:stretch>
            <a:fillRect/>
          </a:stretch>
        </p:blipFill>
        <p:spPr bwMode="auto">
          <a:xfrm>
            <a:off x="838200" y="5181600"/>
            <a:ext cx="7114190" cy="14478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3907" name="Picture 3"/>
          <p:cNvPicPr>
            <a:picLocks noChangeAspect="1" noChangeArrowheads="1"/>
          </p:cNvPicPr>
          <p:nvPr/>
        </p:nvPicPr>
        <p:blipFill>
          <a:blip r:embed="rId2"/>
          <a:srcRect/>
          <a:stretch>
            <a:fillRect/>
          </a:stretch>
        </p:blipFill>
        <p:spPr bwMode="auto">
          <a:xfrm>
            <a:off x="1" y="154767"/>
            <a:ext cx="9144000" cy="6396063"/>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05800" cy="4800600"/>
          </a:xfrm>
        </p:spPr>
        <p:txBody>
          <a:bodyPr>
            <a:normAutofit fontScale="85000" lnSpcReduction="10000"/>
          </a:bodyPr>
          <a:lstStyle/>
          <a:p>
            <a:r>
              <a:rPr lang="en-US" dirty="0"/>
              <a:t>Two characteristics distinguish case-control studies from other quantitative research designs. </a:t>
            </a:r>
          </a:p>
          <a:p>
            <a:pPr lvl="1"/>
            <a:r>
              <a:rPr lang="en-US" b="1" dirty="0"/>
              <a:t>First</a:t>
            </a:r>
            <a:r>
              <a:rPr lang="en-US" dirty="0"/>
              <a:t>, case-control studies are observational studies. This means that the investigators do not manipulate which participants are and are not exposed to the exposure of interest. This distinguishes it from clinical trials. </a:t>
            </a:r>
          </a:p>
          <a:p>
            <a:pPr lvl="1"/>
            <a:endParaRPr lang="en-US" dirty="0"/>
          </a:p>
          <a:p>
            <a:pPr lvl="1"/>
            <a:r>
              <a:rPr lang="en-US" b="1" dirty="0"/>
              <a:t>Second</a:t>
            </a:r>
            <a:r>
              <a:rPr lang="en-US" dirty="0"/>
              <a:t>, participants in case-control studies are sampled in a way that depends on the participants’ health outcomes. This distinguishes case-control studies from other observational studies, such as cohort studies, that sample without regard to outcome.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05800" cy="5029200"/>
          </a:xfrm>
        </p:spPr>
        <p:txBody>
          <a:bodyPr>
            <a:normAutofit fontScale="85000" lnSpcReduction="20000"/>
          </a:bodyPr>
          <a:lstStyle/>
          <a:p>
            <a:r>
              <a:rPr lang="en-US" dirty="0"/>
              <a:t>An example of a case-control study that is relevant to physical therapy is a study that examined whether leg-length discrepancy causes back pain. </a:t>
            </a:r>
          </a:p>
          <a:p>
            <a:endParaRPr lang="en-US" dirty="0"/>
          </a:p>
          <a:p>
            <a:r>
              <a:rPr lang="en-US" dirty="0"/>
              <a:t>In this study the exposure of interest was leg-length discrepancy and the outcome was back pain. </a:t>
            </a:r>
          </a:p>
          <a:p>
            <a:r>
              <a:rPr lang="en-US" dirty="0"/>
              <a:t>The study compared leg-length discrepancies in 70 people with back pain and 70 controls. </a:t>
            </a:r>
          </a:p>
          <a:p>
            <a:r>
              <a:rPr lang="en-US" dirty="0"/>
              <a:t>The investigators found similar proportions of participants with leg-length discrepancies in the group with back pain and the control group, and concluded that leg-length discrepancy ‘is not a significant causal factor for back pain’.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Case-control study design offers less support for a causation hypothesis than the longer and more expensive cohort design, it does provide stronger evidence than a cross-sectional.</a:t>
            </a:r>
          </a:p>
          <a:p>
            <a:endParaRPr lang="en-US" dirty="0"/>
          </a:p>
          <a:p>
            <a:r>
              <a:rPr lang="en-US" dirty="0"/>
              <a:t>However, because these studies collect data </a:t>
            </a:r>
            <a:r>
              <a:rPr lang="en-US" i="1" dirty="0"/>
              <a:t>after disease has already occurred</a:t>
            </a:r>
            <a:r>
              <a:rPr lang="en-US" dirty="0"/>
              <a:t>,  they are considered retrospective, which is a limitation.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rot="16266012">
            <a:off x="-1905000" y="3124200"/>
            <a:ext cx="4953000" cy="838200"/>
          </a:xfrm>
          <a:prstGeom prst="rect">
            <a:avLst/>
          </a:prstGeom>
          <a:solidFill>
            <a:srgbClr val="7030A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Case-Control Design</a:t>
            </a:r>
          </a:p>
        </p:txBody>
      </p:sp>
      <p:sp>
        <p:nvSpPr>
          <p:cNvPr id="5" name="AutoShape 3"/>
          <p:cNvSpPr>
            <a:spLocks noChangeArrowheads="1"/>
          </p:cNvSpPr>
          <p:nvPr/>
        </p:nvSpPr>
        <p:spPr bwMode="auto">
          <a:xfrm>
            <a:off x="7010400" y="1676400"/>
            <a:ext cx="1600200" cy="990600"/>
          </a:xfrm>
          <a:prstGeom prst="roundRect">
            <a:avLst>
              <a:gd name="adj" fmla="val 16667"/>
            </a:avLst>
          </a:prstGeom>
          <a:solidFill>
            <a:schemeClr val="accent6">
              <a:lumMod val="75000"/>
            </a:schemeClr>
          </a:solidFill>
          <a:ln w="12699">
            <a:solidFill>
              <a:schemeClr val="tx1"/>
            </a:solidFill>
            <a:round/>
            <a:headEnd type="none" w="sm" len="sm"/>
            <a:tailEnd type="none" w="sm" len="sm"/>
          </a:ln>
        </p:spPr>
        <p:txBody>
          <a:bodyPr wrap="none" anchor="ctr"/>
          <a:lstStyle/>
          <a:p>
            <a:pPr algn="ctr"/>
            <a:r>
              <a:rPr lang="en-US" b="1" dirty="0"/>
              <a:t>Study</a:t>
            </a:r>
          </a:p>
          <a:p>
            <a:pPr algn="ctr"/>
            <a:r>
              <a:rPr lang="en-US" b="1" dirty="0"/>
              <a:t>population</a:t>
            </a:r>
          </a:p>
        </p:txBody>
      </p:sp>
      <p:sp>
        <p:nvSpPr>
          <p:cNvPr id="6" name="AutoShape 4"/>
          <p:cNvSpPr>
            <a:spLocks noChangeArrowheads="1"/>
          </p:cNvSpPr>
          <p:nvPr/>
        </p:nvSpPr>
        <p:spPr bwMode="auto">
          <a:xfrm>
            <a:off x="5029200" y="838200"/>
            <a:ext cx="1600200" cy="914400"/>
          </a:xfrm>
          <a:prstGeom prst="roundRect">
            <a:avLst>
              <a:gd name="adj" fmla="val 16667"/>
            </a:avLst>
          </a:prstGeom>
          <a:solidFill>
            <a:schemeClr val="accent4">
              <a:lumMod val="60000"/>
              <a:lumOff val="40000"/>
            </a:schemeClr>
          </a:solidFill>
          <a:ln w="12699">
            <a:solidFill>
              <a:schemeClr val="tx1"/>
            </a:solidFill>
            <a:round/>
            <a:headEnd type="none" w="sm" len="sm"/>
            <a:tailEnd type="none" w="sm" len="sm"/>
          </a:ln>
        </p:spPr>
        <p:txBody>
          <a:bodyPr wrap="none" anchor="ctr"/>
          <a:lstStyle/>
          <a:p>
            <a:pPr algn="ctr"/>
            <a:r>
              <a:rPr lang="en-US" b="1" dirty="0"/>
              <a:t>Cases</a:t>
            </a:r>
          </a:p>
          <a:p>
            <a:pPr algn="ctr"/>
            <a:r>
              <a:rPr lang="en-US" b="1" dirty="0"/>
              <a:t>(disease)</a:t>
            </a:r>
          </a:p>
        </p:txBody>
      </p:sp>
      <p:sp>
        <p:nvSpPr>
          <p:cNvPr id="7" name="AutoShape 5"/>
          <p:cNvSpPr>
            <a:spLocks noChangeArrowheads="1"/>
          </p:cNvSpPr>
          <p:nvPr/>
        </p:nvSpPr>
        <p:spPr bwMode="auto">
          <a:xfrm>
            <a:off x="5029200" y="2438400"/>
            <a:ext cx="1600200" cy="914400"/>
          </a:xfrm>
          <a:prstGeom prst="roundRect">
            <a:avLst>
              <a:gd name="adj" fmla="val 16667"/>
            </a:avLst>
          </a:prstGeom>
          <a:solidFill>
            <a:schemeClr val="accent4">
              <a:lumMod val="60000"/>
              <a:lumOff val="40000"/>
            </a:schemeClr>
          </a:solidFill>
          <a:ln w="12699">
            <a:solidFill>
              <a:schemeClr val="tx1"/>
            </a:solidFill>
            <a:round/>
            <a:headEnd type="none" w="sm" len="sm"/>
            <a:tailEnd type="none" w="sm" len="sm"/>
          </a:ln>
        </p:spPr>
        <p:txBody>
          <a:bodyPr wrap="none" anchor="ctr"/>
          <a:lstStyle/>
          <a:p>
            <a:pPr algn="ctr"/>
            <a:r>
              <a:rPr lang="en-US" b="1" dirty="0"/>
              <a:t>Controls</a:t>
            </a:r>
          </a:p>
          <a:p>
            <a:pPr algn="ctr"/>
            <a:r>
              <a:rPr lang="en-US" b="1" dirty="0"/>
              <a:t>(no disease)</a:t>
            </a:r>
          </a:p>
        </p:txBody>
      </p:sp>
      <p:sp>
        <p:nvSpPr>
          <p:cNvPr id="8" name="AutoShape 6"/>
          <p:cNvSpPr>
            <a:spLocks noChangeArrowheads="1"/>
          </p:cNvSpPr>
          <p:nvPr/>
        </p:nvSpPr>
        <p:spPr bwMode="auto">
          <a:xfrm>
            <a:off x="2362200" y="533400"/>
            <a:ext cx="2286000" cy="609600"/>
          </a:xfrm>
          <a:prstGeom prst="roundRect">
            <a:avLst>
              <a:gd name="adj" fmla="val 16667"/>
            </a:avLst>
          </a:prstGeom>
          <a:solidFill>
            <a:schemeClr val="accent3">
              <a:lumMod val="75000"/>
            </a:schemeClr>
          </a:solidFill>
          <a:ln w="12699">
            <a:solidFill>
              <a:schemeClr val="tx1"/>
            </a:solidFill>
            <a:round/>
            <a:headEnd type="none" w="sm" len="sm"/>
            <a:tailEnd type="none" w="sm" len="sm"/>
          </a:ln>
        </p:spPr>
        <p:txBody>
          <a:bodyPr wrap="none" anchor="ctr"/>
          <a:lstStyle/>
          <a:p>
            <a:pPr algn="ctr"/>
            <a:r>
              <a:rPr lang="en-US" b="1" dirty="0"/>
              <a:t>Exposed</a:t>
            </a:r>
          </a:p>
        </p:txBody>
      </p:sp>
      <p:sp>
        <p:nvSpPr>
          <p:cNvPr id="9" name="AutoShape 7"/>
          <p:cNvSpPr>
            <a:spLocks noChangeArrowheads="1"/>
          </p:cNvSpPr>
          <p:nvPr/>
        </p:nvSpPr>
        <p:spPr bwMode="auto">
          <a:xfrm>
            <a:off x="2362200" y="1295400"/>
            <a:ext cx="2286000" cy="609600"/>
          </a:xfrm>
          <a:prstGeom prst="roundRect">
            <a:avLst>
              <a:gd name="adj" fmla="val 16667"/>
            </a:avLst>
          </a:prstGeom>
          <a:solidFill>
            <a:schemeClr val="accent3">
              <a:lumMod val="75000"/>
            </a:schemeClr>
          </a:solidFill>
          <a:ln w="12699">
            <a:solidFill>
              <a:schemeClr val="tx1"/>
            </a:solidFill>
            <a:round/>
            <a:headEnd type="none" w="sm" len="sm"/>
            <a:tailEnd type="none" w="sm" len="sm"/>
          </a:ln>
        </p:spPr>
        <p:txBody>
          <a:bodyPr wrap="none" anchor="ctr"/>
          <a:lstStyle/>
          <a:p>
            <a:pPr algn="ctr"/>
            <a:r>
              <a:rPr lang="en-US" b="1" dirty="0"/>
              <a:t>Non-Exposed</a:t>
            </a:r>
          </a:p>
        </p:txBody>
      </p:sp>
      <p:sp>
        <p:nvSpPr>
          <p:cNvPr id="10" name="AutoShape 8"/>
          <p:cNvSpPr>
            <a:spLocks noChangeArrowheads="1"/>
          </p:cNvSpPr>
          <p:nvPr/>
        </p:nvSpPr>
        <p:spPr bwMode="auto">
          <a:xfrm>
            <a:off x="2362200" y="2286000"/>
            <a:ext cx="2286000" cy="609600"/>
          </a:xfrm>
          <a:prstGeom prst="roundRect">
            <a:avLst>
              <a:gd name="adj" fmla="val 16667"/>
            </a:avLst>
          </a:prstGeom>
          <a:solidFill>
            <a:schemeClr val="accent3">
              <a:lumMod val="75000"/>
            </a:schemeClr>
          </a:solidFill>
          <a:ln w="12699">
            <a:solidFill>
              <a:schemeClr val="tx1"/>
            </a:solidFill>
            <a:round/>
            <a:headEnd type="none" w="sm" len="sm"/>
            <a:tailEnd type="none" w="sm" len="sm"/>
          </a:ln>
        </p:spPr>
        <p:txBody>
          <a:bodyPr wrap="none" anchor="ctr"/>
          <a:lstStyle/>
          <a:p>
            <a:pPr algn="ctr"/>
            <a:r>
              <a:rPr lang="en-US" b="1" dirty="0"/>
              <a:t>Exposed</a:t>
            </a:r>
          </a:p>
        </p:txBody>
      </p:sp>
      <p:sp>
        <p:nvSpPr>
          <p:cNvPr id="11" name="AutoShape 9"/>
          <p:cNvSpPr>
            <a:spLocks noChangeArrowheads="1"/>
          </p:cNvSpPr>
          <p:nvPr/>
        </p:nvSpPr>
        <p:spPr bwMode="auto">
          <a:xfrm>
            <a:off x="2362200" y="3048000"/>
            <a:ext cx="2286000" cy="609600"/>
          </a:xfrm>
          <a:prstGeom prst="roundRect">
            <a:avLst>
              <a:gd name="adj" fmla="val 16667"/>
            </a:avLst>
          </a:prstGeom>
          <a:solidFill>
            <a:schemeClr val="accent3">
              <a:lumMod val="75000"/>
            </a:schemeClr>
          </a:solidFill>
          <a:ln w="12699">
            <a:solidFill>
              <a:schemeClr val="tx1"/>
            </a:solidFill>
            <a:round/>
            <a:headEnd type="none" w="sm" len="sm"/>
            <a:tailEnd type="none" w="sm" len="sm"/>
          </a:ln>
        </p:spPr>
        <p:txBody>
          <a:bodyPr wrap="none" anchor="ctr"/>
          <a:lstStyle/>
          <a:p>
            <a:pPr algn="ctr"/>
            <a:r>
              <a:rPr lang="en-US" b="1" dirty="0"/>
              <a:t>Non-Exposed</a:t>
            </a:r>
          </a:p>
        </p:txBody>
      </p:sp>
      <p:sp>
        <p:nvSpPr>
          <p:cNvPr id="12" name="AutoShape 10"/>
          <p:cNvSpPr>
            <a:spLocks/>
          </p:cNvSpPr>
          <p:nvPr/>
        </p:nvSpPr>
        <p:spPr bwMode="auto">
          <a:xfrm flipH="1">
            <a:off x="6781800" y="1447800"/>
            <a:ext cx="76200" cy="1447800"/>
          </a:xfrm>
          <a:prstGeom prst="leftBrace">
            <a:avLst>
              <a:gd name="adj1" fmla="val 158333"/>
              <a:gd name="adj2" fmla="val 50000"/>
            </a:avLst>
          </a:prstGeom>
          <a:solidFill>
            <a:srgbClr val="002060"/>
          </a:solidFill>
          <a:ln w="38100">
            <a:solidFill>
              <a:schemeClr val="tx1"/>
            </a:solidFill>
            <a:round/>
            <a:headEnd type="none" w="sm" len="sm"/>
            <a:tailEnd type="none" w="sm" len="sm"/>
          </a:ln>
        </p:spPr>
        <p:txBody>
          <a:bodyPr wrap="none" anchor="ctr"/>
          <a:lstStyle/>
          <a:p>
            <a:endParaRPr lang="en-US"/>
          </a:p>
        </p:txBody>
      </p:sp>
      <p:sp>
        <p:nvSpPr>
          <p:cNvPr id="13" name="AutoShape 11"/>
          <p:cNvSpPr>
            <a:spLocks/>
          </p:cNvSpPr>
          <p:nvPr/>
        </p:nvSpPr>
        <p:spPr bwMode="auto">
          <a:xfrm flipH="1">
            <a:off x="4800600" y="838200"/>
            <a:ext cx="76200" cy="762000"/>
          </a:xfrm>
          <a:prstGeom prst="leftBrace">
            <a:avLst>
              <a:gd name="adj1" fmla="val 83333"/>
              <a:gd name="adj2" fmla="val 50000"/>
            </a:avLst>
          </a:prstGeom>
          <a:solidFill>
            <a:srgbClr val="002060"/>
          </a:solidFill>
          <a:ln w="38100">
            <a:solidFill>
              <a:schemeClr val="tx1"/>
            </a:solidFill>
            <a:round/>
            <a:headEnd type="none" w="sm" len="sm"/>
            <a:tailEnd type="none" w="sm" len="sm"/>
          </a:ln>
        </p:spPr>
        <p:txBody>
          <a:bodyPr wrap="none" anchor="ctr"/>
          <a:lstStyle/>
          <a:p>
            <a:endParaRPr lang="en-US"/>
          </a:p>
        </p:txBody>
      </p:sp>
      <p:sp>
        <p:nvSpPr>
          <p:cNvPr id="14" name="AutoShape 12"/>
          <p:cNvSpPr>
            <a:spLocks/>
          </p:cNvSpPr>
          <p:nvPr/>
        </p:nvSpPr>
        <p:spPr bwMode="auto">
          <a:xfrm flipH="1">
            <a:off x="4800600" y="2590800"/>
            <a:ext cx="76200" cy="762000"/>
          </a:xfrm>
          <a:prstGeom prst="leftBrace">
            <a:avLst>
              <a:gd name="adj1" fmla="val 83333"/>
              <a:gd name="adj2" fmla="val 50000"/>
            </a:avLst>
          </a:prstGeom>
          <a:solidFill>
            <a:srgbClr val="002060"/>
          </a:solidFill>
          <a:ln w="38100">
            <a:solidFill>
              <a:schemeClr val="tx1"/>
            </a:solidFill>
            <a:round/>
            <a:headEnd type="none" w="sm" len="sm"/>
            <a:tailEnd type="none" w="sm" len="sm"/>
          </a:ln>
        </p:spPr>
        <p:txBody>
          <a:bodyPr wrap="none" anchor="ctr"/>
          <a:lstStyle/>
          <a:p>
            <a:endParaRPr lang="en-US"/>
          </a:p>
        </p:txBody>
      </p:sp>
      <p:cxnSp>
        <p:nvCxnSpPr>
          <p:cNvPr id="15" name="AutoShape 13"/>
          <p:cNvCxnSpPr>
            <a:cxnSpLocks noChangeShapeType="1"/>
          </p:cNvCxnSpPr>
          <p:nvPr/>
        </p:nvCxnSpPr>
        <p:spPr bwMode="auto">
          <a:xfrm>
            <a:off x="5257800" y="3505200"/>
            <a:ext cx="3124200" cy="0"/>
          </a:xfrm>
          <a:prstGeom prst="straightConnector1">
            <a:avLst/>
          </a:prstGeom>
          <a:noFill/>
          <a:ln w="38100">
            <a:solidFill>
              <a:schemeClr val="tx1"/>
            </a:solidFill>
            <a:prstDash val="sysDot"/>
            <a:round/>
            <a:headEnd type="oval" w="sm" len="sm"/>
            <a:tailEnd type="oval" w="sm" len="sm"/>
          </a:ln>
        </p:spPr>
      </p:cxnSp>
      <p:cxnSp>
        <p:nvCxnSpPr>
          <p:cNvPr id="16" name="AutoShape 14"/>
          <p:cNvCxnSpPr>
            <a:cxnSpLocks noChangeShapeType="1"/>
          </p:cNvCxnSpPr>
          <p:nvPr/>
        </p:nvCxnSpPr>
        <p:spPr bwMode="auto">
          <a:xfrm>
            <a:off x="2438400" y="3921125"/>
            <a:ext cx="2209800" cy="0"/>
          </a:xfrm>
          <a:prstGeom prst="straightConnector1">
            <a:avLst/>
          </a:prstGeom>
          <a:noFill/>
          <a:ln w="38100">
            <a:solidFill>
              <a:schemeClr val="tx1"/>
            </a:solidFill>
            <a:prstDash val="sysDot"/>
            <a:round/>
            <a:headEnd type="oval" w="sm" len="sm"/>
            <a:tailEnd type="oval" w="sm" len="sm"/>
          </a:ln>
        </p:spPr>
      </p:cxnSp>
      <p:sp>
        <p:nvSpPr>
          <p:cNvPr id="17" name="Text Box 15"/>
          <p:cNvSpPr txBox="1">
            <a:spLocks noChangeArrowheads="1"/>
          </p:cNvSpPr>
          <p:nvPr/>
        </p:nvSpPr>
        <p:spPr bwMode="auto">
          <a:xfrm>
            <a:off x="6099175" y="3546475"/>
            <a:ext cx="1149350" cy="457200"/>
          </a:xfrm>
          <a:prstGeom prst="rect">
            <a:avLst/>
          </a:prstGeom>
          <a:solidFill>
            <a:srgbClr val="FFFF00"/>
          </a:solidFill>
          <a:ln w="12699">
            <a:noFill/>
            <a:miter lim="800000"/>
            <a:headEnd type="none" w="sm" len="sm"/>
            <a:tailEnd type="none" w="sm" len="sm"/>
          </a:ln>
        </p:spPr>
        <p:txBody>
          <a:bodyPr wrap="none">
            <a:spAutoFit/>
          </a:bodyPr>
          <a:lstStyle/>
          <a:p>
            <a:r>
              <a:rPr lang="en-US" b="1" dirty="0"/>
              <a:t>present</a:t>
            </a:r>
          </a:p>
        </p:txBody>
      </p:sp>
      <p:sp>
        <p:nvSpPr>
          <p:cNvPr id="18" name="Text Box 16"/>
          <p:cNvSpPr txBox="1">
            <a:spLocks noChangeArrowheads="1"/>
          </p:cNvSpPr>
          <p:nvPr/>
        </p:nvSpPr>
        <p:spPr bwMode="auto">
          <a:xfrm>
            <a:off x="3108325" y="3886200"/>
            <a:ext cx="727075" cy="457200"/>
          </a:xfrm>
          <a:prstGeom prst="rect">
            <a:avLst/>
          </a:prstGeom>
          <a:solidFill>
            <a:srgbClr val="FFFF00"/>
          </a:solidFill>
          <a:ln w="12699">
            <a:noFill/>
            <a:miter lim="800000"/>
            <a:headEnd type="none" w="sm" len="sm"/>
            <a:tailEnd type="none" w="sm" len="sm"/>
          </a:ln>
        </p:spPr>
        <p:txBody>
          <a:bodyPr wrap="none">
            <a:spAutoFit/>
          </a:bodyPr>
          <a:lstStyle/>
          <a:p>
            <a:r>
              <a:rPr lang="en-US" b="1" dirty="0"/>
              <a:t>past</a:t>
            </a:r>
          </a:p>
        </p:txBody>
      </p:sp>
      <p:sp>
        <p:nvSpPr>
          <p:cNvPr id="19" name="AutoShape 17"/>
          <p:cNvSpPr>
            <a:spLocks noChangeArrowheads="1"/>
          </p:cNvSpPr>
          <p:nvPr/>
        </p:nvSpPr>
        <p:spPr bwMode="auto">
          <a:xfrm flipH="1">
            <a:off x="3657600" y="4735513"/>
            <a:ext cx="3111500" cy="598487"/>
          </a:xfrm>
          <a:prstGeom prst="rightArrow">
            <a:avLst>
              <a:gd name="adj1" fmla="val 50000"/>
              <a:gd name="adj2" fmla="val 259971"/>
            </a:avLst>
          </a:prstGeom>
          <a:solidFill>
            <a:srgbClr val="002060"/>
          </a:solidFill>
          <a:ln w="12700">
            <a:solidFill>
              <a:schemeClr val="tx1"/>
            </a:solidFill>
            <a:miter lim="800000"/>
            <a:headEnd/>
            <a:tailEnd/>
          </a:ln>
        </p:spPr>
        <p:txBody>
          <a:bodyPr wrap="none" anchor="ctr"/>
          <a:lstStyle/>
          <a:p>
            <a:endParaRPr lang="en-US"/>
          </a:p>
        </p:txBody>
      </p:sp>
      <p:sp>
        <p:nvSpPr>
          <p:cNvPr id="20" name="Rectangle 18"/>
          <p:cNvSpPr>
            <a:spLocks noChangeArrowheads="1"/>
          </p:cNvSpPr>
          <p:nvPr/>
        </p:nvSpPr>
        <p:spPr bwMode="auto">
          <a:xfrm flipH="1">
            <a:off x="7391400" y="3962400"/>
            <a:ext cx="908050" cy="1898650"/>
          </a:xfrm>
          <a:prstGeom prst="rect">
            <a:avLst/>
          </a:prstGeom>
          <a:solidFill>
            <a:srgbClr val="002060"/>
          </a:solidFill>
          <a:ln w="12700">
            <a:solidFill>
              <a:schemeClr val="tx1"/>
            </a:solidFill>
            <a:miter lim="800000"/>
            <a:headEnd/>
            <a:tailEnd/>
          </a:ln>
        </p:spPr>
        <p:txBody>
          <a:bodyPr wrap="none" anchor="ctr"/>
          <a:lstStyle/>
          <a:p>
            <a:endParaRPr lang="en-US"/>
          </a:p>
        </p:txBody>
      </p:sp>
      <p:sp>
        <p:nvSpPr>
          <p:cNvPr id="21" name="Line 19"/>
          <p:cNvSpPr>
            <a:spLocks noChangeShapeType="1"/>
          </p:cNvSpPr>
          <p:nvPr/>
        </p:nvSpPr>
        <p:spPr bwMode="auto">
          <a:xfrm flipH="1">
            <a:off x="1905000" y="5943600"/>
            <a:ext cx="6400800" cy="0"/>
          </a:xfrm>
          <a:prstGeom prst="line">
            <a:avLst/>
          </a:prstGeom>
          <a:noFill/>
          <a:ln w="63500">
            <a:solidFill>
              <a:srgbClr val="008000"/>
            </a:solidFill>
            <a:round/>
            <a:headEnd/>
            <a:tailEnd type="triangle" w="med" len="med"/>
          </a:ln>
        </p:spPr>
        <p:txBody>
          <a:bodyPr wrap="none" anchor="ctr"/>
          <a:lstStyle/>
          <a:p>
            <a:endParaRPr lang="en-US"/>
          </a:p>
        </p:txBody>
      </p:sp>
      <p:sp>
        <p:nvSpPr>
          <p:cNvPr id="22" name="Text Box 20"/>
          <p:cNvSpPr txBox="1">
            <a:spLocks noChangeArrowheads="1"/>
          </p:cNvSpPr>
          <p:nvPr/>
        </p:nvSpPr>
        <p:spPr bwMode="auto">
          <a:xfrm flipH="1">
            <a:off x="4838700" y="5486400"/>
            <a:ext cx="623889" cy="369332"/>
          </a:xfrm>
          <a:prstGeom prst="rect">
            <a:avLst/>
          </a:prstGeom>
          <a:solidFill>
            <a:srgbClr val="FFFF00"/>
          </a:solidFill>
          <a:ln w="9525">
            <a:noFill/>
            <a:miter lim="800000"/>
            <a:headEnd/>
            <a:tailEnd/>
          </a:ln>
        </p:spPr>
        <p:txBody>
          <a:bodyPr wrap="none">
            <a:spAutoFit/>
          </a:bodyPr>
          <a:lstStyle/>
          <a:p>
            <a:r>
              <a:rPr lang="en-US" b="1" dirty="0"/>
              <a:t>time</a:t>
            </a:r>
          </a:p>
        </p:txBody>
      </p:sp>
      <p:sp>
        <p:nvSpPr>
          <p:cNvPr id="23" name="AutoShape 21"/>
          <p:cNvSpPr>
            <a:spLocks noChangeArrowheads="1"/>
          </p:cNvSpPr>
          <p:nvPr/>
        </p:nvSpPr>
        <p:spPr bwMode="auto">
          <a:xfrm flipH="1">
            <a:off x="8081963" y="6019800"/>
            <a:ext cx="452437" cy="762000"/>
          </a:xfrm>
          <a:prstGeom prst="upArrow">
            <a:avLst>
              <a:gd name="adj1" fmla="val 50000"/>
              <a:gd name="adj2" fmla="val 42105"/>
            </a:avLst>
          </a:prstGeom>
          <a:solidFill>
            <a:srgbClr val="002060"/>
          </a:solidFill>
          <a:ln w="9525">
            <a:solidFill>
              <a:schemeClr val="tx1"/>
            </a:solidFill>
            <a:miter lim="800000"/>
            <a:headEnd/>
            <a:tailEnd/>
          </a:ln>
        </p:spPr>
        <p:txBody>
          <a:bodyPr wrap="none" anchor="ctr"/>
          <a:lstStyle/>
          <a:p>
            <a:endParaRPr lang="en-US"/>
          </a:p>
        </p:txBody>
      </p:sp>
      <p:sp>
        <p:nvSpPr>
          <p:cNvPr id="24" name="Text Box 22"/>
          <p:cNvSpPr txBox="1">
            <a:spLocks noChangeArrowheads="1"/>
          </p:cNvSpPr>
          <p:nvPr/>
        </p:nvSpPr>
        <p:spPr bwMode="auto">
          <a:xfrm flipH="1">
            <a:off x="5181600" y="6121400"/>
            <a:ext cx="2892425" cy="519113"/>
          </a:xfrm>
          <a:prstGeom prst="rect">
            <a:avLst/>
          </a:prstGeom>
          <a:solidFill>
            <a:srgbClr val="FF0000"/>
          </a:solidFill>
          <a:ln w="9525">
            <a:noFill/>
            <a:miter lim="800000"/>
            <a:headEnd/>
            <a:tailEnd/>
          </a:ln>
        </p:spPr>
        <p:txBody>
          <a:bodyPr wrap="none">
            <a:spAutoFit/>
          </a:bodyPr>
          <a:lstStyle/>
          <a:p>
            <a:r>
              <a:rPr lang="en-US" sz="2800" b="1" dirty="0"/>
              <a:t>Study begins here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b="1" dirty="0"/>
              <a:t>Case-Control Design - Example</a:t>
            </a:r>
          </a:p>
        </p:txBody>
      </p:sp>
      <p:pic>
        <p:nvPicPr>
          <p:cNvPr id="112644" name="Picture 4"/>
          <p:cNvPicPr>
            <a:picLocks noChangeAspect="1" noChangeArrowheads="1"/>
          </p:cNvPicPr>
          <p:nvPr/>
        </p:nvPicPr>
        <p:blipFill>
          <a:blip r:embed="rId3"/>
          <a:srcRect/>
          <a:stretch>
            <a:fillRect/>
          </a:stretch>
        </p:blipFill>
        <p:spPr bwMode="auto">
          <a:xfrm>
            <a:off x="0" y="1524000"/>
            <a:ext cx="8839961" cy="5008476"/>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p>
        </p:txBody>
      </p:sp>
      <p:pic>
        <p:nvPicPr>
          <p:cNvPr id="119810" name="Picture 2"/>
          <p:cNvPicPr>
            <a:picLocks noChangeAspect="1" noChangeArrowheads="1"/>
          </p:cNvPicPr>
          <p:nvPr/>
        </p:nvPicPr>
        <p:blipFill>
          <a:blip r:embed="rId2"/>
          <a:srcRect/>
          <a:stretch>
            <a:fillRect/>
          </a:stretch>
        </p:blipFill>
        <p:spPr bwMode="auto">
          <a:xfrm>
            <a:off x="685800" y="1524000"/>
            <a:ext cx="8229600" cy="5153891"/>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a:t>
            </a:r>
          </a:p>
        </p:txBody>
      </p:sp>
      <p:pic>
        <p:nvPicPr>
          <p:cNvPr id="118786" name="Picture 2"/>
          <p:cNvPicPr>
            <a:picLocks noChangeAspect="1" noChangeArrowheads="1"/>
          </p:cNvPicPr>
          <p:nvPr/>
        </p:nvPicPr>
        <p:blipFill>
          <a:blip r:embed="rId3"/>
          <a:srcRect/>
          <a:stretch>
            <a:fillRect/>
          </a:stretch>
        </p:blipFill>
        <p:spPr bwMode="auto">
          <a:xfrm>
            <a:off x="97852" y="1752600"/>
            <a:ext cx="8965039" cy="47053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8"/>
          <p:cNvSpPr txBox="1">
            <a:spLocks noChangeArrowheads="1"/>
          </p:cNvSpPr>
          <p:nvPr/>
        </p:nvSpPr>
        <p:spPr bwMode="auto">
          <a:xfrm>
            <a:off x="1905000" y="152400"/>
            <a:ext cx="5118100" cy="584200"/>
          </a:xfrm>
          <a:prstGeom prst="rect">
            <a:avLst/>
          </a:prstGeom>
          <a:gradFill rotWithShape="1">
            <a:gsLst>
              <a:gs pos="0">
                <a:schemeClr val="accent2"/>
              </a:gs>
              <a:gs pos="50000">
                <a:srgbClr val="FFFFFF"/>
              </a:gs>
              <a:gs pos="100000">
                <a:schemeClr val="accent2"/>
              </a:gs>
            </a:gsLst>
            <a:lin ang="5400000" scaled="1"/>
          </a:gradFill>
          <a:ln w="57150" cmpd="thinThick">
            <a:solidFill>
              <a:schemeClr val="tx1"/>
            </a:solidFill>
            <a:miter lim="800000"/>
            <a:headEnd/>
            <a:tailEnd/>
          </a:ln>
          <a:effectLst/>
        </p:spPr>
        <p:txBody>
          <a:bodyPr>
            <a:spAutoFit/>
          </a:bodyPr>
          <a:lstStyle/>
          <a:p>
            <a:pPr algn="ctr" eaLnBrk="1" hangingPunct="1">
              <a:spcBef>
                <a:spcPct val="50000"/>
              </a:spcBef>
              <a:defRPr/>
            </a:pPr>
            <a:r>
              <a:rPr lang="en-US" sz="3200" b="1">
                <a:latin typeface="Arial" charset="0"/>
              </a:rPr>
              <a:t>Descriptive Research</a:t>
            </a:r>
          </a:p>
        </p:txBody>
      </p:sp>
      <p:sp>
        <p:nvSpPr>
          <p:cNvPr id="6" name="Text Box 1030"/>
          <p:cNvSpPr txBox="1">
            <a:spLocks noChangeArrowheads="1"/>
          </p:cNvSpPr>
          <p:nvPr/>
        </p:nvSpPr>
        <p:spPr bwMode="auto">
          <a:xfrm>
            <a:off x="268288" y="2819400"/>
            <a:ext cx="4044950" cy="584200"/>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a:spAutoFit/>
          </a:bodyPr>
          <a:lstStyle/>
          <a:p>
            <a:pPr algn="ctr" eaLnBrk="1" hangingPunct="1">
              <a:spcBef>
                <a:spcPct val="50000"/>
              </a:spcBef>
            </a:pPr>
            <a:r>
              <a:rPr lang="en-US" sz="3200" b="1"/>
              <a:t>Population based</a:t>
            </a:r>
          </a:p>
        </p:txBody>
      </p:sp>
      <p:sp>
        <p:nvSpPr>
          <p:cNvPr id="7" name="Text Box 1031"/>
          <p:cNvSpPr txBox="1">
            <a:spLocks noChangeArrowheads="1"/>
          </p:cNvSpPr>
          <p:nvPr/>
        </p:nvSpPr>
        <p:spPr bwMode="auto">
          <a:xfrm>
            <a:off x="5672138" y="2549525"/>
            <a:ext cx="3243262" cy="584200"/>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wrap="square">
            <a:spAutoFit/>
          </a:bodyPr>
          <a:lstStyle/>
          <a:p>
            <a:pPr algn="ctr" eaLnBrk="1" hangingPunct="1">
              <a:spcBef>
                <a:spcPct val="50000"/>
              </a:spcBef>
            </a:pPr>
            <a:r>
              <a:rPr lang="en-US" sz="3200" b="1"/>
              <a:t>Individual based</a:t>
            </a:r>
          </a:p>
        </p:txBody>
      </p:sp>
      <p:sp>
        <p:nvSpPr>
          <p:cNvPr id="8" name="Line 1037"/>
          <p:cNvSpPr>
            <a:spLocks noChangeShapeType="1"/>
          </p:cNvSpPr>
          <p:nvPr/>
        </p:nvSpPr>
        <p:spPr bwMode="auto">
          <a:xfrm>
            <a:off x="4375150" y="685800"/>
            <a:ext cx="0" cy="1371600"/>
          </a:xfrm>
          <a:prstGeom prst="line">
            <a:avLst/>
          </a:prstGeom>
          <a:noFill/>
          <a:ln w="76200">
            <a:solidFill>
              <a:schemeClr val="tx1"/>
            </a:solidFill>
            <a:miter lim="800000"/>
            <a:headEnd/>
            <a:tailEnd/>
          </a:ln>
        </p:spPr>
        <p:txBody>
          <a:bodyPr wrap="none"/>
          <a:lstStyle/>
          <a:p>
            <a:endParaRPr lang="en-US"/>
          </a:p>
        </p:txBody>
      </p:sp>
      <p:sp>
        <p:nvSpPr>
          <p:cNvPr id="9" name="Line 1038"/>
          <p:cNvSpPr>
            <a:spLocks noChangeShapeType="1"/>
          </p:cNvSpPr>
          <p:nvPr/>
        </p:nvSpPr>
        <p:spPr bwMode="auto">
          <a:xfrm>
            <a:off x="7346950" y="2057400"/>
            <a:ext cx="0" cy="457200"/>
          </a:xfrm>
          <a:prstGeom prst="line">
            <a:avLst/>
          </a:prstGeom>
          <a:noFill/>
          <a:ln w="57150">
            <a:solidFill>
              <a:schemeClr val="tx1"/>
            </a:solidFill>
            <a:miter lim="800000"/>
            <a:headEnd/>
            <a:tailEnd type="triangle" w="med" len="med"/>
          </a:ln>
        </p:spPr>
        <p:txBody>
          <a:bodyPr wrap="none"/>
          <a:lstStyle/>
          <a:p>
            <a:endParaRPr lang="en-US"/>
          </a:p>
        </p:txBody>
      </p:sp>
      <p:sp>
        <p:nvSpPr>
          <p:cNvPr id="10" name="Line 14"/>
          <p:cNvSpPr>
            <a:spLocks noChangeShapeType="1"/>
          </p:cNvSpPr>
          <p:nvPr/>
        </p:nvSpPr>
        <p:spPr bwMode="auto">
          <a:xfrm>
            <a:off x="2146300" y="2057400"/>
            <a:ext cx="5200650" cy="0"/>
          </a:xfrm>
          <a:prstGeom prst="line">
            <a:avLst/>
          </a:prstGeom>
          <a:noFill/>
          <a:ln w="76200">
            <a:solidFill>
              <a:schemeClr val="tx1"/>
            </a:solidFill>
            <a:round/>
            <a:headEnd/>
            <a:tailEnd/>
          </a:ln>
        </p:spPr>
        <p:txBody>
          <a:bodyPr/>
          <a:lstStyle/>
          <a:p>
            <a:endParaRPr lang="en-US"/>
          </a:p>
        </p:txBody>
      </p:sp>
      <p:sp>
        <p:nvSpPr>
          <p:cNvPr id="11" name="Line 15"/>
          <p:cNvSpPr>
            <a:spLocks noChangeShapeType="1"/>
          </p:cNvSpPr>
          <p:nvPr/>
        </p:nvSpPr>
        <p:spPr bwMode="auto">
          <a:xfrm>
            <a:off x="2146300" y="2057400"/>
            <a:ext cx="0" cy="762000"/>
          </a:xfrm>
          <a:prstGeom prst="line">
            <a:avLst/>
          </a:prstGeom>
          <a:noFill/>
          <a:ln w="57150">
            <a:solidFill>
              <a:schemeClr val="tx1"/>
            </a:solidFill>
            <a:round/>
            <a:headEnd/>
            <a:tailEnd type="triangle" w="med" len="med"/>
          </a:ln>
        </p:spPr>
        <p:txBody>
          <a:bodyPr/>
          <a:lstStyle/>
          <a:p>
            <a:endParaRPr lang="en-US"/>
          </a:p>
        </p:txBody>
      </p:sp>
      <p:sp>
        <p:nvSpPr>
          <p:cNvPr id="12" name="Text Box 1031"/>
          <p:cNvSpPr txBox="1">
            <a:spLocks noChangeArrowheads="1"/>
          </p:cNvSpPr>
          <p:nvPr/>
        </p:nvSpPr>
        <p:spPr bwMode="auto">
          <a:xfrm>
            <a:off x="5938838" y="3836988"/>
            <a:ext cx="2976562" cy="522287"/>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wrap="square">
            <a:spAutoFit/>
          </a:bodyPr>
          <a:lstStyle/>
          <a:p>
            <a:pPr algn="ctr" eaLnBrk="1" hangingPunct="1">
              <a:spcBef>
                <a:spcPct val="50000"/>
              </a:spcBef>
            </a:pPr>
            <a:r>
              <a:rPr lang="en-US" sz="2800" b="1" dirty="0"/>
              <a:t>Case report</a:t>
            </a:r>
          </a:p>
        </p:txBody>
      </p:sp>
      <p:sp>
        <p:nvSpPr>
          <p:cNvPr id="13" name="Text Box 1031"/>
          <p:cNvSpPr txBox="1">
            <a:spLocks noChangeArrowheads="1"/>
          </p:cNvSpPr>
          <p:nvPr/>
        </p:nvSpPr>
        <p:spPr bwMode="auto">
          <a:xfrm>
            <a:off x="6032500" y="4860925"/>
            <a:ext cx="2882900" cy="523875"/>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wrap="square">
            <a:spAutoFit/>
          </a:bodyPr>
          <a:lstStyle/>
          <a:p>
            <a:pPr algn="ctr" eaLnBrk="1" hangingPunct="1">
              <a:spcBef>
                <a:spcPct val="50000"/>
              </a:spcBef>
            </a:pPr>
            <a:r>
              <a:rPr lang="en-US" sz="2800" b="1" dirty="0"/>
              <a:t>Case series</a:t>
            </a:r>
          </a:p>
        </p:txBody>
      </p:sp>
      <p:sp>
        <p:nvSpPr>
          <p:cNvPr id="14" name="Text Box 1031"/>
          <p:cNvSpPr txBox="1">
            <a:spLocks noChangeArrowheads="1"/>
          </p:cNvSpPr>
          <p:nvPr/>
        </p:nvSpPr>
        <p:spPr bwMode="auto">
          <a:xfrm>
            <a:off x="381000" y="5297488"/>
            <a:ext cx="3948113" cy="1308100"/>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wrap="square">
            <a:spAutoFit/>
          </a:bodyPr>
          <a:lstStyle/>
          <a:p>
            <a:pPr algn="ctr" eaLnBrk="1" hangingPunct="1">
              <a:spcBef>
                <a:spcPct val="50000"/>
              </a:spcBef>
            </a:pPr>
            <a:r>
              <a:rPr lang="en-US" sz="2800" b="1" dirty="0"/>
              <a:t>Ecological /</a:t>
            </a:r>
          </a:p>
          <a:p>
            <a:pPr algn="ctr" eaLnBrk="1" hangingPunct="1">
              <a:spcBef>
                <a:spcPct val="50000"/>
              </a:spcBef>
            </a:pPr>
            <a:r>
              <a:rPr lang="en-US" sz="2800" b="1" dirty="0"/>
              <a:t>Correlational</a:t>
            </a:r>
            <a:r>
              <a:rPr lang="en-US" sz="3200" b="1" dirty="0"/>
              <a:t> </a:t>
            </a:r>
          </a:p>
        </p:txBody>
      </p:sp>
      <p:sp>
        <p:nvSpPr>
          <p:cNvPr id="15" name="Text Box 1031"/>
          <p:cNvSpPr txBox="1">
            <a:spLocks noChangeArrowheads="1"/>
          </p:cNvSpPr>
          <p:nvPr/>
        </p:nvSpPr>
        <p:spPr bwMode="auto">
          <a:xfrm>
            <a:off x="5562600" y="5638800"/>
            <a:ext cx="3338512" cy="954107"/>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wrap="square">
            <a:spAutoFit/>
          </a:bodyPr>
          <a:lstStyle/>
          <a:p>
            <a:pPr algn="ctr" eaLnBrk="1" hangingPunct="1">
              <a:spcBef>
                <a:spcPct val="50000"/>
              </a:spcBef>
            </a:pPr>
            <a:r>
              <a:rPr lang="en-US" sz="2800" b="1"/>
              <a:t>Cross-sectional surveys</a:t>
            </a:r>
          </a:p>
        </p:txBody>
      </p:sp>
      <p:sp>
        <p:nvSpPr>
          <p:cNvPr id="16" name="Line 1038"/>
          <p:cNvSpPr>
            <a:spLocks noChangeShapeType="1"/>
          </p:cNvSpPr>
          <p:nvPr/>
        </p:nvSpPr>
        <p:spPr bwMode="auto">
          <a:xfrm flipV="1">
            <a:off x="5022850" y="4178300"/>
            <a:ext cx="904875" cy="12700"/>
          </a:xfrm>
          <a:prstGeom prst="line">
            <a:avLst/>
          </a:prstGeom>
          <a:noFill/>
          <a:ln w="57150">
            <a:solidFill>
              <a:schemeClr val="tx1"/>
            </a:solidFill>
            <a:miter lim="800000"/>
            <a:headEnd/>
            <a:tailEnd type="triangle" w="med" len="med"/>
          </a:ln>
        </p:spPr>
        <p:txBody>
          <a:bodyPr wrap="none"/>
          <a:lstStyle/>
          <a:p>
            <a:endParaRPr lang="en-US"/>
          </a:p>
        </p:txBody>
      </p:sp>
      <p:sp>
        <p:nvSpPr>
          <p:cNvPr id="17" name="Line 1038"/>
          <p:cNvSpPr>
            <a:spLocks noChangeShapeType="1"/>
          </p:cNvSpPr>
          <p:nvPr/>
        </p:nvSpPr>
        <p:spPr bwMode="auto">
          <a:xfrm>
            <a:off x="5006975" y="5105400"/>
            <a:ext cx="1031875" cy="3175"/>
          </a:xfrm>
          <a:prstGeom prst="line">
            <a:avLst/>
          </a:prstGeom>
          <a:noFill/>
          <a:ln w="57150">
            <a:solidFill>
              <a:schemeClr val="tx1"/>
            </a:solidFill>
            <a:miter lim="800000"/>
            <a:headEnd/>
            <a:tailEnd type="triangle" w="med" len="med"/>
          </a:ln>
        </p:spPr>
        <p:txBody>
          <a:bodyPr wrap="none"/>
          <a:lstStyle/>
          <a:p>
            <a:endParaRPr lang="en-US"/>
          </a:p>
        </p:txBody>
      </p:sp>
      <p:sp>
        <p:nvSpPr>
          <p:cNvPr id="18" name="Line 1038"/>
          <p:cNvSpPr>
            <a:spLocks noChangeShapeType="1"/>
          </p:cNvSpPr>
          <p:nvPr/>
        </p:nvSpPr>
        <p:spPr bwMode="auto">
          <a:xfrm>
            <a:off x="2228850" y="3505200"/>
            <a:ext cx="9525" cy="1824038"/>
          </a:xfrm>
          <a:prstGeom prst="line">
            <a:avLst/>
          </a:prstGeom>
          <a:noFill/>
          <a:ln w="57150">
            <a:solidFill>
              <a:schemeClr val="tx1"/>
            </a:solidFill>
            <a:miter lim="800000"/>
            <a:headEnd/>
            <a:tailEnd type="triangle" w="med" len="med"/>
          </a:ln>
        </p:spPr>
        <p:txBody>
          <a:bodyPr wrap="none"/>
          <a:lstStyle/>
          <a:p>
            <a:endParaRPr lang="en-US"/>
          </a:p>
        </p:txBody>
      </p:sp>
      <p:sp>
        <p:nvSpPr>
          <p:cNvPr id="19" name="Line 1038"/>
          <p:cNvSpPr>
            <a:spLocks noChangeShapeType="1"/>
          </p:cNvSpPr>
          <p:nvPr/>
        </p:nvSpPr>
        <p:spPr bwMode="auto">
          <a:xfrm>
            <a:off x="4960938" y="6308725"/>
            <a:ext cx="577850" cy="0"/>
          </a:xfrm>
          <a:prstGeom prst="line">
            <a:avLst/>
          </a:prstGeom>
          <a:noFill/>
          <a:ln w="57150">
            <a:solidFill>
              <a:schemeClr val="tx1"/>
            </a:solidFill>
            <a:miter lim="800000"/>
            <a:headEnd/>
            <a:tailEnd type="triangle" w="med" len="med"/>
          </a:ln>
        </p:spPr>
        <p:txBody>
          <a:bodyPr wrap="none"/>
          <a:lstStyle/>
          <a:p>
            <a:endParaRPr lang="en-US"/>
          </a:p>
        </p:txBody>
      </p:sp>
      <p:sp>
        <p:nvSpPr>
          <p:cNvPr id="20" name="Line 25"/>
          <p:cNvSpPr>
            <a:spLocks noChangeShapeType="1"/>
          </p:cNvSpPr>
          <p:nvPr/>
        </p:nvSpPr>
        <p:spPr bwMode="auto">
          <a:xfrm>
            <a:off x="5006975" y="2819400"/>
            <a:ext cx="0" cy="3505200"/>
          </a:xfrm>
          <a:prstGeom prst="line">
            <a:avLst/>
          </a:prstGeom>
          <a:noFill/>
          <a:ln w="76200">
            <a:solidFill>
              <a:schemeClr val="tx1"/>
            </a:solidFill>
            <a:round/>
            <a:headEnd/>
            <a:tailEnd/>
          </a:ln>
        </p:spPr>
        <p:txBody>
          <a:bodyPr/>
          <a:lstStyle/>
          <a:p>
            <a:endParaRPr lang="en-US"/>
          </a:p>
        </p:txBody>
      </p:sp>
      <p:sp>
        <p:nvSpPr>
          <p:cNvPr id="21" name="Line 1037"/>
          <p:cNvSpPr>
            <a:spLocks noChangeShapeType="1"/>
          </p:cNvSpPr>
          <p:nvPr/>
        </p:nvSpPr>
        <p:spPr bwMode="auto">
          <a:xfrm flipH="1">
            <a:off x="4992688" y="2819400"/>
            <a:ext cx="742950" cy="0"/>
          </a:xfrm>
          <a:prstGeom prst="line">
            <a:avLst/>
          </a:prstGeom>
          <a:noFill/>
          <a:ln w="76200">
            <a:solidFill>
              <a:schemeClr val="tx1"/>
            </a:solidFill>
            <a:miter lim="800000"/>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4"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381000" y="1219200"/>
            <a:ext cx="8534400" cy="4525963"/>
          </a:xfrm>
        </p:spPr>
        <p:txBody>
          <a:bodyPr>
            <a:normAutofit/>
          </a:bodyPr>
          <a:lstStyle/>
          <a:p>
            <a:r>
              <a:rPr lang="en-US" sz="2400" dirty="0"/>
              <a:t>This study examined work participation, function and quality of life in people with greater </a:t>
            </a:r>
            <a:r>
              <a:rPr lang="en-US" sz="2400" dirty="0" err="1"/>
              <a:t>trochanteric</a:t>
            </a:r>
            <a:r>
              <a:rPr lang="en-US" sz="2400" dirty="0"/>
              <a:t> </a:t>
            </a:r>
            <a:r>
              <a:rPr lang="en-US" sz="2400" dirty="0">
                <a:hlinkClick r:id="rId3" tooltip="Learn more about Pain Syndrome"/>
              </a:rPr>
              <a:t>pain syndrome</a:t>
            </a:r>
            <a:r>
              <a:rPr lang="en-US" sz="2400" dirty="0"/>
              <a:t> (GTPS, n = 42), severe hip </a:t>
            </a:r>
            <a:r>
              <a:rPr lang="en-US" sz="2400" dirty="0">
                <a:hlinkClick r:id="rId4" tooltip="Learn more about Osteoarthritis"/>
              </a:rPr>
              <a:t>osteoarthritis</a:t>
            </a:r>
            <a:r>
              <a:rPr lang="en-US" sz="2400" dirty="0"/>
              <a:t> (OA, n = 20) and an asymptomatic group (ASC, n = 23). </a:t>
            </a:r>
          </a:p>
        </p:txBody>
      </p:sp>
      <p:pic>
        <p:nvPicPr>
          <p:cNvPr id="9218" name="Picture 2"/>
          <p:cNvPicPr>
            <a:picLocks noChangeAspect="1" noChangeArrowheads="1"/>
          </p:cNvPicPr>
          <p:nvPr/>
        </p:nvPicPr>
        <p:blipFill>
          <a:blip r:embed="rId5"/>
          <a:srcRect/>
          <a:stretch>
            <a:fillRect/>
          </a:stretch>
        </p:blipFill>
        <p:spPr bwMode="auto">
          <a:xfrm>
            <a:off x="126832" y="2819400"/>
            <a:ext cx="9017168" cy="4195004"/>
          </a:xfrm>
          <a:prstGeom prst="rect">
            <a:avLst/>
          </a:prstGeom>
          <a:noFill/>
          <a:ln w="9525">
            <a:noFill/>
            <a:miter lim="800000"/>
            <a:headEnd/>
            <a:tailEnd/>
          </a:ln>
          <a:effectLst/>
        </p:spPr>
      </p:pic>
      <p:sp>
        <p:nvSpPr>
          <p:cNvPr id="6" name="TextBox 5"/>
          <p:cNvSpPr txBox="1"/>
          <p:nvPr/>
        </p:nvSpPr>
        <p:spPr>
          <a:xfrm>
            <a:off x="5105400" y="2362200"/>
            <a:ext cx="4038600" cy="646331"/>
          </a:xfrm>
          <a:prstGeom prst="rect">
            <a:avLst/>
          </a:prstGeom>
          <a:noFill/>
        </p:spPr>
        <p:txBody>
          <a:bodyPr wrap="square" rtlCol="0">
            <a:spAutoFit/>
          </a:bodyPr>
          <a:lstStyle/>
          <a:p>
            <a:r>
              <a:rPr lang="en-US" dirty="0">
                <a:hlinkClick r:id="rId6"/>
              </a:rPr>
              <a:t>https://www.sciencedirect.com/science/article/pii/S0883540313000752</a:t>
            </a:r>
            <a:r>
              <a:rPr lang="en-US" dirty="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915400" cy="4525963"/>
          </a:xfrm>
        </p:spPr>
        <p:txBody>
          <a:bodyPr>
            <a:normAutofit/>
          </a:bodyPr>
          <a:lstStyle/>
          <a:p>
            <a:pPr>
              <a:buNone/>
            </a:pPr>
            <a:r>
              <a:rPr lang="en-US" sz="2800" dirty="0">
                <a:hlinkClick r:id="rId2"/>
              </a:rPr>
              <a:t>https://www.ncbi.nlm.nih.gov/pmc/articles/PMC1753811/</a:t>
            </a:r>
            <a:r>
              <a:rPr lang="en-US" sz="2800" dirty="0"/>
              <a:t> </a:t>
            </a:r>
          </a:p>
        </p:txBody>
      </p:sp>
      <p:pic>
        <p:nvPicPr>
          <p:cNvPr id="10242" name="Picture 2"/>
          <p:cNvPicPr>
            <a:picLocks noChangeAspect="1" noChangeArrowheads="1"/>
          </p:cNvPicPr>
          <p:nvPr/>
        </p:nvPicPr>
        <p:blipFill>
          <a:blip r:embed="rId3"/>
          <a:srcRect/>
          <a:stretch>
            <a:fillRect/>
          </a:stretch>
        </p:blipFill>
        <p:spPr bwMode="auto">
          <a:xfrm>
            <a:off x="32362" y="2057400"/>
            <a:ext cx="9111638" cy="4619626"/>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ea typeface="ＭＳ Ｐゴシック" pitchFamily="34" charset="-128"/>
              </a:rPr>
              <a:t>Advantages of case-control Studies</a:t>
            </a:r>
            <a:endParaRPr lang="en-US" dirty="0"/>
          </a:p>
        </p:txBody>
      </p:sp>
      <p:sp>
        <p:nvSpPr>
          <p:cNvPr id="3" name="Content Placeholder 2"/>
          <p:cNvSpPr>
            <a:spLocks noGrp="1"/>
          </p:cNvSpPr>
          <p:nvPr>
            <p:ph idx="1"/>
          </p:nvPr>
        </p:nvSpPr>
        <p:spPr/>
        <p:txBody>
          <a:bodyPr>
            <a:normAutofit/>
          </a:bodyPr>
          <a:lstStyle/>
          <a:p>
            <a:pPr marL="514350" indent="-514350">
              <a:lnSpc>
                <a:spcPts val="3500"/>
              </a:lnSpc>
              <a:buFont typeface="Calibri" pitchFamily="34" charset="0"/>
              <a:buAutoNum type="arabicPeriod"/>
            </a:pPr>
            <a:r>
              <a:rPr lang="en-GB" dirty="0">
                <a:ea typeface="ＭＳ Ｐゴシック" pitchFamily="34" charset="-128"/>
              </a:rPr>
              <a:t>Can be carried out quickly and quite cheaply</a:t>
            </a:r>
          </a:p>
          <a:p>
            <a:pPr marL="514350" indent="-514350">
              <a:lnSpc>
                <a:spcPts val="3500"/>
              </a:lnSpc>
              <a:buFont typeface="Calibri" pitchFamily="34" charset="0"/>
              <a:buAutoNum type="arabicPeriod"/>
            </a:pPr>
            <a:r>
              <a:rPr lang="en-GB" dirty="0">
                <a:ea typeface="ＭＳ Ｐゴシック" pitchFamily="34" charset="-128"/>
              </a:rPr>
              <a:t>Useful for rare diseases and outcomes</a:t>
            </a:r>
          </a:p>
          <a:p>
            <a:pPr marL="514350" indent="-514350">
              <a:lnSpc>
                <a:spcPts val="3500"/>
              </a:lnSpc>
              <a:buFont typeface="Calibri" pitchFamily="34" charset="0"/>
              <a:buAutoNum type="arabicPeriod"/>
            </a:pPr>
            <a:r>
              <a:rPr lang="en-GB" dirty="0">
                <a:ea typeface="ＭＳ Ｐゴシック" pitchFamily="34" charset="-128"/>
              </a:rPr>
              <a:t>Can study multiple exposures  for a single outcome</a:t>
            </a:r>
          </a:p>
          <a:p>
            <a:pPr marL="514350" indent="-514350">
              <a:lnSpc>
                <a:spcPts val="3500"/>
              </a:lnSpc>
              <a:buFont typeface="Calibri" pitchFamily="34" charset="0"/>
              <a:buAutoNum type="arabicPeriod"/>
            </a:pPr>
            <a:r>
              <a:rPr lang="en-GB" dirty="0">
                <a:ea typeface="ＭＳ Ｐゴシック" pitchFamily="34" charset="-128"/>
              </a:rPr>
              <a:t>Can study diseases with long latent periods</a:t>
            </a:r>
          </a:p>
          <a:p>
            <a:pPr marL="514350" indent="-514350">
              <a:lnSpc>
                <a:spcPts val="3500"/>
              </a:lnSpc>
              <a:buFont typeface="Calibri" pitchFamily="34" charset="0"/>
              <a:buAutoNum type="arabicPeriod"/>
            </a:pPr>
            <a:endParaRPr lang="en-GB" dirty="0">
              <a:ea typeface="ＭＳ Ｐゴシック" pitchFamily="34" charset="-128"/>
            </a:endParaRP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ea typeface="ＭＳ Ｐゴシック" pitchFamily="34" charset="-128"/>
              </a:rPr>
              <a:t>Disadvantages of case-control studies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lnSpc>
                <a:spcPts val="3500"/>
              </a:lnSpc>
              <a:buFont typeface="+mj-lt"/>
              <a:buAutoNum type="arabicPeriod"/>
              <a:defRPr/>
            </a:pPr>
            <a:r>
              <a:rPr lang="en-GB" dirty="0">
                <a:ea typeface="ＭＳ Ｐゴシック" panose="020B0600070205080204" pitchFamily="34" charset="-128"/>
              </a:rPr>
              <a:t>Selection of control population, overmatching</a:t>
            </a:r>
          </a:p>
          <a:p>
            <a:pPr marL="514350" indent="-514350">
              <a:lnSpc>
                <a:spcPts val="3500"/>
              </a:lnSpc>
              <a:buFont typeface="+mj-lt"/>
              <a:buAutoNum type="arabicPeriod"/>
              <a:defRPr/>
            </a:pPr>
            <a:r>
              <a:rPr lang="en-GB" dirty="0">
                <a:ea typeface="ＭＳ Ｐゴシック" panose="020B0600070205080204" pitchFamily="34" charset="-128"/>
              </a:rPr>
              <a:t>Information bias as exposures – similar status determined after outcome has occurred e.g. Recall</a:t>
            </a:r>
          </a:p>
          <a:p>
            <a:pPr marL="514350" indent="-514350">
              <a:lnSpc>
                <a:spcPts val="3500"/>
              </a:lnSpc>
              <a:buFont typeface="+mj-lt"/>
              <a:buAutoNum type="arabicPeriod"/>
              <a:defRPr/>
            </a:pPr>
            <a:r>
              <a:rPr lang="en-GB" dirty="0">
                <a:ea typeface="ＭＳ Ｐゴシック" panose="020B0600070205080204" pitchFamily="34" charset="-128"/>
              </a:rPr>
              <a:t>Selection bias especially regarding controls</a:t>
            </a:r>
          </a:p>
          <a:p>
            <a:pPr marL="514350" indent="-514350">
              <a:lnSpc>
                <a:spcPts val="3500"/>
              </a:lnSpc>
              <a:buFont typeface="+mj-lt"/>
              <a:buAutoNum type="arabicPeriod"/>
              <a:defRPr/>
            </a:pPr>
            <a:r>
              <a:rPr lang="en-GB" dirty="0">
                <a:ea typeface="ＭＳ Ｐゴシック" panose="020B0600070205080204" pitchFamily="34" charset="-128"/>
              </a:rPr>
              <a:t>Cannot establish sequence of events (temporal relationship)</a:t>
            </a:r>
          </a:p>
          <a:p>
            <a:pPr marL="514350" indent="-514350">
              <a:lnSpc>
                <a:spcPts val="3500"/>
              </a:lnSpc>
              <a:buFont typeface="+mj-lt"/>
              <a:buAutoNum type="arabicPeriod"/>
              <a:defRPr/>
            </a:pPr>
            <a:r>
              <a:rPr lang="en-GB" dirty="0">
                <a:ea typeface="ＭＳ Ｐゴシック" panose="020B0600070205080204" pitchFamily="34" charset="-128"/>
              </a:rPr>
              <a:t>Not good for rare exposures</a:t>
            </a:r>
          </a:p>
          <a:p>
            <a:pPr marL="514350" indent="-514350">
              <a:lnSpc>
                <a:spcPts val="3500"/>
              </a:lnSpc>
              <a:buFont typeface="+mj-lt"/>
              <a:buAutoNum type="arabicPeriod"/>
              <a:defRPr/>
            </a:pPr>
            <a:r>
              <a:rPr lang="en-GB" dirty="0">
                <a:ea typeface="ＭＳ Ｐゴシック" panose="020B0600070205080204" pitchFamily="34" charset="-128"/>
              </a:rPr>
              <a:t>Cannot usually be used to estimate incidence rates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3048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Cross-sectional studies</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1676400"/>
            <a:ext cx="83820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a:ln>
                  <a:noFill/>
                </a:ln>
                <a:solidFill>
                  <a:schemeClr val="tx1"/>
                </a:solidFill>
                <a:effectLst/>
                <a:uLnTx/>
                <a:uFillTx/>
                <a:latin typeface="+mn-lt"/>
                <a:ea typeface="+mn-ea"/>
                <a:cs typeface="+mn-cs"/>
              </a:rPr>
              <a:t>An “observational” design that surveys exposures and disease status at a single point in time  (a cross-section of the population)</a:t>
            </a:r>
          </a:p>
        </p:txBody>
      </p:sp>
      <p:sp>
        <p:nvSpPr>
          <p:cNvPr id="6" name="Rectangle 4"/>
          <p:cNvSpPr>
            <a:spLocks noChangeArrowheads="1"/>
          </p:cNvSpPr>
          <p:nvPr/>
        </p:nvSpPr>
        <p:spPr bwMode="auto">
          <a:xfrm>
            <a:off x="3048000" y="3581400"/>
            <a:ext cx="908050" cy="189865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 name="Line 5"/>
          <p:cNvSpPr>
            <a:spLocks noChangeShapeType="1"/>
          </p:cNvSpPr>
          <p:nvPr/>
        </p:nvSpPr>
        <p:spPr bwMode="auto">
          <a:xfrm>
            <a:off x="1981200" y="5562600"/>
            <a:ext cx="6400800" cy="0"/>
          </a:xfrm>
          <a:prstGeom prst="line">
            <a:avLst/>
          </a:prstGeom>
          <a:noFill/>
          <a:ln w="63500">
            <a:solidFill>
              <a:srgbClr val="008000"/>
            </a:solidFill>
            <a:round/>
            <a:headEnd/>
            <a:tailEnd type="triangle" w="med" len="med"/>
          </a:ln>
        </p:spPr>
        <p:txBody>
          <a:bodyPr wrap="none" anchor="ctr"/>
          <a:lstStyle/>
          <a:p>
            <a:endParaRPr lang="en-US"/>
          </a:p>
        </p:txBody>
      </p:sp>
      <p:sp>
        <p:nvSpPr>
          <p:cNvPr id="8" name="Text Box 6"/>
          <p:cNvSpPr txBox="1">
            <a:spLocks noChangeArrowheads="1"/>
          </p:cNvSpPr>
          <p:nvPr/>
        </p:nvSpPr>
        <p:spPr bwMode="auto">
          <a:xfrm>
            <a:off x="4724400" y="5562600"/>
            <a:ext cx="758825" cy="457200"/>
          </a:xfrm>
          <a:prstGeom prst="rect">
            <a:avLst/>
          </a:prstGeom>
          <a:noFill/>
          <a:ln w="9525">
            <a:noFill/>
            <a:miter lim="800000"/>
            <a:headEnd/>
            <a:tailEnd/>
          </a:ln>
        </p:spPr>
        <p:txBody>
          <a:bodyPr wrap="none">
            <a:spAutoFit/>
          </a:bodyPr>
          <a:lstStyle/>
          <a:p>
            <a:r>
              <a:rPr lang="en-US" b="1">
                <a:solidFill>
                  <a:srgbClr val="009900"/>
                </a:solidFill>
              </a:rPr>
              <a:t>time</a:t>
            </a:r>
          </a:p>
        </p:txBody>
      </p:sp>
      <p:sp>
        <p:nvSpPr>
          <p:cNvPr id="9" name="AutoShape 7"/>
          <p:cNvSpPr>
            <a:spLocks noChangeArrowheads="1"/>
          </p:cNvSpPr>
          <p:nvPr/>
        </p:nvSpPr>
        <p:spPr bwMode="auto">
          <a:xfrm>
            <a:off x="3276600" y="5791200"/>
            <a:ext cx="452438" cy="762000"/>
          </a:xfrm>
          <a:prstGeom prst="upArrow">
            <a:avLst>
              <a:gd name="adj1" fmla="val 50000"/>
              <a:gd name="adj2" fmla="val 42105"/>
            </a:avLst>
          </a:prstGeom>
          <a:solidFill>
            <a:srgbClr val="FFCC00"/>
          </a:solidFill>
          <a:ln w="9525">
            <a:solidFill>
              <a:schemeClr val="tx1"/>
            </a:solidFill>
            <a:miter lim="800000"/>
            <a:headEnd/>
            <a:tailEnd/>
          </a:ln>
        </p:spPr>
        <p:txBody>
          <a:bodyPr wrap="none" anchor="ctr"/>
          <a:lstStyle/>
          <a:p>
            <a:endParaRPr lang="en-US"/>
          </a:p>
        </p:txBody>
      </p:sp>
      <p:sp>
        <p:nvSpPr>
          <p:cNvPr id="10" name="Text Box 8"/>
          <p:cNvSpPr txBox="1">
            <a:spLocks noChangeArrowheads="1"/>
          </p:cNvSpPr>
          <p:nvPr/>
        </p:nvSpPr>
        <p:spPr bwMode="auto">
          <a:xfrm>
            <a:off x="3962400" y="6019800"/>
            <a:ext cx="4986338" cy="457200"/>
          </a:xfrm>
          <a:prstGeom prst="rect">
            <a:avLst/>
          </a:prstGeom>
          <a:noFill/>
          <a:ln w="9525">
            <a:noFill/>
            <a:miter lim="800000"/>
            <a:headEnd/>
            <a:tailEnd/>
          </a:ln>
        </p:spPr>
        <p:txBody>
          <a:bodyPr wrap="none">
            <a:spAutoFit/>
          </a:bodyPr>
          <a:lstStyle/>
          <a:p>
            <a:r>
              <a:rPr lang="en-US" b="1"/>
              <a:t>Study only exists at this point in time</a:t>
            </a:r>
          </a:p>
        </p:txBody>
      </p:sp>
      <p:graphicFrame>
        <p:nvGraphicFramePr>
          <p:cNvPr id="11" name="Object 9"/>
          <p:cNvGraphicFramePr>
            <a:graphicFrameLocks noChangeAspect="1"/>
          </p:cNvGraphicFramePr>
          <p:nvPr/>
        </p:nvGraphicFramePr>
        <p:xfrm>
          <a:off x="8229600" y="228600"/>
          <a:ext cx="668338" cy="1371600"/>
        </p:xfrm>
        <a:graphic>
          <a:graphicData uri="http://schemas.openxmlformats.org/presentationml/2006/ole">
            <mc:AlternateContent xmlns:mc="http://schemas.openxmlformats.org/markup-compatibility/2006">
              <mc:Choice xmlns:v="urn:schemas-microsoft-com:vml" Requires="v">
                <p:oleObj spid="_x0000_s7171" name="Clip" r:id="rId3" imgW="1526400" imgH="3131640" progId="MS_ClipArt_Gallery.5">
                  <p:embed/>
                </p:oleObj>
              </mc:Choice>
              <mc:Fallback>
                <p:oleObj name="Clip" r:id="rId3" imgW="1526400" imgH="3131640" progId="MS_ClipArt_Gallery.5">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28600"/>
                        <a:ext cx="66833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304800"/>
            <a:ext cx="56388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lt"/>
                <a:ea typeface="+mj-ea"/>
                <a:cs typeface="+mj-cs"/>
              </a:rPr>
              <a:t>Cross-sectional Design</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a:spLocks noChangeArrowheads="1"/>
          </p:cNvSpPr>
          <p:nvPr/>
        </p:nvSpPr>
        <p:spPr bwMode="auto">
          <a:xfrm>
            <a:off x="1447800" y="3733800"/>
            <a:ext cx="908050" cy="1898650"/>
          </a:xfrm>
          <a:prstGeom prst="rect">
            <a:avLst/>
          </a:prstGeom>
          <a:solidFill>
            <a:srgbClr val="002060"/>
          </a:solidFill>
          <a:ln w="12700">
            <a:solidFill>
              <a:schemeClr val="tx1"/>
            </a:solidFill>
            <a:miter lim="800000"/>
            <a:headEnd/>
            <a:tailEnd/>
          </a:ln>
        </p:spPr>
        <p:txBody>
          <a:bodyPr wrap="none" anchor="ctr"/>
          <a:lstStyle/>
          <a:p>
            <a:endParaRPr lang="en-US"/>
          </a:p>
        </p:txBody>
      </p:sp>
      <p:sp>
        <p:nvSpPr>
          <p:cNvPr id="4" name="Line 4"/>
          <p:cNvSpPr>
            <a:spLocks noChangeShapeType="1"/>
          </p:cNvSpPr>
          <p:nvPr/>
        </p:nvSpPr>
        <p:spPr bwMode="auto">
          <a:xfrm>
            <a:off x="381000" y="5715000"/>
            <a:ext cx="6400800" cy="0"/>
          </a:xfrm>
          <a:prstGeom prst="line">
            <a:avLst/>
          </a:prstGeom>
          <a:noFill/>
          <a:ln w="76200">
            <a:solidFill>
              <a:srgbClr val="008000"/>
            </a:solidFill>
            <a:round/>
            <a:headEnd/>
            <a:tailEnd type="triangle" w="med" len="med"/>
          </a:ln>
        </p:spPr>
        <p:txBody>
          <a:bodyPr wrap="none" anchor="ctr"/>
          <a:lstStyle/>
          <a:p>
            <a:endParaRPr lang="en-US"/>
          </a:p>
        </p:txBody>
      </p:sp>
      <p:sp>
        <p:nvSpPr>
          <p:cNvPr id="5" name="Text Box 5"/>
          <p:cNvSpPr txBox="1">
            <a:spLocks noChangeArrowheads="1"/>
          </p:cNvSpPr>
          <p:nvPr/>
        </p:nvSpPr>
        <p:spPr bwMode="auto">
          <a:xfrm>
            <a:off x="3124200" y="5715000"/>
            <a:ext cx="758825" cy="457200"/>
          </a:xfrm>
          <a:prstGeom prst="rect">
            <a:avLst/>
          </a:prstGeom>
          <a:noFill/>
          <a:ln w="9525">
            <a:noFill/>
            <a:miter lim="800000"/>
            <a:headEnd/>
            <a:tailEnd/>
          </a:ln>
        </p:spPr>
        <p:txBody>
          <a:bodyPr wrap="none">
            <a:spAutoFit/>
          </a:bodyPr>
          <a:lstStyle/>
          <a:p>
            <a:r>
              <a:rPr lang="en-US" b="1" dirty="0">
                <a:solidFill>
                  <a:srgbClr val="009900"/>
                </a:solidFill>
              </a:rPr>
              <a:t>time</a:t>
            </a:r>
          </a:p>
        </p:txBody>
      </p:sp>
      <p:sp>
        <p:nvSpPr>
          <p:cNvPr id="6" name="AutoShape 6"/>
          <p:cNvSpPr>
            <a:spLocks noChangeArrowheads="1"/>
          </p:cNvSpPr>
          <p:nvPr/>
        </p:nvSpPr>
        <p:spPr bwMode="auto">
          <a:xfrm>
            <a:off x="1676400" y="5943600"/>
            <a:ext cx="452438" cy="762000"/>
          </a:xfrm>
          <a:prstGeom prst="upArrow">
            <a:avLst>
              <a:gd name="adj1" fmla="val 50000"/>
              <a:gd name="adj2" fmla="val 42105"/>
            </a:avLst>
          </a:prstGeom>
          <a:solidFill>
            <a:srgbClr val="FFCC00"/>
          </a:solidFill>
          <a:ln w="9525">
            <a:solidFill>
              <a:schemeClr val="tx1"/>
            </a:solidFill>
            <a:miter lim="800000"/>
            <a:headEnd/>
            <a:tailEnd/>
          </a:ln>
        </p:spPr>
        <p:txBody>
          <a:bodyPr wrap="none" anchor="ctr"/>
          <a:lstStyle/>
          <a:p>
            <a:endParaRPr lang="en-US"/>
          </a:p>
        </p:txBody>
      </p:sp>
      <p:sp>
        <p:nvSpPr>
          <p:cNvPr id="7" name="Text Box 7"/>
          <p:cNvSpPr txBox="1">
            <a:spLocks noChangeArrowheads="1"/>
          </p:cNvSpPr>
          <p:nvPr/>
        </p:nvSpPr>
        <p:spPr bwMode="auto">
          <a:xfrm>
            <a:off x="2362200" y="6172200"/>
            <a:ext cx="4986338" cy="457200"/>
          </a:xfrm>
          <a:prstGeom prst="rect">
            <a:avLst/>
          </a:prstGeom>
          <a:noFill/>
          <a:ln w="9525">
            <a:noFill/>
            <a:miter lim="800000"/>
            <a:headEnd/>
            <a:tailEnd/>
          </a:ln>
        </p:spPr>
        <p:txBody>
          <a:bodyPr wrap="none">
            <a:spAutoFit/>
          </a:bodyPr>
          <a:lstStyle/>
          <a:p>
            <a:r>
              <a:rPr lang="en-US" b="1"/>
              <a:t>Study only exists at this point in time</a:t>
            </a:r>
          </a:p>
        </p:txBody>
      </p:sp>
      <p:sp>
        <p:nvSpPr>
          <p:cNvPr id="8" name="AutoShape 8"/>
          <p:cNvSpPr>
            <a:spLocks noChangeArrowheads="1"/>
          </p:cNvSpPr>
          <p:nvPr/>
        </p:nvSpPr>
        <p:spPr bwMode="auto">
          <a:xfrm flipV="1">
            <a:off x="152400" y="2438400"/>
            <a:ext cx="2209800" cy="2057400"/>
          </a:xfrm>
          <a:prstGeom prst="curvedRightArrow">
            <a:avLst>
              <a:gd name="adj1" fmla="val 20000"/>
              <a:gd name="adj2" fmla="val 40000"/>
              <a:gd name="adj3" fmla="val 35802"/>
            </a:avLst>
          </a:prstGeom>
          <a:solidFill>
            <a:srgbClr val="FF0000"/>
          </a:solidFill>
          <a:ln w="12699">
            <a:solidFill>
              <a:schemeClr val="tx1"/>
            </a:solidFill>
            <a:miter lim="800000"/>
            <a:headEnd type="none" w="sm" len="sm"/>
            <a:tailEnd type="none" w="sm" len="sm"/>
          </a:ln>
        </p:spPr>
        <p:txBody>
          <a:bodyPr wrap="none" anchor="ctr"/>
          <a:lstStyle/>
          <a:p>
            <a:endParaRPr lang="en-US"/>
          </a:p>
        </p:txBody>
      </p:sp>
      <p:sp>
        <p:nvSpPr>
          <p:cNvPr id="9" name="AutoShape 9"/>
          <p:cNvSpPr>
            <a:spLocks noChangeArrowheads="1"/>
          </p:cNvSpPr>
          <p:nvPr/>
        </p:nvSpPr>
        <p:spPr bwMode="auto">
          <a:xfrm>
            <a:off x="2514600" y="2362200"/>
            <a:ext cx="1600200" cy="914400"/>
          </a:xfrm>
          <a:prstGeom prst="roundRect">
            <a:avLst>
              <a:gd name="adj" fmla="val 16667"/>
            </a:avLst>
          </a:prstGeom>
          <a:solidFill>
            <a:schemeClr val="accent6"/>
          </a:solidFill>
          <a:ln w="12699">
            <a:solidFill>
              <a:schemeClr val="tx1"/>
            </a:solidFill>
            <a:round/>
            <a:headEnd type="none" w="sm" len="sm"/>
            <a:tailEnd type="none" w="sm" len="sm"/>
          </a:ln>
        </p:spPr>
        <p:txBody>
          <a:bodyPr wrap="none" anchor="ctr"/>
          <a:lstStyle/>
          <a:p>
            <a:pPr algn="ctr"/>
            <a:r>
              <a:rPr lang="en-US" b="1" dirty="0"/>
              <a:t>Study</a:t>
            </a:r>
          </a:p>
          <a:p>
            <a:pPr algn="ctr"/>
            <a:r>
              <a:rPr lang="en-US" b="1" dirty="0"/>
              <a:t>population</a:t>
            </a:r>
          </a:p>
        </p:txBody>
      </p:sp>
      <p:sp>
        <p:nvSpPr>
          <p:cNvPr id="10" name="AutoShape 10"/>
          <p:cNvSpPr>
            <a:spLocks noChangeArrowheads="1"/>
          </p:cNvSpPr>
          <p:nvPr/>
        </p:nvSpPr>
        <p:spPr bwMode="auto">
          <a:xfrm>
            <a:off x="4495800" y="1524000"/>
            <a:ext cx="1600200" cy="914400"/>
          </a:xfrm>
          <a:prstGeom prst="roundRect">
            <a:avLst>
              <a:gd name="adj" fmla="val 16667"/>
            </a:avLst>
          </a:prstGeom>
          <a:solidFill>
            <a:schemeClr val="accent4">
              <a:lumMod val="60000"/>
              <a:lumOff val="40000"/>
            </a:schemeClr>
          </a:solidFill>
          <a:ln w="12699">
            <a:solidFill>
              <a:schemeClr val="tx1"/>
            </a:solidFill>
            <a:round/>
            <a:headEnd type="none" w="sm" len="sm"/>
            <a:tailEnd type="none" w="sm" len="sm"/>
          </a:ln>
        </p:spPr>
        <p:txBody>
          <a:bodyPr wrap="none" anchor="ctr"/>
          <a:lstStyle/>
          <a:p>
            <a:pPr algn="ctr"/>
            <a:r>
              <a:rPr lang="en-US" b="1"/>
              <a:t>No Disease</a:t>
            </a:r>
          </a:p>
        </p:txBody>
      </p:sp>
      <p:sp>
        <p:nvSpPr>
          <p:cNvPr id="11" name="AutoShape 11"/>
          <p:cNvSpPr>
            <a:spLocks noChangeArrowheads="1"/>
          </p:cNvSpPr>
          <p:nvPr/>
        </p:nvSpPr>
        <p:spPr bwMode="auto">
          <a:xfrm>
            <a:off x="4495800" y="3124200"/>
            <a:ext cx="1600200" cy="914400"/>
          </a:xfrm>
          <a:prstGeom prst="roundRect">
            <a:avLst>
              <a:gd name="adj" fmla="val 16667"/>
            </a:avLst>
          </a:prstGeom>
          <a:solidFill>
            <a:schemeClr val="accent4">
              <a:lumMod val="60000"/>
              <a:lumOff val="40000"/>
            </a:schemeClr>
          </a:solidFill>
          <a:ln w="12699">
            <a:solidFill>
              <a:schemeClr val="tx1"/>
            </a:solidFill>
            <a:round/>
            <a:headEnd type="none" w="sm" len="sm"/>
            <a:tailEnd type="none" w="sm" len="sm"/>
          </a:ln>
        </p:spPr>
        <p:txBody>
          <a:bodyPr wrap="none" anchor="ctr"/>
          <a:lstStyle/>
          <a:p>
            <a:pPr algn="ctr"/>
            <a:r>
              <a:rPr lang="en-US" b="1"/>
              <a:t>Disease</a:t>
            </a:r>
          </a:p>
        </p:txBody>
      </p:sp>
      <p:sp>
        <p:nvSpPr>
          <p:cNvPr id="12" name="AutoShape 12"/>
          <p:cNvSpPr>
            <a:spLocks noChangeArrowheads="1"/>
          </p:cNvSpPr>
          <p:nvPr/>
        </p:nvSpPr>
        <p:spPr bwMode="auto">
          <a:xfrm>
            <a:off x="6477000" y="1219200"/>
            <a:ext cx="2286000" cy="609600"/>
          </a:xfrm>
          <a:prstGeom prst="roundRect">
            <a:avLst>
              <a:gd name="adj" fmla="val 16667"/>
            </a:avLst>
          </a:prstGeom>
          <a:solidFill>
            <a:schemeClr val="accent3">
              <a:lumMod val="75000"/>
            </a:schemeClr>
          </a:solidFill>
          <a:ln w="12699">
            <a:solidFill>
              <a:schemeClr val="tx1"/>
            </a:solidFill>
            <a:round/>
            <a:headEnd type="none" w="sm" len="sm"/>
            <a:tailEnd type="none" w="sm" len="sm"/>
          </a:ln>
        </p:spPr>
        <p:txBody>
          <a:bodyPr wrap="none" anchor="ctr"/>
          <a:lstStyle/>
          <a:p>
            <a:pPr algn="ctr"/>
            <a:r>
              <a:rPr lang="en-US" b="1" dirty="0"/>
              <a:t>factor present</a:t>
            </a:r>
          </a:p>
        </p:txBody>
      </p:sp>
      <p:sp>
        <p:nvSpPr>
          <p:cNvPr id="13" name="AutoShape 13"/>
          <p:cNvSpPr>
            <a:spLocks noChangeArrowheads="1"/>
          </p:cNvSpPr>
          <p:nvPr/>
        </p:nvSpPr>
        <p:spPr bwMode="auto">
          <a:xfrm>
            <a:off x="6477000" y="1981200"/>
            <a:ext cx="2286000" cy="609600"/>
          </a:xfrm>
          <a:prstGeom prst="roundRect">
            <a:avLst>
              <a:gd name="adj" fmla="val 16667"/>
            </a:avLst>
          </a:prstGeom>
          <a:solidFill>
            <a:schemeClr val="accent3">
              <a:lumMod val="75000"/>
            </a:schemeClr>
          </a:solidFill>
          <a:ln w="12699">
            <a:solidFill>
              <a:schemeClr val="tx1"/>
            </a:solidFill>
            <a:round/>
            <a:headEnd type="none" w="sm" len="sm"/>
            <a:tailEnd type="none" w="sm" len="sm"/>
          </a:ln>
        </p:spPr>
        <p:txBody>
          <a:bodyPr wrap="none" anchor="ctr"/>
          <a:lstStyle/>
          <a:p>
            <a:pPr algn="ctr"/>
            <a:r>
              <a:rPr lang="en-US" b="1" dirty="0"/>
              <a:t>factor absent</a:t>
            </a:r>
          </a:p>
        </p:txBody>
      </p:sp>
      <p:sp>
        <p:nvSpPr>
          <p:cNvPr id="14" name="AutoShape 14"/>
          <p:cNvSpPr>
            <a:spLocks noChangeArrowheads="1"/>
          </p:cNvSpPr>
          <p:nvPr/>
        </p:nvSpPr>
        <p:spPr bwMode="auto">
          <a:xfrm>
            <a:off x="6477000" y="2971800"/>
            <a:ext cx="2286000" cy="609600"/>
          </a:xfrm>
          <a:prstGeom prst="roundRect">
            <a:avLst>
              <a:gd name="adj" fmla="val 16667"/>
            </a:avLst>
          </a:prstGeom>
          <a:solidFill>
            <a:schemeClr val="accent3">
              <a:lumMod val="75000"/>
            </a:schemeClr>
          </a:solidFill>
          <a:ln w="12699">
            <a:solidFill>
              <a:schemeClr val="tx1"/>
            </a:solidFill>
            <a:round/>
            <a:headEnd type="none" w="sm" len="sm"/>
            <a:tailEnd type="none" w="sm" len="sm"/>
          </a:ln>
        </p:spPr>
        <p:txBody>
          <a:bodyPr wrap="none" anchor="ctr"/>
          <a:lstStyle/>
          <a:p>
            <a:pPr algn="ctr"/>
            <a:r>
              <a:rPr lang="en-US" b="1" dirty="0"/>
              <a:t>factor present</a:t>
            </a:r>
          </a:p>
        </p:txBody>
      </p:sp>
      <p:sp>
        <p:nvSpPr>
          <p:cNvPr id="15" name="AutoShape 15"/>
          <p:cNvSpPr>
            <a:spLocks noChangeArrowheads="1"/>
          </p:cNvSpPr>
          <p:nvPr/>
        </p:nvSpPr>
        <p:spPr bwMode="auto">
          <a:xfrm>
            <a:off x="6477000" y="3733800"/>
            <a:ext cx="2286000" cy="609600"/>
          </a:xfrm>
          <a:prstGeom prst="roundRect">
            <a:avLst>
              <a:gd name="adj" fmla="val 16667"/>
            </a:avLst>
          </a:prstGeom>
          <a:solidFill>
            <a:schemeClr val="accent3">
              <a:lumMod val="75000"/>
            </a:schemeClr>
          </a:solidFill>
          <a:ln w="12699">
            <a:solidFill>
              <a:schemeClr val="tx1"/>
            </a:solidFill>
            <a:round/>
            <a:headEnd type="none" w="sm" len="sm"/>
            <a:tailEnd type="none" w="sm" len="sm"/>
          </a:ln>
        </p:spPr>
        <p:txBody>
          <a:bodyPr wrap="none" anchor="ctr"/>
          <a:lstStyle/>
          <a:p>
            <a:pPr algn="ctr"/>
            <a:r>
              <a:rPr lang="en-US" b="1" dirty="0"/>
              <a:t>factor absent</a:t>
            </a:r>
          </a:p>
        </p:txBody>
      </p:sp>
      <p:sp>
        <p:nvSpPr>
          <p:cNvPr id="16" name="AutoShape 16"/>
          <p:cNvSpPr>
            <a:spLocks/>
          </p:cNvSpPr>
          <p:nvPr/>
        </p:nvSpPr>
        <p:spPr bwMode="auto">
          <a:xfrm>
            <a:off x="4267200" y="2133600"/>
            <a:ext cx="76200" cy="1447800"/>
          </a:xfrm>
          <a:prstGeom prst="leftBrace">
            <a:avLst>
              <a:gd name="adj1" fmla="val 158333"/>
              <a:gd name="adj2" fmla="val 50000"/>
            </a:avLst>
          </a:prstGeom>
          <a:noFill/>
          <a:ln w="38100">
            <a:solidFill>
              <a:schemeClr val="tx1"/>
            </a:solidFill>
            <a:round/>
            <a:headEnd type="none" w="sm" len="sm"/>
            <a:tailEnd type="none" w="sm" len="sm"/>
          </a:ln>
        </p:spPr>
        <p:txBody>
          <a:bodyPr wrap="none" anchor="ctr"/>
          <a:lstStyle/>
          <a:p>
            <a:endParaRPr lang="en-US"/>
          </a:p>
        </p:txBody>
      </p:sp>
      <p:sp>
        <p:nvSpPr>
          <p:cNvPr id="17" name="AutoShape 17"/>
          <p:cNvSpPr>
            <a:spLocks/>
          </p:cNvSpPr>
          <p:nvPr/>
        </p:nvSpPr>
        <p:spPr bwMode="auto">
          <a:xfrm>
            <a:off x="6248400" y="1524000"/>
            <a:ext cx="76200" cy="762000"/>
          </a:xfrm>
          <a:prstGeom prst="leftBrace">
            <a:avLst>
              <a:gd name="adj1" fmla="val 83333"/>
              <a:gd name="adj2" fmla="val 50000"/>
            </a:avLst>
          </a:prstGeom>
          <a:noFill/>
          <a:ln w="38100">
            <a:solidFill>
              <a:schemeClr val="tx1"/>
            </a:solidFill>
            <a:round/>
            <a:headEnd type="none" w="sm" len="sm"/>
            <a:tailEnd type="none" w="sm" len="sm"/>
          </a:ln>
        </p:spPr>
        <p:txBody>
          <a:bodyPr wrap="none" anchor="ctr"/>
          <a:lstStyle/>
          <a:p>
            <a:endParaRPr lang="en-US"/>
          </a:p>
        </p:txBody>
      </p:sp>
      <p:sp>
        <p:nvSpPr>
          <p:cNvPr id="18" name="AutoShape 18"/>
          <p:cNvSpPr>
            <a:spLocks/>
          </p:cNvSpPr>
          <p:nvPr/>
        </p:nvSpPr>
        <p:spPr bwMode="auto">
          <a:xfrm>
            <a:off x="6248400" y="3276600"/>
            <a:ext cx="76200" cy="762000"/>
          </a:xfrm>
          <a:prstGeom prst="leftBrace">
            <a:avLst>
              <a:gd name="adj1" fmla="val 83333"/>
              <a:gd name="adj2" fmla="val 50000"/>
            </a:avLst>
          </a:prstGeom>
          <a:noFill/>
          <a:ln w="38100">
            <a:solidFill>
              <a:schemeClr val="tx1"/>
            </a:solidFill>
            <a:round/>
            <a:headEnd type="none" w="sm" len="sm"/>
            <a:tailEnd type="none" w="sm" len="sm"/>
          </a:ln>
        </p:spPr>
        <p:txBody>
          <a:bodyPr wrap="none" anchor="ctr"/>
          <a:lstStyle/>
          <a:p>
            <a:endParaRPr lang="en-US"/>
          </a:p>
        </p:txBody>
      </p:sp>
      <p:cxnSp>
        <p:nvCxnSpPr>
          <p:cNvPr id="19" name="AutoShape 19"/>
          <p:cNvCxnSpPr>
            <a:cxnSpLocks noChangeShapeType="1"/>
          </p:cNvCxnSpPr>
          <p:nvPr/>
        </p:nvCxnSpPr>
        <p:spPr bwMode="auto">
          <a:xfrm>
            <a:off x="2667000" y="4495800"/>
            <a:ext cx="6096000" cy="0"/>
          </a:xfrm>
          <a:prstGeom prst="straightConnector1">
            <a:avLst/>
          </a:prstGeom>
          <a:noFill/>
          <a:ln w="38100">
            <a:solidFill>
              <a:schemeClr val="tx1"/>
            </a:solidFill>
            <a:prstDash val="sysDot"/>
            <a:round/>
            <a:headEnd type="oval" w="sm" len="sm"/>
            <a:tailEnd type="oval" w="sm" len="sm"/>
          </a:ln>
        </p:spPr>
      </p:cxnSp>
      <p:sp>
        <p:nvSpPr>
          <p:cNvPr id="20" name="Line 20"/>
          <p:cNvSpPr>
            <a:spLocks noChangeShapeType="1"/>
          </p:cNvSpPr>
          <p:nvPr/>
        </p:nvSpPr>
        <p:spPr bwMode="auto">
          <a:xfrm flipV="1">
            <a:off x="1905000" y="4495800"/>
            <a:ext cx="3810000" cy="1219200"/>
          </a:xfrm>
          <a:prstGeom prst="line">
            <a:avLst/>
          </a:prstGeom>
          <a:noFill/>
          <a:ln w="38100">
            <a:solidFill>
              <a:schemeClr val="tx1"/>
            </a:solidFill>
            <a:round/>
            <a:headEnd type="none" w="sm" len="sm"/>
            <a:tailEnd type="none" w="sm" len="sm"/>
          </a:ln>
        </p:spPr>
        <p:txBody>
          <a:bodyPr wrap="none" anchor="ct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ＭＳ Ｐゴシック" pitchFamily="34" charset="-128"/>
              </a:rPr>
              <a:t>Cross-sectional study</a:t>
            </a:r>
            <a:endParaRPr lang="en-US" b="1" dirty="0"/>
          </a:p>
        </p:txBody>
      </p:sp>
      <p:sp>
        <p:nvSpPr>
          <p:cNvPr id="3" name="Content Placeholder 2"/>
          <p:cNvSpPr>
            <a:spLocks noGrp="1"/>
          </p:cNvSpPr>
          <p:nvPr>
            <p:ph idx="1"/>
          </p:nvPr>
        </p:nvSpPr>
        <p:spPr>
          <a:xfrm>
            <a:off x="457200" y="1600200"/>
            <a:ext cx="8305800" cy="4800600"/>
          </a:xfrm>
        </p:spPr>
        <p:txBody>
          <a:bodyPr>
            <a:normAutofit/>
          </a:bodyPr>
          <a:lstStyle/>
          <a:p>
            <a:endParaRPr lang="en-US" dirty="0"/>
          </a:p>
          <a:p>
            <a:pPr marL="274320" indent="-274320">
              <a:buClr>
                <a:schemeClr val="accent3"/>
              </a:buClr>
              <a:buFont typeface="Wingdings 2"/>
              <a:buChar char=""/>
              <a:defRPr/>
            </a:pPr>
            <a:r>
              <a:rPr lang="en-US" dirty="0"/>
              <a:t>This study type can be thought of as providing a </a:t>
            </a:r>
            <a:r>
              <a:rPr lang="en-US" dirty="0">
                <a:solidFill>
                  <a:srgbClr val="FF0000"/>
                </a:solidFill>
              </a:rPr>
              <a:t>"snapshot" </a:t>
            </a:r>
            <a:r>
              <a:rPr lang="en-US" dirty="0"/>
              <a:t>of the frequency and characteristics of a disease in a population at a particular point in time.</a:t>
            </a:r>
          </a:p>
          <a:p>
            <a:pPr marL="274320" indent="-274320">
              <a:buClr>
                <a:schemeClr val="accent3"/>
              </a:buClr>
              <a:buFont typeface="Wingdings 2"/>
              <a:buChar char=""/>
              <a:defRPr/>
            </a:pPr>
            <a:endParaRPr lang="en-US" dirty="0"/>
          </a:p>
          <a:p>
            <a:pPr marL="274320" indent="-274320">
              <a:buClr>
                <a:schemeClr val="accent3"/>
              </a:buClr>
              <a:buFont typeface="Wingdings 2"/>
              <a:buChar char=""/>
              <a:defRPr/>
            </a:pPr>
            <a:r>
              <a:rPr lang="en-US" dirty="0"/>
              <a:t>Often used to study conditions that are relatively frequent with long duration of expression (nonfatal, chronic conditions)</a:t>
            </a:r>
          </a:p>
          <a:p>
            <a:pPr marL="274320" indent="-274320">
              <a:buClr>
                <a:schemeClr val="accent3"/>
              </a:buClr>
              <a:buFont typeface="Wingdings 2"/>
              <a:buChar char=""/>
              <a:defRPr/>
            </a:pPr>
            <a:endParaRPr lang="en-US" dirty="0"/>
          </a:p>
          <a:p>
            <a:pPr marL="274320" indent="-274320">
              <a:buClr>
                <a:schemeClr val="accent3"/>
              </a:buClr>
              <a:buFont typeface="Wingdings 2"/>
              <a:buChar char=""/>
              <a:defRPr/>
            </a:pPr>
            <a:endParaRPr lang="en-US" dirty="0"/>
          </a:p>
          <a:p>
            <a:pPr marL="274320" indent="-274320">
              <a:buClr>
                <a:schemeClr val="accent3"/>
              </a:buClr>
              <a:buFont typeface="Wingdings 2"/>
              <a:buChar char=""/>
              <a:defRPr/>
            </a:pPr>
            <a:endParaRPr lang="en-GB" dirty="0"/>
          </a:p>
        </p:txBody>
      </p:sp>
      <p:graphicFrame>
        <p:nvGraphicFramePr>
          <p:cNvPr id="8194" name="Object 4"/>
          <p:cNvGraphicFramePr>
            <a:graphicFrameLocks noChangeAspect="1"/>
          </p:cNvGraphicFramePr>
          <p:nvPr/>
        </p:nvGraphicFramePr>
        <p:xfrm>
          <a:off x="8229600" y="228600"/>
          <a:ext cx="668338" cy="1371600"/>
        </p:xfrm>
        <a:graphic>
          <a:graphicData uri="http://schemas.openxmlformats.org/presentationml/2006/ole">
            <mc:AlternateContent xmlns:mc="http://schemas.openxmlformats.org/markup-compatibility/2006">
              <mc:Choice xmlns:v="urn:schemas-microsoft-com:vml" Requires="v">
                <p:oleObj spid="_x0000_s8195" name="Clip" r:id="rId3" imgW="1526400" imgH="3131640" progId="MS_ClipArt_Gallery.5">
                  <p:embed/>
                </p:oleObj>
              </mc:Choice>
              <mc:Fallback>
                <p:oleObj name="Clip" r:id="rId3" imgW="1526400" imgH="3131640"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28600"/>
                        <a:ext cx="66833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ＭＳ Ｐゴシック" pitchFamily="34" charset="-128"/>
              </a:rPr>
              <a:t>Cross-sectional study</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Data that are collected as part of a cross-sectional study can be used </a:t>
            </a:r>
            <a:r>
              <a:rPr lang="en-US" b="1" dirty="0">
                <a:solidFill>
                  <a:srgbClr val="FF0000"/>
                </a:solidFill>
              </a:rPr>
              <a:t>to assess the prevalence </a:t>
            </a:r>
            <a:r>
              <a:rPr lang="en-US" dirty="0"/>
              <a:t>of acute or chronic conditions in a population. </a:t>
            </a:r>
          </a:p>
          <a:p>
            <a:pPr marL="274320" indent="-274320">
              <a:buClr>
                <a:schemeClr val="accent3"/>
              </a:buClr>
              <a:buFont typeface="Wingdings 2"/>
              <a:buChar char=""/>
              <a:defRPr/>
            </a:pPr>
            <a:endParaRPr lang="en-GB" dirty="0"/>
          </a:p>
          <a:p>
            <a:pPr marL="274320" indent="-274320">
              <a:buClr>
                <a:schemeClr val="accent3"/>
              </a:buClr>
              <a:buFont typeface="Wingdings 2"/>
              <a:buChar char=""/>
              <a:defRPr/>
            </a:pPr>
            <a:r>
              <a:rPr lang="en-GB" dirty="0"/>
              <a:t> A cross sectional design may also make it </a:t>
            </a:r>
            <a:r>
              <a:rPr lang="en-GB" b="1" dirty="0">
                <a:solidFill>
                  <a:srgbClr val="FF0000"/>
                </a:solidFill>
              </a:rPr>
              <a:t>difficult to establish what is cause and what is effect</a:t>
            </a:r>
            <a:r>
              <a:rPr lang="en-GB" dirty="0"/>
              <a:t>. </a:t>
            </a:r>
          </a:p>
          <a:p>
            <a:pPr marL="274320" indent="-274320">
              <a:buClr>
                <a:schemeClr val="accent3"/>
              </a:buClr>
              <a:buFont typeface="Wingdings 2"/>
              <a:buChar char=""/>
              <a:defRPr/>
            </a:pPr>
            <a:r>
              <a:rPr lang="en-GB" dirty="0"/>
              <a:t>If milk drinking is associated with peptic ulcer, is that because milk causes the disease, or because ulcer sufferers drink milk to relieve their symptoms? </a:t>
            </a:r>
          </a:p>
          <a:p>
            <a:pPr marL="274320" indent="-274320">
              <a:buClr>
                <a:schemeClr val="accent3"/>
              </a:buClr>
              <a:buFont typeface="Wingdings 2"/>
              <a:buChar char=""/>
              <a:defRPr/>
            </a:pPr>
            <a:endParaRPr lang="en-GB" dirty="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Cross-sectional research studies all have the following characteristics: </a:t>
            </a:r>
          </a:p>
          <a:p>
            <a:pPr lvl="1"/>
            <a:r>
              <a:rPr lang="en-US" dirty="0"/>
              <a:t>takes place at a single point in time </a:t>
            </a:r>
          </a:p>
          <a:p>
            <a:pPr lvl="1"/>
            <a:r>
              <a:rPr lang="en-US" dirty="0"/>
              <a:t>variables are not manipulated by researchers </a:t>
            </a:r>
          </a:p>
          <a:p>
            <a:pPr lvl="1"/>
            <a:r>
              <a:rPr lang="en-US" dirty="0"/>
              <a:t>provide information only; do not answer why </a:t>
            </a:r>
          </a:p>
          <a:p>
            <a:endParaRPr lang="en-US" dirty="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ＭＳ Ｐゴシック" pitchFamily="34" charset="-128"/>
              </a:rPr>
              <a:t> Advantages of cross-sectional </a:t>
            </a:r>
            <a:endParaRPr lang="en-US" b="1" dirty="0"/>
          </a:p>
        </p:txBody>
      </p:sp>
      <p:sp>
        <p:nvSpPr>
          <p:cNvPr id="3" name="Content Placeholder 2"/>
          <p:cNvSpPr>
            <a:spLocks noGrp="1"/>
          </p:cNvSpPr>
          <p:nvPr>
            <p:ph idx="1"/>
          </p:nvPr>
        </p:nvSpPr>
        <p:spPr/>
        <p:txBody>
          <a:bodyPr>
            <a:normAutofit fontScale="85000" lnSpcReduction="10000"/>
          </a:bodyPr>
          <a:lstStyle/>
          <a:p>
            <a:pPr marL="514350" indent="-514350">
              <a:lnSpc>
                <a:spcPts val="3500"/>
              </a:lnSpc>
              <a:buFont typeface="+mj-lt"/>
              <a:buAutoNum type="arabicPeriod"/>
              <a:defRPr/>
            </a:pPr>
            <a:r>
              <a:rPr lang="en-GB" dirty="0">
                <a:ea typeface="ＭＳ Ｐゴシック" panose="020B0600070205080204" pitchFamily="34" charset="-128"/>
              </a:rPr>
              <a:t>Outcomes and exposures measured at the same time</a:t>
            </a:r>
          </a:p>
          <a:p>
            <a:pPr marL="514350" indent="-514350">
              <a:lnSpc>
                <a:spcPts val="3500"/>
              </a:lnSpc>
              <a:buFont typeface="+mj-lt"/>
              <a:buAutoNum type="arabicPeriod"/>
              <a:defRPr/>
            </a:pPr>
            <a:r>
              <a:rPr lang="en-GB" dirty="0">
                <a:ea typeface="ＭＳ Ｐゴシック" panose="020B0600070205080204" pitchFamily="34" charset="-128"/>
              </a:rPr>
              <a:t>Uncovers associations for further study</a:t>
            </a:r>
          </a:p>
          <a:p>
            <a:pPr marL="514350" indent="-514350">
              <a:lnSpc>
                <a:spcPts val="3500"/>
              </a:lnSpc>
              <a:buFont typeface="+mj-lt"/>
              <a:buAutoNum type="arabicPeriod"/>
              <a:defRPr/>
            </a:pPr>
            <a:r>
              <a:rPr lang="en-GB" dirty="0">
                <a:ea typeface="ＭＳ Ｐゴシック" panose="020B0600070205080204" pitchFamily="34" charset="-128"/>
              </a:rPr>
              <a:t>Useful for hypothesis generation </a:t>
            </a:r>
          </a:p>
          <a:p>
            <a:pPr marL="514350" indent="-514350">
              <a:lnSpc>
                <a:spcPts val="3500"/>
              </a:lnSpc>
              <a:buFont typeface="+mj-lt"/>
              <a:buAutoNum type="arabicPeriod"/>
              <a:defRPr/>
            </a:pPr>
            <a:r>
              <a:rPr lang="en-GB" dirty="0">
                <a:ea typeface="ＭＳ Ｐゴシック" panose="020B0600070205080204" pitchFamily="34" charset="-128"/>
              </a:rPr>
              <a:t>Quick &amp; cheap (no follow up)</a:t>
            </a:r>
          </a:p>
          <a:p>
            <a:pPr marL="514350" indent="-514350">
              <a:lnSpc>
                <a:spcPts val="3500"/>
              </a:lnSpc>
              <a:buFont typeface="+mj-lt"/>
              <a:buAutoNum type="arabicPeriod"/>
              <a:defRPr/>
            </a:pPr>
            <a:r>
              <a:rPr lang="en-GB" dirty="0">
                <a:ea typeface="ＭＳ Ｐゴシック" panose="020B0600070205080204" pitchFamily="34" charset="-128"/>
              </a:rPr>
              <a:t>Best way to determine prevalence  </a:t>
            </a:r>
          </a:p>
          <a:p>
            <a:pPr marL="514350" indent="-514350">
              <a:lnSpc>
                <a:spcPts val="3500"/>
              </a:lnSpc>
              <a:buFont typeface="+mj-lt"/>
              <a:buAutoNum type="arabicPeriod"/>
              <a:defRPr/>
            </a:pPr>
            <a:r>
              <a:rPr lang="en-GB" dirty="0">
                <a:ea typeface="ＭＳ Ｐゴシック" panose="020B0600070205080204" pitchFamily="34" charset="-128"/>
              </a:rPr>
              <a:t>Questionnaire/interview based</a:t>
            </a:r>
          </a:p>
          <a:p>
            <a:pPr marL="514350" indent="-514350">
              <a:lnSpc>
                <a:spcPts val="3500"/>
              </a:lnSpc>
              <a:buFont typeface="+mj-lt"/>
              <a:buAutoNum type="arabicPeriod"/>
              <a:defRPr/>
            </a:pPr>
            <a:r>
              <a:rPr lang="en-GB" dirty="0">
                <a:ea typeface="ＭＳ Ｐゴシック" panose="020B0600070205080204" pitchFamily="34" charset="-128"/>
              </a:rPr>
              <a:t>Useful for assessing practice, attitudes, knowledge, 	beliefs , utilisation of services etc</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8885238" y="6396038"/>
            <a:ext cx="742950" cy="381000"/>
          </a:xfrm>
          <a:prstGeom prst="rect">
            <a:avLst/>
          </a:prstGeom>
          <a:noFill/>
          <a:ln w="9525" algn="ctr">
            <a:noFill/>
            <a:miter lim="800000"/>
            <a:headEnd/>
            <a:tailEnd/>
          </a:ln>
        </p:spPr>
        <p:txBody>
          <a:bodyPr anchor="b"/>
          <a:lstStyle/>
          <a:p>
            <a:pPr algn="ctr" eaLnBrk="1" hangingPunct="1"/>
            <a:fld id="{C86915A6-6FE5-4F87-9A34-C6AABF8086B1}" type="slidenum">
              <a:rPr lang="en-US" b="1"/>
              <a:pPr algn="ctr" eaLnBrk="1" hangingPunct="1"/>
              <a:t>7</a:t>
            </a:fld>
            <a:endParaRPr lang="en-US" b="1"/>
          </a:p>
        </p:txBody>
      </p:sp>
      <p:sp>
        <p:nvSpPr>
          <p:cNvPr id="5" name="Text Box 1028"/>
          <p:cNvSpPr txBox="1">
            <a:spLocks noChangeArrowheads="1"/>
          </p:cNvSpPr>
          <p:nvPr/>
        </p:nvSpPr>
        <p:spPr bwMode="auto">
          <a:xfrm>
            <a:off x="2393950" y="0"/>
            <a:ext cx="4540250" cy="584200"/>
          </a:xfrm>
          <a:prstGeom prst="rect">
            <a:avLst/>
          </a:prstGeom>
          <a:gradFill rotWithShape="1">
            <a:gsLst>
              <a:gs pos="0">
                <a:schemeClr val="accent2"/>
              </a:gs>
              <a:gs pos="50000">
                <a:srgbClr val="FFFFFF"/>
              </a:gs>
              <a:gs pos="100000">
                <a:schemeClr val="accent2"/>
              </a:gs>
            </a:gsLst>
            <a:lin ang="5400000" scaled="1"/>
          </a:gradFill>
          <a:ln w="57150" cmpd="thinThick">
            <a:solidFill>
              <a:schemeClr val="tx1"/>
            </a:solidFill>
            <a:miter lim="800000"/>
            <a:headEnd/>
            <a:tailEnd/>
          </a:ln>
          <a:effectLst/>
        </p:spPr>
        <p:txBody>
          <a:bodyPr>
            <a:spAutoFit/>
          </a:bodyPr>
          <a:lstStyle/>
          <a:p>
            <a:pPr algn="ctr" eaLnBrk="1" hangingPunct="1">
              <a:spcBef>
                <a:spcPct val="50000"/>
              </a:spcBef>
              <a:defRPr/>
            </a:pPr>
            <a:r>
              <a:rPr lang="en-US" sz="3200" b="1">
                <a:latin typeface="Arial" charset="0"/>
              </a:rPr>
              <a:t>Analytical Research</a:t>
            </a:r>
          </a:p>
        </p:txBody>
      </p:sp>
      <p:sp>
        <p:nvSpPr>
          <p:cNvPr id="6" name="Text Box 1030"/>
          <p:cNvSpPr txBox="1">
            <a:spLocks noChangeArrowheads="1"/>
          </p:cNvSpPr>
          <p:nvPr/>
        </p:nvSpPr>
        <p:spPr bwMode="auto">
          <a:xfrm>
            <a:off x="220663" y="2209800"/>
            <a:ext cx="3411537" cy="584200"/>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a:spAutoFit/>
          </a:bodyPr>
          <a:lstStyle/>
          <a:p>
            <a:pPr algn="ctr" eaLnBrk="1" hangingPunct="1">
              <a:spcBef>
                <a:spcPct val="50000"/>
              </a:spcBef>
            </a:pPr>
            <a:r>
              <a:rPr lang="en-US" sz="3200" b="1"/>
              <a:t>Observational </a:t>
            </a:r>
          </a:p>
        </p:txBody>
      </p:sp>
      <p:sp>
        <p:nvSpPr>
          <p:cNvPr id="7" name="Text Box 1031"/>
          <p:cNvSpPr txBox="1">
            <a:spLocks noChangeArrowheads="1"/>
          </p:cNvSpPr>
          <p:nvPr/>
        </p:nvSpPr>
        <p:spPr bwMode="auto">
          <a:xfrm>
            <a:off x="5861050" y="2133600"/>
            <a:ext cx="3054350" cy="1077913"/>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wrap="square">
            <a:spAutoFit/>
          </a:bodyPr>
          <a:lstStyle/>
          <a:p>
            <a:pPr algn="ctr" eaLnBrk="1" hangingPunct="1">
              <a:spcBef>
                <a:spcPct val="50000"/>
              </a:spcBef>
            </a:pPr>
            <a:r>
              <a:rPr lang="en-US" sz="3200" b="1" dirty="0"/>
              <a:t>Experimental / Interventional</a:t>
            </a:r>
          </a:p>
        </p:txBody>
      </p:sp>
      <p:sp>
        <p:nvSpPr>
          <p:cNvPr id="8" name="Line 1037"/>
          <p:cNvSpPr>
            <a:spLocks noChangeShapeType="1"/>
          </p:cNvSpPr>
          <p:nvPr/>
        </p:nvSpPr>
        <p:spPr bwMode="auto">
          <a:xfrm>
            <a:off x="4540250" y="609600"/>
            <a:ext cx="0" cy="914400"/>
          </a:xfrm>
          <a:prstGeom prst="line">
            <a:avLst/>
          </a:prstGeom>
          <a:noFill/>
          <a:ln w="76200">
            <a:solidFill>
              <a:schemeClr val="tx1"/>
            </a:solidFill>
            <a:miter lim="800000"/>
            <a:headEnd/>
            <a:tailEnd/>
          </a:ln>
        </p:spPr>
        <p:txBody>
          <a:bodyPr wrap="none"/>
          <a:lstStyle/>
          <a:p>
            <a:endParaRPr lang="en-US"/>
          </a:p>
        </p:txBody>
      </p:sp>
      <p:sp>
        <p:nvSpPr>
          <p:cNvPr id="9" name="Line 1038"/>
          <p:cNvSpPr>
            <a:spLocks noChangeShapeType="1"/>
          </p:cNvSpPr>
          <p:nvPr/>
        </p:nvSpPr>
        <p:spPr bwMode="auto">
          <a:xfrm>
            <a:off x="7264400" y="1600200"/>
            <a:ext cx="0" cy="533400"/>
          </a:xfrm>
          <a:prstGeom prst="line">
            <a:avLst/>
          </a:prstGeom>
          <a:noFill/>
          <a:ln w="57150">
            <a:solidFill>
              <a:schemeClr val="tx1"/>
            </a:solidFill>
            <a:miter lim="800000"/>
            <a:headEnd/>
            <a:tailEnd type="triangle" w="med" len="med"/>
          </a:ln>
        </p:spPr>
        <p:txBody>
          <a:bodyPr wrap="none"/>
          <a:lstStyle/>
          <a:p>
            <a:endParaRPr lang="en-US"/>
          </a:p>
        </p:txBody>
      </p:sp>
      <p:sp>
        <p:nvSpPr>
          <p:cNvPr id="10" name="Line 8"/>
          <p:cNvSpPr>
            <a:spLocks noChangeShapeType="1"/>
          </p:cNvSpPr>
          <p:nvPr/>
        </p:nvSpPr>
        <p:spPr bwMode="auto">
          <a:xfrm>
            <a:off x="2063750" y="1600200"/>
            <a:ext cx="5200650" cy="0"/>
          </a:xfrm>
          <a:prstGeom prst="line">
            <a:avLst/>
          </a:prstGeom>
          <a:noFill/>
          <a:ln w="76200">
            <a:solidFill>
              <a:schemeClr val="tx1"/>
            </a:solidFill>
            <a:round/>
            <a:headEnd/>
            <a:tailEnd/>
          </a:ln>
        </p:spPr>
        <p:txBody>
          <a:bodyPr/>
          <a:lstStyle/>
          <a:p>
            <a:endParaRPr lang="en-US"/>
          </a:p>
        </p:txBody>
      </p:sp>
      <p:sp>
        <p:nvSpPr>
          <p:cNvPr id="11" name="Line 9"/>
          <p:cNvSpPr>
            <a:spLocks noChangeShapeType="1"/>
          </p:cNvSpPr>
          <p:nvPr/>
        </p:nvSpPr>
        <p:spPr bwMode="auto">
          <a:xfrm>
            <a:off x="2063750" y="1600200"/>
            <a:ext cx="0" cy="609600"/>
          </a:xfrm>
          <a:prstGeom prst="line">
            <a:avLst/>
          </a:prstGeom>
          <a:noFill/>
          <a:ln w="57150">
            <a:solidFill>
              <a:schemeClr val="tx1"/>
            </a:solidFill>
            <a:round/>
            <a:headEnd/>
            <a:tailEnd type="triangle" w="med" len="med"/>
          </a:ln>
        </p:spPr>
        <p:txBody>
          <a:bodyPr/>
          <a:lstStyle/>
          <a:p>
            <a:endParaRPr lang="en-US"/>
          </a:p>
        </p:txBody>
      </p:sp>
      <p:sp>
        <p:nvSpPr>
          <p:cNvPr id="12" name="Text Box 1031"/>
          <p:cNvSpPr txBox="1">
            <a:spLocks noChangeArrowheads="1"/>
          </p:cNvSpPr>
          <p:nvPr/>
        </p:nvSpPr>
        <p:spPr bwMode="auto">
          <a:xfrm>
            <a:off x="5943600" y="4419600"/>
            <a:ext cx="2971800" cy="954088"/>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wrap="square">
            <a:spAutoFit/>
          </a:bodyPr>
          <a:lstStyle/>
          <a:p>
            <a:pPr algn="ctr" eaLnBrk="1" hangingPunct="1">
              <a:spcBef>
                <a:spcPct val="50000"/>
              </a:spcBef>
            </a:pPr>
            <a:r>
              <a:rPr lang="en-US" sz="2800" b="1" dirty="0"/>
              <a:t>Randomized Control Trials</a:t>
            </a:r>
          </a:p>
        </p:txBody>
      </p:sp>
      <p:sp>
        <p:nvSpPr>
          <p:cNvPr id="13" name="Text Box 1031"/>
          <p:cNvSpPr txBox="1">
            <a:spLocks noChangeArrowheads="1"/>
          </p:cNvSpPr>
          <p:nvPr/>
        </p:nvSpPr>
        <p:spPr bwMode="auto">
          <a:xfrm>
            <a:off x="204788" y="4343400"/>
            <a:ext cx="2932112" cy="584200"/>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a:spAutoFit/>
          </a:bodyPr>
          <a:lstStyle/>
          <a:p>
            <a:pPr algn="ctr" eaLnBrk="1" hangingPunct="1">
              <a:spcBef>
                <a:spcPct val="50000"/>
              </a:spcBef>
            </a:pPr>
            <a:r>
              <a:rPr lang="en-US" sz="2800" b="1"/>
              <a:t>Cohort study </a:t>
            </a:r>
            <a:r>
              <a:rPr lang="en-US" sz="3200" b="1"/>
              <a:t> </a:t>
            </a:r>
          </a:p>
        </p:txBody>
      </p:sp>
      <p:sp>
        <p:nvSpPr>
          <p:cNvPr id="14" name="Text Box 1031"/>
          <p:cNvSpPr txBox="1">
            <a:spLocks noChangeArrowheads="1"/>
          </p:cNvSpPr>
          <p:nvPr/>
        </p:nvSpPr>
        <p:spPr bwMode="auto">
          <a:xfrm>
            <a:off x="6092825" y="6140450"/>
            <a:ext cx="2822575" cy="522288"/>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wrap="square">
            <a:spAutoFit/>
          </a:bodyPr>
          <a:lstStyle/>
          <a:p>
            <a:pPr algn="ctr" eaLnBrk="1" hangingPunct="1">
              <a:spcBef>
                <a:spcPct val="50000"/>
              </a:spcBef>
            </a:pPr>
            <a:r>
              <a:rPr lang="en-US" sz="2800" b="1" dirty="0" err="1"/>
              <a:t>Quassi</a:t>
            </a:r>
            <a:r>
              <a:rPr lang="en-US" sz="2800" b="1" dirty="0"/>
              <a:t> </a:t>
            </a:r>
          </a:p>
        </p:txBody>
      </p:sp>
      <p:sp>
        <p:nvSpPr>
          <p:cNvPr id="15" name="Line 1038"/>
          <p:cNvSpPr>
            <a:spLocks noChangeShapeType="1"/>
          </p:cNvSpPr>
          <p:nvPr/>
        </p:nvSpPr>
        <p:spPr bwMode="auto">
          <a:xfrm>
            <a:off x="5200650" y="4800600"/>
            <a:ext cx="825500" cy="0"/>
          </a:xfrm>
          <a:prstGeom prst="line">
            <a:avLst/>
          </a:prstGeom>
          <a:noFill/>
          <a:ln w="57150">
            <a:solidFill>
              <a:schemeClr val="tx1"/>
            </a:solidFill>
            <a:miter lim="800000"/>
            <a:headEnd/>
            <a:tailEnd type="triangle" w="med" len="med"/>
          </a:ln>
        </p:spPr>
        <p:txBody>
          <a:bodyPr wrap="none"/>
          <a:lstStyle/>
          <a:p>
            <a:endParaRPr lang="en-US"/>
          </a:p>
        </p:txBody>
      </p:sp>
      <p:sp>
        <p:nvSpPr>
          <p:cNvPr id="16" name="Line 1038"/>
          <p:cNvSpPr>
            <a:spLocks noChangeShapeType="1"/>
          </p:cNvSpPr>
          <p:nvPr/>
        </p:nvSpPr>
        <p:spPr bwMode="auto">
          <a:xfrm>
            <a:off x="5200650" y="6553200"/>
            <a:ext cx="908050" cy="0"/>
          </a:xfrm>
          <a:prstGeom prst="line">
            <a:avLst/>
          </a:prstGeom>
          <a:noFill/>
          <a:ln w="57150">
            <a:solidFill>
              <a:schemeClr val="tx1"/>
            </a:solidFill>
            <a:miter lim="800000"/>
            <a:headEnd/>
            <a:tailEnd type="triangle" w="med" len="med"/>
          </a:ln>
        </p:spPr>
        <p:txBody>
          <a:bodyPr wrap="none"/>
          <a:lstStyle/>
          <a:p>
            <a:endParaRPr lang="en-US"/>
          </a:p>
        </p:txBody>
      </p:sp>
      <p:sp>
        <p:nvSpPr>
          <p:cNvPr id="17" name="Line 18"/>
          <p:cNvSpPr>
            <a:spLocks noChangeShapeType="1"/>
          </p:cNvSpPr>
          <p:nvPr/>
        </p:nvSpPr>
        <p:spPr bwMode="auto">
          <a:xfrm flipH="1">
            <a:off x="5200650" y="2514600"/>
            <a:ext cx="0" cy="4038600"/>
          </a:xfrm>
          <a:prstGeom prst="line">
            <a:avLst/>
          </a:prstGeom>
          <a:noFill/>
          <a:ln w="76200">
            <a:solidFill>
              <a:schemeClr val="tx1"/>
            </a:solidFill>
            <a:round/>
            <a:headEnd/>
            <a:tailEnd/>
          </a:ln>
        </p:spPr>
        <p:txBody>
          <a:bodyPr/>
          <a:lstStyle/>
          <a:p>
            <a:endParaRPr lang="en-US"/>
          </a:p>
        </p:txBody>
      </p:sp>
      <p:sp>
        <p:nvSpPr>
          <p:cNvPr id="18" name="Line 1037"/>
          <p:cNvSpPr>
            <a:spLocks noChangeShapeType="1"/>
          </p:cNvSpPr>
          <p:nvPr/>
        </p:nvSpPr>
        <p:spPr bwMode="auto">
          <a:xfrm flipH="1">
            <a:off x="5118100" y="2514600"/>
            <a:ext cx="742950" cy="0"/>
          </a:xfrm>
          <a:prstGeom prst="line">
            <a:avLst/>
          </a:prstGeom>
          <a:noFill/>
          <a:ln w="76200">
            <a:solidFill>
              <a:schemeClr val="tx1"/>
            </a:solidFill>
            <a:miter lim="800000"/>
            <a:headEnd/>
            <a:tailEnd/>
          </a:ln>
        </p:spPr>
        <p:txBody>
          <a:bodyPr wrap="none"/>
          <a:lstStyle/>
          <a:p>
            <a:endParaRPr lang="en-US"/>
          </a:p>
        </p:txBody>
      </p:sp>
      <p:sp>
        <p:nvSpPr>
          <p:cNvPr id="19" name="Text Box 1031"/>
          <p:cNvSpPr txBox="1">
            <a:spLocks noChangeArrowheads="1"/>
          </p:cNvSpPr>
          <p:nvPr/>
        </p:nvSpPr>
        <p:spPr bwMode="auto">
          <a:xfrm>
            <a:off x="284163" y="5334000"/>
            <a:ext cx="3760787" cy="523875"/>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a:spAutoFit/>
          </a:bodyPr>
          <a:lstStyle/>
          <a:p>
            <a:pPr algn="ctr" eaLnBrk="1" hangingPunct="1">
              <a:spcBef>
                <a:spcPct val="50000"/>
              </a:spcBef>
            </a:pPr>
            <a:r>
              <a:rPr lang="en-US" sz="2800" b="1"/>
              <a:t>Case–control study  </a:t>
            </a:r>
          </a:p>
        </p:txBody>
      </p:sp>
      <p:sp>
        <p:nvSpPr>
          <p:cNvPr id="20" name="Text Box 1031"/>
          <p:cNvSpPr txBox="1">
            <a:spLocks noChangeArrowheads="1"/>
          </p:cNvSpPr>
          <p:nvPr/>
        </p:nvSpPr>
        <p:spPr bwMode="auto">
          <a:xfrm>
            <a:off x="204788" y="6096000"/>
            <a:ext cx="3922712" cy="523875"/>
          </a:xfrm>
          <a:prstGeom prst="rect">
            <a:avLst/>
          </a:prstGeom>
          <a:gradFill rotWithShape="1">
            <a:gsLst>
              <a:gs pos="0">
                <a:srgbClr val="0066FF"/>
              </a:gs>
              <a:gs pos="50000">
                <a:srgbClr val="FFFFFF"/>
              </a:gs>
              <a:gs pos="100000">
                <a:srgbClr val="0066FF"/>
              </a:gs>
            </a:gsLst>
            <a:lin ang="5400000" scaled="1"/>
          </a:gradFill>
          <a:ln w="57150" cmpd="thinThick">
            <a:solidFill>
              <a:schemeClr val="tx1"/>
            </a:solidFill>
            <a:miter lim="800000"/>
            <a:headEnd/>
            <a:tailEnd/>
          </a:ln>
        </p:spPr>
        <p:txBody>
          <a:bodyPr>
            <a:spAutoFit/>
          </a:bodyPr>
          <a:lstStyle/>
          <a:p>
            <a:pPr algn="ctr" eaLnBrk="1" hangingPunct="1">
              <a:spcBef>
                <a:spcPct val="50000"/>
              </a:spcBef>
            </a:pPr>
            <a:r>
              <a:rPr lang="en-US" sz="2400" b="1"/>
              <a:t>Cross-sectional study</a:t>
            </a:r>
            <a:r>
              <a:rPr lang="en-US" sz="2800" b="1"/>
              <a:t> </a:t>
            </a:r>
            <a:endParaRPr lang="en-US" sz="3200" b="1"/>
          </a:p>
        </p:txBody>
      </p:sp>
      <p:sp>
        <p:nvSpPr>
          <p:cNvPr id="21" name="Line 22"/>
          <p:cNvSpPr>
            <a:spLocks noChangeShapeType="1"/>
          </p:cNvSpPr>
          <p:nvPr/>
        </p:nvSpPr>
        <p:spPr bwMode="auto">
          <a:xfrm flipH="1">
            <a:off x="4457700" y="2514600"/>
            <a:ext cx="0" cy="3962400"/>
          </a:xfrm>
          <a:prstGeom prst="line">
            <a:avLst/>
          </a:prstGeom>
          <a:noFill/>
          <a:ln w="76200">
            <a:solidFill>
              <a:schemeClr val="tx1"/>
            </a:solidFill>
            <a:round/>
            <a:headEnd/>
            <a:tailEnd/>
          </a:ln>
        </p:spPr>
        <p:txBody>
          <a:bodyPr/>
          <a:lstStyle/>
          <a:p>
            <a:endParaRPr lang="en-US"/>
          </a:p>
        </p:txBody>
      </p:sp>
      <p:sp>
        <p:nvSpPr>
          <p:cNvPr id="22" name="Line 1038"/>
          <p:cNvSpPr>
            <a:spLocks noChangeShapeType="1"/>
          </p:cNvSpPr>
          <p:nvPr/>
        </p:nvSpPr>
        <p:spPr bwMode="auto">
          <a:xfrm flipH="1">
            <a:off x="3879850" y="6477000"/>
            <a:ext cx="577850" cy="0"/>
          </a:xfrm>
          <a:prstGeom prst="line">
            <a:avLst/>
          </a:prstGeom>
          <a:noFill/>
          <a:ln w="57150">
            <a:solidFill>
              <a:schemeClr val="tx1"/>
            </a:solidFill>
            <a:miter lim="800000"/>
            <a:headEnd/>
            <a:tailEnd type="triangle" w="med" len="med"/>
          </a:ln>
        </p:spPr>
        <p:txBody>
          <a:bodyPr wrap="none"/>
          <a:lstStyle/>
          <a:p>
            <a:endParaRPr lang="en-US"/>
          </a:p>
        </p:txBody>
      </p:sp>
      <p:sp>
        <p:nvSpPr>
          <p:cNvPr id="23" name="Line 1038"/>
          <p:cNvSpPr>
            <a:spLocks noChangeShapeType="1"/>
          </p:cNvSpPr>
          <p:nvPr/>
        </p:nvSpPr>
        <p:spPr bwMode="auto">
          <a:xfrm flipH="1">
            <a:off x="4044950" y="5486400"/>
            <a:ext cx="412750" cy="0"/>
          </a:xfrm>
          <a:prstGeom prst="line">
            <a:avLst/>
          </a:prstGeom>
          <a:noFill/>
          <a:ln w="57150">
            <a:solidFill>
              <a:schemeClr val="tx1"/>
            </a:solidFill>
            <a:miter lim="800000"/>
            <a:headEnd/>
            <a:tailEnd type="triangle" w="med" len="med"/>
          </a:ln>
        </p:spPr>
        <p:txBody>
          <a:bodyPr wrap="none"/>
          <a:lstStyle/>
          <a:p>
            <a:endParaRPr lang="en-US"/>
          </a:p>
        </p:txBody>
      </p:sp>
      <p:sp>
        <p:nvSpPr>
          <p:cNvPr id="24" name="Line 1038"/>
          <p:cNvSpPr>
            <a:spLocks noChangeShapeType="1"/>
          </p:cNvSpPr>
          <p:nvPr/>
        </p:nvSpPr>
        <p:spPr bwMode="auto">
          <a:xfrm flipH="1">
            <a:off x="3136900" y="4572000"/>
            <a:ext cx="1320800" cy="0"/>
          </a:xfrm>
          <a:prstGeom prst="line">
            <a:avLst/>
          </a:prstGeom>
          <a:noFill/>
          <a:ln w="57150">
            <a:solidFill>
              <a:schemeClr val="tx1"/>
            </a:solidFill>
            <a:miter lim="800000"/>
            <a:headEnd/>
            <a:tailEnd type="triangle" w="med" len="med"/>
          </a:ln>
        </p:spPr>
        <p:txBody>
          <a:bodyPr wrap="none"/>
          <a:lstStyle/>
          <a:p>
            <a:endParaRPr lang="en-US"/>
          </a:p>
        </p:txBody>
      </p:sp>
      <p:sp>
        <p:nvSpPr>
          <p:cNvPr id="25" name="Line 1037"/>
          <p:cNvSpPr>
            <a:spLocks noChangeShapeType="1"/>
          </p:cNvSpPr>
          <p:nvPr/>
        </p:nvSpPr>
        <p:spPr bwMode="auto">
          <a:xfrm>
            <a:off x="3632200" y="2514600"/>
            <a:ext cx="825500" cy="0"/>
          </a:xfrm>
          <a:prstGeom prst="line">
            <a:avLst/>
          </a:prstGeom>
          <a:noFill/>
          <a:ln w="76200">
            <a:solidFill>
              <a:schemeClr val="tx1"/>
            </a:solidFill>
            <a:miter lim="800000"/>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ppt_w*0.7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animEffect transition="in" filter="fade">
                                      <p:cBhvr>
                                        <p:cTn id="14" dur="500"/>
                                        <p:tgtEl>
                                          <p:spTgt spid="10"/>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55"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strVal val="#ppt_w*0.70"/>
                                          </p:val>
                                        </p:tav>
                                        <p:tav tm="100000">
                                          <p:val>
                                            <p:strVal val="#ppt_w"/>
                                          </p:val>
                                        </p:tav>
                                      </p:tavLst>
                                    </p:anim>
                                    <p:anim calcmode="lin" valueType="num">
                                      <p:cBhvr>
                                        <p:cTn id="48" dur="500" fill="hold"/>
                                        <p:tgtEl>
                                          <p:spTgt spid="24"/>
                                        </p:tgtEl>
                                        <p:attrNameLst>
                                          <p:attrName>ppt_h</p:attrName>
                                        </p:attrNameLst>
                                      </p:cBhvr>
                                      <p:tavLst>
                                        <p:tav tm="0">
                                          <p:val>
                                            <p:strVal val="#ppt_h"/>
                                          </p:val>
                                        </p:tav>
                                        <p:tav tm="100000">
                                          <p:val>
                                            <p:strVal val="#ppt_h"/>
                                          </p:val>
                                        </p:tav>
                                      </p:tavLst>
                                    </p:anim>
                                    <p:animEffect transition="in" filter="fade">
                                      <p:cBhvr>
                                        <p:cTn id="49" dur="500"/>
                                        <p:tgtEl>
                                          <p:spTgt spid="24"/>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1000" fill="hold"/>
                                        <p:tgtEl>
                                          <p:spTgt spid="12"/>
                                        </p:tgtEl>
                                        <p:attrNameLst>
                                          <p:attrName>ppt_w</p:attrName>
                                        </p:attrNameLst>
                                      </p:cBhvr>
                                      <p:tavLst>
                                        <p:tav tm="0">
                                          <p:val>
                                            <p:strVal val="#ppt_w*0.70"/>
                                          </p:val>
                                        </p:tav>
                                        <p:tav tm="100000">
                                          <p:val>
                                            <p:strVal val="#ppt_w"/>
                                          </p:val>
                                        </p:tav>
                                      </p:tavLst>
                                    </p:anim>
                                    <p:anim calcmode="lin" valueType="num">
                                      <p:cBhvr>
                                        <p:cTn id="100" dur="1000" fill="hold"/>
                                        <p:tgtEl>
                                          <p:spTgt spid="12"/>
                                        </p:tgtEl>
                                        <p:attrNameLst>
                                          <p:attrName>ppt_h</p:attrName>
                                        </p:attrNameLst>
                                      </p:cBhvr>
                                      <p:tavLst>
                                        <p:tav tm="0">
                                          <p:val>
                                            <p:strVal val="#ppt_h"/>
                                          </p:val>
                                        </p:tav>
                                        <p:tav tm="100000">
                                          <p:val>
                                            <p:strVal val="#ppt_h"/>
                                          </p:val>
                                        </p:tav>
                                      </p:tavLst>
                                    </p:anim>
                                    <p:animEffect transition="in" filter="fade">
                                      <p:cBhvr>
                                        <p:cTn id="101" dur="10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additive="base">
                                        <p:cTn id="106" dur="500" fill="hold"/>
                                        <p:tgtEl>
                                          <p:spTgt spid="14"/>
                                        </p:tgtEl>
                                        <p:attrNameLst>
                                          <p:attrName>ppt_x</p:attrName>
                                        </p:attrNameLst>
                                      </p:cBhvr>
                                      <p:tavLst>
                                        <p:tav tm="0">
                                          <p:val>
                                            <p:strVal val="#ppt_x"/>
                                          </p:val>
                                        </p:tav>
                                        <p:tav tm="100000">
                                          <p:val>
                                            <p:strVal val="#ppt_x"/>
                                          </p:val>
                                        </p:tav>
                                      </p:tavLst>
                                    </p:anim>
                                    <p:anim calcmode="lin" valueType="num">
                                      <p:cBhvr additive="base">
                                        <p:cTn id="10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a typeface="ＭＳ Ｐゴシック" pitchFamily="34" charset="-128"/>
              </a:rPr>
              <a:t>Disadvantages of cross-sectional </a:t>
            </a:r>
            <a:endParaRPr lang="en-US" b="1" dirty="0"/>
          </a:p>
        </p:txBody>
      </p:sp>
      <p:sp>
        <p:nvSpPr>
          <p:cNvPr id="3" name="Content Placeholder 2"/>
          <p:cNvSpPr>
            <a:spLocks noGrp="1"/>
          </p:cNvSpPr>
          <p:nvPr>
            <p:ph idx="1"/>
          </p:nvPr>
        </p:nvSpPr>
        <p:spPr/>
        <p:txBody>
          <a:bodyPr>
            <a:normAutofit/>
          </a:bodyPr>
          <a:lstStyle/>
          <a:p>
            <a:r>
              <a:rPr lang="en-US" dirty="0"/>
              <a:t>It may not provide definite information about </a:t>
            </a:r>
            <a:r>
              <a:rPr lang="en-US" b="1" dirty="0">
                <a:solidFill>
                  <a:srgbClr val="FF0000"/>
                </a:solidFill>
              </a:rPr>
              <a:t>cause-and-effect relationships</a:t>
            </a:r>
            <a:r>
              <a:rPr lang="en-US" dirty="0"/>
              <a:t>. </a:t>
            </a:r>
          </a:p>
          <a:p>
            <a:pPr lvl="1"/>
            <a:r>
              <a:rPr lang="en-US" dirty="0"/>
              <a:t>This is because such studies offer a </a:t>
            </a:r>
            <a:r>
              <a:rPr lang="en-US" b="1" dirty="0">
                <a:solidFill>
                  <a:srgbClr val="FF0000"/>
                </a:solidFill>
              </a:rPr>
              <a:t>snapshot</a:t>
            </a:r>
            <a:r>
              <a:rPr lang="en-US" dirty="0"/>
              <a:t> of a single moment in time; they do not consider what happens before or after the snapshot is taken.</a:t>
            </a:r>
          </a:p>
          <a:p>
            <a:pPr lvl="1"/>
            <a:r>
              <a:rPr lang="en-GB" dirty="0"/>
              <a:t>It difficult to establish what is cause and what is effect. </a:t>
            </a:r>
          </a:p>
          <a:p>
            <a:pPr marL="342900" lvl="2" indent="-342900"/>
            <a:r>
              <a:rPr lang="en-US" sz="3200" dirty="0"/>
              <a:t>Usually  researcher don’t know when disease occurred</a:t>
            </a:r>
          </a:p>
          <a:p>
            <a:endParaRPr lang="en-US" dirty="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 suitable for studying rare diseases or diseases with a short duration.</a:t>
            </a:r>
          </a:p>
          <a:p>
            <a:r>
              <a:rPr lang="en-US" dirty="0"/>
              <a:t>Unable to measure incidence</a:t>
            </a:r>
          </a:p>
          <a:p>
            <a:endParaRPr lang="en-US" dirty="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8546" name="Picture 2"/>
          <p:cNvPicPr>
            <a:picLocks noChangeAspect="1" noChangeArrowheads="1"/>
          </p:cNvPicPr>
          <p:nvPr/>
        </p:nvPicPr>
        <p:blipFill>
          <a:blip r:embed="rId3"/>
          <a:srcRect/>
          <a:stretch>
            <a:fillRect/>
          </a:stretch>
        </p:blipFill>
        <p:spPr bwMode="auto">
          <a:xfrm>
            <a:off x="381001" y="375828"/>
            <a:ext cx="8584094" cy="6253571"/>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popcornfestival.com/media/2016/01/thank-you.jpg"/>
          <p:cNvPicPr>
            <a:picLocks noChangeAspect="1" noChangeArrowheads="1"/>
          </p:cNvPicPr>
          <p:nvPr/>
        </p:nvPicPr>
        <p:blipFill>
          <a:blip r:embed="rId2"/>
          <a:srcRect/>
          <a:stretch>
            <a:fillRect/>
          </a:stretch>
        </p:blipFill>
        <p:spPr bwMode="auto">
          <a:xfrm>
            <a:off x="-1744131" y="0"/>
            <a:ext cx="12191998"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p:cNvPicPr>
            <a:picLocks noChangeAspect="1" noChangeArrowheads="1"/>
          </p:cNvPicPr>
          <p:nvPr/>
        </p:nvPicPr>
        <p:blipFill>
          <a:blip r:embed="rId3"/>
          <a:srcRect/>
          <a:stretch>
            <a:fillRect/>
          </a:stretch>
        </p:blipFill>
        <p:spPr bwMode="auto">
          <a:xfrm>
            <a:off x="838200" y="-38598"/>
            <a:ext cx="7543800" cy="686584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Image result for hierarchy of evidence pyramid"/>
          <p:cNvPicPr>
            <a:picLocks noChangeAspect="1" noChangeArrowheads="1"/>
          </p:cNvPicPr>
          <p:nvPr/>
        </p:nvPicPr>
        <p:blipFill>
          <a:blip r:embed="rId2"/>
          <a:srcRect/>
          <a:stretch>
            <a:fillRect/>
          </a:stretch>
        </p:blipFill>
        <p:spPr bwMode="auto">
          <a:xfrm>
            <a:off x="609600" y="208253"/>
            <a:ext cx="8043698" cy="664974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2355</TotalTime>
  <Words>3363</Words>
  <Application>Microsoft Office PowerPoint</Application>
  <PresentationFormat>On-screen Show (4:3)</PresentationFormat>
  <Paragraphs>412</Paragraphs>
  <Slides>73</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2" baseType="lpstr">
      <vt:lpstr>Arial</vt:lpstr>
      <vt:lpstr>Arial Black</vt:lpstr>
      <vt:lpstr>Arial Narrow</vt:lpstr>
      <vt:lpstr>Calibri</vt:lpstr>
      <vt:lpstr>Verdana</vt:lpstr>
      <vt:lpstr>Wingdings</vt:lpstr>
      <vt:lpstr>Wingdings 2</vt:lpstr>
      <vt:lpstr>Office Theme</vt:lpstr>
      <vt:lpstr>Clip</vt:lpstr>
      <vt:lpstr>Descriptive and Observational Study Designs</vt:lpstr>
      <vt:lpstr>Research? </vt:lpstr>
      <vt:lpstr>PowerPoint Presentation</vt:lpstr>
      <vt:lpstr>Study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Descriptive Studies</vt:lpstr>
      <vt:lpstr>Ecological studies </vt:lpstr>
      <vt:lpstr>VITAL STATISTICS</vt:lpstr>
      <vt:lpstr>Example </vt:lpstr>
      <vt:lpstr>PowerPoint Presentation</vt:lpstr>
      <vt:lpstr>Vital Statistics Disadvantages</vt:lpstr>
      <vt:lpstr>Types of Ecological Studies</vt:lpstr>
      <vt:lpstr>Ecological studies on BMJ Journals</vt:lpstr>
      <vt:lpstr>Example </vt:lpstr>
      <vt:lpstr>Example </vt:lpstr>
      <vt:lpstr>Example </vt:lpstr>
      <vt:lpstr>Example </vt:lpstr>
      <vt:lpstr>Example </vt:lpstr>
      <vt:lpstr>Case report</vt:lpstr>
      <vt:lpstr>Example  https://dune.une.edu/cgi/viewcontent.cgi?article=1081&amp;context=pt_studcrpaper </vt:lpstr>
      <vt:lpstr>Example https://dune.une.edu/cgi/viewcontent.cgi?article=1067&amp;context=pt_studcrpaper   </vt:lpstr>
      <vt:lpstr>Example </vt:lpstr>
      <vt:lpstr>Case reports of PT </vt:lpstr>
      <vt:lpstr>Steps of writing case report in physical therapy Step 1: Examination and Purpose </vt:lpstr>
      <vt:lpstr>Step 1: Examination and Purpose cont …</vt:lpstr>
      <vt:lpstr>Step 2: Evaluation, Diagnosis, and Prognosis</vt:lpstr>
      <vt:lpstr>Step 2: Evaluation, Diagnosis, and Prognosis                  cont …</vt:lpstr>
      <vt:lpstr>Step 3: Plan of Care and Interventions</vt:lpstr>
      <vt:lpstr>Step 4: Outcomes</vt:lpstr>
      <vt:lpstr>Case Series</vt:lpstr>
      <vt:lpstr>PowerPoint Presentation</vt:lpstr>
      <vt:lpstr>PowerPoint Presentation</vt:lpstr>
      <vt:lpstr>PowerPoint Presentation</vt:lpstr>
      <vt:lpstr>Distinguishing features of studies</vt:lpstr>
      <vt:lpstr>Cohort studies</vt:lpstr>
      <vt:lpstr>PowerPoint Presentation</vt:lpstr>
      <vt:lpstr>PowerPoint Presentation</vt:lpstr>
      <vt:lpstr>Relative Risk</vt:lpstr>
      <vt:lpstr>PowerPoint Presentation</vt:lpstr>
      <vt:lpstr>PowerPoint Presentation</vt:lpstr>
      <vt:lpstr>Advantages of cohort studies</vt:lpstr>
      <vt:lpstr>Disadvantages of cohort studies</vt:lpstr>
      <vt:lpstr>Case-control studies</vt:lpstr>
      <vt:lpstr>PowerPoint Presentation</vt:lpstr>
      <vt:lpstr>Odd Ratio</vt:lpstr>
      <vt:lpstr>PowerPoint Presentation</vt:lpstr>
      <vt:lpstr>PowerPoint Presentation</vt:lpstr>
      <vt:lpstr>PowerPoint Presentation</vt:lpstr>
      <vt:lpstr>PowerPoint Presentation</vt:lpstr>
      <vt:lpstr>PowerPoint Presentation</vt:lpstr>
      <vt:lpstr>Case-Control Design - Example</vt:lpstr>
      <vt:lpstr>Example </vt:lpstr>
      <vt:lpstr>Example </vt:lpstr>
      <vt:lpstr>PowerPoint Presentation</vt:lpstr>
      <vt:lpstr>PowerPoint Presentation</vt:lpstr>
      <vt:lpstr>Advantages of case-control Studies</vt:lpstr>
      <vt:lpstr>Disadvantages of case-control studies</vt:lpstr>
      <vt:lpstr>PowerPoint Presentation</vt:lpstr>
      <vt:lpstr>PowerPoint Presentation</vt:lpstr>
      <vt:lpstr>Cross-sectional study</vt:lpstr>
      <vt:lpstr>Cross-sectional study</vt:lpstr>
      <vt:lpstr>PowerPoint Presentation</vt:lpstr>
      <vt:lpstr> Advantages of cross-sectional </vt:lpstr>
      <vt:lpstr>Disadvantages of cross-sectional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Design</dc:title>
  <dc:creator>Billu (H.B)</dc:creator>
  <cp:lastModifiedBy>attaullahphysio@gmail.com</cp:lastModifiedBy>
  <cp:revision>106</cp:revision>
  <dcterms:created xsi:type="dcterms:W3CDTF">2006-08-16T00:00:00Z</dcterms:created>
  <dcterms:modified xsi:type="dcterms:W3CDTF">2020-05-05T16:19:36Z</dcterms:modified>
</cp:coreProperties>
</file>