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4" r:id="rId15"/>
    <p:sldId id="269" r:id="rId16"/>
    <p:sldId id="285" r:id="rId17"/>
    <p:sldId id="270" r:id="rId18"/>
    <p:sldId id="271" r:id="rId19"/>
    <p:sldId id="272" r:id="rId20"/>
    <p:sldId id="273" r:id="rId21"/>
    <p:sldId id="274" r:id="rId22"/>
    <p:sldId id="275" r:id="rId23"/>
    <p:sldId id="276" r:id="rId24"/>
    <p:sldId id="278" r:id="rId25"/>
    <p:sldId id="279" r:id="rId26"/>
    <p:sldId id="280" r:id="rId27"/>
    <p:sldId id="281" r:id="rId28"/>
    <p:sldId id="282" r:id="rId29"/>
    <p:sldId id="283" r:id="rId30"/>
    <p:sldId id="27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10/28/2019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10/28/2019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Delivering a Negative News Message</a:t>
            </a:r>
          </a:p>
        </p:txBody>
      </p:sp>
    </p:spTree>
    <p:extLst>
      <p:ext uri="{BB962C8B-B14F-4D97-AF65-F5344CB8AC3E}">
        <p14:creationId xmlns:p14="http://schemas.microsoft.com/office/powerpoint/2010/main" val="71716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37882"/>
            <a:ext cx="9872871" cy="5962917"/>
          </a:xfrm>
        </p:spPr>
        <p:txBody>
          <a:bodyPr>
            <a:normAutofit/>
          </a:bodyPr>
          <a:lstStyle/>
          <a:p>
            <a:r>
              <a:rPr lang="en-US" sz="3600" dirty="0"/>
              <a:t>The goals include the desire to be clear and concise in order not to require additional clarification. This possible response does not provide the opportunity for discussion, feedback, or confirmation that Chris has clearly understood your concern. It fails to address the performance concern, and limits the correction to the tardiness. It fails to demonstrate respect for all parties. The lack of tact apparent in the approach may reflect negatively on you as the supervisor, not only with Chris but with your manager as well.</a:t>
            </a:r>
          </a:p>
        </p:txBody>
      </p:sp>
    </p:spTree>
    <p:extLst>
      <p:ext uri="{BB962C8B-B14F-4D97-AF65-F5344CB8AC3E}">
        <p14:creationId xmlns:p14="http://schemas.microsoft.com/office/powerpoint/2010/main" val="357988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99245"/>
            <a:ext cx="9872871" cy="5988676"/>
          </a:xfrm>
        </p:spPr>
        <p:txBody>
          <a:bodyPr>
            <a:normAutofit lnSpcReduction="10000"/>
          </a:bodyPr>
          <a:lstStyle/>
          <a:p>
            <a:endParaRPr lang="en-US" sz="3600" dirty="0" smtClean="0"/>
          </a:p>
          <a:p>
            <a:r>
              <a:rPr lang="en-US" sz="3600" dirty="0" smtClean="0"/>
              <a:t>When </a:t>
            </a:r>
            <a:r>
              <a:rPr lang="en-US" sz="3600" dirty="0"/>
              <a:t>you need to speak to an employee about a personnel concern, it is always best to do it in private. Give thought and concern to the conversation before it occurs, and make a list of points to cover with specific information, including grievances. Like any other speech, you may need to rehearse, particularly if this type of meeting is new to you. When it comes time to have the discussion, issue the warning, back it up in writing with documentation, and don’t give the impression that you might change your decision.</a:t>
            </a:r>
          </a:p>
        </p:txBody>
      </p:sp>
    </p:spTree>
    <p:extLst>
      <p:ext uri="{BB962C8B-B14F-4D97-AF65-F5344CB8AC3E}">
        <p14:creationId xmlns:p14="http://schemas.microsoft.com/office/powerpoint/2010/main" val="154801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28034"/>
            <a:ext cx="9872871" cy="5567966"/>
          </a:xfrm>
        </p:spPr>
        <p:txBody>
          <a:bodyPr>
            <a:normAutofit fontScale="92500"/>
          </a:bodyPr>
          <a:lstStyle/>
          <a:p>
            <a:r>
              <a:rPr lang="en-US" sz="3600" dirty="0"/>
              <a:t>You’ve written Chris a stern e-mail. You’ve included a list of all the recent dates when he was late and made several statements about the quality of his work. You’ve indicated he needs to improve, and stop being late, or else. But was your e-mail harassment? Could it be considered beyond the scope of supervision and interpreted as mean or cruel? And do you even know if Chris has received it? If there was no reply, do you know whether it achieved its desired business outcome? A written message may certainly be part of the desired approach, but how it is presented and delivered is as important as what it says. </a:t>
            </a:r>
          </a:p>
        </p:txBody>
      </p:sp>
    </p:spTree>
    <p:extLst>
      <p:ext uri="{BB962C8B-B14F-4D97-AF65-F5344CB8AC3E}">
        <p14:creationId xmlns:p14="http://schemas.microsoft.com/office/powerpoint/2010/main" val="404971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437882"/>
            <a:ext cx="11118903" cy="5658118"/>
          </a:xfrm>
        </p:spPr>
        <p:txBody>
          <a:bodyPr>
            <a:noAutofit/>
          </a:bodyPr>
          <a:lstStyle/>
          <a:p>
            <a:endParaRPr lang="en-US" sz="2800" dirty="0" smtClean="0"/>
          </a:p>
          <a:p>
            <a:r>
              <a:rPr lang="en-US" sz="2800" dirty="0" smtClean="0"/>
              <a:t>You </a:t>
            </a:r>
            <a:r>
              <a:rPr lang="en-US" sz="2800" dirty="0"/>
              <a:t>ask Chris to join you in a private conversation. You start the conversation with an expression of concern and an open-ended question: “Chris, I’ve been concerned about your work lately. Is everything all right?” As Chris answers, you may demonstrate that you are listening by nodding your head, and possibly taking notes. You may learn that Chris has been having problems sleeping, or that his living situation has changed. Or Chris may decline to share any issues, deny that anything is wrong, and ask why you are concerned. You may then state that you’ve observed the chronic tardiness, and name one or more specific mistakes you have found in Chris’s work, ending with a reiteration that you are concerned. </a:t>
            </a:r>
          </a:p>
        </p:txBody>
      </p:sp>
    </p:spTree>
    <p:extLst>
      <p:ext uri="{BB962C8B-B14F-4D97-AF65-F5344CB8AC3E}">
        <p14:creationId xmlns:p14="http://schemas.microsoft.com/office/powerpoint/2010/main" val="6250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36372"/>
            <a:ext cx="9872871" cy="4859628"/>
          </a:xfrm>
        </p:spPr>
        <p:txBody>
          <a:bodyPr>
            <a:normAutofit/>
          </a:bodyPr>
          <a:lstStyle/>
          <a:p>
            <a:r>
              <a:rPr lang="en-US" sz="3200" dirty="0"/>
              <a:t>This statement of concern may elicit more responses and open the conversation up into a dialogue where you come to understand the situation, Chris sees your concern, and the relationship is preserved. Alternatively, in case the conversation does not go well, you will still keep a positive attitude even as you document the meeting and give Chris a verbal warning.</a:t>
            </a:r>
          </a:p>
          <a:p>
            <a:endParaRPr lang="en-US" sz="3200" dirty="0"/>
          </a:p>
        </p:txBody>
      </p:sp>
    </p:spTree>
    <p:extLst>
      <p:ext uri="{BB962C8B-B14F-4D97-AF65-F5344CB8AC3E}">
        <p14:creationId xmlns:p14="http://schemas.microsoft.com/office/powerpoint/2010/main" val="43529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47730"/>
            <a:ext cx="9872871" cy="5748270"/>
          </a:xfrm>
        </p:spPr>
        <p:txBody>
          <a:bodyPr>
            <a:normAutofit/>
          </a:bodyPr>
          <a:lstStyle/>
          <a:p>
            <a:endParaRPr lang="en-US" sz="3200" dirty="0" smtClean="0"/>
          </a:p>
          <a:p>
            <a:r>
              <a:rPr lang="en-US" sz="3200" dirty="0" smtClean="0"/>
              <a:t>Regardless </a:t>
            </a:r>
            <a:r>
              <a:rPr lang="en-US" sz="3200" dirty="0"/>
              <a:t>of how well or poorly the conversation goes, if Chris tells other employees about it, they will take note of how you handled the situation, and it will contribute to their perception of you. It guides their expectations of how you operate and how to communicate with you, as this interaction is not only about you and Chris. </a:t>
            </a:r>
          </a:p>
        </p:txBody>
      </p:sp>
    </p:spTree>
    <p:extLst>
      <p:ext uri="{BB962C8B-B14F-4D97-AF65-F5344CB8AC3E}">
        <p14:creationId xmlns:p14="http://schemas.microsoft.com/office/powerpoint/2010/main" val="2006221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You represent the company and its reputation, and your professional display of concern as you try to learn more sends a positive message. While the private, respectful meeting may not be the perfect solution, it is preferable to the other approaches we have considered.</a:t>
            </a:r>
          </a:p>
          <a:p>
            <a:endParaRPr lang="en-US" sz="3200" dirty="0"/>
          </a:p>
        </p:txBody>
      </p:sp>
    </p:spTree>
    <p:extLst>
      <p:ext uri="{BB962C8B-B14F-4D97-AF65-F5344CB8AC3E}">
        <p14:creationId xmlns:p14="http://schemas.microsoft.com/office/powerpoint/2010/main" val="659284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0761"/>
            <a:ext cx="9872871" cy="5645239"/>
          </a:xfrm>
        </p:spPr>
        <p:txBody>
          <a:bodyPr>
            <a:normAutofit/>
          </a:bodyPr>
          <a:lstStyle/>
          <a:p>
            <a:r>
              <a:rPr lang="en-US" sz="2800" b="1" dirty="0"/>
              <a:t>Negative Message Checklist</a:t>
            </a:r>
          </a:p>
          <a:p>
            <a:pPr marL="45720" indent="0">
              <a:buNone/>
            </a:pPr>
            <a:r>
              <a:rPr lang="en-US" sz="2400" dirty="0" smtClean="0"/>
              <a:t>1.Clear </a:t>
            </a:r>
            <a:r>
              <a:rPr lang="en-US" sz="2400" dirty="0"/>
              <a:t>goal in </a:t>
            </a:r>
            <a:r>
              <a:rPr lang="en-US" sz="2400" dirty="0" smtClean="0"/>
              <a:t>mind</a:t>
            </a:r>
            <a:endParaRPr lang="en-US" sz="2400" dirty="0"/>
          </a:p>
          <a:p>
            <a:pPr marL="45720" indent="0">
              <a:buNone/>
            </a:pPr>
            <a:r>
              <a:rPr lang="en-US" sz="2400" dirty="0" smtClean="0"/>
              <a:t>2. Clear </a:t>
            </a:r>
            <a:r>
              <a:rPr lang="en-US" sz="2400" dirty="0"/>
              <a:t>instructions from supervisor (legal counsel)</a:t>
            </a:r>
          </a:p>
          <a:p>
            <a:pPr marL="45720" indent="0">
              <a:buNone/>
            </a:pPr>
            <a:r>
              <a:rPr lang="en-US" sz="2400" dirty="0" smtClean="0"/>
              <a:t>3. Clear </a:t>
            </a:r>
            <a:r>
              <a:rPr lang="en-US" sz="2400" dirty="0"/>
              <a:t>understanding of </a:t>
            </a:r>
            <a:r>
              <a:rPr lang="en-US" sz="2400" dirty="0" smtClean="0"/>
              <a:t>message</a:t>
            </a:r>
          </a:p>
          <a:p>
            <a:pPr marL="45720" indent="0">
              <a:buNone/>
            </a:pPr>
            <a:r>
              <a:rPr lang="en-US" sz="2400" dirty="0" smtClean="0"/>
              <a:t>4. Clear </a:t>
            </a:r>
            <a:r>
              <a:rPr lang="en-US" sz="2400" dirty="0"/>
              <a:t>understanding of audience/reader</a:t>
            </a:r>
          </a:p>
          <a:p>
            <a:pPr marL="45720" indent="0">
              <a:buNone/>
            </a:pPr>
            <a:r>
              <a:rPr lang="en-US" sz="2400" dirty="0" smtClean="0"/>
              <a:t>5. Clear </a:t>
            </a:r>
            <a:r>
              <a:rPr lang="en-US" sz="2400" dirty="0"/>
              <a:t>understanding of procedure and protocol</a:t>
            </a:r>
          </a:p>
          <a:p>
            <a:pPr marL="45720" indent="0">
              <a:buNone/>
            </a:pPr>
            <a:r>
              <a:rPr lang="en-US" sz="2400" dirty="0" smtClean="0"/>
              <a:t>6. Clear</a:t>
            </a:r>
            <a:r>
              <a:rPr lang="en-US" sz="2400" dirty="0"/>
              <a:t>, neutral opening</a:t>
            </a:r>
          </a:p>
          <a:p>
            <a:pPr marL="45720" indent="0">
              <a:buNone/>
            </a:pPr>
            <a:r>
              <a:rPr lang="en-US" sz="2400" dirty="0" smtClean="0"/>
              <a:t>7. Clear </a:t>
            </a:r>
            <a:r>
              <a:rPr lang="en-US" sz="2400" dirty="0"/>
              <a:t>explanation without admission of guilt or culpability</a:t>
            </a:r>
          </a:p>
          <a:p>
            <a:pPr marL="45720" indent="0">
              <a:buNone/>
            </a:pPr>
            <a:r>
              <a:rPr lang="en-US" sz="2400" dirty="0" smtClean="0"/>
              <a:t>8. Clear </a:t>
            </a:r>
            <a:r>
              <a:rPr lang="en-US" sz="2400" dirty="0"/>
              <a:t>statement of impact or negative news</a:t>
            </a:r>
          </a:p>
          <a:p>
            <a:pPr marL="45720" indent="0">
              <a:buNone/>
            </a:pPr>
            <a:r>
              <a:rPr lang="en-US" sz="2400" dirty="0" smtClean="0"/>
              <a:t>9. Clear </a:t>
            </a:r>
            <a:r>
              <a:rPr lang="en-US" sz="2400" dirty="0"/>
              <a:t>redirect with no reminders of negative news</a:t>
            </a:r>
          </a:p>
          <a:p>
            <a:pPr marL="45720" indent="0">
              <a:buNone/>
            </a:pPr>
            <a:r>
              <a:rPr lang="en-US" sz="2400" dirty="0" smtClean="0"/>
              <a:t>10. Clear </a:t>
            </a:r>
            <a:r>
              <a:rPr lang="en-US" sz="2400" dirty="0"/>
              <a:t>results with acceptance or action on negative news</a:t>
            </a:r>
          </a:p>
        </p:txBody>
      </p:sp>
    </p:spTree>
    <p:extLst>
      <p:ext uri="{BB962C8B-B14F-4D97-AF65-F5344CB8AC3E}">
        <p14:creationId xmlns:p14="http://schemas.microsoft.com/office/powerpoint/2010/main" val="3626238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Presenting Negative News in Person</a:t>
            </a:r>
          </a:p>
        </p:txBody>
      </p:sp>
      <p:sp>
        <p:nvSpPr>
          <p:cNvPr id="3" name="Content Placeholder 2"/>
          <p:cNvSpPr>
            <a:spLocks noGrp="1"/>
          </p:cNvSpPr>
          <p:nvPr>
            <p:ph idx="1"/>
          </p:nvPr>
        </p:nvSpPr>
        <p:spPr/>
        <p:txBody>
          <a:bodyPr>
            <a:noAutofit/>
          </a:bodyPr>
          <a:lstStyle/>
          <a:p>
            <a:r>
              <a:rPr lang="en-US" sz="2400" dirty="0"/>
              <a:t>Most of us dislike conflict. It may be tempting to avoid face-to-face interaction for fear of confrontation, but delivering negative news in person can be quite effective, even necessary, in many business situations. When considering a one-on-one meeting or a large, formal meeting, consider the preparation and implementation of the discussion.</a:t>
            </a:r>
          </a:p>
          <a:p>
            <a:endParaRPr lang="en-US" sz="2400" dirty="0"/>
          </a:p>
          <a:p>
            <a:r>
              <a:rPr lang="en-US" sz="2400" dirty="0"/>
              <a:t>The first step involves a clear goal. Stephen Covey (1989) recommends beginning with the end in mind (Covey, S., 1989). Do you want your negative news to inform, or to bring about change, and if so what kind of change and to what degree? A clear conceptualization of the goal allows you to anticipate the possible responses, to plan ahead, and to get your emotional “house” in </a:t>
            </a:r>
            <a:r>
              <a:rPr lang="en-US" sz="2400" dirty="0" smtClean="0"/>
              <a:t>order.</a:t>
            </a:r>
            <a:endParaRPr lang="en-US" sz="2400" dirty="0"/>
          </a:p>
        </p:txBody>
      </p:sp>
    </p:spTree>
    <p:extLst>
      <p:ext uri="{BB962C8B-B14F-4D97-AF65-F5344CB8AC3E}">
        <p14:creationId xmlns:p14="http://schemas.microsoft.com/office/powerpoint/2010/main" val="275167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Presenting Negative News in Writing</a:t>
            </a:r>
          </a:p>
        </p:txBody>
      </p:sp>
      <p:sp>
        <p:nvSpPr>
          <p:cNvPr id="3" name="Content Placeholder 2"/>
          <p:cNvSpPr>
            <a:spLocks noGrp="1"/>
          </p:cNvSpPr>
          <p:nvPr>
            <p:ph idx="1"/>
          </p:nvPr>
        </p:nvSpPr>
        <p:spPr/>
        <p:txBody>
          <a:bodyPr/>
          <a:lstStyle/>
          <a:p>
            <a:r>
              <a:rPr lang="en-US" sz="3200" dirty="0"/>
              <a:t>Writing can be intrapersonal, between two people, group communication, public communication, or even mass communication. One distinct advantage of presenting negative news in writing is the planning and preparation that goes into the message, making the initial communication more predictable</a:t>
            </a:r>
            <a:r>
              <a:rPr lang="en-US" dirty="0"/>
              <a:t>. </a:t>
            </a:r>
          </a:p>
        </p:txBody>
      </p:sp>
    </p:spTree>
    <p:extLst>
      <p:ext uri="{BB962C8B-B14F-4D97-AF65-F5344CB8AC3E}">
        <p14:creationId xmlns:p14="http://schemas.microsoft.com/office/powerpoint/2010/main" val="334449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85611"/>
            <a:ext cx="9872871" cy="5310389"/>
          </a:xfrm>
        </p:spPr>
        <p:txBody>
          <a:bodyPr>
            <a:noAutofit/>
          </a:bodyPr>
          <a:lstStyle/>
          <a:p>
            <a:r>
              <a:rPr lang="en-US" sz="3600" dirty="0"/>
              <a:t>The negative news message delivers news that the audience does not want to hear, read, or receive. Delivering negative news is never easy. Whether you are informing someone they are being laid off or providing constructive criticism on their job performance, how you choose to deliver the message can influence its response (</a:t>
            </a:r>
            <a:r>
              <a:rPr lang="en-US" sz="3600" dirty="0" err="1"/>
              <a:t>Bovee</a:t>
            </a:r>
            <a:r>
              <a:rPr lang="en-US" sz="3600" dirty="0"/>
              <a:t>, C. and </a:t>
            </a:r>
            <a:r>
              <a:rPr lang="en-US" sz="3600" dirty="0" err="1"/>
              <a:t>Thill</a:t>
            </a:r>
            <a:r>
              <a:rPr lang="en-US" sz="3600" dirty="0"/>
              <a:t>, J., 2010).</a:t>
            </a:r>
          </a:p>
        </p:txBody>
      </p:sp>
    </p:spTree>
    <p:extLst>
      <p:ext uri="{BB962C8B-B14F-4D97-AF65-F5344CB8AC3E}">
        <p14:creationId xmlns:p14="http://schemas.microsoft.com/office/powerpoint/2010/main" val="2370372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6366"/>
            <a:ext cx="9872871" cy="5709634"/>
          </a:xfrm>
        </p:spPr>
        <p:txBody>
          <a:bodyPr>
            <a:noAutofit/>
          </a:bodyPr>
          <a:lstStyle/>
          <a:p>
            <a:r>
              <a:rPr lang="en-US" sz="3600" dirty="0"/>
              <a:t>The written message involves verbal factors like language and word choice, but it can also involve nonverbal factors like timing and presentation. Do you communicate the message on letterhead, do you choose the channel of e-mail over a hard copy letter, or do you compose your written message in your best penmanship? Each choice communicates meaning, and the choice of how you present your written message influences its reception, interpretation, and the degree to which it is understood. In this section we consider the written message that delivers negative news.</a:t>
            </a:r>
          </a:p>
        </p:txBody>
      </p:sp>
    </p:spTree>
    <p:extLst>
      <p:ext uri="{BB962C8B-B14F-4D97-AF65-F5344CB8AC3E}">
        <p14:creationId xmlns:p14="http://schemas.microsoft.com/office/powerpoint/2010/main" val="2660730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89397"/>
            <a:ext cx="9872871" cy="5606603"/>
          </a:xfrm>
        </p:spPr>
        <p:txBody>
          <a:bodyPr>
            <a:normAutofit/>
          </a:bodyPr>
          <a:lstStyle/>
          <a:p>
            <a:r>
              <a:rPr lang="en-US" sz="3600" dirty="0"/>
              <a:t>In business communication we often categorize our communication as internal or external. Internal communication is the sharing and understanding of meaning between individuals, departments, or representatives of the same business. External communication is the sharing and understanding of meaning between individuals, departments, or representatives of the business and parties outside the organization. Across the five scenarios we’ll consider each of these categories in turn.</a:t>
            </a:r>
          </a:p>
        </p:txBody>
      </p:sp>
    </p:spTree>
    <p:extLst>
      <p:ext uri="{BB962C8B-B14F-4D97-AF65-F5344CB8AC3E}">
        <p14:creationId xmlns:p14="http://schemas.microsoft.com/office/powerpoint/2010/main" val="251296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4684015"/>
              </p:ext>
            </p:extLst>
          </p:nvPr>
        </p:nvGraphicFramePr>
        <p:xfrm>
          <a:off x="1030308" y="1030310"/>
          <a:ext cx="9985356" cy="3825025"/>
        </p:xfrm>
        <a:graphic>
          <a:graphicData uri="http://schemas.openxmlformats.org/drawingml/2006/table">
            <a:tbl>
              <a:tblPr firstRow="1" bandRow="1">
                <a:tableStyleId>{5C22544A-7EE6-4342-B048-85BDC9FD1C3A}</a:tableStyleId>
              </a:tblPr>
              <a:tblGrid>
                <a:gridCol w="2496339"/>
                <a:gridCol w="2474908"/>
                <a:gridCol w="2517770"/>
                <a:gridCol w="2496339"/>
              </a:tblGrid>
              <a:tr h="976406">
                <a:tc>
                  <a:txBody>
                    <a:bodyPr/>
                    <a:lstStyle/>
                    <a:p>
                      <a:r>
                        <a:rPr lang="en-US" b="1" dirty="0" smtClean="0"/>
                        <a:t>Direct Delivery</a:t>
                      </a:r>
                      <a:endParaRPr lang="en-US" b="1" dirty="0"/>
                    </a:p>
                  </a:txBody>
                  <a:tcPr/>
                </a:tc>
                <a:tc>
                  <a:txBody>
                    <a:bodyPr/>
                    <a:lstStyle/>
                    <a:p>
                      <a:r>
                        <a:rPr lang="en-US" dirty="0" smtClean="0"/>
                        <a:t>Direct Example</a:t>
                      </a:r>
                      <a:endParaRPr lang="en-US" dirty="0"/>
                    </a:p>
                  </a:txBody>
                  <a:tcPr/>
                </a:tc>
                <a:tc>
                  <a:txBody>
                    <a:bodyPr/>
                    <a:lstStyle/>
                    <a:p>
                      <a:r>
                        <a:rPr lang="en-US" dirty="0" smtClean="0"/>
                        <a:t>Indirect Delivery</a:t>
                      </a:r>
                      <a:endParaRPr lang="en-US" dirty="0"/>
                    </a:p>
                  </a:txBody>
                  <a:tcPr/>
                </a:tc>
                <a:tc>
                  <a:txBody>
                    <a:bodyPr/>
                    <a:lstStyle/>
                    <a:p>
                      <a:r>
                        <a:rPr lang="en-US" dirty="0" smtClean="0"/>
                        <a:t>Indirect Example</a:t>
                      </a:r>
                      <a:endParaRPr lang="en-US" dirty="0"/>
                    </a:p>
                  </a:txBody>
                  <a:tcPr/>
                </a:tc>
              </a:tr>
              <a:tr h="1825374">
                <a:tc>
                  <a:txBody>
                    <a:bodyPr/>
                    <a:lstStyle/>
                    <a:p>
                      <a:r>
                        <a:rPr lang="en-US" b="1" dirty="0" smtClean="0"/>
                        <a:t>Negative news message as introduction</a:t>
                      </a:r>
                    </a:p>
                    <a:p>
                      <a:endParaRPr lang="en-US" b="1" dirty="0"/>
                    </a:p>
                  </a:txBody>
                  <a:tcPr/>
                </a:tc>
                <a:tc>
                  <a:txBody>
                    <a:bodyPr/>
                    <a:lstStyle/>
                    <a:p>
                      <a:r>
                        <a:rPr lang="en-US" b="1" dirty="0" smtClean="0"/>
                        <a:t>Your request for leave has been denied.</a:t>
                      </a:r>
                    </a:p>
                    <a:p>
                      <a:endParaRPr lang="en-US" b="1" dirty="0"/>
                    </a:p>
                  </a:txBody>
                  <a:tcPr/>
                </a:tc>
                <a:tc>
                  <a:txBody>
                    <a:bodyPr/>
                    <a:lstStyle/>
                    <a:p>
                      <a:r>
                        <a:rPr lang="en-US" b="1" dirty="0" smtClean="0"/>
                        <a:t>Negative news message</a:t>
                      </a:r>
                      <a:endParaRPr lang="en-US" b="1" dirty="0"/>
                    </a:p>
                  </a:txBody>
                  <a:tcPr/>
                </a:tc>
                <a:tc>
                  <a:txBody>
                    <a:bodyPr/>
                    <a:lstStyle/>
                    <a:p>
                      <a:r>
                        <a:rPr lang="en-US" b="1" dirty="0" smtClean="0"/>
                        <a:t>We regret to inform you that your request has been denied.</a:t>
                      </a:r>
                    </a:p>
                    <a:p>
                      <a:endParaRPr lang="en-US" b="1" dirty="0"/>
                    </a:p>
                  </a:txBody>
                  <a:tcPr/>
                </a:tc>
              </a:tr>
              <a:tr h="102324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6429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27279"/>
            <a:ext cx="9872871" cy="5168721"/>
          </a:xfrm>
        </p:spPr>
        <p:txBody>
          <a:bodyPr>
            <a:normAutofit/>
          </a:bodyPr>
          <a:lstStyle/>
          <a:p>
            <a:pPr marL="560070" indent="-514350">
              <a:buFont typeface="+mj-lt"/>
              <a:buAutoNum type="arabicPeriod"/>
            </a:pPr>
            <a:endParaRPr lang="en-US" sz="3200" b="1" dirty="0" smtClean="0"/>
          </a:p>
          <a:p>
            <a:pPr marL="560070" indent="-514350">
              <a:buFont typeface="+mj-lt"/>
              <a:buAutoNum type="arabicPeriod"/>
            </a:pPr>
            <a:endParaRPr lang="en-US" sz="3200" b="1" dirty="0"/>
          </a:p>
          <a:p>
            <a:pPr marL="560070" indent="-514350">
              <a:buFont typeface="+mj-lt"/>
              <a:buAutoNum type="arabicPeriod"/>
            </a:pPr>
            <a:r>
              <a:rPr lang="en-US" sz="3200" b="1" dirty="0" smtClean="0"/>
              <a:t>Be </a:t>
            </a:r>
            <a:r>
              <a:rPr lang="en-US" sz="3200" b="1" dirty="0" smtClean="0"/>
              <a:t>Real</a:t>
            </a:r>
          </a:p>
          <a:p>
            <a:pPr marL="560070" indent="-514350">
              <a:buFont typeface="+mj-lt"/>
              <a:buAutoNum type="arabicPeriod"/>
            </a:pPr>
            <a:r>
              <a:rPr lang="en-US" sz="3200" b="1" dirty="0" smtClean="0"/>
              <a:t>Get To the Point</a:t>
            </a:r>
          </a:p>
          <a:p>
            <a:pPr marL="560070" indent="-514350">
              <a:buFont typeface="+mj-lt"/>
              <a:buAutoNum type="arabicPeriod"/>
            </a:pPr>
            <a:r>
              <a:rPr lang="en-US" sz="3200" b="1" dirty="0" smtClean="0"/>
              <a:t>Be Clear</a:t>
            </a:r>
          </a:p>
          <a:p>
            <a:pPr marL="560070" indent="-514350">
              <a:buFont typeface="+mj-lt"/>
              <a:buAutoNum type="arabicPeriod"/>
            </a:pPr>
            <a:r>
              <a:rPr lang="en-US" sz="3200" b="1" dirty="0" smtClean="0"/>
              <a:t>Stay Calm</a:t>
            </a:r>
          </a:p>
        </p:txBody>
      </p:sp>
    </p:spTree>
    <p:extLst>
      <p:ext uri="{BB962C8B-B14F-4D97-AF65-F5344CB8AC3E}">
        <p14:creationId xmlns:p14="http://schemas.microsoft.com/office/powerpoint/2010/main" val="1208216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99245"/>
            <a:ext cx="9872871" cy="5696755"/>
          </a:xfrm>
        </p:spPr>
        <p:txBody>
          <a:bodyPr>
            <a:normAutofit lnSpcReduction="10000"/>
          </a:bodyPr>
          <a:lstStyle/>
          <a:p>
            <a:endParaRPr lang="en-US" sz="3200" dirty="0" smtClean="0"/>
          </a:p>
          <a:p>
            <a:r>
              <a:rPr lang="en-US" sz="3200" dirty="0" smtClean="0"/>
              <a:t>How </a:t>
            </a:r>
            <a:r>
              <a:rPr lang="en-US" sz="3200" dirty="0"/>
              <a:t>To Write Bad News Messages?</a:t>
            </a:r>
          </a:p>
          <a:p>
            <a:pPr marL="45720" indent="0">
              <a:buNone/>
            </a:pPr>
            <a:r>
              <a:rPr lang="en-US" sz="3200" dirty="0"/>
              <a:t>Bad news messages are those messages that contain something unpleasant, unsatisfactory or negative, which may shock the user or give a little stress. In all cases, delivering these messages is more beneficial than not delivering, because it might clear the perception of the reader. Usually, it is not as easy to deliver a bad news message as delivering a good news message is. Though bad news messages are not pleasant, but they are really important to move forward and below are few conditions that might demand bad message delivery.</a:t>
            </a:r>
          </a:p>
        </p:txBody>
      </p:sp>
    </p:spTree>
    <p:extLst>
      <p:ext uri="{BB962C8B-B14F-4D97-AF65-F5344CB8AC3E}">
        <p14:creationId xmlns:p14="http://schemas.microsoft.com/office/powerpoint/2010/main" val="1279898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28034"/>
            <a:ext cx="9872871" cy="5567966"/>
          </a:xfrm>
        </p:spPr>
        <p:txBody>
          <a:bodyPr>
            <a:normAutofit/>
          </a:bodyPr>
          <a:lstStyle/>
          <a:p>
            <a:r>
              <a:rPr lang="en-US" sz="2800" dirty="0"/>
              <a:t>Buffers</a:t>
            </a:r>
          </a:p>
          <a:p>
            <a:endParaRPr lang="en-US" sz="2800" dirty="0"/>
          </a:p>
          <a:p>
            <a:r>
              <a:rPr lang="en-US" sz="2800" dirty="0"/>
              <a:t>Buffer plays vital role in preparing the reader for bearing the bad news and controlling the emotions. It emphasizes on developing a soft thought in the mind of the reader and prevents the bad news from ruining the mood. Simply, buffer refers to a kind opening that does not show the bad news, but anything relative to it. The buffer does not mean giving good news to the reader in the beginning and after that the reader gets angry while reading the bad news. It is a try to put the reader in the mood of accepting the bad news and to act very gently. There are some restrictions to be followed when writing buffer as:</a:t>
            </a:r>
          </a:p>
        </p:txBody>
      </p:sp>
    </p:spTree>
    <p:extLst>
      <p:ext uri="{BB962C8B-B14F-4D97-AF65-F5344CB8AC3E}">
        <p14:creationId xmlns:p14="http://schemas.microsoft.com/office/powerpoint/2010/main" val="4009211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Avoid saying no to the reader because getting entire bad news in the beginning may receive a negative response</a:t>
            </a:r>
          </a:p>
          <a:p>
            <a:r>
              <a:rPr lang="en-US" sz="3200" dirty="0"/>
              <a:t>Don’t use the tone, which makes the reader to know everything</a:t>
            </a:r>
          </a:p>
          <a:p>
            <a:r>
              <a:rPr lang="en-US" sz="3200" dirty="0"/>
              <a:t>Avoid using unnecessary sentences or irrelevant phrases</a:t>
            </a:r>
          </a:p>
        </p:txBody>
      </p:sp>
    </p:spTree>
    <p:extLst>
      <p:ext uri="{BB962C8B-B14F-4D97-AF65-F5344CB8AC3E}">
        <p14:creationId xmlns:p14="http://schemas.microsoft.com/office/powerpoint/2010/main" val="1718284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15155"/>
            <a:ext cx="9872871" cy="5580845"/>
          </a:xfrm>
        </p:spPr>
        <p:txBody>
          <a:bodyPr>
            <a:normAutofit/>
          </a:bodyPr>
          <a:lstStyle/>
          <a:p>
            <a:endParaRPr lang="en-US" sz="2800" dirty="0" smtClean="0"/>
          </a:p>
          <a:p>
            <a:r>
              <a:rPr lang="en-US" sz="2800" b="1" dirty="0" smtClean="0"/>
              <a:t>Reasons</a:t>
            </a:r>
            <a:endParaRPr lang="en-US" sz="2800" b="1" dirty="0"/>
          </a:p>
          <a:p>
            <a:pPr marL="45720" indent="0">
              <a:buNone/>
            </a:pPr>
            <a:r>
              <a:rPr lang="en-US" sz="2800" dirty="0" smtClean="0"/>
              <a:t>Proper </a:t>
            </a:r>
            <a:r>
              <a:rPr lang="en-US" sz="2800" dirty="0"/>
              <a:t>reasoning is the second most and the main part of indirect pattern. After putting a nice buffer, stepping in the reasons will not be hard. In the reason part, the main cause of bad news is explained. Starting it from more positive points to less positive way may create a good impact on the reader. Be concise and write to the point, so that the reader should possess patience. Defining the appropriate reasons for making such a decision is important and also writing it effectively will make the reader to understand justification, fairness and logic of the decision. Avoid giving the demerits of the bad news; instead  of highlighting the benefits for both parties in the decision.</a:t>
            </a:r>
          </a:p>
        </p:txBody>
      </p:sp>
    </p:spTree>
    <p:extLst>
      <p:ext uri="{BB962C8B-B14F-4D97-AF65-F5344CB8AC3E}">
        <p14:creationId xmlns:p14="http://schemas.microsoft.com/office/powerpoint/2010/main" val="2049205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47730"/>
            <a:ext cx="9872871" cy="5748270"/>
          </a:xfrm>
        </p:spPr>
        <p:txBody>
          <a:bodyPr>
            <a:normAutofit fontScale="92500" lnSpcReduction="10000"/>
          </a:bodyPr>
          <a:lstStyle/>
          <a:p>
            <a:r>
              <a:rPr lang="en-US" sz="3600" dirty="0"/>
              <a:t>The Bad News</a:t>
            </a:r>
          </a:p>
          <a:p>
            <a:endParaRPr lang="en-US" sz="3600" dirty="0"/>
          </a:p>
          <a:p>
            <a:r>
              <a:rPr lang="en-US" sz="3600" dirty="0"/>
              <a:t>After successfully writing sufficient buffer and reasons to engage the mind of the reader in a polite mood, this is perfect time to let the bad news be delivered. As bad news is the logical outcome of the reasons, then the reader is psychologically prepared to get it. Still, there is a chance of reacting emotionally by the reader, because of handling the news carelessly.  So be careful and try to write it as painless as possible. There are two techniques of telling the news clearly, but the reader will not catch the pain.</a:t>
            </a:r>
          </a:p>
        </p:txBody>
      </p:sp>
    </p:spTree>
    <p:extLst>
      <p:ext uri="{BB962C8B-B14F-4D97-AF65-F5344CB8AC3E}">
        <p14:creationId xmlns:p14="http://schemas.microsoft.com/office/powerpoint/2010/main" val="242797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Positive Ending / Closing:</a:t>
            </a:r>
          </a:p>
        </p:txBody>
      </p:sp>
      <p:sp>
        <p:nvSpPr>
          <p:cNvPr id="3" name="Content Placeholder 2"/>
          <p:cNvSpPr>
            <a:spLocks noGrp="1"/>
          </p:cNvSpPr>
          <p:nvPr>
            <p:ph idx="1"/>
          </p:nvPr>
        </p:nvSpPr>
        <p:spPr/>
        <p:txBody>
          <a:bodyPr>
            <a:noAutofit/>
          </a:bodyPr>
          <a:lstStyle/>
          <a:p>
            <a:r>
              <a:rPr lang="en-US" sz="2800" dirty="0"/>
              <a:t>After telling the bad news, now this is the time to write some complimentary positive words to reduce the stress created by the news on the mind of the reader. It is up to the writer to write whatever seems good, but avoiding a couple of things will be of much beneficial as:</a:t>
            </a:r>
          </a:p>
          <a:p>
            <a:endParaRPr lang="en-US" sz="2800" dirty="0"/>
          </a:p>
          <a:p>
            <a:r>
              <a:rPr lang="en-US" sz="2800" dirty="0"/>
              <a:t>Do not mention the bad news or refer to it</a:t>
            </a:r>
          </a:p>
          <a:p>
            <a:r>
              <a:rPr lang="en-US" sz="2800" dirty="0"/>
              <a:t>Avoid doing unnecessary communication</a:t>
            </a:r>
          </a:p>
          <a:p>
            <a:r>
              <a:rPr lang="en-US" sz="2800" dirty="0"/>
              <a:t>Avoid giving any expectations and close it forever.</a:t>
            </a:r>
          </a:p>
        </p:txBody>
      </p:sp>
    </p:spTree>
    <p:extLst>
      <p:ext uri="{BB962C8B-B14F-4D97-AF65-F5344CB8AC3E}">
        <p14:creationId xmlns:p14="http://schemas.microsoft.com/office/powerpoint/2010/main" val="397580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92428"/>
            <a:ext cx="9872871" cy="5503572"/>
          </a:xfrm>
        </p:spPr>
        <p:txBody>
          <a:bodyPr>
            <a:normAutofit/>
          </a:bodyPr>
          <a:lstStyle/>
          <a:p>
            <a:endParaRPr lang="en-US" sz="3600" dirty="0" smtClean="0"/>
          </a:p>
          <a:p>
            <a:r>
              <a:rPr lang="en-US" sz="3600" dirty="0" smtClean="0"/>
              <a:t>In </a:t>
            </a:r>
            <a:r>
              <a:rPr lang="en-US" sz="3600" dirty="0"/>
              <a:t>this section we will examine several scenarios that can be communicated internally (within the organization) and externally (outside the organization), but recognize that the lines can be blurred as communication flows outside and through an organization or business. Internal and external communication environments often have a degree of overlap.</a:t>
            </a:r>
          </a:p>
        </p:txBody>
      </p:sp>
    </p:spTree>
    <p:extLst>
      <p:ext uri="{BB962C8B-B14F-4D97-AF65-F5344CB8AC3E}">
        <p14:creationId xmlns:p14="http://schemas.microsoft.com/office/powerpoint/2010/main" val="16991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53792"/>
            <a:ext cx="9872871" cy="5542208"/>
          </a:xfrm>
        </p:spPr>
        <p:txBody>
          <a:bodyPr>
            <a:normAutofit/>
          </a:bodyPr>
          <a:lstStyle/>
          <a:p>
            <a:endParaRPr lang="en-US" sz="3200" dirty="0" smtClean="0"/>
          </a:p>
          <a:p>
            <a:r>
              <a:rPr lang="en-US" sz="3200" b="1" dirty="0" smtClean="0"/>
              <a:t> Get to the point</a:t>
            </a:r>
            <a:endParaRPr lang="en-US" sz="3200" b="1" dirty="0"/>
          </a:p>
          <a:p>
            <a:pPr marL="45720" indent="0">
              <a:buNone/>
            </a:pPr>
            <a:endParaRPr lang="en-US" sz="3200" dirty="0"/>
          </a:p>
          <a:p>
            <a:pPr marL="45720" indent="0">
              <a:buNone/>
            </a:pPr>
            <a:r>
              <a:rPr lang="en-US" sz="3200" smtClean="0"/>
              <a:t>Burying </a:t>
            </a:r>
            <a:r>
              <a:rPr lang="en-US" sz="3200" dirty="0"/>
              <a:t>bad news under a mountain of PowerPoint slides will only generate confusion and a likelihood of aggressive questioning. If you are below plan, for example, just say so right away–then give the explanation of how or why the numbers reflect that reality. Not only will your audience be able to digest the information more effectively, but by being direct you also show strength and confidence.</a:t>
            </a:r>
          </a:p>
        </p:txBody>
      </p:sp>
    </p:spTree>
    <p:extLst>
      <p:ext uri="{BB962C8B-B14F-4D97-AF65-F5344CB8AC3E}">
        <p14:creationId xmlns:p14="http://schemas.microsoft.com/office/powerpoint/2010/main" val="3608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40913"/>
            <a:ext cx="9872871" cy="5555087"/>
          </a:xfrm>
        </p:spPr>
        <p:txBody>
          <a:bodyPr>
            <a:normAutofit/>
          </a:bodyPr>
          <a:lstStyle/>
          <a:p>
            <a:endParaRPr lang="en-US" sz="3600" dirty="0" smtClean="0"/>
          </a:p>
          <a:p>
            <a:endParaRPr lang="en-US" sz="3600" dirty="0"/>
          </a:p>
          <a:p>
            <a:r>
              <a:rPr lang="en-US" sz="3600" dirty="0" smtClean="0"/>
              <a:t>Communication </a:t>
            </a:r>
            <a:r>
              <a:rPr lang="en-US" sz="3600" dirty="0"/>
              <a:t>is constantly present, and our ability to manage, clarify, and guide understanding is key to addressing challenges while maintaining trust and integrity with employees, stakeholders, and the public.</a:t>
            </a:r>
          </a:p>
        </p:txBody>
      </p:sp>
    </p:spTree>
    <p:extLst>
      <p:ext uri="{BB962C8B-B14F-4D97-AF65-F5344CB8AC3E}">
        <p14:creationId xmlns:p14="http://schemas.microsoft.com/office/powerpoint/2010/main" val="109893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700" y="399245"/>
            <a:ext cx="10771172" cy="6091707"/>
          </a:xfrm>
        </p:spPr>
        <p:txBody>
          <a:bodyPr>
            <a:noAutofit/>
          </a:bodyPr>
          <a:lstStyle/>
          <a:p>
            <a:endParaRPr lang="en-US" sz="2800" dirty="0" smtClean="0"/>
          </a:p>
          <a:p>
            <a:r>
              <a:rPr lang="en-US" sz="2800" dirty="0" smtClean="0"/>
              <a:t>Be </a:t>
            </a:r>
            <a:r>
              <a:rPr lang="en-US" sz="2800" dirty="0"/>
              <a:t>clear and concise in order not to require additional clarification.</a:t>
            </a:r>
          </a:p>
          <a:p>
            <a:r>
              <a:rPr lang="en-US" sz="2800" dirty="0"/>
              <a:t>Help the receiver understand and accept the news.</a:t>
            </a:r>
          </a:p>
          <a:p>
            <a:r>
              <a:rPr lang="en-US" sz="2800" dirty="0"/>
              <a:t>Maintain trust and respect for the business or organization and for the receiver.</a:t>
            </a:r>
          </a:p>
          <a:p>
            <a:r>
              <a:rPr lang="en-US" sz="2800" dirty="0"/>
              <a:t>Avoid legal liability or erroneous admission of guilt or culpability.</a:t>
            </a:r>
          </a:p>
          <a:p>
            <a:r>
              <a:rPr lang="en-US" sz="2800" dirty="0"/>
              <a:t>Maintain the relationship, even if a formal association is being terminated.</a:t>
            </a:r>
          </a:p>
          <a:p>
            <a:r>
              <a:rPr lang="en-US" sz="2800" dirty="0"/>
              <a:t>Reduce the anxiety associated with the negative news to increase comprehension.</a:t>
            </a:r>
          </a:p>
          <a:p>
            <a:r>
              <a:rPr lang="en-US" sz="2800" dirty="0"/>
              <a:t>Achieve the designated business outcome.</a:t>
            </a:r>
          </a:p>
        </p:txBody>
      </p:sp>
    </p:spTree>
    <p:extLst>
      <p:ext uri="{BB962C8B-B14F-4D97-AF65-F5344CB8AC3E}">
        <p14:creationId xmlns:p14="http://schemas.microsoft.com/office/powerpoint/2010/main" val="283567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15155"/>
            <a:ext cx="9872871" cy="5580845"/>
          </a:xfrm>
        </p:spPr>
        <p:txBody>
          <a:bodyPr>
            <a:normAutofit/>
          </a:bodyPr>
          <a:lstStyle/>
          <a:p>
            <a:r>
              <a:rPr lang="en-US" sz="2800" dirty="0" smtClean="0"/>
              <a:t>Lets Examine</a:t>
            </a:r>
          </a:p>
          <a:p>
            <a:endParaRPr lang="en-US" sz="2800" dirty="0"/>
          </a:p>
          <a:p>
            <a:pPr marL="45720" indent="0">
              <a:buNone/>
            </a:pPr>
            <a:r>
              <a:rPr lang="en-US" sz="2800" dirty="0" smtClean="0"/>
              <a:t>You </a:t>
            </a:r>
            <a:r>
              <a:rPr lang="en-US" sz="2800" dirty="0"/>
              <a:t>are a supervisor and have been given the task of discussing repeated tardiness with an employee, Chris. Chris has frequently been late for work, and the problem has grown worse over the last two weeks. The tardiness is impairing not only Chris’s performance, but also that of the entire work team. Your manager has instructed you to put an end to it. The desired result is for Chris to stop his tardiness behavior and improve his performance.</a:t>
            </a:r>
          </a:p>
        </p:txBody>
      </p:sp>
    </p:spTree>
    <p:extLst>
      <p:ext uri="{BB962C8B-B14F-4D97-AF65-F5344CB8AC3E}">
        <p14:creationId xmlns:p14="http://schemas.microsoft.com/office/powerpoint/2010/main" val="138134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89397"/>
            <a:ext cx="9872871" cy="5606603"/>
          </a:xfrm>
        </p:spPr>
        <p:txBody>
          <a:bodyPr>
            <a:normAutofit/>
          </a:bodyPr>
          <a:lstStyle/>
          <a:p>
            <a:endParaRPr lang="en-US" sz="3600" dirty="0" smtClean="0"/>
          </a:p>
          <a:p>
            <a:r>
              <a:rPr lang="en-US" sz="3600" dirty="0" smtClean="0"/>
              <a:t>stop by Chris’s cubicle and simply say, “Get to work on time or you are out”;</a:t>
            </a:r>
          </a:p>
          <a:p>
            <a:r>
              <a:rPr lang="en-US" sz="3600" dirty="0" smtClean="0"/>
              <a:t>invite </a:t>
            </a:r>
            <a:r>
              <a:rPr lang="en-US" sz="3600" dirty="0"/>
              <a:t>Chris out to a nice lunch and let him have it;</a:t>
            </a:r>
          </a:p>
          <a:p>
            <a:r>
              <a:rPr lang="en-US" sz="3600" dirty="0"/>
              <a:t>write Chris a stern e-mail;</a:t>
            </a:r>
          </a:p>
          <a:p>
            <a:r>
              <a:rPr lang="en-US" sz="3600" dirty="0"/>
              <a:t>ask Chris to come to your office and discuss the behavior with him in private.</a:t>
            </a:r>
          </a:p>
        </p:txBody>
      </p:sp>
    </p:spTree>
    <p:extLst>
      <p:ext uri="{BB962C8B-B14F-4D97-AF65-F5344CB8AC3E}">
        <p14:creationId xmlns:p14="http://schemas.microsoft.com/office/powerpoint/2010/main" val="981254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12124"/>
            <a:ext cx="9872871" cy="5683876"/>
          </a:xfrm>
        </p:spPr>
        <p:txBody>
          <a:bodyPr>
            <a:normAutofit/>
          </a:bodyPr>
          <a:lstStyle/>
          <a:p>
            <a:endParaRPr lang="en-US" sz="3600" dirty="0" smtClean="0"/>
          </a:p>
          <a:p>
            <a:endParaRPr lang="en-US" sz="3600" dirty="0"/>
          </a:p>
          <a:p>
            <a:r>
              <a:rPr lang="en-US" sz="3600" dirty="0" smtClean="0"/>
              <a:t>While </a:t>
            </a:r>
            <a:r>
              <a:rPr lang="en-US" sz="3600" dirty="0"/>
              <a:t>there are many other ways you could choose to address the situation, let’s examine each of these four alternatives in light of the goals to keep in mind when presenting negative news.</a:t>
            </a:r>
          </a:p>
        </p:txBody>
      </p:sp>
    </p:spTree>
    <p:extLst>
      <p:ext uri="{BB962C8B-B14F-4D97-AF65-F5344CB8AC3E}">
        <p14:creationId xmlns:p14="http://schemas.microsoft.com/office/powerpoint/2010/main" val="194014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66670"/>
            <a:ext cx="9872871" cy="5529330"/>
          </a:xfrm>
        </p:spPr>
        <p:txBody>
          <a:bodyPr>
            <a:noAutofit/>
          </a:bodyPr>
          <a:lstStyle/>
          <a:p>
            <a:r>
              <a:rPr lang="en-US" sz="3600" dirty="0"/>
              <a:t>First, you could approach Chris in his work space and speak to him directly. Advantages include the ability to get right to the point right away. Disadvantages include the strain on the supervisor-employee relationship as a result of the public display of criticism, the possibility that Chris may not understand you, the lack of a formal discussion you can document, and the risk that your actions may not bring about the desired results.</a:t>
            </a:r>
          </a:p>
        </p:txBody>
      </p:sp>
    </p:spTree>
    <p:extLst>
      <p:ext uri="{BB962C8B-B14F-4D97-AF65-F5344CB8AC3E}">
        <p14:creationId xmlns:p14="http://schemas.microsoft.com/office/powerpoint/2010/main" val="3173213900"/>
      </p:ext>
    </p:extLst>
  </p:cSld>
  <p:clrMapOvr>
    <a:masterClrMapping/>
  </p:clrMapOvr>
</p:sld>
</file>

<file path=ppt/theme/theme1.xml><?xml version="1.0" encoding="utf-8"?>
<a:theme xmlns:a="http://schemas.openxmlformats.org/drawingml/2006/main" name="Basis">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77</TotalTime>
  <Words>2306</Words>
  <Application>Microsoft Office PowerPoint</Application>
  <PresentationFormat>Widescreen</PresentationFormat>
  <Paragraphs>95</Paragraphs>
  <Slides>30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Corbel</vt:lpstr>
      <vt:lpstr>Basis</vt:lpstr>
      <vt:lpstr>Delivering a Negative News Message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Presenting Negative News in Person</vt:lpstr>
      <vt:lpstr>Presenting Negative News in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Positive Ending / Closing: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a Negative News Message</dc:title>
  <dc:creator>User</dc:creator>
  <cp:lastModifiedBy>User</cp:lastModifiedBy>
  <cp:revision>10</cp:revision>
  <dcterms:created xsi:type="dcterms:W3CDTF">2018-10-18T09:37:29Z</dcterms:created>
  <dcterms:modified xsi:type="dcterms:W3CDTF">2019-10-28T03:14:41Z</dcterms:modified>
</cp:coreProperties>
</file>