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358" r:id="rId2"/>
    <p:sldId id="516" r:id="rId3"/>
    <p:sldId id="447" r:id="rId4"/>
    <p:sldId id="449" r:id="rId5"/>
    <p:sldId id="450" r:id="rId6"/>
    <p:sldId id="451" r:id="rId7"/>
    <p:sldId id="452" r:id="rId8"/>
    <p:sldId id="465" r:id="rId9"/>
    <p:sldId id="454" r:id="rId10"/>
    <p:sldId id="455" r:id="rId11"/>
    <p:sldId id="456" r:id="rId12"/>
    <p:sldId id="457" r:id="rId13"/>
    <p:sldId id="460" r:id="rId14"/>
    <p:sldId id="461" r:id="rId15"/>
    <p:sldId id="488" r:id="rId16"/>
    <p:sldId id="489" r:id="rId17"/>
    <p:sldId id="498" r:id="rId18"/>
    <p:sldId id="501" r:id="rId19"/>
    <p:sldId id="500" r:id="rId20"/>
    <p:sldId id="462" r:id="rId21"/>
    <p:sldId id="463" r:id="rId22"/>
    <p:sldId id="466" r:id="rId23"/>
    <p:sldId id="467" r:id="rId24"/>
    <p:sldId id="469" r:id="rId25"/>
    <p:sldId id="468" r:id="rId26"/>
    <p:sldId id="470" r:id="rId27"/>
    <p:sldId id="471" r:id="rId28"/>
    <p:sldId id="485" r:id="rId29"/>
    <p:sldId id="490" r:id="rId30"/>
    <p:sldId id="492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6" d="100"/>
          <a:sy n="76" d="100"/>
        </p:scale>
        <p:origin x="-150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DFD7-222E-3147-AA31-EBEC10416301}" type="slidenum">
              <a:rPr lang="en-US" sz="1200">
                <a:latin typeface="Times New Roman" charset="0"/>
                <a:cs typeface="Arial" charset="0"/>
              </a:rPr>
              <a:pPr eaLnBrk="1" hangingPunct="1"/>
              <a:t>4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907BB5-43DF-8B47-A8D0-F4E8C254E66E}" type="slidenum">
              <a:rPr lang="en-US" sz="1200">
                <a:latin typeface="Times New Roman" charset="0"/>
                <a:cs typeface="Arial" charset="0"/>
              </a:rPr>
              <a:pPr eaLnBrk="1" hangingPunct="1"/>
              <a:t>26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FD8327-6127-0943-970A-836A604FFF92}" type="slidenum">
              <a:rPr lang="en-US" sz="1200">
                <a:latin typeface="Times New Roman" charset="0"/>
                <a:cs typeface="Arial" charset="0"/>
              </a:rPr>
              <a:pPr eaLnBrk="1" hangingPunct="1"/>
              <a:t>28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>
                <a:latin typeface="Arial" charset="0"/>
              </a:rPr>
              <a:t>Daud Khan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Example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20th term of the arithmetic </a:t>
            </a:r>
            <a:r>
              <a:rPr lang="en-US" sz="2800" dirty="0" smtClean="0"/>
              <a:t>sequence</a:t>
            </a:r>
            <a:r>
              <a:rPr lang="en-GB" sz="2800" dirty="0"/>
              <a:t> </a:t>
            </a:r>
            <a:endParaRPr lang="en-GB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, 9, 15, 21, …</a:t>
            </a:r>
            <a:endParaRPr lang="en-GB" sz="2800" dirty="0"/>
          </a:p>
          <a:p>
            <a:pPr marL="0" indent="0">
              <a:buNone/>
              <a:defRPr/>
            </a:pPr>
            <a:r>
              <a:rPr lang="en-US" sz="2800" b="1" dirty="0" smtClean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800" dirty="0"/>
              <a:t>Here a = first term = 3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d </a:t>
            </a:r>
            <a:r>
              <a:rPr lang="en-US" sz="2800" dirty="0"/>
              <a:t>= common difference = 9 - 3 = 6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n </a:t>
            </a:r>
            <a:r>
              <a:rPr lang="en-US" sz="2800" dirty="0"/>
              <a:t>= term number = 20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20</a:t>
            </a:r>
            <a:r>
              <a:rPr lang="en-US" sz="2800" dirty="0" smtClean="0"/>
              <a:t> </a:t>
            </a:r>
            <a:r>
              <a:rPr lang="en-US" sz="2800" dirty="0"/>
              <a:t>= value of 20th term = ?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Since	a</a:t>
            </a:r>
            <a:r>
              <a:rPr lang="en-US" sz="2800" baseline="-25000" dirty="0"/>
              <a:t>n</a:t>
            </a:r>
            <a:r>
              <a:rPr lang="en-US" sz="2800" dirty="0"/>
              <a:t> = a + (n - 1) d;	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1</a:t>
            </a:r>
            <a:endParaRPr lang="en-GB" sz="2800" dirty="0"/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20</a:t>
            </a:r>
            <a:r>
              <a:rPr lang="en-US" sz="2800" dirty="0" smtClean="0"/>
              <a:t> </a:t>
            </a:r>
            <a:r>
              <a:rPr lang="en-US" sz="2800" dirty="0"/>
              <a:t>= 3 + (20 - 1) 6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	 </a:t>
            </a:r>
            <a:r>
              <a:rPr lang="en-US" sz="2800" dirty="0" smtClean="0"/>
              <a:t>     = </a:t>
            </a:r>
            <a:r>
              <a:rPr lang="en-US" sz="2800" dirty="0"/>
              <a:t>3 + 114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</a:t>
            </a:r>
            <a:r>
              <a:rPr lang="en-US" sz="2800" dirty="0"/>
              <a:t>= 117	</a:t>
            </a:r>
            <a:r>
              <a:rPr lang="en-GB" sz="2800" dirty="0"/>
              <a:t>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Which </a:t>
            </a:r>
            <a:r>
              <a:rPr lang="en-US" sz="2800" dirty="0"/>
              <a:t>term of the arithmetic </a:t>
            </a:r>
            <a:r>
              <a:rPr lang="en-US" sz="2800" dirty="0" smtClean="0"/>
              <a:t>sequence</a:t>
            </a:r>
            <a:r>
              <a:rPr lang="en-GB" sz="2800" dirty="0"/>
              <a:t>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</a:t>
            </a:r>
            <a:r>
              <a:rPr lang="en-US" sz="2800" dirty="0" smtClean="0"/>
              <a:t>4</a:t>
            </a:r>
            <a:r>
              <a:rPr lang="en-US" sz="2800" dirty="0"/>
              <a:t>, 1, -2, …</a:t>
            </a:r>
            <a:r>
              <a:rPr lang="en-US" sz="2800" dirty="0" smtClean="0"/>
              <a:t>,is </a:t>
            </a:r>
            <a:r>
              <a:rPr lang="en-US" sz="2800" dirty="0"/>
              <a:t>-77</a:t>
            </a:r>
            <a:endParaRPr lang="en-GB" sz="2800" dirty="0"/>
          </a:p>
          <a:p>
            <a:pPr marL="0" indent="0">
              <a:buNone/>
            </a:pPr>
            <a:r>
              <a:rPr lang="en-US" sz="2400" dirty="0"/>
              <a:t>Here a </a:t>
            </a:r>
            <a:r>
              <a:rPr lang="en-US" sz="2400" dirty="0" smtClean="0"/>
              <a:t>= 4</a:t>
            </a:r>
            <a:r>
              <a:rPr lang="en-GB" sz="2400" dirty="0"/>
              <a:t> </a:t>
            </a:r>
            <a:r>
              <a:rPr lang="en-GB" sz="2400" dirty="0" smtClean="0"/>
              <a:t>,</a:t>
            </a:r>
            <a:r>
              <a:rPr lang="en-US" sz="2400" dirty="0" smtClean="0"/>
              <a:t>d = </a:t>
            </a:r>
            <a:r>
              <a:rPr lang="en-US" sz="2400" dirty="0"/>
              <a:t>1 - 4 = -</a:t>
            </a:r>
            <a:r>
              <a:rPr lang="en-US" sz="2400" dirty="0" smtClean="0"/>
              <a:t>3</a:t>
            </a:r>
            <a:r>
              <a:rPr lang="en-GB" sz="2400" dirty="0"/>
              <a:t> </a:t>
            </a:r>
            <a:r>
              <a:rPr lang="en-GB" sz="2400" dirty="0" smtClean="0"/>
              <a:t>,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</a:t>
            </a:r>
            <a:r>
              <a:rPr lang="en-US" sz="2400" dirty="0"/>
              <a:t>- </a:t>
            </a:r>
            <a:r>
              <a:rPr lang="en-US" sz="2400" dirty="0" smtClean="0"/>
              <a:t>77,</a:t>
            </a:r>
            <a:r>
              <a:rPr lang="en-GB" sz="2400" dirty="0" smtClean="0"/>
              <a:t> </a:t>
            </a:r>
            <a:r>
              <a:rPr lang="pt-BR" sz="2400" dirty="0" err="1" smtClean="0"/>
              <a:t>n</a:t>
            </a:r>
            <a:r>
              <a:rPr lang="pt-BR" sz="2400" dirty="0" smtClean="0"/>
              <a:t> = </a:t>
            </a:r>
            <a:r>
              <a:rPr lang="pt-BR" sz="2400" dirty="0"/>
              <a:t>?</a:t>
            </a:r>
            <a:endParaRPr lang="en-GB" sz="2400" dirty="0"/>
          </a:p>
          <a:p>
            <a:pPr marL="0" indent="0">
              <a:buNone/>
            </a:pPr>
            <a:r>
              <a:rPr lang="pt-BR" sz="2400" dirty="0" err="1"/>
              <a:t>Since</a:t>
            </a:r>
            <a:r>
              <a:rPr lang="pt-BR" sz="2400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</a:t>
            </a:r>
            <a:r>
              <a:rPr lang="pt-BR" sz="2400" dirty="0" err="1" smtClean="0"/>
              <a:t>a</a:t>
            </a:r>
            <a:r>
              <a:rPr lang="pt-BR" sz="2400" baseline="-25000" dirty="0" err="1" smtClean="0"/>
              <a:t>n</a:t>
            </a:r>
            <a:r>
              <a:rPr lang="pt-BR" sz="2400" dirty="0" smtClean="0"/>
              <a:t> </a:t>
            </a:r>
            <a:r>
              <a:rPr lang="pt-BR" sz="2400" dirty="0"/>
              <a:t>= a + (</a:t>
            </a:r>
            <a:r>
              <a:rPr lang="pt-BR" sz="2400" dirty="0" err="1"/>
              <a:t>n</a:t>
            </a:r>
            <a:r>
              <a:rPr lang="pt-BR" sz="2400" dirty="0"/>
              <a:t> - 1) </a:t>
            </a:r>
            <a:r>
              <a:rPr lang="pt-BR" sz="2400" dirty="0" err="1"/>
              <a:t>d</a:t>
            </a:r>
            <a:r>
              <a:rPr lang="pt-BR" sz="2400" dirty="0"/>
              <a:t> 	</a:t>
            </a:r>
            <a:endParaRPr lang="pt-BR" sz="2400" dirty="0" smtClean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pt-BR" sz="2400" dirty="0" smtClean="0"/>
              <a:t> - </a:t>
            </a:r>
            <a:r>
              <a:rPr lang="pt-BR" sz="2400" dirty="0"/>
              <a:t>77 = 4 + (</a:t>
            </a:r>
            <a:r>
              <a:rPr lang="pt-BR" sz="2400" dirty="0" err="1"/>
              <a:t>n</a:t>
            </a:r>
            <a:r>
              <a:rPr lang="pt-BR" sz="2400" dirty="0"/>
              <a:t> - 1) (-3)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pt-BR" sz="2400" dirty="0">
                <a:sym typeface="Symbol"/>
              </a:rPr>
              <a:t> </a:t>
            </a:r>
            <a:r>
              <a:rPr lang="pt-BR" sz="2400" dirty="0" smtClean="0"/>
              <a:t>- </a:t>
            </a:r>
            <a:r>
              <a:rPr lang="pt-BR" sz="2400" dirty="0"/>
              <a:t>77 - 4 = (</a:t>
            </a:r>
            <a:r>
              <a:rPr lang="pt-BR" sz="2400" dirty="0" err="1"/>
              <a:t>n</a:t>
            </a:r>
            <a:r>
              <a:rPr lang="pt-BR" sz="2400" dirty="0"/>
              <a:t> - 1) (-3)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OR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OR</a:t>
            </a: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US" sz="2400" dirty="0" smtClean="0"/>
              <a:t>27 </a:t>
            </a:r>
            <a:r>
              <a:rPr lang="en-US" sz="2400" dirty="0"/>
              <a:t>= n –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n = </a:t>
            </a:r>
            <a:r>
              <a:rPr lang="en-US" sz="2400" dirty="0" smtClean="0"/>
              <a:t>28 </a:t>
            </a:r>
            <a:r>
              <a:rPr lang="en-US" sz="2400" dirty="0"/>
              <a:t>Hence –77 is the 28th term of the given sequence.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210450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36th term of the arithmetic sequence whose 3rd term is 7 and 8th term is 17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Solution: on next slide please</a:t>
            </a:r>
            <a:endParaRPr lang="en-GB" sz="2800" i="1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term and </a:t>
            </a:r>
            <a:r>
              <a:rPr lang="en-US" sz="2800" b="1" dirty="0"/>
              <a:t>d</a:t>
            </a:r>
            <a:r>
              <a:rPr lang="en-US" sz="2800" dirty="0"/>
              <a:t> be the common difference of the arithmetic </a:t>
            </a:r>
            <a:r>
              <a:rPr lang="en-US" sz="2800" dirty="0" smtClean="0"/>
              <a:t>sequence. Then</a:t>
            </a:r>
            <a:r>
              <a:rPr lang="en-US" sz="2800" dirty="0"/>
              <a:t>	</a:t>
            </a:r>
            <a:endParaRPr lang="en-GB" sz="28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a + (n - 1)d 	</a:t>
            </a:r>
            <a:endParaRPr lang="en-US" sz="24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= a + (3 - 1) </a:t>
            </a:r>
            <a:r>
              <a:rPr lang="en-US" sz="2400" dirty="0" smtClean="0"/>
              <a:t>d  and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/>
              <a:t>= a + (8 - 1) 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Given that a</a:t>
            </a:r>
            <a:r>
              <a:rPr lang="en-US" sz="2400" baseline="-25000" dirty="0"/>
              <a:t>3</a:t>
            </a:r>
            <a:r>
              <a:rPr lang="en-US" sz="2400" dirty="0"/>
              <a:t> = 7 and a</a:t>
            </a:r>
            <a:r>
              <a:rPr lang="en-US" sz="2400" baseline="-25000" dirty="0"/>
              <a:t>8</a:t>
            </a:r>
            <a:r>
              <a:rPr lang="en-US" sz="2400" dirty="0"/>
              <a:t> = 17. Therefore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7 </a:t>
            </a:r>
            <a:r>
              <a:rPr lang="en-US" sz="2400" dirty="0"/>
              <a:t>= a + 2d……………………(1</a:t>
            </a:r>
            <a:r>
              <a:rPr lang="en-US" sz="2400" dirty="0" smtClean="0"/>
              <a:t>)</a:t>
            </a:r>
            <a:r>
              <a:rPr lang="en-GB" sz="2400" dirty="0"/>
              <a:t> </a:t>
            </a:r>
            <a:r>
              <a:rPr lang="en-US" sz="2400" dirty="0" smtClean="0"/>
              <a:t>and     </a:t>
            </a:r>
          </a:p>
          <a:p>
            <a:pPr marL="0" indent="0">
              <a:buNone/>
            </a:pPr>
            <a:r>
              <a:rPr lang="en-US" sz="2400" dirty="0" smtClean="0"/>
              <a:t>17 </a:t>
            </a:r>
            <a:r>
              <a:rPr lang="en-US" sz="2400" dirty="0"/>
              <a:t>= a + 7d………….………..(2)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Subtracting (1) from (2), we get,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10 </a:t>
            </a:r>
            <a:r>
              <a:rPr lang="en-US" sz="2400" dirty="0"/>
              <a:t>= 5d		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/>
              <a:t>d </a:t>
            </a:r>
            <a:r>
              <a:rPr lang="en-US" sz="2400" dirty="0"/>
              <a:t>= </a:t>
            </a:r>
            <a:r>
              <a:rPr lang="en-US" sz="2400" dirty="0" smtClean="0"/>
              <a:t>2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Substituting d = 2 in (1) we have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7 </a:t>
            </a:r>
            <a:r>
              <a:rPr lang="en-US" sz="2400" dirty="0"/>
              <a:t>= a + 2(2)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which gives a = 3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Thus,	a</a:t>
            </a:r>
            <a:r>
              <a:rPr lang="en-US" sz="2400" baseline="-25000" dirty="0"/>
              <a:t>n</a:t>
            </a:r>
            <a:r>
              <a:rPr lang="en-US" sz="2400" dirty="0"/>
              <a:t> = a + (n - 1) 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a</a:t>
            </a:r>
            <a:r>
              <a:rPr lang="en-US" sz="2400" baseline="-25000" dirty="0"/>
              <a:t>n</a:t>
            </a:r>
            <a:r>
              <a:rPr lang="en-US" sz="2400" dirty="0"/>
              <a:t> = 3 + (n - 1) 2	(using values of a and d)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value of 36th term is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a</a:t>
            </a:r>
            <a:r>
              <a:rPr lang="en-US" sz="2400" baseline="-25000" dirty="0"/>
              <a:t>36</a:t>
            </a:r>
            <a:r>
              <a:rPr lang="en-US" sz="2400" dirty="0"/>
              <a:t> = 3 + (36 - 1) 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= 3 + 70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= 73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Geometric Sequence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 sequence in which every term after the first is obtained from the preceding term by multiplying it with a constant number is called a geometric sequence or geometric progression (G.P.)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The constant number, being the ratio of any two consecutive terms is called the common ratio of the G.P. commonly denoted by “r”</a:t>
            </a:r>
            <a:r>
              <a:rPr lang="en-US" sz="2800" dirty="0" smtClean="0"/>
              <a:t>. For example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2</a:t>
            </a:r>
            <a:r>
              <a:rPr lang="en-US" sz="2800" dirty="0"/>
              <a:t>, 4, 8, 16, …		(common ratio = 2)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3</a:t>
            </a:r>
            <a:r>
              <a:rPr lang="en-US" sz="2800" dirty="0"/>
              <a:t>, - 3/2, 3/4, - 3/8, …	</a:t>
            </a:r>
            <a:r>
              <a:rPr lang="en-US" sz="2800" dirty="0" smtClean="0"/>
              <a:t>(</a:t>
            </a:r>
            <a:r>
              <a:rPr lang="en-US" sz="2800" dirty="0"/>
              <a:t>common ratio = - 1/2)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0</a:t>
            </a:r>
            <a:r>
              <a:rPr lang="en-US" sz="2800" b="1" dirty="0" smtClean="0"/>
              <a:t>.</a:t>
            </a:r>
            <a:r>
              <a:rPr lang="en-US" sz="2800" dirty="0" smtClean="0"/>
              <a:t>1</a:t>
            </a:r>
            <a:r>
              <a:rPr lang="en-US" sz="2800" dirty="0"/>
              <a:t>, 0</a:t>
            </a:r>
            <a:r>
              <a:rPr lang="en-US" sz="2800" b="1" dirty="0"/>
              <a:t>.</a:t>
            </a:r>
            <a:r>
              <a:rPr lang="en-US" sz="2800" dirty="0"/>
              <a:t>01, 0</a:t>
            </a:r>
            <a:r>
              <a:rPr lang="en-US" sz="2800" b="1" dirty="0"/>
              <a:t>.</a:t>
            </a:r>
            <a:r>
              <a:rPr lang="en-US" sz="2800" dirty="0"/>
              <a:t>001, 0</a:t>
            </a:r>
            <a:r>
              <a:rPr lang="en-US" sz="2800" b="1" dirty="0"/>
              <a:t>.</a:t>
            </a:r>
            <a:r>
              <a:rPr lang="en-US" sz="2800" dirty="0"/>
              <a:t>0001, </a:t>
            </a:r>
            <a:r>
              <a:rPr lang="en-US" sz="2800" dirty="0" smtClean="0"/>
              <a:t>…(</a:t>
            </a:r>
            <a:r>
              <a:rPr lang="en-US" sz="2800" dirty="0"/>
              <a:t>common ratio = </a:t>
            </a:r>
            <a:r>
              <a:rPr lang="en-US" sz="2800" dirty="0" smtClean="0"/>
              <a:t>0.1)</a:t>
            </a:r>
            <a:endParaRPr lang="en-GB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General term of </a:t>
            </a:r>
            <a:r>
              <a:rPr lang="en-US" sz="2800" b="1" dirty="0" err="1" smtClean="0">
                <a:latin typeface="Arial" charset="0"/>
              </a:rPr>
              <a:t>G.Sequence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tem and </a:t>
            </a:r>
            <a:r>
              <a:rPr lang="en-US" sz="2800" b="1" dirty="0"/>
              <a:t>r</a:t>
            </a:r>
            <a:r>
              <a:rPr lang="en-US" sz="2800" dirty="0"/>
              <a:t> be the common ratio of a geometric sequence. Then the sequence is a, </a:t>
            </a:r>
            <a:r>
              <a:rPr lang="en-US" sz="2800" dirty="0" err="1"/>
              <a:t>ar</a:t>
            </a:r>
            <a:r>
              <a:rPr lang="en-US" sz="2800" dirty="0"/>
              <a:t>, ar</a:t>
            </a:r>
            <a:r>
              <a:rPr lang="en-US" sz="2800" baseline="30000" dirty="0"/>
              <a:t>2</a:t>
            </a:r>
            <a:r>
              <a:rPr lang="en-US" sz="2800" dirty="0"/>
              <a:t>, ar</a:t>
            </a:r>
            <a:r>
              <a:rPr lang="en-US" sz="2800" baseline="30000" dirty="0"/>
              <a:t>3</a:t>
            </a:r>
            <a:r>
              <a:rPr lang="en-US" sz="2800" dirty="0"/>
              <a:t>, … 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a</a:t>
            </a:r>
            <a:r>
              <a:rPr lang="en-US" sz="2800" baseline="-25000" dirty="0" err="1"/>
              <a:t>i</a:t>
            </a:r>
            <a:r>
              <a:rPr lang="en-US" sz="2800" dirty="0"/>
              <a:t>, for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 represent the terms of the sequence, then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1</a:t>
            </a:r>
            <a:r>
              <a:rPr lang="en-US" sz="2800" dirty="0"/>
              <a:t> = first term = a = ar</a:t>
            </a:r>
            <a:r>
              <a:rPr lang="en-US" sz="2800" baseline="30000" dirty="0"/>
              <a:t>1-1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2</a:t>
            </a:r>
            <a:r>
              <a:rPr lang="en-US" sz="2800" dirty="0"/>
              <a:t> = second term = </a:t>
            </a:r>
            <a:r>
              <a:rPr lang="en-US" sz="2800" dirty="0" err="1"/>
              <a:t>ar</a:t>
            </a:r>
            <a:r>
              <a:rPr lang="en-US" sz="2800" dirty="0"/>
              <a:t> = ar</a:t>
            </a:r>
            <a:r>
              <a:rPr lang="en-US" sz="2800" baseline="30000" dirty="0"/>
              <a:t>2-1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3</a:t>
            </a:r>
            <a:r>
              <a:rPr lang="en-US" sz="2800" dirty="0"/>
              <a:t> = third term = ar</a:t>
            </a:r>
            <a:r>
              <a:rPr lang="en-US" sz="2800" baseline="30000" dirty="0"/>
              <a:t>2</a:t>
            </a:r>
            <a:r>
              <a:rPr lang="en-US" sz="2800" dirty="0"/>
              <a:t> = ar</a:t>
            </a:r>
            <a:r>
              <a:rPr lang="en-US" sz="2800" baseline="30000" dirty="0"/>
              <a:t>3-1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……………</a:t>
            </a:r>
            <a:r>
              <a:rPr lang="en-US" sz="2800" dirty="0" smtClean="0"/>
              <a:t>…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n</a:t>
            </a:r>
            <a:r>
              <a:rPr lang="en-US" sz="2800" dirty="0"/>
              <a:t> = nth term = ar</a:t>
            </a:r>
            <a:r>
              <a:rPr lang="en-US" sz="2800" baseline="30000" dirty="0"/>
              <a:t>n-1</a:t>
            </a:r>
            <a:r>
              <a:rPr lang="en-US" sz="2800" dirty="0"/>
              <a:t>;	for all integers 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</a:t>
            </a:r>
            <a:endParaRPr lang="en-GB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533400"/>
          </a:xfrm>
        </p:spPr>
        <p:txBody>
          <a:bodyPr/>
          <a:lstStyle/>
          <a:p>
            <a:r>
              <a:rPr lang="en-US" sz="3200" b="1" dirty="0" smtClean="0"/>
              <a:t>Continued…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8th term of the following geometric sequence </a:t>
            </a:r>
            <a:r>
              <a:rPr lang="en-US" sz="2800" dirty="0" smtClean="0"/>
              <a:t>4</a:t>
            </a:r>
            <a:r>
              <a:rPr lang="en-US" sz="2800" dirty="0"/>
              <a:t>, 12, 36, 108, …</a:t>
            </a: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Solution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Here </a:t>
            </a:r>
            <a:r>
              <a:rPr lang="en-US" sz="2800" dirty="0"/>
              <a:t>a = first term = 4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r </a:t>
            </a:r>
            <a:r>
              <a:rPr lang="en-US" sz="2800" dirty="0"/>
              <a:t>= common ratio </a:t>
            </a:r>
            <a:r>
              <a:rPr lang="en-US" sz="2800" dirty="0" smtClean="0"/>
              <a:t>=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12/4 = 3</a:t>
            </a:r>
            <a:endParaRPr lang="en-GB" sz="2800" baseline="-25000" dirty="0"/>
          </a:p>
          <a:p>
            <a:pPr marL="0" indent="0">
              <a:buNone/>
            </a:pPr>
            <a:r>
              <a:rPr lang="en-US" sz="2800" dirty="0" smtClean="0"/>
              <a:t>n </a:t>
            </a:r>
            <a:r>
              <a:rPr lang="en-US" sz="2800" dirty="0"/>
              <a:t>= term number = </a:t>
            </a:r>
            <a:r>
              <a:rPr lang="en-US" sz="2800" dirty="0" smtClean="0"/>
              <a:t>8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</a:t>
            </a:r>
            <a:r>
              <a:rPr lang="en-US" sz="2800" dirty="0"/>
              <a:t>= value of 8th term = ?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Since</a:t>
            </a:r>
            <a:r>
              <a:rPr lang="en-US" sz="2800" dirty="0"/>
              <a:t>	a</a:t>
            </a:r>
            <a:r>
              <a:rPr lang="en-US" sz="2800" baseline="-25000" dirty="0"/>
              <a:t>n</a:t>
            </a:r>
            <a:r>
              <a:rPr lang="en-US" sz="2800" dirty="0"/>
              <a:t> = ar</a:t>
            </a:r>
            <a:r>
              <a:rPr lang="en-US" sz="2800" baseline="30000" dirty="0"/>
              <a:t>n-1</a:t>
            </a:r>
            <a:r>
              <a:rPr lang="en-US" sz="2800" dirty="0"/>
              <a:t>;	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</a:t>
            </a:r>
            <a:endParaRPr lang="en-GB" sz="2800" dirty="0"/>
          </a:p>
          <a:p>
            <a:pPr>
              <a:buFont typeface="Symbol" charset="0"/>
              <a:buChar char="Þ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</a:t>
            </a:r>
            <a:r>
              <a:rPr lang="en-US" sz="2800" dirty="0"/>
              <a:t>= (4)(3)</a:t>
            </a:r>
            <a:r>
              <a:rPr lang="en-US" sz="2800" baseline="30000" dirty="0"/>
              <a:t>8-1</a:t>
            </a:r>
            <a:endParaRPr lang="en-GB" sz="2800" dirty="0"/>
          </a:p>
          <a:p>
            <a:pPr>
              <a:buFont typeface="Symbol" charset="0"/>
              <a:buChar char="Þ"/>
            </a:pPr>
            <a:r>
              <a:rPr lang="en-US" sz="2800" dirty="0" smtClean="0"/>
              <a:t> </a:t>
            </a:r>
            <a:r>
              <a:rPr lang="en-US" sz="2800" dirty="0"/>
              <a:t>= 4 (2187)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  = </a:t>
            </a:r>
            <a:r>
              <a:rPr lang="en-US" sz="2800" dirty="0"/>
              <a:t>8748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. </a:t>
            </a:r>
            <a:endParaRPr lang="en-US" sz="2800" dirty="0"/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975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Example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Which </a:t>
            </a:r>
            <a:r>
              <a:rPr lang="en-US" sz="2800" dirty="0"/>
              <a:t>term of the geometric sequence is 1/8 if the first term is 4 and common ratio ½</a:t>
            </a:r>
            <a:endParaRPr lang="en-GB" sz="2800" dirty="0"/>
          </a:p>
          <a:p>
            <a:pPr marL="0" indent="0">
              <a:buNone/>
            </a:pPr>
            <a:r>
              <a:rPr lang="en-US" sz="2400" dirty="0"/>
              <a:t>Given	a = first term = </a:t>
            </a:r>
            <a:r>
              <a:rPr lang="en-US" sz="2400" dirty="0" smtClean="0"/>
              <a:t>4</a:t>
            </a:r>
            <a:r>
              <a:rPr lang="en-GB" sz="2400" dirty="0"/>
              <a:t> </a:t>
            </a:r>
            <a:r>
              <a:rPr lang="en-GB" sz="2400" dirty="0" smtClean="0"/>
              <a:t>, </a:t>
            </a:r>
            <a:r>
              <a:rPr lang="en-US" sz="2400" dirty="0" smtClean="0"/>
              <a:t>r </a:t>
            </a:r>
            <a:r>
              <a:rPr lang="en-US" sz="2400" dirty="0"/>
              <a:t>= common ratio = </a:t>
            </a:r>
            <a:r>
              <a:rPr lang="en-US" sz="2400" dirty="0" smtClean="0"/>
              <a:t>½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value of the nth term = 1/</a:t>
            </a:r>
            <a:r>
              <a:rPr lang="en-US" sz="2400" dirty="0" smtClean="0"/>
              <a:t>8</a:t>
            </a:r>
            <a:r>
              <a:rPr lang="en-GB" sz="2400" dirty="0" smtClean="0"/>
              <a:t>, </a:t>
            </a:r>
            <a:r>
              <a:rPr lang="en-US" sz="2400" dirty="0" smtClean="0"/>
              <a:t>n </a:t>
            </a:r>
            <a:r>
              <a:rPr lang="en-US" sz="2400" dirty="0"/>
              <a:t>= term number = ?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 Since</a:t>
            </a:r>
            <a:r>
              <a:rPr lang="en-US" sz="2400" dirty="0"/>
              <a:t>	</a:t>
            </a:r>
            <a:r>
              <a:rPr lang="en-US" sz="2400" dirty="0" smtClean="0"/>
              <a:t>    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ar</a:t>
            </a:r>
            <a:r>
              <a:rPr lang="en-US" sz="2400" baseline="30000" dirty="0"/>
              <a:t>n-1</a:t>
            </a:r>
            <a:r>
              <a:rPr lang="en-US" sz="2400" dirty="0"/>
              <a:t>	</a:t>
            </a:r>
            <a:r>
              <a:rPr lang="en-US" sz="2400" dirty="0" smtClean="0"/>
              <a:t>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Hence </a:t>
            </a:r>
            <a:r>
              <a:rPr lang="en-US" sz="2400" dirty="0"/>
              <a:t>1/8 is the 6th term of the given G.P.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75617"/>
            <a:ext cx="5334000" cy="229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90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Write </a:t>
            </a:r>
            <a:r>
              <a:rPr lang="en-US" sz="2800" dirty="0"/>
              <a:t>the geometric sequence with positive terms whose second term is 9 and fourth term is 1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i="1" dirty="0" smtClean="0"/>
              <a:t>Solution</a:t>
            </a:r>
          </a:p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b="1" dirty="0"/>
              <a:t>a</a:t>
            </a:r>
            <a:r>
              <a:rPr lang="en-US" sz="2400" dirty="0"/>
              <a:t> be the first term and </a:t>
            </a:r>
            <a:r>
              <a:rPr lang="en-US" sz="2400" b="1" dirty="0"/>
              <a:t>r</a:t>
            </a:r>
            <a:r>
              <a:rPr lang="en-US" sz="2400" dirty="0"/>
              <a:t> be the common ratio of the geometric sequence. </a:t>
            </a:r>
            <a:r>
              <a:rPr lang="pt-BR" sz="2400" dirty="0" err="1"/>
              <a:t>Then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	</a:t>
            </a:r>
            <a:r>
              <a:rPr lang="pt-BR" sz="2400" dirty="0" err="1" smtClean="0"/>
              <a:t>a</a:t>
            </a:r>
            <a:r>
              <a:rPr lang="pt-BR" sz="2400" baseline="-25000" dirty="0" err="1" smtClean="0"/>
              <a:t>n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 n-1</a:t>
            </a:r>
            <a:r>
              <a:rPr lang="pt-BR" sz="2400" dirty="0"/>
              <a:t>		</a:t>
            </a:r>
            <a:r>
              <a:rPr lang="pt-BR" sz="2400" dirty="0" err="1"/>
              <a:t>n</a:t>
            </a:r>
            <a:r>
              <a:rPr lang="pt-BR" sz="2400" dirty="0"/>
              <a:t> </a:t>
            </a:r>
            <a:r>
              <a:rPr lang="en-US" sz="2400" dirty="0">
                <a:sym typeface="Symbol"/>
              </a:rPr>
              <a:t></a:t>
            </a:r>
            <a:r>
              <a:rPr lang="pt-BR" sz="2400" dirty="0"/>
              <a:t>1</a:t>
            </a:r>
            <a:endParaRPr lang="en-GB" sz="2400" dirty="0"/>
          </a:p>
          <a:p>
            <a:pPr marL="0" indent="0">
              <a:buNone/>
            </a:pPr>
            <a:r>
              <a:rPr lang="pt-BR" sz="2400" dirty="0" err="1" smtClean="0"/>
              <a:t>Now</a:t>
            </a:r>
            <a:r>
              <a:rPr lang="pt-BR" sz="2400" dirty="0" smtClean="0"/>
              <a:t>  a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 2-</a:t>
            </a:r>
            <a:r>
              <a:rPr lang="pt-BR" sz="2400" baseline="30000" dirty="0" smtClean="0"/>
              <a:t>1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pt-BR" sz="2400" dirty="0">
                <a:sym typeface="Symbol"/>
              </a:rPr>
              <a:t> </a:t>
            </a:r>
            <a:r>
              <a:rPr lang="pt-BR" sz="2400" dirty="0" smtClean="0">
                <a:sym typeface="Symbol"/>
              </a:rPr>
              <a:t>     </a:t>
            </a:r>
            <a:r>
              <a:rPr lang="pt-BR" sz="2400" dirty="0" smtClean="0"/>
              <a:t>9  </a:t>
            </a:r>
            <a:r>
              <a:rPr lang="pt-BR" sz="2400" dirty="0"/>
              <a:t>= ar………………….(1)</a:t>
            </a:r>
            <a:endParaRPr lang="en-GB" sz="2400" dirty="0"/>
          </a:p>
          <a:p>
            <a:pPr marL="0" indent="0">
              <a:buNone/>
            </a:pPr>
            <a:r>
              <a:rPr lang="pt-BR" sz="2400" dirty="0" err="1"/>
              <a:t>Also</a:t>
            </a:r>
            <a:r>
              <a:rPr lang="pt-BR" sz="2400" dirty="0"/>
              <a:t>	</a:t>
            </a:r>
            <a:r>
              <a:rPr lang="pt-BR" sz="2400" dirty="0" smtClean="0"/>
              <a:t>a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4-1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</a:t>
            </a:r>
            <a:r>
              <a:rPr lang="en-US" sz="2400" dirty="0" smtClean="0"/>
              <a:t>1  </a:t>
            </a:r>
            <a:r>
              <a:rPr lang="en-US" sz="2400" dirty="0"/>
              <a:t>= </a:t>
            </a:r>
            <a:r>
              <a:rPr lang="en-US" sz="2400" dirty="0" err="1"/>
              <a:t>ar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…</a:t>
            </a:r>
            <a:r>
              <a:rPr lang="en-US" sz="2400" dirty="0"/>
              <a:t>………………(2</a:t>
            </a:r>
            <a:r>
              <a:rPr lang="en-US" sz="2400" dirty="0" smtClean="0"/>
              <a:t>)</a:t>
            </a:r>
            <a:endParaRPr lang="en-GB" sz="2800" dirty="0"/>
          </a:p>
          <a:p>
            <a:pPr marL="0" indent="0">
              <a:buNone/>
            </a:pPr>
            <a:r>
              <a:rPr lang="en-US" sz="2400" dirty="0" smtClean="0"/>
              <a:t>    Dividing </a:t>
            </a:r>
            <a:r>
              <a:rPr lang="en-US" sz="2400" dirty="0"/>
              <a:t>(2) by (1), we get,</a:t>
            </a:r>
            <a:endParaRPr lang="en-GB" sz="24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370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Sequence and Series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400" dirty="0" smtClean="0"/>
              <a:t>Substituting </a:t>
            </a:r>
            <a:r>
              <a:rPr lang="en-US" sz="2400" dirty="0"/>
              <a:t>r = 1/3 in (1), we </a:t>
            </a:r>
            <a:r>
              <a:rPr lang="en-US" sz="2400" dirty="0" smtClean="0"/>
              <a:t>get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Hence </a:t>
            </a:r>
            <a:r>
              <a:rPr lang="en-US" sz="2400" dirty="0"/>
              <a:t>the geometric sequence </a:t>
            </a:r>
            <a:r>
              <a:rPr lang="en-US" sz="2400" dirty="0" smtClean="0"/>
              <a:t>is 27</a:t>
            </a:r>
            <a:r>
              <a:rPr lang="en-US" sz="2400" dirty="0"/>
              <a:t>, 9, 3, 1, 1/3, 1/9, 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81078"/>
            <a:ext cx="4191000" cy="150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" y="1524000"/>
            <a:ext cx="715060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Series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Series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The sum of the terms of a sequence forms a series. If  a</a:t>
            </a:r>
            <a:r>
              <a:rPr lang="en-US" sz="2800" baseline="-25000" dirty="0"/>
              <a:t>1</a:t>
            </a:r>
            <a:r>
              <a:rPr lang="en-US" sz="2800" dirty="0"/>
              <a:t>, a</a:t>
            </a:r>
            <a:r>
              <a:rPr lang="en-US" sz="2800" baseline="-25000" dirty="0"/>
              <a:t>2</a:t>
            </a:r>
            <a:r>
              <a:rPr lang="en-US" sz="2800" dirty="0"/>
              <a:t>, a</a:t>
            </a:r>
            <a:r>
              <a:rPr lang="en-US" sz="2800" baseline="-25000" dirty="0"/>
              <a:t>3</a:t>
            </a:r>
            <a:r>
              <a:rPr lang="en-US" sz="2800" dirty="0"/>
              <a:t>, … </a:t>
            </a:r>
            <a:r>
              <a:rPr lang="en-US" sz="2800" dirty="0" smtClean="0"/>
              <a:t>represent </a:t>
            </a:r>
            <a:r>
              <a:rPr lang="en-US" sz="2800" dirty="0"/>
              <a:t>a sequence of numbers, then the corresponding series is 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+ a</a:t>
            </a:r>
            <a:r>
              <a:rPr lang="en-US" sz="2800" baseline="-25000" dirty="0"/>
              <a:t>2</a:t>
            </a:r>
            <a:r>
              <a:rPr lang="en-US" sz="2800" dirty="0"/>
              <a:t> + a</a:t>
            </a:r>
            <a:r>
              <a:rPr lang="en-US" sz="2800" baseline="-25000" dirty="0"/>
              <a:t>3</a:t>
            </a:r>
            <a:r>
              <a:rPr lang="en-US" sz="2800" dirty="0"/>
              <a:t> + </a:t>
            </a:r>
            <a:r>
              <a:rPr lang="en-US" sz="2800" dirty="0" smtClean="0"/>
              <a:t>…</a:t>
            </a:r>
            <a:r>
              <a:rPr lang="en-US" sz="2800" dirty="0"/>
              <a:t> 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i="1" dirty="0" smtClean="0"/>
              <a:t>Summation Notation</a:t>
            </a:r>
          </a:p>
          <a:p>
            <a:pPr>
              <a:buFont typeface="Arial"/>
              <a:buChar char="•"/>
            </a:pPr>
            <a:r>
              <a:rPr lang="en-US" sz="2800" dirty="0"/>
              <a:t>The capital Greek letter sigma </a:t>
            </a:r>
            <a:r>
              <a:rPr lang="en-US" sz="2800" dirty="0">
                <a:sym typeface="Symbol"/>
              </a:rPr>
              <a:t></a:t>
            </a:r>
            <a:r>
              <a:rPr lang="en-US" sz="2800" dirty="0"/>
              <a:t> is used to write a sum in a short hand </a:t>
            </a:r>
            <a:r>
              <a:rPr lang="en-US" sz="2800" dirty="0" smtClean="0"/>
              <a:t>notation, where </a:t>
            </a:r>
            <a:r>
              <a:rPr lang="en-US" sz="2800" dirty="0"/>
              <a:t>k varies from 1 to n represents the sum given in expanded form by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   = </a:t>
            </a: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+ a</a:t>
            </a:r>
            <a:r>
              <a:rPr lang="en-US" sz="2800" baseline="-25000" dirty="0"/>
              <a:t>2</a:t>
            </a:r>
            <a:r>
              <a:rPr lang="en-US" sz="2800" dirty="0"/>
              <a:t> + a</a:t>
            </a:r>
            <a:r>
              <a:rPr lang="en-US" sz="2800" baseline="-25000" dirty="0"/>
              <a:t>3</a:t>
            </a:r>
            <a:r>
              <a:rPr lang="en-US" sz="2800" dirty="0"/>
              <a:t> + … + a</a:t>
            </a:r>
            <a:r>
              <a:rPr lang="en-US" sz="2800" baseline="-25000" dirty="0"/>
              <a:t>n</a:t>
            </a:r>
            <a:endParaRPr lang="en-GB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US" sz="2800" dirty="0">
              <a:latin typeface="Arial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762000" cy="89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More generally if m and n are integers and m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n, then the summation from k equal m to n of </a:t>
            </a:r>
            <a:r>
              <a:rPr lang="en-US" sz="2800" dirty="0" err="1"/>
              <a:t>a</a:t>
            </a:r>
            <a:r>
              <a:rPr lang="en-US" sz="2800" baseline="-25000" dirty="0" err="1"/>
              <a:t>k</a:t>
            </a:r>
            <a:r>
              <a:rPr lang="en-US" sz="2800" dirty="0"/>
              <a:t> </a:t>
            </a:r>
            <a:r>
              <a:rPr lang="en-US" sz="2800" dirty="0" smtClean="0"/>
              <a:t>is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Here </a:t>
            </a:r>
            <a:r>
              <a:rPr lang="en-US" sz="2800" b="1" dirty="0"/>
              <a:t>k</a:t>
            </a:r>
            <a:r>
              <a:rPr lang="en-US" sz="2800" dirty="0"/>
              <a:t> is called the index of the summation;  </a:t>
            </a:r>
            <a:r>
              <a:rPr lang="en-US" sz="2800" b="1" dirty="0"/>
              <a:t>m</a:t>
            </a:r>
            <a:r>
              <a:rPr lang="en-US" sz="2800" dirty="0"/>
              <a:t> the lower limit of the summation and </a:t>
            </a:r>
            <a:r>
              <a:rPr lang="en-US" sz="2800" b="1" dirty="0"/>
              <a:t>n</a:t>
            </a:r>
            <a:r>
              <a:rPr lang="en-US" sz="2800" dirty="0"/>
              <a:t> the upper limit of the summation.</a:t>
            </a:r>
            <a:endParaRPr lang="en-GB" sz="2800" dirty="0"/>
          </a:p>
          <a:p>
            <a:pPr>
              <a:buFont typeface="Arial"/>
              <a:buChar char="•"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/>
              <a:t>Computing Summation</a:t>
            </a:r>
          </a:p>
          <a:p>
            <a:pPr marL="0" indent="0">
              <a:buNone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</a:t>
            </a:r>
            <a:r>
              <a:rPr lang="en-US" sz="2800" baseline="-25000" dirty="0"/>
              <a:t>0</a:t>
            </a:r>
            <a:r>
              <a:rPr lang="en-US" sz="2800" dirty="0"/>
              <a:t> = 2, a</a:t>
            </a:r>
            <a:r>
              <a:rPr lang="en-US" sz="2800" baseline="-25000" dirty="0"/>
              <a:t>1</a:t>
            </a:r>
            <a:r>
              <a:rPr lang="en-US" sz="2800" dirty="0"/>
              <a:t> = 3, a</a:t>
            </a:r>
            <a:r>
              <a:rPr lang="en-US" sz="2800" baseline="-25000" dirty="0"/>
              <a:t>2</a:t>
            </a:r>
            <a:r>
              <a:rPr lang="en-US" sz="2800" dirty="0"/>
              <a:t> = -2, a</a:t>
            </a:r>
            <a:r>
              <a:rPr lang="en-US" sz="2800" baseline="-25000" dirty="0"/>
              <a:t>3</a:t>
            </a:r>
            <a:r>
              <a:rPr lang="en-US" sz="2800" dirty="0"/>
              <a:t> = 1 and a</a:t>
            </a:r>
            <a:r>
              <a:rPr lang="en-US" sz="2800" baseline="-25000" dirty="0"/>
              <a:t>4</a:t>
            </a:r>
            <a:r>
              <a:rPr lang="en-US" sz="2800" dirty="0"/>
              <a:t> = 0</a:t>
            </a:r>
            <a:r>
              <a:rPr lang="en-US" sz="2800" dirty="0" smtClean="0"/>
              <a:t>. Compute </a:t>
            </a:r>
            <a:r>
              <a:rPr lang="en-US" sz="2800" dirty="0"/>
              <a:t>each of the summations</a:t>
            </a:r>
            <a:r>
              <a:rPr lang="en-US" dirty="0"/>
              <a:t>: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  <a:defRPr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pt-BR" dirty="0" smtClean="0"/>
              <a:t>        </a:t>
            </a:r>
            <a:r>
              <a:rPr lang="pt-BR" sz="2400" dirty="0" smtClean="0"/>
              <a:t>=</a:t>
            </a:r>
            <a:r>
              <a:rPr lang="pt-BR" dirty="0" smtClean="0"/>
              <a:t> </a:t>
            </a:r>
            <a:r>
              <a:rPr lang="pt-BR" sz="2400" dirty="0"/>
              <a:t>a</a:t>
            </a:r>
            <a:r>
              <a:rPr lang="pt-BR" sz="2400" baseline="-25000" dirty="0"/>
              <a:t>0</a:t>
            </a:r>
            <a:r>
              <a:rPr lang="pt-BR" sz="2400" dirty="0"/>
              <a:t> + a</a:t>
            </a:r>
            <a:r>
              <a:rPr lang="pt-BR" sz="2400" baseline="-25000" dirty="0"/>
              <a:t>1</a:t>
            </a:r>
            <a:r>
              <a:rPr lang="pt-BR" sz="2400" dirty="0"/>
              <a:t> + a</a:t>
            </a:r>
            <a:r>
              <a:rPr lang="pt-BR" sz="2400" baseline="-25000" dirty="0"/>
              <a:t>2</a:t>
            </a:r>
            <a:r>
              <a:rPr lang="pt-BR" sz="2400" dirty="0"/>
              <a:t> + a</a:t>
            </a:r>
            <a:r>
              <a:rPr lang="pt-BR" sz="2400" baseline="-25000" dirty="0"/>
              <a:t>3</a:t>
            </a:r>
            <a:r>
              <a:rPr lang="pt-BR" sz="2400" dirty="0"/>
              <a:t> + </a:t>
            </a:r>
            <a:r>
              <a:rPr lang="pt-BR" sz="2400" dirty="0" smtClean="0"/>
              <a:t>a</a:t>
            </a:r>
            <a:r>
              <a:rPr lang="pt-BR" sz="2400" baseline="-25000" dirty="0" smtClean="0"/>
              <a:t>4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= </a:t>
            </a:r>
            <a:r>
              <a:rPr lang="pt-BR" sz="2400" dirty="0"/>
              <a:t>2 + 3 + (-2) + 1 + 0  = </a:t>
            </a:r>
            <a:r>
              <a:rPr lang="pt-BR" sz="2400" dirty="0" smtClean="0"/>
              <a:t>4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          </a:t>
            </a:r>
            <a:r>
              <a:rPr lang="pt-BR" sz="2400" dirty="0" smtClean="0"/>
              <a:t>= a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</a:t>
            </a:r>
            <a:r>
              <a:rPr lang="pt-BR" sz="2400" dirty="0"/>
              <a:t>+ a</a:t>
            </a:r>
            <a:r>
              <a:rPr lang="pt-BR" sz="2400" baseline="-25000" dirty="0"/>
              <a:t>2</a:t>
            </a:r>
            <a:r>
              <a:rPr lang="pt-BR" sz="2400" dirty="0"/>
              <a:t> + a</a:t>
            </a:r>
            <a:r>
              <a:rPr lang="pt-BR" sz="2400" baseline="-25000" dirty="0"/>
              <a:t>4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          = </a:t>
            </a:r>
            <a:r>
              <a:rPr lang="pt-BR" sz="2400" dirty="0"/>
              <a:t>2 + (-2) + 0  = </a:t>
            </a:r>
          </a:p>
          <a:p>
            <a:pPr marL="0" indent="0">
              <a:buNone/>
            </a:pPr>
            <a:r>
              <a:rPr lang="pt-BR" sz="2400" dirty="0" smtClean="0"/>
              <a:t>          = a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 </a:t>
            </a:r>
            <a:r>
              <a:rPr lang="en-US" sz="2400" dirty="0"/>
              <a:t>= 3  </a:t>
            </a:r>
            <a:endParaRPr lang="en-GB" sz="2400" dirty="0"/>
          </a:p>
          <a:p>
            <a:pPr marL="0" indent="0">
              <a:buNone/>
              <a:defRPr/>
            </a:pPr>
            <a:endParaRPr lang="en-US" sz="2400" dirty="0" smtClean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601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105401"/>
            <a:ext cx="71845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59" y="5867400"/>
            <a:ext cx="64994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27632"/>
            <a:ext cx="8382000" cy="477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Arithmetic series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The sum of the terms of an arithmetic sequence forms an arithmetic series (A.S). For </a:t>
            </a:r>
            <a:r>
              <a:rPr lang="en-US" sz="2800" dirty="0" smtClean="0"/>
              <a:t>example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1 </a:t>
            </a:r>
            <a:r>
              <a:rPr lang="en-US" sz="2800" dirty="0"/>
              <a:t>+ 3 + 5 + 7 + </a:t>
            </a:r>
            <a:r>
              <a:rPr lang="en-US" sz="2800" dirty="0" smtClean="0"/>
              <a:t>…is </a:t>
            </a:r>
            <a:r>
              <a:rPr lang="en-US" sz="2800" dirty="0"/>
              <a:t>an arithmetic series of positive </a:t>
            </a:r>
            <a:r>
              <a:rPr lang="en-US" sz="2800" dirty="0" smtClean="0"/>
              <a:t>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odd </a:t>
            </a:r>
            <a:r>
              <a:rPr lang="en-US" sz="2800" dirty="0"/>
              <a:t>integers.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In general, if a is the first term and d the common difference of an arithmetic series, then the series is given as:  a + (</a:t>
            </a:r>
            <a:r>
              <a:rPr lang="en-US" sz="2800" dirty="0" err="1"/>
              <a:t>a+d</a:t>
            </a:r>
            <a:r>
              <a:rPr lang="en-US" sz="2800" dirty="0"/>
              <a:t>) + (a+2d) +…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Sum of n Terms of an Arithmetic Series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5" y="1648222"/>
            <a:ext cx="8915400" cy="5181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a be the first term and d be the common difference of an arithmetic series. Then its nth term is: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a + (n - 1)d;	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S</a:t>
            </a:r>
            <a:r>
              <a:rPr lang="en-US" sz="2800" baseline="-25000" dirty="0" err="1"/>
              <a:t>n</a:t>
            </a:r>
            <a:r>
              <a:rPr lang="en-US" sz="2800" dirty="0"/>
              <a:t> denotes the sum of first n terms of the A.S, then</a:t>
            </a:r>
            <a:endParaRPr lang="en-GB" sz="2800" dirty="0"/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S</a:t>
            </a:r>
            <a:r>
              <a:rPr lang="pt-BR" sz="2800" baseline="-25000" dirty="0" smtClean="0"/>
              <a:t>n</a:t>
            </a:r>
            <a:r>
              <a:rPr lang="pt-BR" sz="2800" dirty="0" smtClean="0"/>
              <a:t> = </a:t>
            </a:r>
            <a:r>
              <a:rPr lang="pt-BR" sz="2800" dirty="0" err="1" smtClean="0"/>
              <a:t>n</a:t>
            </a:r>
            <a:r>
              <a:rPr lang="pt-BR" sz="2800" dirty="0"/>
              <a:t>/2 [2 a + (</a:t>
            </a:r>
            <a:r>
              <a:rPr lang="pt-BR" sz="2800" dirty="0" err="1"/>
              <a:t>n</a:t>
            </a:r>
            <a:r>
              <a:rPr lang="pt-BR" sz="2800" dirty="0"/>
              <a:t> - 1) </a:t>
            </a:r>
            <a:r>
              <a:rPr lang="pt-BR" sz="2800" dirty="0" err="1" smtClean="0"/>
              <a:t>d</a:t>
            </a:r>
            <a:r>
              <a:rPr lang="pt-BR" sz="2800" dirty="0" smtClean="0"/>
              <a:t>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Q: Find </a:t>
            </a:r>
            <a:r>
              <a:rPr lang="en-US" sz="2400" dirty="0"/>
              <a:t>the sum of first n natural numbers.</a:t>
            </a:r>
            <a:endParaRPr lang="en-GB" sz="2400" dirty="0"/>
          </a:p>
          <a:p>
            <a:pPr marL="0" indent="0">
              <a:buNone/>
            </a:pPr>
            <a:r>
              <a:rPr lang="en-GB" sz="2400" b="1" i="1" dirty="0" smtClean="0"/>
              <a:t>Solution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= 1 + 2 + 3 + … + n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Clearly the right hand side forms an arithmetic series with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a </a:t>
            </a:r>
            <a:r>
              <a:rPr lang="pt-BR" sz="2400" dirty="0"/>
              <a:t>= 1,   </a:t>
            </a:r>
            <a:r>
              <a:rPr lang="pt-BR" sz="2400" dirty="0" err="1"/>
              <a:t>d</a:t>
            </a:r>
            <a:r>
              <a:rPr lang="pt-BR" sz="2400" dirty="0"/>
              <a:t> = 2 - 1 = 1	</a:t>
            </a:r>
            <a:r>
              <a:rPr lang="pt-BR" sz="2400" dirty="0" err="1"/>
              <a:t>and</a:t>
            </a:r>
            <a:r>
              <a:rPr lang="pt-BR" sz="2400" dirty="0"/>
              <a:t>	</a:t>
            </a:r>
            <a:r>
              <a:rPr lang="pt-BR" sz="2400" dirty="0" err="1"/>
              <a:t>n</a:t>
            </a:r>
            <a:r>
              <a:rPr lang="pt-BR" sz="2400" dirty="0"/>
              <a:t> = </a:t>
            </a:r>
            <a:r>
              <a:rPr lang="pt-BR" sz="2400" dirty="0" err="1"/>
              <a:t>n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89400"/>
            <a:ext cx="6048866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Geometric Series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The sum of the terms of a geometric sequence forms a geometric series (G.S.).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For example1 </a:t>
            </a:r>
            <a:r>
              <a:rPr lang="en-US" sz="2800" dirty="0"/>
              <a:t>+ 2 + 4 + 8 + 16 + </a:t>
            </a:r>
            <a:r>
              <a:rPr lang="en-US" sz="2800" dirty="0" smtClean="0"/>
              <a:t>…is </a:t>
            </a:r>
            <a:r>
              <a:rPr lang="en-US" sz="2800" dirty="0"/>
              <a:t>geometric series.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In general, if </a:t>
            </a:r>
            <a:r>
              <a:rPr lang="en-US" sz="2800" b="1" dirty="0"/>
              <a:t>a</a:t>
            </a:r>
            <a:r>
              <a:rPr lang="en-US" sz="2800" dirty="0"/>
              <a:t> is the first term and </a:t>
            </a:r>
            <a:r>
              <a:rPr lang="en-US" sz="2800" b="1" dirty="0"/>
              <a:t>r</a:t>
            </a:r>
            <a:r>
              <a:rPr lang="en-US" sz="2800" dirty="0"/>
              <a:t> the common ratio of a geometric series, then the series is given as: a + </a:t>
            </a:r>
            <a:r>
              <a:rPr lang="en-US" sz="2800" dirty="0" err="1"/>
              <a:t>ar</a:t>
            </a:r>
            <a:r>
              <a:rPr lang="en-US" sz="2800" dirty="0"/>
              <a:t> + ar</a:t>
            </a:r>
            <a:r>
              <a:rPr lang="en-US" sz="2800" baseline="30000" dirty="0"/>
              <a:t>2</a:t>
            </a:r>
            <a:r>
              <a:rPr lang="en-US" sz="2800" dirty="0"/>
              <a:t> + ar</a:t>
            </a:r>
            <a:r>
              <a:rPr lang="en-US" sz="2800" baseline="30000" dirty="0"/>
              <a:t>3</a:t>
            </a:r>
            <a:r>
              <a:rPr lang="en-US" sz="2800" dirty="0"/>
              <a:t> + …</a:t>
            </a:r>
            <a:endParaRPr lang="en-GB" sz="28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Sum of n Terms of a Geometric Series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The following formula is used to find sum of n terms of Geometric series.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r>
              <a:rPr lang="en-US" sz="2800" b="1" i="1" dirty="0" smtClean="0"/>
              <a:t>Example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Find </a:t>
            </a:r>
            <a:r>
              <a:rPr lang="en-US" sz="2800" dirty="0"/>
              <a:t>the sum of the geometric series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5486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5245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32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Sequence</a:t>
            </a:r>
            <a:endParaRPr lang="en-US" sz="3200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Sequence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sequence is just a list of elements usually written in a row. </a:t>
            </a:r>
            <a:r>
              <a:rPr lang="en-US" sz="2800" dirty="0" smtClean="0"/>
              <a:t>For example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1,2,3,4,5</a:t>
            </a:r>
            <a:r>
              <a:rPr lang="en-US" sz="2800" dirty="0"/>
              <a:t>,... </a:t>
            </a:r>
          </a:p>
          <a:p>
            <a:pPr>
              <a:buFont typeface="Arial"/>
              <a:buChar char="•"/>
            </a:pPr>
            <a:r>
              <a:rPr lang="en-US" sz="2800" dirty="0"/>
              <a:t>4, 8, 12, 16, 20,... </a:t>
            </a:r>
          </a:p>
          <a:p>
            <a:pPr>
              <a:buFont typeface="Arial"/>
              <a:buChar char="•"/>
            </a:pPr>
            <a:r>
              <a:rPr lang="en-US" sz="2800" dirty="0"/>
              <a:t>2,4,8,16,32,... </a:t>
            </a:r>
          </a:p>
          <a:p>
            <a:pPr>
              <a:buFont typeface="Arial"/>
              <a:buChar char="•"/>
            </a:pPr>
            <a:r>
              <a:rPr lang="en-US" sz="2800" dirty="0"/>
              <a:t>1, 1/2, 1/3, 1/4, 1/5, ... </a:t>
            </a:r>
          </a:p>
          <a:p>
            <a:pPr>
              <a:buFont typeface="Arial"/>
              <a:buChar char="•"/>
            </a:pPr>
            <a:r>
              <a:rPr lang="en-US" sz="2800" dirty="0"/>
              <a:t>1,4,9,16,25,... </a:t>
            </a:r>
          </a:p>
          <a:p>
            <a:pPr>
              <a:buFont typeface="Arial"/>
              <a:buChar char="•"/>
            </a:pPr>
            <a:r>
              <a:rPr lang="en-US" sz="2800" dirty="0"/>
              <a:t>1,-1,1,-1,1,-1,...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Solution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In the given geometric series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362200"/>
            <a:ext cx="438027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5012"/>
            <a:ext cx="5299841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6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Formal Definition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sequence is a function whose domain is the set of integers greater than or equal to a particular integer </a:t>
            </a:r>
            <a:r>
              <a:rPr lang="en-US" sz="2800" dirty="0" smtClean="0"/>
              <a:t>no.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Usually </a:t>
            </a:r>
            <a:r>
              <a:rPr lang="en-US" sz="2800" dirty="0"/>
              <a:t>this set is the set of Natural numbers {1, 2, 3, ...} or the set of whole numbers {0, 1, 2, 3, ...}.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/>
              <a:t>We use the notation </a:t>
            </a:r>
            <a:r>
              <a:rPr lang="en-US" sz="2800" b="1" dirty="0"/>
              <a:t>a</a:t>
            </a:r>
            <a:r>
              <a:rPr lang="en-US" sz="2800" b="1" baseline="-25000" dirty="0"/>
              <a:t>n</a:t>
            </a:r>
            <a:r>
              <a:rPr lang="en-US" sz="2800" b="1" dirty="0"/>
              <a:t> </a:t>
            </a:r>
            <a:r>
              <a:rPr lang="en-US" sz="2800" dirty="0"/>
              <a:t>to denote the image of the integer n, and call it a term of the sequence. Thus </a:t>
            </a:r>
            <a:r>
              <a:rPr lang="en-US" sz="2800" dirty="0" smtClean="0"/>
              <a:t>a1</a:t>
            </a:r>
            <a:r>
              <a:rPr lang="en-US" sz="2800" dirty="0"/>
              <a:t>, a2, a3, a4 ..., an, </a:t>
            </a:r>
            <a:r>
              <a:rPr lang="en-US" sz="2800" dirty="0" smtClean="0"/>
              <a:t>…represent </a:t>
            </a:r>
            <a:r>
              <a:rPr lang="en-US" sz="2800" dirty="0"/>
              <a:t>the terms of a sequence defined on the set of natural numbers N.</a:t>
            </a:r>
            <a:br>
              <a:rPr lang="en-US" sz="2800" dirty="0"/>
            </a:br>
            <a:endParaRPr lang="en-US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Finding Terms of a sequence given by an explicit</a:t>
            </a:r>
            <a:endParaRPr lang="en-US" sz="2800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An explicit formula or general formula for a sequence is a rule that shows how the values of </a:t>
            </a:r>
            <a:r>
              <a:rPr lang="en-US" sz="2800" dirty="0" err="1"/>
              <a:t>a</a:t>
            </a:r>
            <a:r>
              <a:rPr lang="en-US" sz="2800" baseline="-25000" dirty="0" err="1"/>
              <a:t>k</a:t>
            </a:r>
            <a:r>
              <a:rPr lang="en-US" sz="2800" dirty="0"/>
              <a:t> depends on k. </a:t>
            </a:r>
          </a:p>
          <a:p>
            <a:pPr marL="0" indent="0">
              <a:buNone/>
            </a:pPr>
            <a:r>
              <a:rPr lang="en-US" sz="2800" b="1" dirty="0" smtClean="0"/>
              <a:t>Example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/>
              <a:t>Define a sequence a1, a2, a3, ... by the explicit formula </a:t>
            </a:r>
            <a:endParaRPr lang="en-US" sz="2800" dirty="0" smtClean="0"/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>
              <a:buFont typeface="Arial"/>
              <a:buChar char="•"/>
              <a:defRPr/>
            </a:pPr>
            <a:r>
              <a:rPr lang="en-US" sz="2800" dirty="0" smtClean="0">
                <a:latin typeface="Arial" charset="0"/>
              </a:rPr>
              <a:t>The first four term of the sequence are</a:t>
            </a:r>
            <a:endParaRPr lang="en-US" sz="2800" dirty="0">
              <a:latin typeface="Arial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0"/>
            <a:ext cx="6784848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3886200" cy="704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  <a:endParaRPr lang="en-US" sz="3200">
              <a:latin typeface="Arial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Example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Write </a:t>
            </a:r>
            <a:r>
              <a:rPr lang="en-US" sz="2800" dirty="0"/>
              <a:t>the first four terms of the sequence defined by the </a:t>
            </a:r>
            <a:r>
              <a:rPr lang="en-US" sz="2800" dirty="0" smtClean="0"/>
              <a:t>formula</a:t>
            </a:r>
            <a:r>
              <a:rPr lang="en-GB" sz="2800" dirty="0"/>
              <a:t> </a:t>
            </a:r>
            <a:r>
              <a:rPr lang="en-US" sz="2800" dirty="0" err="1" smtClean="0"/>
              <a:t>bj</a:t>
            </a:r>
            <a:r>
              <a:rPr lang="en-US" sz="2800" dirty="0" smtClean="0"/>
              <a:t> </a:t>
            </a:r>
            <a:r>
              <a:rPr lang="en-US" sz="2800" dirty="0"/>
              <a:t>= 1 + 2</a:t>
            </a:r>
            <a:r>
              <a:rPr lang="en-US" sz="2800" baseline="30000" dirty="0"/>
              <a:t>j</a:t>
            </a:r>
            <a:r>
              <a:rPr lang="en-US" sz="2800" dirty="0"/>
              <a:t>, for all integers j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</a:t>
            </a:r>
            <a:r>
              <a:rPr lang="en-US" sz="2800" dirty="0" smtClean="0"/>
              <a:t>0</a:t>
            </a:r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0</a:t>
            </a:r>
            <a:r>
              <a:rPr lang="en-US" sz="2800" dirty="0"/>
              <a:t> = 1 + 2</a:t>
            </a:r>
            <a:r>
              <a:rPr lang="en-US" sz="2800" baseline="30000" dirty="0"/>
              <a:t>0</a:t>
            </a:r>
            <a:r>
              <a:rPr lang="en-US" sz="2800" dirty="0"/>
              <a:t> = 1 + 1 = 2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1</a:t>
            </a:r>
            <a:r>
              <a:rPr lang="en-US" sz="2800" dirty="0"/>
              <a:t> = 1 + 2</a:t>
            </a:r>
            <a:r>
              <a:rPr lang="en-US" sz="2800" baseline="30000" dirty="0"/>
              <a:t>1</a:t>
            </a:r>
            <a:r>
              <a:rPr lang="en-US" sz="2800" dirty="0"/>
              <a:t> = 1 + 2 = 3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2</a:t>
            </a:r>
            <a:r>
              <a:rPr lang="en-US" sz="2800" dirty="0"/>
              <a:t> = 1 + 2</a:t>
            </a:r>
            <a:r>
              <a:rPr lang="en-US" sz="2800" baseline="30000" dirty="0"/>
              <a:t>2</a:t>
            </a:r>
            <a:r>
              <a:rPr lang="en-US" sz="2800" dirty="0"/>
              <a:t> = 1 + 4 = 5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3</a:t>
            </a:r>
            <a:r>
              <a:rPr lang="en-US" sz="2800" dirty="0"/>
              <a:t> = 1 + 2</a:t>
            </a:r>
            <a:r>
              <a:rPr lang="en-US" sz="2800" baseline="30000" dirty="0"/>
              <a:t>3</a:t>
            </a:r>
            <a:r>
              <a:rPr lang="en-US" sz="2800" dirty="0"/>
              <a:t> = 1 + 8 = 9</a:t>
            </a: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Compute the first six terms of the sequence defined by the formula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1+ (-1)</a:t>
            </a:r>
            <a:r>
              <a:rPr lang="en-US" sz="2800" baseline="30000" dirty="0"/>
              <a:t> n</a:t>
            </a:r>
            <a:r>
              <a:rPr lang="en-US" sz="2800" dirty="0"/>
              <a:t> for all integers 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0</a:t>
            </a:r>
            <a:endParaRPr lang="en-GB" sz="2800" dirty="0"/>
          </a:p>
          <a:p>
            <a:pPr marL="0" indent="0">
              <a:buNone/>
            </a:pPr>
            <a:r>
              <a:rPr lang="fr-FR" sz="2800" b="1" i="1" dirty="0" smtClean="0"/>
              <a:t>Solution</a:t>
            </a:r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fr-FR" sz="2800" baseline="30000" dirty="0"/>
              <a:t> 0</a:t>
            </a:r>
            <a:r>
              <a:rPr lang="fr-FR" sz="2800" dirty="0"/>
              <a:t>= 1 + 1 = 2		</a:t>
            </a:r>
            <a:endParaRPr lang="fr-FR" sz="2800" dirty="0" smtClean="0"/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en-US" sz="2800" baseline="30000" dirty="0"/>
              <a:t>1</a:t>
            </a:r>
            <a:r>
              <a:rPr lang="fr-FR" sz="2800" dirty="0"/>
              <a:t> = 1 + (-1) = 0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fr-FR" sz="2800" dirty="0"/>
              <a:t>C</a:t>
            </a:r>
            <a:r>
              <a:rPr lang="fr-FR" sz="2800" baseline="-25000" dirty="0"/>
              <a:t>2</a:t>
            </a:r>
            <a:r>
              <a:rPr lang="fr-FR" sz="2800" dirty="0"/>
              <a:t> = 1 + (-1)</a:t>
            </a:r>
            <a:r>
              <a:rPr lang="fr-FR" sz="2800" baseline="30000" dirty="0"/>
              <a:t>2</a:t>
            </a:r>
            <a:r>
              <a:rPr lang="fr-FR" sz="2800" dirty="0"/>
              <a:t> = 1 + 1 = 2		</a:t>
            </a:r>
            <a:endParaRPr lang="fr-FR" sz="2800" dirty="0" smtClean="0"/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en-US" sz="2800" baseline="30000" dirty="0"/>
              <a:t>3</a:t>
            </a:r>
            <a:r>
              <a:rPr lang="fr-FR" sz="2800" dirty="0"/>
              <a:t> = 1 + (-1) = 0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baseline="-25000" dirty="0"/>
              <a:t>4</a:t>
            </a:r>
            <a:r>
              <a:rPr lang="en-US" sz="2800" dirty="0"/>
              <a:t> = 1 + (-1)</a:t>
            </a:r>
            <a:r>
              <a:rPr lang="en-US" sz="2800" baseline="30000" dirty="0"/>
              <a:t>4</a:t>
            </a:r>
            <a:r>
              <a:rPr lang="en-US" sz="2800" dirty="0"/>
              <a:t> = 1 + 1 = 2		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 </a:t>
            </a:r>
            <a:r>
              <a:rPr lang="en-US" sz="2800" dirty="0"/>
              <a:t>= 1 + (-1)</a:t>
            </a:r>
            <a:r>
              <a:rPr lang="en-US" sz="2800" baseline="30000" dirty="0"/>
              <a:t>5</a:t>
            </a:r>
            <a:r>
              <a:rPr lang="en-US" sz="2800" dirty="0"/>
              <a:t> = 1 + (-1) = 0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Arithmetic sequence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 sequence in which every term after the first is obtained from the preceding term by adding a constant number is called an arithmetic sequence or arithmetic progression (</a:t>
            </a:r>
            <a:r>
              <a:rPr lang="en-US" sz="2800" dirty="0" smtClean="0"/>
              <a:t>A.P)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constant number, being the difference of any two consecutive terms is called the common difference of A.P., commonly denoted by “d”. </a:t>
            </a:r>
          </a:p>
          <a:p>
            <a:pPr marL="0" indent="0">
              <a:buNone/>
            </a:pPr>
            <a:r>
              <a:rPr lang="en-US" sz="2800" b="1" i="1" dirty="0" smtClean="0"/>
              <a:t>Example</a:t>
            </a:r>
            <a:endParaRPr lang="en-US" sz="2800" b="1" i="1" dirty="0"/>
          </a:p>
          <a:p>
            <a:pPr>
              <a:buFont typeface="Arial"/>
              <a:buChar char="•"/>
            </a:pPr>
            <a:r>
              <a:rPr lang="en-US" sz="2800" dirty="0"/>
              <a:t>5, 9, 13, 17, ... (common difference = 4) </a:t>
            </a:r>
          </a:p>
          <a:p>
            <a:pPr>
              <a:buFont typeface="Arial"/>
              <a:buChar char="•"/>
            </a:pPr>
            <a:r>
              <a:rPr lang="en-US" sz="2800" dirty="0"/>
              <a:t>0, -5, -10, -15, ... (common difference = -5) </a:t>
            </a:r>
          </a:p>
          <a:p>
            <a:pPr>
              <a:buFont typeface="Arial"/>
              <a:buChar char="•"/>
            </a:pPr>
            <a:r>
              <a:rPr lang="en-US" sz="2800" dirty="0"/>
              <a:t>x+a,x+3a,x+5a,... (</a:t>
            </a:r>
            <a:r>
              <a:rPr lang="en-US" sz="2800" dirty="0" smtClean="0"/>
              <a:t>common difference</a:t>
            </a:r>
            <a:r>
              <a:rPr lang="en-US" sz="2800" dirty="0"/>
              <a:t>=2a) 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General term of an Arithmetic sequence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term and </a:t>
            </a:r>
            <a:r>
              <a:rPr lang="en-US" sz="2800" b="1" dirty="0"/>
              <a:t>d</a:t>
            </a:r>
            <a:r>
              <a:rPr lang="en-US" sz="2800" dirty="0"/>
              <a:t> be the common difference of an arithmetic sequence. Then the sequence is    a, </a:t>
            </a:r>
            <a:r>
              <a:rPr lang="en-US" sz="2800" dirty="0" err="1"/>
              <a:t>a+d</a:t>
            </a:r>
            <a:r>
              <a:rPr lang="en-US" sz="2800" dirty="0"/>
              <a:t>, a+2d, a+3d, …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a</a:t>
            </a:r>
            <a:r>
              <a:rPr lang="en-US" sz="2800" baseline="-25000" dirty="0" err="1"/>
              <a:t>i</a:t>
            </a:r>
            <a:r>
              <a:rPr lang="en-US" sz="2800" dirty="0"/>
              <a:t>, for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1, represents the terms of the sequence then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= first term = a = a + (1-1)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 = second term = a + d = a + (2-1)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3</a:t>
            </a:r>
            <a:r>
              <a:rPr lang="en-US" sz="2800" dirty="0"/>
              <a:t> = third term = a + 2d = a + (3 -1)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By symmetry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n</a:t>
            </a:r>
            <a:r>
              <a:rPr lang="en-US" sz="2800" dirty="0"/>
              <a:t> = nth term = a + (n - 1)d for all integers n 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1</a:t>
            </a:r>
            <a:r>
              <a:rPr lang="en-GB" sz="2800" dirty="0"/>
              <a:t> </a:t>
            </a: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Words>1524</Words>
  <Application>Microsoft Macintosh PowerPoint</Application>
  <PresentationFormat>On-screen Show (4:3)</PresentationFormat>
  <Paragraphs>231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Pixel</vt:lpstr>
      <vt:lpstr>Discrete Structure</vt:lpstr>
      <vt:lpstr>PowerPoint Presentation</vt:lpstr>
      <vt:lpstr>Sequence</vt:lpstr>
      <vt:lpstr>Continued…</vt:lpstr>
      <vt:lpstr>Finding Terms of a sequence given by an explicit</vt:lpstr>
      <vt:lpstr>Continued…</vt:lpstr>
      <vt:lpstr>Exercise</vt:lpstr>
      <vt:lpstr>Arithmetic sequence</vt:lpstr>
      <vt:lpstr>General term of an Arithmetic sequence</vt:lpstr>
      <vt:lpstr>Example</vt:lpstr>
      <vt:lpstr>Continued…</vt:lpstr>
      <vt:lpstr>Exercise</vt:lpstr>
      <vt:lpstr>Solution</vt:lpstr>
      <vt:lpstr>Continued…</vt:lpstr>
      <vt:lpstr>Geometric Sequence</vt:lpstr>
      <vt:lpstr>General term of G.Sequence</vt:lpstr>
      <vt:lpstr>Continued…</vt:lpstr>
      <vt:lpstr>Example</vt:lpstr>
      <vt:lpstr>Exercise</vt:lpstr>
      <vt:lpstr>Continued…</vt:lpstr>
      <vt:lpstr>Series</vt:lpstr>
      <vt:lpstr>Continued…</vt:lpstr>
      <vt:lpstr>Continued…</vt:lpstr>
      <vt:lpstr>Continued…</vt:lpstr>
      <vt:lpstr>Arithmetic series</vt:lpstr>
      <vt:lpstr>Sum of n Terms of an Arithmetic Series</vt:lpstr>
      <vt:lpstr>Exercise</vt:lpstr>
      <vt:lpstr>Geometric Series</vt:lpstr>
      <vt:lpstr>Sum of n Terms of a Geometric Series</vt:lpstr>
      <vt:lpstr>Solution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399</cp:revision>
  <dcterms:created xsi:type="dcterms:W3CDTF">2005-01-03T19:12:00Z</dcterms:created>
  <dcterms:modified xsi:type="dcterms:W3CDTF">2018-05-09T02:51:08Z</dcterms:modified>
</cp:coreProperties>
</file>