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5"/>
  </p:notesMasterIdLst>
  <p:handoutMasterIdLst>
    <p:handoutMasterId r:id="rId46"/>
  </p:handoutMasterIdLst>
  <p:sldIdLst>
    <p:sldId id="358" r:id="rId2"/>
    <p:sldId id="516" r:id="rId3"/>
    <p:sldId id="448" r:id="rId4"/>
    <p:sldId id="447" r:id="rId5"/>
    <p:sldId id="449" r:id="rId6"/>
    <p:sldId id="450" r:id="rId7"/>
    <p:sldId id="451" r:id="rId8"/>
    <p:sldId id="452" r:id="rId9"/>
    <p:sldId id="465" r:id="rId10"/>
    <p:sldId id="454" r:id="rId11"/>
    <p:sldId id="455" r:id="rId12"/>
    <p:sldId id="456" r:id="rId13"/>
    <p:sldId id="457" r:id="rId14"/>
    <p:sldId id="458" r:id="rId15"/>
    <p:sldId id="460" r:id="rId16"/>
    <p:sldId id="461" r:id="rId17"/>
    <p:sldId id="488" r:id="rId18"/>
    <p:sldId id="489" r:id="rId19"/>
    <p:sldId id="498" r:id="rId20"/>
    <p:sldId id="501" r:id="rId21"/>
    <p:sldId id="500" r:id="rId22"/>
    <p:sldId id="463" r:id="rId23"/>
    <p:sldId id="466" r:id="rId24"/>
    <p:sldId id="467" r:id="rId25"/>
    <p:sldId id="469" r:id="rId26"/>
    <p:sldId id="468" r:id="rId27"/>
    <p:sldId id="470" r:id="rId28"/>
    <p:sldId id="471" r:id="rId29"/>
    <p:sldId id="485" r:id="rId30"/>
    <p:sldId id="490" r:id="rId31"/>
    <p:sldId id="491" r:id="rId32"/>
    <p:sldId id="492" r:id="rId33"/>
    <p:sldId id="502" r:id="rId34"/>
    <p:sldId id="503" r:id="rId35"/>
    <p:sldId id="504" r:id="rId36"/>
    <p:sldId id="505" r:id="rId37"/>
    <p:sldId id="506" r:id="rId38"/>
    <p:sldId id="517" r:id="rId39"/>
    <p:sldId id="508" r:id="rId40"/>
    <p:sldId id="509" r:id="rId41"/>
    <p:sldId id="512" r:id="rId42"/>
    <p:sldId id="514" r:id="rId43"/>
    <p:sldId id="515" r:id="rId44"/>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779" autoAdjust="0"/>
  </p:normalViewPr>
  <p:slideViewPr>
    <p:cSldViewPr>
      <p:cViewPr>
        <p:scale>
          <a:sx n="76" d="100"/>
          <a:sy n="76" d="100"/>
        </p:scale>
        <p:origin x="-1776" y="232"/>
      </p:cViewPr>
      <p:guideLst>
        <p:guide orient="horz" pos="2160"/>
        <p:guide pos="2880"/>
      </p:guideLst>
    </p:cSldViewPr>
  </p:slideViewPr>
  <p:outlineViewPr>
    <p:cViewPr>
      <p:scale>
        <a:sx n="33" d="100"/>
        <a:sy n="33" d="100"/>
      </p:scale>
      <p:origin x="0" y="2768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962400" cy="3429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cs typeface="Arial" charset="0"/>
              </a:defRPr>
            </a:lvl1pPr>
          </a:lstStyle>
          <a:p>
            <a:pPr>
              <a:defRPr/>
            </a:pPr>
            <a:endParaRPr lang="en-US"/>
          </a:p>
        </p:txBody>
      </p:sp>
      <p:sp>
        <p:nvSpPr>
          <p:cNvPr id="113667" name="Rectangle 3"/>
          <p:cNvSpPr>
            <a:spLocks noGrp="1" noChangeArrowheads="1"/>
          </p:cNvSpPr>
          <p:nvPr>
            <p:ph type="dt" sz="quarter" idx="1"/>
          </p:nvPr>
        </p:nvSpPr>
        <p:spPr bwMode="auto">
          <a:xfrm>
            <a:off x="5180013" y="0"/>
            <a:ext cx="3962400" cy="3429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cs typeface="Arial" charset="0"/>
              </a:defRPr>
            </a:lvl1pPr>
          </a:lstStyle>
          <a:p>
            <a:pPr>
              <a:defRPr/>
            </a:pPr>
            <a:endParaRPr lang="en-US"/>
          </a:p>
        </p:txBody>
      </p:sp>
      <p:sp>
        <p:nvSpPr>
          <p:cNvPr id="113668" name="Rectangle 4"/>
          <p:cNvSpPr>
            <a:spLocks noGrp="1" noChangeArrowheads="1"/>
          </p:cNvSpPr>
          <p:nvPr>
            <p:ph type="ftr" sz="quarter" idx="2"/>
          </p:nvPr>
        </p:nvSpPr>
        <p:spPr bwMode="auto">
          <a:xfrm>
            <a:off x="0" y="6513513"/>
            <a:ext cx="3962400" cy="3429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cs typeface="Arial" charset="0"/>
              </a:defRPr>
            </a:lvl1pPr>
          </a:lstStyle>
          <a:p>
            <a:pPr>
              <a:defRPr/>
            </a:pPr>
            <a:endParaRPr lang="en-US"/>
          </a:p>
        </p:txBody>
      </p:sp>
      <p:sp>
        <p:nvSpPr>
          <p:cNvPr id="113669" name="Rectangle 5"/>
          <p:cNvSpPr>
            <a:spLocks noGrp="1" noChangeArrowheads="1"/>
          </p:cNvSpPr>
          <p:nvPr>
            <p:ph type="sldNum" sz="quarter" idx="3"/>
          </p:nvPr>
        </p:nvSpPr>
        <p:spPr bwMode="auto">
          <a:xfrm>
            <a:off x="5180013" y="6513513"/>
            <a:ext cx="3962400" cy="3429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Times New Roman" charset="0"/>
                <a:cs typeface="Arial" charset="0"/>
              </a:defRPr>
            </a:lvl1pPr>
          </a:lstStyle>
          <a:p>
            <a:pPr>
              <a:defRPr/>
            </a:pPr>
            <a:fld id="{92F1C6AB-9AC5-0C4C-96D5-99D6232ABB0E}" type="slidenum">
              <a:rPr lang="en-US"/>
              <a:pPr>
                <a:defRPr/>
              </a:pPr>
              <a:t>‹#›</a:t>
            </a:fld>
            <a:endParaRPr lang="en-US"/>
          </a:p>
        </p:txBody>
      </p:sp>
    </p:spTree>
    <p:extLst>
      <p:ext uri="{BB962C8B-B14F-4D97-AF65-F5344CB8AC3E}">
        <p14:creationId xmlns:p14="http://schemas.microsoft.com/office/powerpoint/2010/main" val="1048595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3962400" cy="3429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cs typeface="Arial" charset="0"/>
              </a:defRPr>
            </a:lvl1pPr>
          </a:lstStyle>
          <a:p>
            <a:pPr>
              <a:defRPr/>
            </a:pPr>
            <a:endParaRPr lang="en-US"/>
          </a:p>
        </p:txBody>
      </p:sp>
      <p:sp>
        <p:nvSpPr>
          <p:cNvPr id="134147" name="Rectangle 3"/>
          <p:cNvSpPr>
            <a:spLocks noGrp="1" noChangeArrowheads="1"/>
          </p:cNvSpPr>
          <p:nvPr>
            <p:ph type="dt" idx="1"/>
          </p:nvPr>
        </p:nvSpPr>
        <p:spPr bwMode="auto">
          <a:xfrm>
            <a:off x="5180013" y="0"/>
            <a:ext cx="3962400" cy="3429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cs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34149" name="Rectangle 5"/>
          <p:cNvSpPr>
            <a:spLocks noGrp="1" noChangeArrowheads="1"/>
          </p:cNvSpPr>
          <p:nvPr>
            <p:ph type="body" sz="quarter" idx="3"/>
          </p:nvPr>
        </p:nvSpPr>
        <p:spPr bwMode="auto">
          <a:xfrm>
            <a:off x="914400" y="3257550"/>
            <a:ext cx="7315200" cy="30861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4150" name="Rectangle 6"/>
          <p:cNvSpPr>
            <a:spLocks noGrp="1" noChangeArrowheads="1"/>
          </p:cNvSpPr>
          <p:nvPr>
            <p:ph type="ftr" sz="quarter" idx="4"/>
          </p:nvPr>
        </p:nvSpPr>
        <p:spPr bwMode="auto">
          <a:xfrm>
            <a:off x="0" y="6513513"/>
            <a:ext cx="3962400" cy="3429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cs typeface="Arial" charset="0"/>
              </a:defRPr>
            </a:lvl1pPr>
          </a:lstStyle>
          <a:p>
            <a:pPr>
              <a:defRPr/>
            </a:pPr>
            <a:endParaRPr lang="en-US"/>
          </a:p>
        </p:txBody>
      </p:sp>
      <p:sp>
        <p:nvSpPr>
          <p:cNvPr id="134151" name="Rectangle 7"/>
          <p:cNvSpPr>
            <a:spLocks noGrp="1" noChangeArrowheads="1"/>
          </p:cNvSpPr>
          <p:nvPr>
            <p:ph type="sldNum" sz="quarter" idx="5"/>
          </p:nvPr>
        </p:nvSpPr>
        <p:spPr bwMode="auto">
          <a:xfrm>
            <a:off x="5180013" y="6513513"/>
            <a:ext cx="3962400" cy="3429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Times New Roman" charset="0"/>
                <a:cs typeface="Arial" charset="0"/>
              </a:defRPr>
            </a:lvl1pPr>
          </a:lstStyle>
          <a:p>
            <a:pPr>
              <a:defRPr/>
            </a:pPr>
            <a:fld id="{7AD479AB-A523-384F-9B28-681AEB917AE3}" type="slidenum">
              <a:rPr lang="en-US"/>
              <a:pPr>
                <a:defRPr/>
              </a:pPr>
              <a:t>‹#›</a:t>
            </a:fld>
            <a:endParaRPr lang="en-US"/>
          </a:p>
        </p:txBody>
      </p:sp>
    </p:spTree>
    <p:extLst>
      <p:ext uri="{BB962C8B-B14F-4D97-AF65-F5344CB8AC3E}">
        <p14:creationId xmlns:p14="http://schemas.microsoft.com/office/powerpoint/2010/main" val="2404497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EE267BF-9AC4-E744-947F-165500862DE0}" type="slidenum">
              <a:rPr lang="en-US" sz="1200">
                <a:latin typeface="Times New Roman" charset="0"/>
              </a:rPr>
              <a:pPr eaLnBrk="1" hangingPunct="1"/>
              <a:t>1</a:t>
            </a:fld>
            <a:endParaRPr lang="en-US" sz="1200">
              <a:latin typeface="Times New Roman" charset="0"/>
            </a:endParaRPr>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11267"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D4CDFD7-222E-3147-AA31-EBEC10416301}" type="slidenum">
              <a:rPr lang="en-US" sz="1200">
                <a:latin typeface="Times New Roman" charset="0"/>
                <a:cs typeface="Arial" charset="0"/>
              </a:rPr>
              <a:pPr eaLnBrk="1" hangingPunct="1"/>
              <a:t>5</a:t>
            </a:fld>
            <a:endParaRPr lang="en-US" sz="1200">
              <a:latin typeface="Times New Roman"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1747"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C907BB5-43DF-8B47-A8D0-F4E8C254E66E}" type="slidenum">
              <a:rPr lang="en-US" sz="1200">
                <a:latin typeface="Times New Roman" charset="0"/>
                <a:cs typeface="Arial" charset="0"/>
              </a:rPr>
              <a:pPr eaLnBrk="1" hangingPunct="1"/>
              <a:t>27</a:t>
            </a:fld>
            <a:endParaRPr lang="en-US" sz="1200">
              <a:latin typeface="Times New Roman"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ln/>
        </p:spPr>
      </p:sp>
      <p:sp>
        <p:nvSpPr>
          <p:cNvPr id="34818"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19"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2FD8327-6127-0943-970A-836A604FFF92}" type="slidenum">
              <a:rPr lang="en-US" sz="1200">
                <a:latin typeface="Times New Roman" charset="0"/>
                <a:cs typeface="Arial" charset="0"/>
              </a:rPr>
              <a:pPr eaLnBrk="1" hangingPunct="1"/>
              <a:t>29</a:t>
            </a:fld>
            <a:endParaRPr lang="en-US" sz="1200">
              <a:latin typeface="Times New Roman"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a:latin typeface="Times New Roman"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grpSp>
      </p:grpSp>
      <p:sp>
        <p:nvSpPr>
          <p:cNvPr id="10139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noProof="0" smtClean="0"/>
              <a:t>Click to edit Master title style</a:t>
            </a:r>
          </a:p>
        </p:txBody>
      </p:sp>
      <p:sp>
        <p:nvSpPr>
          <p:cNvPr id="10139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US" noProof="0" smtClean="0"/>
              <a:t>Click to edit Master subtitle style</a:t>
            </a:r>
          </a:p>
        </p:txBody>
      </p:sp>
      <p:sp>
        <p:nvSpPr>
          <p:cNvPr id="18" name="Rectangle 16"/>
          <p:cNvSpPr>
            <a:spLocks noGrp="1" noChangeArrowheads="1"/>
          </p:cNvSpPr>
          <p:nvPr>
            <p:ph type="dt" sz="half" idx="10"/>
          </p:nvPr>
        </p:nvSpPr>
        <p:spPr bwMode="auto">
          <a:xfrm>
            <a:off x="457200" y="6248400"/>
            <a:ext cx="2133600" cy="457200"/>
          </a:xfrm>
          <a:prstGeom prst="rect">
            <a:avLst/>
          </a:prstGeom>
          <a:extLst/>
        </p:spPr>
        <p:txBody>
          <a:bodyPr vert="horz" wrap="square" lIns="91440" tIns="45720" rIns="91440" bIns="45720" numCol="1" anchor="b" anchorCtr="0" compatLnSpc="1">
            <a:prstTxWarp prst="textNoShape">
              <a:avLst/>
            </a:prstTxWarp>
          </a:bodyPr>
          <a:lstStyle>
            <a:lvl1pPr>
              <a:defRPr sz="1200">
                <a:ea typeface="+mn-ea"/>
                <a:cs typeface="Arial" charset="0"/>
              </a:defRPr>
            </a:lvl1pPr>
          </a:lstStyle>
          <a:p>
            <a:pPr>
              <a:defRPr/>
            </a:pPr>
            <a:r>
              <a:rPr lang="en-US"/>
              <a:t>12/09/12</a:t>
            </a:r>
          </a:p>
        </p:txBody>
      </p:sp>
      <p:sp>
        <p:nvSpPr>
          <p:cNvPr id="19" name="Rectangle 17"/>
          <p:cNvSpPr>
            <a:spLocks noGrp="1" noChangeArrowheads="1"/>
          </p:cNvSpPr>
          <p:nvPr>
            <p:ph type="ftr" sz="quarter" idx="11"/>
          </p:nvPr>
        </p:nvSpPr>
        <p:spPr bwMode="auto">
          <a:xfrm>
            <a:off x="3124200" y="6248400"/>
            <a:ext cx="2895600" cy="457200"/>
          </a:xfrm>
          <a:prstGeom prst="rect">
            <a:avLst/>
          </a:prstGeom>
          <a:extLst/>
        </p:spPr>
        <p:txBody>
          <a:bodyPr vert="horz" wrap="square" lIns="91440" tIns="45720" rIns="91440" bIns="45720" numCol="1" anchor="b" anchorCtr="0" compatLnSpc="1">
            <a:prstTxWarp prst="textNoShape">
              <a:avLst/>
            </a:prstTxWarp>
          </a:bodyPr>
          <a:lstStyle>
            <a:lvl1pPr algn="ctr">
              <a:defRPr sz="1200">
                <a:ea typeface="+mn-ea"/>
                <a:cs typeface="Arial" charset="0"/>
              </a:defRPr>
            </a:lvl1pPr>
          </a:lstStyle>
          <a:p>
            <a:pPr>
              <a:defRPr/>
            </a:pPr>
            <a:r>
              <a:rPr lang="en-US"/>
              <a:t>CG by Gauhar DCS UOP</a:t>
            </a:r>
          </a:p>
        </p:txBody>
      </p:sp>
      <p:sp>
        <p:nvSpPr>
          <p:cNvPr id="20" name="Rectangle 18"/>
          <p:cNvSpPr>
            <a:spLocks noGrp="1" noChangeArrowheads="1"/>
          </p:cNvSpPr>
          <p:nvPr>
            <p:ph type="sldNum" sz="quarter" idx="12"/>
          </p:nvPr>
        </p:nvSpPr>
        <p:spPr bwMode="auto">
          <a:xfrm>
            <a:off x="6553200" y="6248400"/>
            <a:ext cx="2133600" cy="457200"/>
          </a:xfrm>
          <a:prstGeom prst="rect">
            <a:avLst/>
          </a:prstGeom>
          <a:extLst/>
        </p:spPr>
        <p:txBody>
          <a:bodyPr vert="horz" wrap="square" lIns="91440" tIns="45720" rIns="91440" bIns="45720" numCol="1" anchor="b" anchorCtr="0" compatLnSpc="1">
            <a:prstTxWarp prst="textNoShape">
              <a:avLst/>
            </a:prstTxWarp>
          </a:bodyPr>
          <a:lstStyle>
            <a:lvl1pPr algn="r">
              <a:defRPr sz="1200">
                <a:latin typeface="Arial Black" charset="0"/>
                <a:cs typeface="Arial" charset="0"/>
              </a:defRPr>
            </a:lvl1pPr>
          </a:lstStyle>
          <a:p>
            <a:pPr>
              <a:defRPr/>
            </a:pPr>
            <a:fld id="{76FF546A-7F92-F847-A1C3-0D00E5A241B4}" type="slidenum">
              <a:rPr lang="en-US"/>
              <a:pPr>
                <a:defRPr/>
              </a:pPr>
              <a:t>‹#›</a:t>
            </a:fld>
            <a:endParaRPr lang="en-US"/>
          </a:p>
        </p:txBody>
      </p:sp>
    </p:spTree>
    <p:extLst>
      <p:ext uri="{BB962C8B-B14F-4D97-AF65-F5344CB8AC3E}">
        <p14:creationId xmlns:p14="http://schemas.microsoft.com/office/powerpoint/2010/main" val="401959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8459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457200"/>
            <a:ext cx="222885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 y="457200"/>
            <a:ext cx="65341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9729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79395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37703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 y="1676400"/>
            <a:ext cx="4381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676400"/>
            <a:ext cx="4381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885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94031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40025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1521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19954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806116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p:nvGrpSpPr>
        <p:grpSpPr bwMode="auto">
          <a:xfrm>
            <a:off x="0" y="0"/>
            <a:ext cx="9144000" cy="546100"/>
            <a:chOff x="0" y="0"/>
            <a:chExt cx="5760" cy="344"/>
          </a:xfrm>
        </p:grpSpPr>
        <p:sp>
          <p:nvSpPr>
            <p:cNvPr id="102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a:latin typeface="Times New Roman" charset="0"/>
              </a:endParaRPr>
            </a:p>
          </p:txBody>
        </p:sp>
        <p:sp>
          <p:nvSpPr>
            <p:cNvPr id="103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sp>
          <p:nvSpPr>
            <p:cNvPr id="1031"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hlink"/>
                </a:solidFill>
              </a:endParaRPr>
            </a:p>
          </p:txBody>
        </p:sp>
        <p:sp>
          <p:nvSpPr>
            <p:cNvPr id="1032"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hlink"/>
                </a:solidFill>
              </a:endParaRPr>
            </a:p>
          </p:txBody>
        </p:sp>
        <p:sp>
          <p:nvSpPr>
            <p:cNvPr id="1033"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accent2"/>
                </a:solidFill>
              </a:endParaRPr>
            </a:p>
          </p:txBody>
        </p:sp>
        <p:sp>
          <p:nvSpPr>
            <p:cNvPr id="1034"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hlink"/>
                </a:solidFill>
              </a:endParaRPr>
            </a:p>
          </p:txBody>
        </p:sp>
        <p:sp>
          <p:nvSpPr>
            <p:cNvPr id="1035"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sp>
          <p:nvSpPr>
            <p:cNvPr id="1036"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accent2"/>
                </a:solidFill>
              </a:endParaRPr>
            </a:p>
          </p:txBody>
        </p:sp>
        <p:sp>
          <p:nvSpPr>
            <p:cNvPr id="1037"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accent2"/>
                </a:solidFill>
              </a:endParaRPr>
            </a:p>
          </p:txBody>
        </p:sp>
      </p:grpSp>
      <p:sp>
        <p:nvSpPr>
          <p:cNvPr id="1027" name="Rectangle 14"/>
          <p:cNvSpPr>
            <a:spLocks noGrp="1" noChangeArrowheads="1"/>
          </p:cNvSpPr>
          <p:nvPr>
            <p:ph type="title"/>
          </p:nvPr>
        </p:nvSpPr>
        <p:spPr bwMode="auto">
          <a:xfrm>
            <a:off x="457200" y="4572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15"/>
          <p:cNvSpPr>
            <a:spLocks noGrp="1" noChangeArrowheads="1"/>
          </p:cNvSpPr>
          <p:nvPr>
            <p:ph type="body" idx="1"/>
          </p:nvPr>
        </p:nvSpPr>
        <p:spPr bwMode="auto">
          <a:xfrm>
            <a:off x="76200" y="1676400"/>
            <a:ext cx="8915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996"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rtl="0" eaLnBrk="0" fontAlgn="base" hangingPunct="0">
        <a:spcBef>
          <a:spcPct val="0"/>
        </a:spcBef>
        <a:spcAft>
          <a:spcPct val="0"/>
        </a:spcAft>
        <a:defRPr sz="44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1"/>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1"/>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1"/>
          </a:solidFill>
          <a:latin typeface="Arial" charset="0"/>
          <a:ea typeface="ＭＳ Ｐゴシック" charset="0"/>
          <a:cs typeface="Arial" charset="0"/>
        </a:defRPr>
      </a:lvl5pPr>
      <a:lvl6pPr marL="457200" algn="ctr" rtl="0" fontAlgn="base">
        <a:spcBef>
          <a:spcPct val="0"/>
        </a:spcBef>
        <a:spcAft>
          <a:spcPct val="0"/>
        </a:spcAft>
        <a:defRPr sz="4400">
          <a:solidFill>
            <a:schemeClr val="tx1"/>
          </a:solidFill>
          <a:latin typeface="Arial" charset="0"/>
          <a:cs typeface="Arial" charset="0"/>
        </a:defRPr>
      </a:lvl6pPr>
      <a:lvl7pPr marL="914400" algn="ctr" rtl="0" fontAlgn="base">
        <a:spcBef>
          <a:spcPct val="0"/>
        </a:spcBef>
        <a:spcAft>
          <a:spcPct val="0"/>
        </a:spcAft>
        <a:defRPr sz="4400">
          <a:solidFill>
            <a:schemeClr val="tx1"/>
          </a:solidFill>
          <a:latin typeface="Arial" charset="0"/>
          <a:cs typeface="Arial" charset="0"/>
        </a:defRPr>
      </a:lvl7pPr>
      <a:lvl8pPr marL="1371600" algn="ctr" rtl="0" fontAlgn="base">
        <a:spcBef>
          <a:spcPct val="0"/>
        </a:spcBef>
        <a:spcAft>
          <a:spcPct val="0"/>
        </a:spcAft>
        <a:defRPr sz="4400">
          <a:solidFill>
            <a:schemeClr val="tx1"/>
          </a:solidFill>
          <a:latin typeface="Arial" charset="0"/>
          <a:cs typeface="Arial" charset="0"/>
        </a:defRPr>
      </a:lvl8pPr>
      <a:lvl9pPr marL="1828800" algn="ctr"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charset="0"/>
        <a:buChar char="n"/>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SzPct val="60000"/>
        <a:buFont typeface="Wingdings" charset="0"/>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lr>
          <a:schemeClr val="bg2"/>
        </a:buClr>
        <a:buSzPct val="65000"/>
        <a:buFont typeface="Wingdings" charset="0"/>
        <a:buChar char="n"/>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lr>
          <a:schemeClr val="accent2"/>
        </a:buClr>
        <a:buSzPct val="70000"/>
        <a:buFont typeface="Wingdings" charset="0"/>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lr>
          <a:schemeClr val="bg2"/>
        </a:buClr>
        <a:buFont typeface="Wingdings" charset="0"/>
        <a:buChar char="§"/>
        <a:defRPr sz="2000">
          <a:solidFill>
            <a:schemeClr val="tx1"/>
          </a:solidFill>
          <a:latin typeface="+mn-lt"/>
          <a:ea typeface="Arial" charset="0"/>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Mathematics" TargetMode="External"/><Relationship Id="rId3" Type="http://schemas.openxmlformats.org/officeDocument/2006/relationships/image" Target="../media/image18.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1" name="Rectangle 2"/>
          <p:cNvSpPr>
            <a:spLocks noGrp="1" noChangeArrowheads="1"/>
          </p:cNvSpPr>
          <p:nvPr>
            <p:ph type="ctrTitle"/>
          </p:nvPr>
        </p:nvSpPr>
        <p:spPr/>
        <p:txBody>
          <a:bodyPr/>
          <a:lstStyle/>
          <a:p>
            <a:pPr algn="l" eaLnBrk="1" hangingPunct="1"/>
            <a:r>
              <a:rPr lang="en-US" dirty="0">
                <a:latin typeface="Arial" charset="0"/>
              </a:rPr>
              <a:t/>
            </a:r>
            <a:br>
              <a:rPr lang="en-US" dirty="0">
                <a:latin typeface="Arial" charset="0"/>
              </a:rPr>
            </a:br>
            <a:r>
              <a:rPr lang="en-US" dirty="0">
                <a:latin typeface="Arial" charset="0"/>
              </a:rPr>
              <a:t>Discrete Structure</a:t>
            </a:r>
          </a:p>
        </p:txBody>
      </p:sp>
      <p:sp>
        <p:nvSpPr>
          <p:cNvPr id="5122" name="Rectangle 3"/>
          <p:cNvSpPr>
            <a:spLocks noGrp="1" noChangeArrowheads="1"/>
          </p:cNvSpPr>
          <p:nvPr>
            <p:ph type="subTitle" idx="1"/>
          </p:nvPr>
        </p:nvSpPr>
        <p:spPr/>
        <p:txBody>
          <a:bodyPr/>
          <a:lstStyle/>
          <a:p>
            <a:pPr algn="r" eaLnBrk="1" hangingPunct="1">
              <a:buFont typeface="Wingdings" charset="0"/>
              <a:buNone/>
            </a:pPr>
            <a:r>
              <a:rPr lang="en-US" sz="3000" dirty="0">
                <a:latin typeface="Arial" charset="0"/>
              </a:rPr>
              <a:t>Daud </a:t>
            </a:r>
            <a:r>
              <a:rPr lang="en-US" sz="3000" smtClean="0">
                <a:latin typeface="Arial" charset="0"/>
              </a:rPr>
              <a:t>Khan Khalil</a:t>
            </a:r>
            <a:endParaRPr lang="en-US" sz="3000">
              <a:latin typeface="Arial" charset="0"/>
            </a:endParaRPr>
          </a:p>
          <a:p>
            <a:pPr algn="r" eaLnBrk="1" hangingPunct="1">
              <a:buFont typeface="Wingdings" charset="0"/>
              <a:buNone/>
            </a:pPr>
            <a:r>
              <a:rPr lang="en-US" sz="1900" dirty="0">
                <a:latin typeface="Arial" charset="0"/>
              </a:rPr>
              <a:t>School of Computer Science</a:t>
            </a:r>
          </a:p>
          <a:p>
            <a:pPr algn="r" eaLnBrk="1" hangingPunct="1">
              <a:buFont typeface="Wingdings" charset="0"/>
              <a:buNone/>
            </a:pPr>
            <a:r>
              <a:rPr lang="en-US" sz="1900" dirty="0">
                <a:latin typeface="Arial" charset="0"/>
              </a:rPr>
              <a:t>IQRA National University</a:t>
            </a:r>
          </a:p>
          <a:p>
            <a:pPr algn="r" eaLnBrk="1" hangingPunct="1">
              <a:buFont typeface="Wingdings" charset="0"/>
              <a:buNone/>
            </a:pPr>
            <a:r>
              <a:rPr lang="en-US" sz="1900" dirty="0">
                <a:latin typeface="Arial" charset="0"/>
              </a:rPr>
              <a:t>Peshawar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457200"/>
            <a:ext cx="8229600" cy="838200"/>
          </a:xfrm>
        </p:spPr>
        <p:txBody>
          <a:bodyPr/>
          <a:lstStyle/>
          <a:p>
            <a:r>
              <a:rPr lang="en-US" sz="2800" b="1" dirty="0">
                <a:latin typeface="Arial" charset="0"/>
              </a:rPr>
              <a:t>Continued…</a:t>
            </a:r>
          </a:p>
        </p:txBody>
      </p:sp>
      <p:sp>
        <p:nvSpPr>
          <p:cNvPr id="16386" name="Content Placeholder 4"/>
          <p:cNvSpPr>
            <a:spLocks noGrp="1"/>
          </p:cNvSpPr>
          <p:nvPr>
            <p:ph idx="1"/>
          </p:nvPr>
        </p:nvSpPr>
        <p:spPr>
          <a:xfrm>
            <a:off x="76200" y="1295400"/>
            <a:ext cx="8915400" cy="5562600"/>
          </a:xfrm>
        </p:spPr>
        <p:txBody>
          <a:bodyPr/>
          <a:lstStyle/>
          <a:p>
            <a:pPr marL="0" indent="0">
              <a:buNone/>
            </a:pPr>
            <a:r>
              <a:rPr lang="en-US" sz="2400" b="1" i="1" dirty="0" smtClean="0"/>
              <a:t>Relation on a set</a:t>
            </a:r>
            <a:endParaRPr lang="en-US" sz="2400" i="1" dirty="0"/>
          </a:p>
          <a:p>
            <a:pPr>
              <a:buFont typeface="Arial"/>
              <a:buChar char="•"/>
            </a:pPr>
            <a:r>
              <a:rPr lang="en-US" sz="2800" dirty="0"/>
              <a:t>A relation on the set A is a relation from A to A.</a:t>
            </a:r>
            <a:br>
              <a:rPr lang="en-US" sz="2800" dirty="0"/>
            </a:br>
            <a:r>
              <a:rPr lang="en-US" sz="2800" dirty="0"/>
              <a:t>In other words, a relation on a set A is a subset </a:t>
            </a:r>
            <a:r>
              <a:rPr lang="en-US" sz="2800" dirty="0" smtClean="0"/>
              <a:t>of</a:t>
            </a:r>
          </a:p>
          <a:p>
            <a:pPr marL="0" indent="0">
              <a:buNone/>
            </a:pPr>
            <a:r>
              <a:rPr lang="en-US" sz="2800" dirty="0"/>
              <a:t> </a:t>
            </a:r>
            <a:r>
              <a:rPr lang="en-US" sz="2800" dirty="0" smtClean="0"/>
              <a:t>  </a:t>
            </a:r>
            <a:r>
              <a:rPr lang="en-US" sz="2800" dirty="0"/>
              <a:t>A </a:t>
            </a:r>
            <a:r>
              <a:rPr lang="en-US" sz="2800" dirty="0" smtClean="0"/>
              <a:t>x </a:t>
            </a:r>
            <a:r>
              <a:rPr lang="en-US" sz="2800" dirty="0"/>
              <a:t>A. </a:t>
            </a:r>
            <a:endParaRPr lang="en-US" sz="2800" dirty="0" smtClean="0"/>
          </a:p>
          <a:p>
            <a:pPr>
              <a:buFont typeface="Arial"/>
              <a:buChar char="•"/>
            </a:pPr>
            <a:r>
              <a:rPr lang="en-US" sz="2800" dirty="0"/>
              <a:t>Let A = {1, 2, 3, 4</a:t>
            </a:r>
            <a:r>
              <a:rPr lang="en-US" sz="2800" dirty="0" smtClean="0"/>
              <a:t>} Define </a:t>
            </a:r>
            <a:r>
              <a:rPr lang="en-US" sz="2800" dirty="0"/>
              <a:t>a relation R on A </a:t>
            </a:r>
            <a:endParaRPr lang="en-US" sz="2800" dirty="0" smtClean="0"/>
          </a:p>
          <a:p>
            <a:pPr marL="0" indent="0">
              <a:buNone/>
            </a:pPr>
            <a:r>
              <a:rPr lang="en-US" sz="2400" b="1" i="1" dirty="0"/>
              <a:t>Solution</a:t>
            </a:r>
          </a:p>
          <a:p>
            <a:pPr marL="0" indent="0">
              <a:buNone/>
            </a:pPr>
            <a:r>
              <a:rPr lang="en-US" sz="2800" dirty="0" smtClean="0"/>
              <a:t>AxA= </a:t>
            </a:r>
            <a:r>
              <a:rPr lang="en-US" sz="2800" dirty="0"/>
              <a:t>{1, 2, 3, 4} </a:t>
            </a:r>
            <a:r>
              <a:rPr lang="en-US" sz="2800" dirty="0" smtClean="0"/>
              <a:t>x</a:t>
            </a:r>
            <a:r>
              <a:rPr lang="en-US" sz="2800" dirty="0"/>
              <a:t>{1, 2, 3, 4} </a:t>
            </a:r>
            <a:endParaRPr lang="en-US" sz="2800" dirty="0" smtClean="0"/>
          </a:p>
          <a:p>
            <a:pPr marL="0" indent="0">
              <a:buNone/>
            </a:pPr>
            <a:r>
              <a:rPr lang="en-US" sz="2400" dirty="0"/>
              <a:t>A x A = {(1, 1), (1,2), </a:t>
            </a:r>
            <a:r>
              <a:rPr lang="en-US" sz="2400" dirty="0" smtClean="0"/>
              <a:t>(1,3), (1,4), (</a:t>
            </a:r>
            <a:r>
              <a:rPr lang="en-US" sz="2400" dirty="0"/>
              <a:t>2, 1), (2, 2</a:t>
            </a:r>
            <a:r>
              <a:rPr lang="en-US" sz="2400" dirty="0" smtClean="0"/>
              <a:t>),</a:t>
            </a:r>
            <a:r>
              <a:rPr lang="en-US" sz="2400" dirty="0"/>
              <a:t> (2, </a:t>
            </a:r>
            <a:r>
              <a:rPr lang="en-US" sz="2400" dirty="0" smtClean="0"/>
              <a:t>3),</a:t>
            </a:r>
            <a:r>
              <a:rPr lang="en-US" sz="2400" dirty="0"/>
              <a:t> (2, </a:t>
            </a:r>
            <a:r>
              <a:rPr lang="en-US" sz="2400" dirty="0" smtClean="0"/>
              <a:t>4),</a:t>
            </a:r>
            <a:r>
              <a:rPr lang="en-US" sz="2400" dirty="0"/>
              <a:t> </a:t>
            </a:r>
            <a:r>
              <a:rPr lang="en-US" sz="2400" dirty="0" smtClean="0"/>
              <a:t>(3, 1),</a:t>
            </a:r>
            <a:r>
              <a:rPr lang="en-US" sz="2400" dirty="0"/>
              <a:t> </a:t>
            </a:r>
            <a:r>
              <a:rPr lang="en-US" sz="2400" dirty="0" smtClean="0"/>
              <a:t>(3, </a:t>
            </a:r>
            <a:r>
              <a:rPr lang="en-US" sz="2400" dirty="0"/>
              <a:t>2</a:t>
            </a:r>
            <a:r>
              <a:rPr lang="en-US" sz="2400" dirty="0" smtClean="0"/>
              <a:t>),</a:t>
            </a:r>
            <a:r>
              <a:rPr lang="en-US" sz="2400" dirty="0"/>
              <a:t> </a:t>
            </a:r>
            <a:r>
              <a:rPr lang="en-US" sz="2400" dirty="0" smtClean="0"/>
              <a:t>(3, 3),</a:t>
            </a:r>
            <a:r>
              <a:rPr lang="en-US" sz="2400" dirty="0"/>
              <a:t> </a:t>
            </a:r>
            <a:r>
              <a:rPr lang="en-US" sz="2400" dirty="0" smtClean="0"/>
              <a:t>(3, 4),</a:t>
            </a:r>
            <a:r>
              <a:rPr lang="en-US" sz="2400" dirty="0"/>
              <a:t> </a:t>
            </a:r>
            <a:r>
              <a:rPr lang="en-US" sz="2400" dirty="0" smtClean="0"/>
              <a:t>(4, 1),</a:t>
            </a:r>
            <a:r>
              <a:rPr lang="en-US" sz="2400" dirty="0"/>
              <a:t> </a:t>
            </a:r>
            <a:r>
              <a:rPr lang="en-US" sz="2400" dirty="0" smtClean="0"/>
              <a:t>(4, </a:t>
            </a:r>
            <a:r>
              <a:rPr lang="en-US" sz="2400" dirty="0"/>
              <a:t>2</a:t>
            </a:r>
            <a:r>
              <a:rPr lang="en-US" sz="2400" dirty="0" smtClean="0"/>
              <a:t>),</a:t>
            </a:r>
            <a:r>
              <a:rPr lang="en-US" sz="2400" dirty="0"/>
              <a:t> </a:t>
            </a:r>
            <a:r>
              <a:rPr lang="en-US" sz="2400" dirty="0" smtClean="0"/>
              <a:t>(4, 3),</a:t>
            </a:r>
            <a:r>
              <a:rPr lang="en-US" sz="2400" dirty="0"/>
              <a:t> </a:t>
            </a:r>
            <a:r>
              <a:rPr lang="en-US" sz="2400" dirty="0" smtClean="0"/>
              <a:t>(4, 4)}</a:t>
            </a:r>
          </a:p>
          <a:p>
            <a:pPr marL="0" indent="0">
              <a:buNone/>
            </a:pPr>
            <a:endParaRPr lang="en-US" sz="2400" dirty="0" smtClean="0"/>
          </a:p>
          <a:p>
            <a:pPr marL="0" indent="0">
              <a:buNone/>
            </a:pPr>
            <a:r>
              <a:rPr lang="en-US" sz="2800" dirty="0" smtClean="0"/>
              <a:t>R </a:t>
            </a:r>
            <a:r>
              <a:rPr lang="en-US" sz="2800" dirty="0"/>
              <a:t>= {(1,1), (1,2), (1,3), (1,4), (2,2), (2,4), (3,3), (4,4)} </a:t>
            </a:r>
          </a:p>
          <a:p>
            <a:pPr marL="0" indent="0">
              <a:buNone/>
            </a:pPr>
            <a:endParaRPr lang="en-US" sz="2800" dirty="0"/>
          </a:p>
          <a:p>
            <a:pPr marL="0" indent="0">
              <a:buFont typeface="Wingdings" charset="0"/>
              <a:buNone/>
              <a:defRPr/>
            </a:pPr>
            <a:endParaRPr lang="en-US" sz="28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z="2800" b="1" dirty="0">
                <a:latin typeface="Arial" charset="0"/>
              </a:rPr>
              <a:t>Continued…</a:t>
            </a:r>
          </a:p>
        </p:txBody>
      </p:sp>
      <p:sp>
        <p:nvSpPr>
          <p:cNvPr id="18434" name="Content Placeholder 2"/>
          <p:cNvSpPr>
            <a:spLocks noGrp="1"/>
          </p:cNvSpPr>
          <p:nvPr>
            <p:ph idx="1"/>
          </p:nvPr>
        </p:nvSpPr>
        <p:spPr>
          <a:xfrm>
            <a:off x="76200" y="1524000"/>
            <a:ext cx="8915400" cy="5334000"/>
          </a:xfrm>
        </p:spPr>
        <p:txBody>
          <a:bodyPr/>
          <a:lstStyle/>
          <a:p>
            <a:pPr marL="0" indent="0">
              <a:buNone/>
            </a:pPr>
            <a:r>
              <a:rPr lang="en-US" sz="2400" b="1" i="1" dirty="0" smtClean="0"/>
              <a:t>Arrow Diagram of a Relation</a:t>
            </a:r>
          </a:p>
          <a:p>
            <a:pPr>
              <a:buFont typeface="Arial"/>
              <a:buChar char="•"/>
            </a:pPr>
            <a:r>
              <a:rPr lang="en-US" sz="2800" dirty="0" smtClean="0"/>
              <a:t>Let A </a:t>
            </a:r>
            <a:r>
              <a:rPr lang="en-US" sz="2800" dirty="0"/>
              <a:t>= {1, 2, 3}, B = {x, y} </a:t>
            </a:r>
            <a:r>
              <a:rPr lang="en-US" sz="2800" dirty="0" smtClean="0"/>
              <a:t>then</a:t>
            </a:r>
            <a:endParaRPr lang="en-US" sz="2800" dirty="0"/>
          </a:p>
          <a:p>
            <a:pPr marL="0" indent="0">
              <a:buNone/>
            </a:pPr>
            <a:r>
              <a:rPr lang="en-US" sz="2800" dirty="0" smtClean="0"/>
              <a:t>   R </a:t>
            </a:r>
            <a:r>
              <a:rPr lang="en-US" sz="2800" dirty="0"/>
              <a:t>= {1,y), (2,x), (2,y), (3,x)} be a relation from A to B. </a:t>
            </a:r>
          </a:p>
          <a:p>
            <a:pPr>
              <a:buFont typeface="Arial"/>
              <a:buChar char="•"/>
            </a:pPr>
            <a:r>
              <a:rPr lang="en-US" sz="2800" dirty="0"/>
              <a:t>The arrow diagram of R </a:t>
            </a:r>
            <a:r>
              <a:rPr lang="en-US" sz="2800" dirty="0" smtClean="0"/>
              <a:t>is</a:t>
            </a:r>
            <a:endParaRPr lang="en-US" sz="2800" dirty="0"/>
          </a:p>
          <a:p>
            <a:pPr>
              <a:buFont typeface="Arial"/>
              <a:buChar char="•"/>
              <a:defRPr/>
            </a:pPr>
            <a:endParaRPr lang="en-US" sz="2800" b="1" dirty="0">
              <a:latin typeface="Arial" charset="0"/>
            </a:endParaRPr>
          </a:p>
        </p:txBody>
      </p:sp>
      <p:pic>
        <p:nvPicPr>
          <p:cNvPr id="2" name="Picture 1" descr="Screen Shot 2016-03-19 at 08.59.0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3721947"/>
            <a:ext cx="4876800" cy="262805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z="2800" b="1" dirty="0">
                <a:latin typeface="Arial" charset="0"/>
              </a:rPr>
              <a:t>Continued…</a:t>
            </a:r>
          </a:p>
        </p:txBody>
      </p:sp>
      <p:sp>
        <p:nvSpPr>
          <p:cNvPr id="18434" name="Content Placeholder 2"/>
          <p:cNvSpPr>
            <a:spLocks noGrp="1"/>
          </p:cNvSpPr>
          <p:nvPr>
            <p:ph idx="1"/>
          </p:nvPr>
        </p:nvSpPr>
        <p:spPr>
          <a:xfrm>
            <a:off x="76200" y="1371600"/>
            <a:ext cx="8915400" cy="5486400"/>
          </a:xfrm>
        </p:spPr>
        <p:txBody>
          <a:bodyPr/>
          <a:lstStyle/>
          <a:p>
            <a:pPr marL="0" indent="0">
              <a:buNone/>
            </a:pPr>
            <a:r>
              <a:rPr lang="en-US" sz="2400" b="1" i="1" dirty="0" smtClean="0"/>
              <a:t>Directed graph of a Relation</a:t>
            </a:r>
            <a:endParaRPr lang="en-US" sz="2400" b="1" i="1" dirty="0"/>
          </a:p>
          <a:p>
            <a:pPr>
              <a:buFont typeface="Arial"/>
              <a:buChar char="•"/>
            </a:pPr>
            <a:r>
              <a:rPr lang="en-US" sz="2800" dirty="0"/>
              <a:t>Let A = {0, 1, 2, 3}</a:t>
            </a:r>
            <a:br>
              <a:rPr lang="en-US" sz="2800" dirty="0"/>
            </a:br>
            <a:r>
              <a:rPr lang="en-US" sz="2800" dirty="0"/>
              <a:t>and R = {(0,0), (1,3), (2,1), (2,2), (3,0), (3,1)} be a binary relation on A. </a:t>
            </a:r>
          </a:p>
        </p:txBody>
      </p:sp>
      <p:pic>
        <p:nvPicPr>
          <p:cNvPr id="2" name="Picture 1" descr="Screen Shot 2016-03-19 at 09.00.4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3371520"/>
            <a:ext cx="5410200" cy="302928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457200"/>
            <a:ext cx="8229600" cy="914400"/>
          </a:xfrm>
        </p:spPr>
        <p:txBody>
          <a:bodyPr/>
          <a:lstStyle/>
          <a:p>
            <a:r>
              <a:rPr lang="en-US" sz="2800" b="1" i="1" dirty="0">
                <a:latin typeface="Arial" charset="0"/>
              </a:rPr>
              <a:t>Continued…</a:t>
            </a:r>
          </a:p>
        </p:txBody>
      </p:sp>
      <p:sp>
        <p:nvSpPr>
          <p:cNvPr id="3" name="Content Placeholder 2"/>
          <p:cNvSpPr>
            <a:spLocks noGrp="1"/>
          </p:cNvSpPr>
          <p:nvPr>
            <p:ph idx="1"/>
          </p:nvPr>
        </p:nvSpPr>
        <p:spPr>
          <a:xfrm>
            <a:off x="76200" y="1371600"/>
            <a:ext cx="8915400" cy="5486400"/>
          </a:xfrm>
        </p:spPr>
        <p:txBody>
          <a:bodyPr/>
          <a:lstStyle/>
          <a:p>
            <a:pPr marL="0" indent="0">
              <a:buNone/>
            </a:pPr>
            <a:r>
              <a:rPr lang="en-US" sz="2400" b="1" i="1" dirty="0" smtClean="0"/>
              <a:t>Reflexive relation</a:t>
            </a:r>
            <a:endParaRPr lang="en-US" sz="2400" i="1" dirty="0"/>
          </a:p>
          <a:p>
            <a:pPr>
              <a:buFont typeface="Arial"/>
              <a:buChar char="•"/>
            </a:pPr>
            <a:r>
              <a:rPr lang="en-US" sz="2800" dirty="0" smtClean="0"/>
              <a:t>Let R be a relation on a set A. R is reflexive if and only if</a:t>
            </a:r>
            <a:r>
              <a:rPr lang="en-US" sz="2800" dirty="0"/>
              <a:t>, </a:t>
            </a:r>
            <a:r>
              <a:rPr lang="en-US" sz="2800" dirty="0" smtClean="0"/>
              <a:t>for all a</a:t>
            </a:r>
            <a:r>
              <a:rPr lang="en-US" sz="2800" dirty="0"/>
              <a:t>∈ </a:t>
            </a:r>
            <a:r>
              <a:rPr lang="en-US" sz="2800" dirty="0" smtClean="0"/>
              <a:t>A</a:t>
            </a:r>
            <a:r>
              <a:rPr lang="en-US" sz="2800" dirty="0"/>
              <a:t>, (a, a) ∈ </a:t>
            </a:r>
            <a:r>
              <a:rPr lang="en-US" sz="2800" dirty="0" smtClean="0"/>
              <a:t>R That </a:t>
            </a:r>
            <a:r>
              <a:rPr lang="en-US" sz="2800" dirty="0"/>
              <a:t>is, each element of A is related to itself. </a:t>
            </a:r>
            <a:endParaRPr lang="en-US" sz="2800" dirty="0" smtClean="0"/>
          </a:p>
          <a:p>
            <a:pPr marL="0" indent="0">
              <a:buNone/>
            </a:pPr>
            <a:r>
              <a:rPr lang="en-US" sz="2400" b="1" i="1" dirty="0" smtClean="0"/>
              <a:t>Exercise</a:t>
            </a:r>
            <a:endParaRPr lang="en-US" sz="2400" b="1" i="1" dirty="0"/>
          </a:p>
          <a:p>
            <a:pPr>
              <a:buFont typeface="Arial"/>
              <a:buChar char="•"/>
            </a:pPr>
            <a:r>
              <a:rPr lang="en-US" sz="2800" dirty="0"/>
              <a:t>Let A = {1, 2, 3, 4} and define relations R1, R2, R3, R4 on A as follows: </a:t>
            </a:r>
            <a:endParaRPr lang="en-US" sz="2800" dirty="0" smtClean="0"/>
          </a:p>
          <a:p>
            <a:pPr marL="0" indent="0">
              <a:buNone/>
            </a:pPr>
            <a:r>
              <a:rPr lang="en-US" sz="2800" dirty="0" smtClean="0"/>
              <a:t>R1 </a:t>
            </a:r>
            <a:r>
              <a:rPr lang="en-US" sz="2800" dirty="0"/>
              <a:t>= {(1, 1), (3, 3), (2, 2), (4, 4)} </a:t>
            </a:r>
          </a:p>
          <a:p>
            <a:pPr marL="0" indent="0">
              <a:buNone/>
            </a:pPr>
            <a:r>
              <a:rPr lang="en-US" sz="2800" dirty="0"/>
              <a:t>R2 = {(1, 1), (1, 4), (2, 2), (3, 3), (4, 3)}</a:t>
            </a:r>
            <a:br>
              <a:rPr lang="en-US" sz="2800" dirty="0"/>
            </a:br>
            <a:r>
              <a:rPr lang="en-US" sz="2800" dirty="0"/>
              <a:t>R3 = {(1, 1), (1, 2), (2, 1), (2, 2), (3, 3), (4, 4)} </a:t>
            </a:r>
            <a:endParaRPr lang="en-US" sz="2800" dirty="0" smtClean="0"/>
          </a:p>
          <a:p>
            <a:pPr marL="0" indent="0">
              <a:buNone/>
            </a:pPr>
            <a:r>
              <a:rPr lang="en-US" sz="2800" dirty="0" smtClean="0"/>
              <a:t>R4 </a:t>
            </a:r>
            <a:r>
              <a:rPr lang="en-US" sz="2800" dirty="0"/>
              <a:t>= {(1, 3), (2, 2), (2, 4), (3, 1), (4, 4)} </a:t>
            </a:r>
          </a:p>
          <a:p>
            <a:pPr>
              <a:defRPr/>
            </a:pP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z="2800" b="1" dirty="0">
                <a:latin typeface="Arial" charset="0"/>
              </a:rPr>
              <a:t>Continued…</a:t>
            </a:r>
          </a:p>
        </p:txBody>
      </p:sp>
      <p:sp>
        <p:nvSpPr>
          <p:cNvPr id="3" name="Content Placeholder 2"/>
          <p:cNvSpPr>
            <a:spLocks noGrp="1"/>
          </p:cNvSpPr>
          <p:nvPr>
            <p:ph idx="1"/>
          </p:nvPr>
        </p:nvSpPr>
        <p:spPr/>
        <p:txBody>
          <a:bodyPr/>
          <a:lstStyle/>
          <a:p>
            <a:pPr>
              <a:buFont typeface="Arial"/>
              <a:buChar char="•"/>
              <a:defRPr/>
            </a:pPr>
            <a:endParaRPr lang="pl-PL" sz="2800" dirty="0" smtClean="0"/>
          </a:p>
          <a:p>
            <a:pPr marL="0" indent="0">
              <a:buFont typeface="Wingdings" charset="0"/>
              <a:buNone/>
              <a:defRPr/>
            </a:pPr>
            <a:endParaRPr lang="pl-PL" dirty="0" smtClean="0"/>
          </a:p>
          <a:p>
            <a:pPr>
              <a:defRPr/>
            </a:pPr>
            <a:endParaRPr lang="pl-PL" dirty="0" smtClean="0"/>
          </a:p>
          <a:p>
            <a:pPr>
              <a:defRPr/>
            </a:pPr>
            <a:endParaRPr lang="en-US" dirty="0"/>
          </a:p>
        </p:txBody>
      </p:sp>
      <p:pic>
        <p:nvPicPr>
          <p:cNvPr id="2" name="Picture 1" descr="Screen Shot 2016-03-19 at 09.06.3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492897"/>
            <a:ext cx="8229600" cy="5241641"/>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457200"/>
            <a:ext cx="8229600" cy="838200"/>
          </a:xfrm>
        </p:spPr>
        <p:txBody>
          <a:bodyPr/>
          <a:lstStyle/>
          <a:p>
            <a:r>
              <a:rPr lang="en-US" sz="2800" b="1" dirty="0">
                <a:latin typeface="Arial" charset="0"/>
              </a:rPr>
              <a:t>Continued…</a:t>
            </a:r>
          </a:p>
        </p:txBody>
      </p:sp>
      <p:sp>
        <p:nvSpPr>
          <p:cNvPr id="22530" name="Content Placeholder 2"/>
          <p:cNvSpPr>
            <a:spLocks noGrp="1"/>
          </p:cNvSpPr>
          <p:nvPr>
            <p:ph idx="1"/>
          </p:nvPr>
        </p:nvSpPr>
        <p:spPr>
          <a:xfrm>
            <a:off x="76200" y="1371600"/>
            <a:ext cx="8915400" cy="5486400"/>
          </a:xfrm>
        </p:spPr>
        <p:txBody>
          <a:bodyPr/>
          <a:lstStyle/>
          <a:p>
            <a:pPr marL="0" indent="0">
              <a:buNone/>
            </a:pPr>
            <a:r>
              <a:rPr lang="en-US" sz="2400" b="1" i="1" dirty="0" smtClean="0"/>
              <a:t>Symmetric relation </a:t>
            </a:r>
          </a:p>
          <a:p>
            <a:pPr>
              <a:buFont typeface="Arial"/>
              <a:buChar char="•"/>
            </a:pPr>
            <a:r>
              <a:rPr lang="en-US" sz="2800" dirty="0" smtClean="0"/>
              <a:t>Let </a:t>
            </a:r>
            <a:r>
              <a:rPr lang="en-US" sz="2800" dirty="0"/>
              <a:t>R be a relation on a set A. R is symmetric if, and only if, </a:t>
            </a:r>
            <a:r>
              <a:rPr lang="en-US" sz="2800" dirty="0" smtClean="0"/>
              <a:t>for all a</a:t>
            </a:r>
            <a:r>
              <a:rPr lang="en-US" sz="2800" dirty="0"/>
              <a:t>,</a:t>
            </a:r>
            <a:r>
              <a:rPr lang="en-US" sz="2800" dirty="0" smtClean="0"/>
              <a:t>b</a:t>
            </a:r>
            <a:r>
              <a:rPr lang="en-US" sz="2800" dirty="0"/>
              <a:t>∈</a:t>
            </a:r>
            <a:r>
              <a:rPr lang="en-US" sz="2800" dirty="0" smtClean="0"/>
              <a:t>A, if </a:t>
            </a:r>
            <a:r>
              <a:rPr lang="en-US" sz="2400" b="1" dirty="0" smtClean="0"/>
              <a:t>(</a:t>
            </a:r>
            <a:r>
              <a:rPr lang="en-US" sz="2400" b="1" dirty="0"/>
              <a:t>a,b</a:t>
            </a:r>
            <a:r>
              <a:rPr lang="en-US" sz="2400" b="1" dirty="0" smtClean="0"/>
              <a:t>)</a:t>
            </a:r>
            <a:r>
              <a:rPr lang="en-US" sz="2400" b="1" dirty="0"/>
              <a:t> </a:t>
            </a:r>
            <a:r>
              <a:rPr lang="en-US" sz="2800" dirty="0"/>
              <a:t>∈</a:t>
            </a:r>
            <a:r>
              <a:rPr lang="en-US" sz="2800" dirty="0" smtClean="0"/>
              <a:t>R</a:t>
            </a:r>
            <a:r>
              <a:rPr lang="en-US" sz="2800" dirty="0"/>
              <a:t>, </a:t>
            </a:r>
            <a:r>
              <a:rPr lang="en-US" sz="2800" dirty="0" smtClean="0"/>
              <a:t>then </a:t>
            </a:r>
            <a:r>
              <a:rPr lang="en-US" sz="2400" b="1" dirty="0" smtClean="0"/>
              <a:t>(</a:t>
            </a:r>
            <a:r>
              <a:rPr lang="en-US" sz="2400" b="1" dirty="0" err="1"/>
              <a:t>b,a</a:t>
            </a:r>
            <a:r>
              <a:rPr lang="en-US" sz="2400" b="1" dirty="0" smtClean="0"/>
              <a:t>)</a:t>
            </a:r>
            <a:r>
              <a:rPr lang="en-US" sz="2400" b="1" dirty="0"/>
              <a:t> </a:t>
            </a:r>
            <a:r>
              <a:rPr lang="en-US" sz="2800" dirty="0"/>
              <a:t>∈</a:t>
            </a:r>
            <a:r>
              <a:rPr lang="en-US" sz="2800" dirty="0" smtClean="0"/>
              <a:t>R.</a:t>
            </a:r>
          </a:p>
          <a:p>
            <a:pPr>
              <a:buFont typeface="Arial"/>
              <a:buChar char="•"/>
            </a:pPr>
            <a:r>
              <a:rPr lang="en-US" sz="2800" dirty="0"/>
              <a:t>R is not symmetric </a:t>
            </a:r>
            <a:r>
              <a:rPr lang="en-US" sz="2800" dirty="0" err="1"/>
              <a:t>iff</a:t>
            </a:r>
            <a:r>
              <a:rPr lang="en-US" sz="2800" dirty="0"/>
              <a:t> there are elements </a:t>
            </a:r>
            <a:r>
              <a:rPr lang="en-US" sz="2800" i="1" dirty="0"/>
              <a:t>a </a:t>
            </a:r>
            <a:r>
              <a:rPr lang="en-US" sz="2800" dirty="0"/>
              <a:t>and </a:t>
            </a:r>
            <a:r>
              <a:rPr lang="en-US" sz="2800" i="1" dirty="0"/>
              <a:t>b </a:t>
            </a:r>
            <a:r>
              <a:rPr lang="en-US" sz="2800" dirty="0"/>
              <a:t>in A such that (a, b) ∈</a:t>
            </a:r>
            <a:r>
              <a:rPr lang="en-US" sz="2800" dirty="0" smtClean="0"/>
              <a:t>R</a:t>
            </a:r>
            <a:r>
              <a:rPr lang="en-US" sz="2800" dirty="0"/>
              <a:t>, but (b, a) ∈</a:t>
            </a:r>
            <a:r>
              <a:rPr lang="en-US" sz="2800" dirty="0" smtClean="0"/>
              <a:t>R</a:t>
            </a:r>
            <a:r>
              <a:rPr lang="en-US" sz="2800" dirty="0"/>
              <a:t>. </a:t>
            </a:r>
          </a:p>
          <a:p>
            <a:pPr>
              <a:buFont typeface="Arial"/>
              <a:buChar char="•"/>
            </a:pPr>
            <a:r>
              <a:rPr lang="en-US" sz="2800" dirty="0"/>
              <a:t>Let A = {1, 2, 3, 4} and define relations R1, R2, R3, and </a:t>
            </a:r>
            <a:r>
              <a:rPr lang="en-US" sz="2800" dirty="0" smtClean="0"/>
              <a:t>R4 on </a:t>
            </a:r>
            <a:r>
              <a:rPr lang="en-US" sz="2800" dirty="0"/>
              <a:t>A as </a:t>
            </a:r>
            <a:r>
              <a:rPr lang="en-US" sz="2800" dirty="0" smtClean="0"/>
              <a:t>follows.</a:t>
            </a:r>
          </a:p>
          <a:p>
            <a:pPr marL="0" indent="0">
              <a:buNone/>
            </a:pPr>
            <a:r>
              <a:rPr lang="en-US" sz="2800" dirty="0" smtClean="0"/>
              <a:t>R1 </a:t>
            </a:r>
            <a:r>
              <a:rPr lang="en-US" sz="2800" dirty="0"/>
              <a:t>= {(1, 1), </a:t>
            </a:r>
            <a:r>
              <a:rPr lang="en-US" sz="2800" b="1" dirty="0"/>
              <a:t>(1, 3)</a:t>
            </a:r>
            <a:r>
              <a:rPr lang="en-US" sz="2800" dirty="0"/>
              <a:t>, (2, 4), </a:t>
            </a:r>
            <a:r>
              <a:rPr lang="en-US" sz="2800" b="1" dirty="0"/>
              <a:t>(3, 1)</a:t>
            </a:r>
            <a:r>
              <a:rPr lang="en-US" sz="2800" dirty="0"/>
              <a:t>, (4,2)} </a:t>
            </a:r>
          </a:p>
          <a:p>
            <a:pPr marL="0" indent="0">
              <a:buNone/>
            </a:pPr>
            <a:r>
              <a:rPr lang="en-US" sz="2800" dirty="0" smtClean="0"/>
              <a:t>R2 </a:t>
            </a:r>
            <a:r>
              <a:rPr lang="en-US" sz="2800" dirty="0"/>
              <a:t>= {(2, 2), (2, 3), (3, 4)}</a:t>
            </a:r>
            <a:br>
              <a:rPr lang="en-US" sz="2800" dirty="0"/>
            </a:br>
            <a:r>
              <a:rPr lang="en-US" sz="2800" dirty="0" smtClean="0"/>
              <a:t>R3 </a:t>
            </a:r>
            <a:r>
              <a:rPr lang="en-US" sz="2800" dirty="0"/>
              <a:t>= {(1, 1), (2, 2), (3, 3), (4, 3), (4, 4)} </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z="2800" b="1" dirty="0">
                <a:latin typeface="Arial" charset="0"/>
              </a:rPr>
              <a:t>Continued…</a:t>
            </a:r>
          </a:p>
        </p:txBody>
      </p:sp>
      <p:sp>
        <p:nvSpPr>
          <p:cNvPr id="24578" name="Content Placeholder 2"/>
          <p:cNvSpPr>
            <a:spLocks noGrp="1"/>
          </p:cNvSpPr>
          <p:nvPr>
            <p:ph idx="1"/>
          </p:nvPr>
        </p:nvSpPr>
        <p:spPr/>
        <p:txBody>
          <a:bodyPr/>
          <a:lstStyle/>
          <a:p>
            <a:pPr>
              <a:buFont typeface="Arial"/>
              <a:buChar char="•"/>
            </a:pPr>
            <a:r>
              <a:rPr lang="en-US" sz="2800" dirty="0"/>
              <a:t>Then R1 is symmetric because for every order pair (a, b) in </a:t>
            </a:r>
            <a:r>
              <a:rPr lang="en-US" sz="2800" dirty="0" smtClean="0"/>
              <a:t>R1 also </a:t>
            </a:r>
            <a:r>
              <a:rPr lang="en-US" sz="2800" dirty="0"/>
              <a:t>have (b, a) in R1. For example, we have (1, 3) in R1 then we have (3, 1) in R1. Similarly all other </a:t>
            </a:r>
            <a:r>
              <a:rPr lang="en-US" sz="2800" dirty="0" smtClean="0"/>
              <a:t>ordered </a:t>
            </a:r>
            <a:r>
              <a:rPr lang="en-US" sz="2800" dirty="0"/>
              <a:t>pairs can be checked</a:t>
            </a:r>
            <a:r>
              <a:rPr lang="en-US" sz="2800" dirty="0" smtClean="0"/>
              <a:t>.</a:t>
            </a:r>
          </a:p>
          <a:p>
            <a:pPr>
              <a:buFont typeface="Arial"/>
              <a:buChar char="•"/>
            </a:pPr>
            <a:r>
              <a:rPr lang="en-US" sz="2800" dirty="0" smtClean="0"/>
              <a:t>R2 </a:t>
            </a:r>
            <a:r>
              <a:rPr lang="en-US" sz="2800" dirty="0"/>
              <a:t>is not symmetric, because (2,3) ∈</a:t>
            </a:r>
            <a:r>
              <a:rPr lang="en-US" sz="2800" dirty="0" smtClean="0"/>
              <a:t> </a:t>
            </a:r>
            <a:r>
              <a:rPr lang="en-US" sz="2800" dirty="0"/>
              <a:t>R3 but </a:t>
            </a:r>
            <a:endParaRPr lang="en-US" sz="2800" dirty="0" smtClean="0"/>
          </a:p>
          <a:p>
            <a:pPr marL="0" indent="0">
              <a:buNone/>
            </a:pPr>
            <a:r>
              <a:rPr lang="en-US" sz="2800" dirty="0" smtClean="0"/>
              <a:t>   (</a:t>
            </a:r>
            <a:r>
              <a:rPr lang="en-US" sz="2800" dirty="0"/>
              <a:t>3,2) </a:t>
            </a:r>
            <a:r>
              <a:rPr lang="en-US" sz="2800" dirty="0">
                <a:sym typeface="Symbol"/>
              </a:rPr>
              <a:t></a:t>
            </a:r>
            <a:r>
              <a:rPr lang="en-US" sz="2800" dirty="0" smtClean="0"/>
              <a:t> </a:t>
            </a:r>
            <a:r>
              <a:rPr lang="en-US" sz="2800" dirty="0"/>
              <a:t>R3. </a:t>
            </a:r>
            <a:endParaRPr lang="en-US" sz="2800" dirty="0" smtClean="0"/>
          </a:p>
          <a:p>
            <a:pPr>
              <a:buFont typeface="Arial"/>
              <a:buChar char="•"/>
            </a:pPr>
            <a:r>
              <a:rPr lang="en-US" sz="2800" smtClean="0"/>
              <a:t>R3 </a:t>
            </a:r>
            <a:r>
              <a:rPr lang="en-US" sz="2800" dirty="0"/>
              <a:t>is not symmetric because (4,3) ∈</a:t>
            </a:r>
            <a:r>
              <a:rPr lang="en-US" sz="2800" dirty="0" smtClean="0"/>
              <a:t> </a:t>
            </a:r>
            <a:r>
              <a:rPr lang="en-US" sz="2800" dirty="0"/>
              <a:t>R4 but </a:t>
            </a:r>
            <a:endParaRPr lang="en-US" sz="2800" dirty="0" smtClean="0"/>
          </a:p>
          <a:p>
            <a:pPr marL="0" indent="0">
              <a:buNone/>
            </a:pPr>
            <a:r>
              <a:rPr lang="en-US" sz="2800" dirty="0"/>
              <a:t> </a:t>
            </a:r>
            <a:r>
              <a:rPr lang="en-US" sz="2800" dirty="0" smtClean="0"/>
              <a:t>  (</a:t>
            </a:r>
            <a:r>
              <a:rPr lang="en-US" sz="2800" dirty="0"/>
              <a:t>3,4) </a:t>
            </a:r>
            <a:r>
              <a:rPr lang="en-US" sz="2800" dirty="0">
                <a:sym typeface="Symbol"/>
              </a:rPr>
              <a:t></a:t>
            </a:r>
            <a:r>
              <a:rPr lang="en-US" sz="2800" dirty="0" smtClean="0"/>
              <a:t> </a:t>
            </a:r>
            <a:r>
              <a:rPr lang="en-US" sz="2800" dirty="0"/>
              <a:t>R4. </a:t>
            </a:r>
          </a:p>
          <a:p>
            <a:pPr>
              <a:buFont typeface="Arial"/>
              <a:buChar char="•"/>
              <a:defRPr/>
            </a:pPr>
            <a:endParaRPr lang="en-GB" sz="2800" dirty="0"/>
          </a:p>
          <a:p>
            <a:pPr marL="0" indent="0">
              <a:buFont typeface="Wingdings" charset="0"/>
              <a:buNone/>
              <a:defRPr/>
            </a:pPr>
            <a:endParaRPr lang="en-US" sz="2800" b="1" i="1"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457200" y="457200"/>
            <a:ext cx="8229600" cy="914400"/>
          </a:xfrm>
        </p:spPr>
        <p:txBody>
          <a:bodyPr/>
          <a:lstStyle/>
          <a:p>
            <a:r>
              <a:rPr lang="en-US" sz="3200" b="1" dirty="0">
                <a:latin typeface="Arial" charset="0"/>
              </a:rPr>
              <a:t>Continued…</a:t>
            </a:r>
          </a:p>
        </p:txBody>
      </p:sp>
      <p:pic>
        <p:nvPicPr>
          <p:cNvPr id="7" name="Content Placeholder 6" descr="Screen Shot 2016-03-19 at 09.19.47.png"/>
          <p:cNvPicPr>
            <a:picLocks noGrp="1" noChangeAspect="1"/>
          </p:cNvPicPr>
          <p:nvPr>
            <p:ph idx="1"/>
          </p:nvPr>
        </p:nvPicPr>
        <p:blipFill>
          <a:blip r:embed="rId2">
            <a:extLst>
              <a:ext uri="{28A0092B-C50C-407E-A947-70E740481C1C}">
                <a14:useLocalDpi xmlns:a14="http://schemas.microsoft.com/office/drawing/2010/main" val="0"/>
              </a:ext>
            </a:extLst>
          </a:blip>
          <a:srcRect t="-38438" b="-38438"/>
          <a:stretch>
            <a:fillRect/>
          </a:stretch>
        </p:blipFill>
        <p:spPr>
          <a:xfrm>
            <a:off x="457200" y="762000"/>
            <a:ext cx="8077200" cy="5974080"/>
          </a:xfrm>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sz="3200" b="1">
                <a:latin typeface="Arial" charset="0"/>
              </a:rPr>
              <a:t>Continued…</a:t>
            </a:r>
          </a:p>
        </p:txBody>
      </p:sp>
      <p:pic>
        <p:nvPicPr>
          <p:cNvPr id="2" name="Content Placeholder 1" descr="Screen Shot 2016-03-19 at 09.20.51.png"/>
          <p:cNvPicPr>
            <a:picLocks noGrp="1" noChangeAspect="1"/>
          </p:cNvPicPr>
          <p:nvPr>
            <p:ph idx="1"/>
          </p:nvPr>
        </p:nvPicPr>
        <p:blipFill>
          <a:blip r:embed="rId2">
            <a:extLst>
              <a:ext uri="{28A0092B-C50C-407E-A947-70E740481C1C}">
                <a14:useLocalDpi xmlns:a14="http://schemas.microsoft.com/office/drawing/2010/main" val="0"/>
              </a:ext>
            </a:extLst>
          </a:blip>
          <a:srcRect l="-986" r="-986"/>
          <a:stretch>
            <a:fillRect/>
          </a:stretch>
        </p:blipFill>
        <p:spPr>
          <a:xfrm>
            <a:off x="76200" y="1447800"/>
            <a:ext cx="8915400" cy="5257800"/>
          </a:xfrm>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077200" cy="533400"/>
          </a:xfrm>
        </p:spPr>
        <p:txBody>
          <a:bodyPr/>
          <a:lstStyle/>
          <a:p>
            <a:r>
              <a:rPr lang="en-US" sz="2800" b="1" dirty="0" smtClean="0"/>
              <a:t>Continued…</a:t>
            </a:r>
            <a:endParaRPr lang="en-US" sz="2800" b="1" dirty="0"/>
          </a:p>
        </p:txBody>
      </p:sp>
      <p:sp>
        <p:nvSpPr>
          <p:cNvPr id="3" name="Content Placeholder 2"/>
          <p:cNvSpPr>
            <a:spLocks noGrp="1"/>
          </p:cNvSpPr>
          <p:nvPr>
            <p:ph idx="1"/>
          </p:nvPr>
        </p:nvSpPr>
        <p:spPr>
          <a:xfrm>
            <a:off x="76200" y="990600"/>
            <a:ext cx="8915400" cy="5867400"/>
          </a:xfrm>
        </p:spPr>
        <p:txBody>
          <a:bodyPr/>
          <a:lstStyle/>
          <a:p>
            <a:pPr marL="0" indent="0">
              <a:buNone/>
            </a:pPr>
            <a:r>
              <a:rPr lang="en-US" sz="2400" b="1" i="1" dirty="0" smtClean="0"/>
              <a:t>Transitive relation</a:t>
            </a:r>
          </a:p>
          <a:p>
            <a:pPr>
              <a:buFont typeface="Arial"/>
              <a:buChar char="•"/>
            </a:pPr>
            <a:r>
              <a:rPr lang="en-US" sz="2800" dirty="0" smtClean="0"/>
              <a:t>Let </a:t>
            </a:r>
            <a:r>
              <a:rPr lang="en-US" sz="2800" dirty="0"/>
              <a:t>R be a relation on a set A. R is transitive if and only if for all a, b, c ∈</a:t>
            </a:r>
            <a:r>
              <a:rPr lang="en-US" sz="2800" dirty="0" smtClean="0"/>
              <a:t>A</a:t>
            </a:r>
            <a:r>
              <a:rPr lang="en-US" sz="2800" dirty="0"/>
              <a:t>, </a:t>
            </a:r>
            <a:r>
              <a:rPr lang="en-US" sz="2800" dirty="0" smtClean="0"/>
              <a:t>if (</a:t>
            </a:r>
            <a:r>
              <a:rPr lang="en-US" sz="2800" dirty="0" err="1"/>
              <a:t>a,b</a:t>
            </a:r>
            <a:r>
              <a:rPr lang="en-US" sz="2800" dirty="0" smtClean="0"/>
              <a:t>)</a:t>
            </a:r>
            <a:r>
              <a:rPr lang="en-US" sz="2800" dirty="0"/>
              <a:t> ∈</a:t>
            </a:r>
            <a:r>
              <a:rPr lang="en-US" sz="2800" dirty="0" smtClean="0"/>
              <a:t>R and (</a:t>
            </a:r>
            <a:r>
              <a:rPr lang="en-US" sz="2800" dirty="0" err="1"/>
              <a:t>b,c</a:t>
            </a:r>
            <a:r>
              <a:rPr lang="en-US" sz="2800" dirty="0" smtClean="0"/>
              <a:t>)</a:t>
            </a:r>
            <a:r>
              <a:rPr lang="en-US" sz="2800" dirty="0"/>
              <a:t> ∈</a:t>
            </a:r>
            <a:r>
              <a:rPr lang="en-US" sz="2800" dirty="0" smtClean="0"/>
              <a:t>R then </a:t>
            </a:r>
            <a:r>
              <a:rPr lang="en-US" sz="2800" dirty="0"/>
              <a:t>(</a:t>
            </a:r>
            <a:r>
              <a:rPr lang="en-US" sz="2800" dirty="0" err="1"/>
              <a:t>a,c</a:t>
            </a:r>
            <a:r>
              <a:rPr lang="en-US" sz="2800" dirty="0" smtClean="0"/>
              <a:t>)</a:t>
            </a:r>
            <a:r>
              <a:rPr lang="en-US" sz="2800" dirty="0"/>
              <a:t> ∈</a:t>
            </a:r>
            <a:r>
              <a:rPr lang="en-US" sz="2800" dirty="0" smtClean="0"/>
              <a:t>R</a:t>
            </a:r>
            <a:r>
              <a:rPr lang="en-US" sz="2800" dirty="0"/>
              <a:t>. </a:t>
            </a:r>
          </a:p>
          <a:p>
            <a:pPr>
              <a:buFont typeface="Arial"/>
              <a:buChar char="•"/>
            </a:pPr>
            <a:r>
              <a:rPr lang="en-US" sz="2800" dirty="0" smtClean="0"/>
              <a:t>In </a:t>
            </a:r>
            <a:r>
              <a:rPr lang="en-US" sz="2800" dirty="0"/>
              <a:t>words, if any one element is related to a second </a:t>
            </a:r>
          </a:p>
          <a:p>
            <a:pPr marL="0" indent="0">
              <a:buNone/>
            </a:pPr>
            <a:r>
              <a:rPr lang="en-US" sz="2800" dirty="0"/>
              <a:t> </a:t>
            </a:r>
            <a:r>
              <a:rPr lang="en-US" sz="2800" dirty="0" smtClean="0"/>
              <a:t>  and </a:t>
            </a:r>
            <a:r>
              <a:rPr lang="en-US" sz="2800" dirty="0"/>
              <a:t>that second element is related to a third, </a:t>
            </a:r>
            <a:r>
              <a:rPr lang="en-US" sz="2800" dirty="0" smtClean="0"/>
              <a:t>then</a:t>
            </a:r>
          </a:p>
          <a:p>
            <a:pPr marL="0" indent="0">
              <a:buNone/>
            </a:pPr>
            <a:r>
              <a:rPr lang="en-US" sz="2800" dirty="0"/>
              <a:t> </a:t>
            </a:r>
            <a:r>
              <a:rPr lang="en-US" sz="2800" dirty="0" smtClean="0"/>
              <a:t>  the first is related to the third</a:t>
            </a:r>
          </a:p>
          <a:p>
            <a:pPr marL="0" indent="0">
              <a:buNone/>
            </a:pPr>
            <a:r>
              <a:rPr lang="en-US" sz="2400" b="1" i="1" dirty="0" smtClean="0"/>
              <a:t>Note</a:t>
            </a:r>
            <a:endParaRPr lang="en-US" sz="2400" i="1" dirty="0"/>
          </a:p>
          <a:p>
            <a:pPr>
              <a:buFont typeface="Arial"/>
              <a:buChar char="•"/>
            </a:pPr>
            <a:r>
              <a:rPr lang="en-US" sz="2800" dirty="0" smtClean="0"/>
              <a:t>The </a:t>
            </a:r>
            <a:r>
              <a:rPr lang="en-US" sz="2800" dirty="0"/>
              <a:t>“first”, “second” and “third” elements need not to be distinct. </a:t>
            </a:r>
          </a:p>
          <a:p>
            <a:pPr>
              <a:buFont typeface="Arial"/>
              <a:buChar char="•"/>
            </a:pPr>
            <a:r>
              <a:rPr lang="en-US" sz="2800" dirty="0"/>
              <a:t>R is not transitive </a:t>
            </a:r>
            <a:r>
              <a:rPr lang="en-US" sz="2800" dirty="0" err="1"/>
              <a:t>iff</a:t>
            </a:r>
            <a:r>
              <a:rPr lang="en-US" sz="2800" dirty="0"/>
              <a:t> there are elements a, b, c in A such that if (a, b) ∈</a:t>
            </a:r>
            <a:r>
              <a:rPr lang="en-US" sz="2800" dirty="0" smtClean="0"/>
              <a:t>R </a:t>
            </a:r>
            <a:r>
              <a:rPr lang="en-US" sz="2800" dirty="0"/>
              <a:t>and (b, c) ∈</a:t>
            </a:r>
            <a:r>
              <a:rPr lang="en-US" sz="2800" dirty="0" smtClean="0"/>
              <a:t>R </a:t>
            </a:r>
            <a:r>
              <a:rPr lang="en-US" sz="2800" dirty="0"/>
              <a:t>but (a, c) </a:t>
            </a:r>
            <a:r>
              <a:rPr lang="en-US" sz="2800" dirty="0" smtClean="0">
                <a:sym typeface="Symbol"/>
              </a:rPr>
              <a:t> </a:t>
            </a:r>
            <a:r>
              <a:rPr lang="en-US" sz="2800" dirty="0" smtClean="0"/>
              <a:t>R</a:t>
            </a:r>
            <a:r>
              <a:rPr lang="en-US" sz="2800" dirty="0"/>
              <a:t>. </a:t>
            </a:r>
          </a:p>
          <a:p>
            <a:pPr>
              <a:buFont typeface="Arial"/>
              <a:buChar char="•"/>
            </a:pPr>
            <a:endParaRPr lang="en-US" sz="2800" dirty="0"/>
          </a:p>
          <a:p>
            <a:pPr marL="0" indent="0">
              <a:buNone/>
            </a:pPr>
            <a:endParaRPr lang="en-US" sz="2800" dirty="0"/>
          </a:p>
        </p:txBody>
      </p:sp>
    </p:spTree>
    <p:extLst>
      <p:ext uri="{BB962C8B-B14F-4D97-AF65-F5344CB8AC3E}">
        <p14:creationId xmlns:p14="http://schemas.microsoft.com/office/powerpoint/2010/main" val="38897500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9067800" cy="6858000"/>
          </a:xfrm>
        </p:spPr>
        <p:txBody>
          <a:bodyPr/>
          <a:lstStyle/>
          <a:p>
            <a:endParaRPr lang="en-US" dirty="0" smtClean="0"/>
          </a:p>
          <a:p>
            <a:endParaRPr lang="en-US" dirty="0"/>
          </a:p>
          <a:p>
            <a:endParaRPr lang="en-US" dirty="0" smtClean="0"/>
          </a:p>
          <a:p>
            <a:endParaRPr lang="en-US" dirty="0"/>
          </a:p>
          <a:p>
            <a:pPr marL="0" indent="0" algn="ctr">
              <a:buNone/>
            </a:pPr>
            <a:endParaRPr lang="en-US" dirty="0"/>
          </a:p>
          <a:p>
            <a:pPr marL="0" indent="0" algn="ctr">
              <a:buNone/>
            </a:pPr>
            <a:r>
              <a:rPr lang="en-US" b="1" i="1" dirty="0" smtClean="0"/>
              <a:t>   Relations </a:t>
            </a:r>
            <a:r>
              <a:rPr lang="en-US" b="1" i="1" dirty="0" smtClean="0"/>
              <a:t>and Functions</a:t>
            </a:r>
            <a:endParaRPr lang="en-US" b="1" i="1" dirty="0"/>
          </a:p>
        </p:txBody>
      </p:sp>
    </p:spTree>
    <p:extLst>
      <p:ext uri="{BB962C8B-B14F-4D97-AF65-F5344CB8AC3E}">
        <p14:creationId xmlns:p14="http://schemas.microsoft.com/office/powerpoint/2010/main" val="329141235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i="1" dirty="0" smtClean="0"/>
              <a:t>Example</a:t>
            </a:r>
            <a:endParaRPr lang="en-US" sz="2800" b="1" i="1" dirty="0"/>
          </a:p>
        </p:txBody>
      </p:sp>
      <p:sp>
        <p:nvSpPr>
          <p:cNvPr id="3" name="Content Placeholder 2"/>
          <p:cNvSpPr>
            <a:spLocks noGrp="1"/>
          </p:cNvSpPr>
          <p:nvPr>
            <p:ph idx="1"/>
          </p:nvPr>
        </p:nvSpPr>
        <p:spPr>
          <a:xfrm>
            <a:off x="76200" y="1447800"/>
            <a:ext cx="8915400" cy="5410200"/>
          </a:xfrm>
        </p:spPr>
        <p:txBody>
          <a:bodyPr/>
          <a:lstStyle/>
          <a:p>
            <a:pPr>
              <a:buFont typeface="Arial"/>
              <a:buChar char="•"/>
            </a:pPr>
            <a:r>
              <a:rPr lang="en-US" sz="2800" dirty="0" smtClean="0"/>
              <a:t>Let A</a:t>
            </a:r>
            <a:r>
              <a:rPr lang="en-US" sz="2800" dirty="0"/>
              <a:t>={1,2,3,4</a:t>
            </a:r>
            <a:r>
              <a:rPr lang="en-US" sz="2800" dirty="0" smtClean="0"/>
              <a:t>} then define relations R1</a:t>
            </a:r>
            <a:r>
              <a:rPr lang="en-US" sz="2800" dirty="0"/>
              <a:t>,R2 </a:t>
            </a:r>
            <a:r>
              <a:rPr lang="en-US" sz="2800" dirty="0" smtClean="0"/>
              <a:t>and R3 on A by the </a:t>
            </a:r>
            <a:r>
              <a:rPr lang="en-US" sz="2800" dirty="0"/>
              <a:t>directed </a:t>
            </a:r>
            <a:r>
              <a:rPr lang="en-US" sz="2800" dirty="0" smtClean="0"/>
              <a:t>graphs.</a:t>
            </a:r>
            <a:endParaRPr lang="en-US" sz="2800" dirty="0"/>
          </a:p>
          <a:p>
            <a:pPr marL="0" indent="0">
              <a:buNone/>
            </a:pPr>
            <a:r>
              <a:rPr lang="en-US" sz="2400" b="1" i="1" dirty="0" smtClean="0"/>
              <a:t>Solution</a:t>
            </a:r>
            <a:endParaRPr lang="en-US" sz="2400" b="1" i="1" dirty="0"/>
          </a:p>
          <a:p>
            <a:pPr marL="0" indent="0">
              <a:buNone/>
            </a:pPr>
            <a:r>
              <a:rPr lang="en-US" sz="2800" dirty="0"/>
              <a:t>R1 = </a:t>
            </a:r>
            <a:r>
              <a:rPr lang="en-US" sz="2800" dirty="0" smtClean="0"/>
              <a:t>{(</a:t>
            </a:r>
            <a:r>
              <a:rPr lang="en-US" sz="2800" dirty="0"/>
              <a:t>1, 2), </a:t>
            </a:r>
            <a:r>
              <a:rPr lang="en-US" sz="2800" dirty="0" smtClean="0"/>
              <a:t>(2, </a:t>
            </a:r>
            <a:r>
              <a:rPr lang="en-US" sz="2800" dirty="0"/>
              <a:t>3), </a:t>
            </a:r>
            <a:r>
              <a:rPr lang="en-US" sz="2800" dirty="0" smtClean="0"/>
              <a:t>(1, </a:t>
            </a:r>
            <a:r>
              <a:rPr lang="en-US" sz="2800" dirty="0"/>
              <a:t>3)</a:t>
            </a:r>
            <a:r>
              <a:rPr lang="en-US" sz="2800" dirty="0" smtClean="0"/>
              <a:t>}</a:t>
            </a:r>
          </a:p>
          <a:p>
            <a:pPr marL="0" indent="0">
              <a:buNone/>
            </a:pPr>
            <a:r>
              <a:rPr lang="en-US" sz="2800" dirty="0" smtClean="0"/>
              <a:t>R2 </a:t>
            </a:r>
            <a:r>
              <a:rPr lang="en-US" sz="2800" dirty="0"/>
              <a:t>= {(1, 2), (1, 4), (2, 3), (3, 4)</a:t>
            </a:r>
            <a:r>
              <a:rPr lang="en-US" sz="2800" dirty="0" smtClean="0"/>
              <a:t>}</a:t>
            </a:r>
          </a:p>
          <a:p>
            <a:pPr marL="0" indent="0">
              <a:buNone/>
            </a:pPr>
            <a:r>
              <a:rPr lang="en-US" sz="2800" dirty="0" smtClean="0"/>
              <a:t>R3 </a:t>
            </a:r>
            <a:r>
              <a:rPr lang="en-US" sz="2800" dirty="0"/>
              <a:t>= {(2, 1), (2, 4), (2, 3), (3,4)} </a:t>
            </a:r>
          </a:p>
          <a:p>
            <a:pPr marL="0" indent="0">
              <a:buNone/>
            </a:pPr>
            <a:endParaRPr lang="en-US" dirty="0"/>
          </a:p>
        </p:txBody>
      </p:sp>
    </p:spTree>
    <p:extLst>
      <p:ext uri="{BB962C8B-B14F-4D97-AF65-F5344CB8AC3E}">
        <p14:creationId xmlns:p14="http://schemas.microsoft.com/office/powerpoint/2010/main" val="411490993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Function</a:t>
            </a:r>
            <a:endParaRPr lang="en-US" sz="2800" b="1" dirty="0"/>
          </a:p>
        </p:txBody>
      </p:sp>
      <p:sp>
        <p:nvSpPr>
          <p:cNvPr id="3" name="Content Placeholder 2"/>
          <p:cNvSpPr>
            <a:spLocks noGrp="1"/>
          </p:cNvSpPr>
          <p:nvPr>
            <p:ph idx="1"/>
          </p:nvPr>
        </p:nvSpPr>
        <p:spPr/>
        <p:txBody>
          <a:bodyPr/>
          <a:lstStyle/>
          <a:p>
            <a:pPr>
              <a:buFont typeface="Arial"/>
              <a:buChar char="•"/>
            </a:pPr>
            <a:r>
              <a:rPr lang="en-US" sz="2800" dirty="0"/>
              <a:t>A function </a:t>
            </a:r>
            <a:r>
              <a:rPr lang="en-US" sz="2800" i="1" dirty="0"/>
              <a:t>f </a:t>
            </a:r>
            <a:r>
              <a:rPr lang="en-US" sz="2800" dirty="0"/>
              <a:t>from a set X to a set Y is a </a:t>
            </a:r>
            <a:r>
              <a:rPr lang="en-US" sz="2800" i="1" dirty="0"/>
              <a:t>relationship </a:t>
            </a:r>
            <a:r>
              <a:rPr lang="en-US" sz="2800" dirty="0"/>
              <a:t>between elements of X and elements of Y such that </a:t>
            </a:r>
            <a:r>
              <a:rPr lang="en-US" sz="2800" i="1" dirty="0"/>
              <a:t>each </a:t>
            </a:r>
            <a:r>
              <a:rPr lang="en-US" sz="2800" dirty="0"/>
              <a:t>element of X is related to a </a:t>
            </a:r>
            <a:r>
              <a:rPr lang="en-US" sz="2800" i="1" dirty="0"/>
              <a:t>unique </a:t>
            </a:r>
            <a:r>
              <a:rPr lang="en-US" sz="2800" dirty="0"/>
              <a:t>element of Y, and is denoted </a:t>
            </a:r>
            <a:r>
              <a:rPr lang="en-US" sz="2800" i="1" dirty="0"/>
              <a:t>f </a:t>
            </a:r>
            <a:r>
              <a:rPr lang="en-US" sz="2800" dirty="0"/>
              <a:t>: X </a:t>
            </a:r>
            <a:r>
              <a:rPr lang="en-GB" sz="2800" dirty="0" smtClean="0">
                <a:sym typeface="Symbol"/>
              </a:rPr>
              <a:t></a:t>
            </a:r>
            <a:r>
              <a:rPr lang="en-US" sz="2800" dirty="0" smtClean="0"/>
              <a:t>Y</a:t>
            </a:r>
            <a:r>
              <a:rPr lang="en-US" sz="2800" dirty="0"/>
              <a:t>. The set X is called the domain of </a:t>
            </a:r>
            <a:r>
              <a:rPr lang="en-US" sz="2800" i="1" dirty="0"/>
              <a:t>f </a:t>
            </a:r>
            <a:r>
              <a:rPr lang="en-US" sz="2800" dirty="0"/>
              <a:t>and Y is called the co-domain of </a:t>
            </a:r>
            <a:r>
              <a:rPr lang="en-US" sz="2800" i="1" dirty="0"/>
              <a:t>f</a:t>
            </a:r>
            <a:r>
              <a:rPr lang="en-US" sz="2800" dirty="0"/>
              <a:t>. </a:t>
            </a:r>
          </a:p>
          <a:p>
            <a:pPr marL="0" indent="0">
              <a:buNone/>
            </a:pPr>
            <a:r>
              <a:rPr lang="en-US" sz="2400" b="1" i="1" dirty="0" smtClean="0"/>
              <a:t>Note</a:t>
            </a:r>
          </a:p>
          <a:p>
            <a:pPr>
              <a:buFont typeface="Arial"/>
              <a:buChar char="•"/>
            </a:pPr>
            <a:r>
              <a:rPr lang="en-US" sz="2800" dirty="0" smtClean="0"/>
              <a:t>The </a:t>
            </a:r>
            <a:r>
              <a:rPr lang="en-US" sz="2800" dirty="0"/>
              <a:t>unique element y of Y that is related to x by </a:t>
            </a:r>
            <a:r>
              <a:rPr lang="en-US" sz="2800" i="1" dirty="0"/>
              <a:t>f </a:t>
            </a:r>
            <a:r>
              <a:rPr lang="en-US" sz="2800" dirty="0"/>
              <a:t>is denoted </a:t>
            </a:r>
            <a:r>
              <a:rPr lang="en-US" sz="2800" i="1" dirty="0"/>
              <a:t>f</a:t>
            </a:r>
            <a:r>
              <a:rPr lang="en-US" sz="2800" dirty="0"/>
              <a:t>(x) and is called </a:t>
            </a:r>
            <a:r>
              <a:rPr lang="en-US" sz="2800" i="1" dirty="0"/>
              <a:t>f </a:t>
            </a:r>
            <a:r>
              <a:rPr lang="en-US" sz="2800" dirty="0"/>
              <a:t>of x, or the value of </a:t>
            </a:r>
            <a:r>
              <a:rPr lang="en-US" sz="2800" i="1" dirty="0"/>
              <a:t>f </a:t>
            </a:r>
            <a:r>
              <a:rPr lang="en-US" sz="2800" dirty="0"/>
              <a:t>at x, or the image of x under </a:t>
            </a:r>
            <a:r>
              <a:rPr lang="en-US" sz="2800" i="1" dirty="0"/>
              <a:t>f </a:t>
            </a:r>
            <a:endParaRPr lang="en-US" sz="2800" dirty="0"/>
          </a:p>
        </p:txBody>
      </p:sp>
    </p:spTree>
    <p:extLst>
      <p:ext uri="{BB962C8B-B14F-4D97-AF65-F5344CB8AC3E}">
        <p14:creationId xmlns:p14="http://schemas.microsoft.com/office/powerpoint/2010/main" val="310370529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457200"/>
            <a:ext cx="8229600" cy="838200"/>
          </a:xfrm>
        </p:spPr>
        <p:txBody>
          <a:bodyPr/>
          <a:lstStyle/>
          <a:p>
            <a:r>
              <a:rPr lang="en-US" sz="2800" b="1" dirty="0">
                <a:latin typeface="Arial" charset="0"/>
              </a:rPr>
              <a:t>Continued…</a:t>
            </a:r>
          </a:p>
        </p:txBody>
      </p:sp>
      <p:sp>
        <p:nvSpPr>
          <p:cNvPr id="25602" name="Content Placeholder 2"/>
          <p:cNvSpPr>
            <a:spLocks noGrp="1"/>
          </p:cNvSpPr>
          <p:nvPr>
            <p:ph idx="1"/>
          </p:nvPr>
        </p:nvSpPr>
        <p:spPr>
          <a:xfrm>
            <a:off x="76200" y="1295400"/>
            <a:ext cx="8915400" cy="5562600"/>
          </a:xfrm>
        </p:spPr>
        <p:txBody>
          <a:bodyPr/>
          <a:lstStyle/>
          <a:p>
            <a:pPr>
              <a:buFont typeface="Arial"/>
              <a:buChar char="•"/>
            </a:pPr>
            <a:r>
              <a:rPr lang="en-US" sz="2800" dirty="0"/>
              <a:t>Which of the arrow diagrams define functions </a:t>
            </a:r>
            <a:r>
              <a:rPr lang="en-US" sz="2800" dirty="0" smtClean="0"/>
              <a:t>from</a:t>
            </a:r>
          </a:p>
          <a:p>
            <a:pPr marL="0" indent="0">
              <a:buNone/>
            </a:pPr>
            <a:r>
              <a:rPr lang="en-US" sz="2800" dirty="0"/>
              <a:t> </a:t>
            </a:r>
            <a:r>
              <a:rPr lang="en-US" sz="2800" dirty="0" smtClean="0"/>
              <a:t>   X </a:t>
            </a:r>
            <a:r>
              <a:rPr lang="en-US" sz="2800" dirty="0"/>
              <a:t>= {2,4,5</a:t>
            </a:r>
            <a:r>
              <a:rPr lang="en-US" sz="2800" dirty="0" smtClean="0"/>
              <a:t>} to </a:t>
            </a:r>
            <a:r>
              <a:rPr lang="en-US" sz="2800" dirty="0"/>
              <a:t>Y = {1,2,4,6} </a:t>
            </a:r>
            <a:endParaRPr lang="en-US" sz="2800" dirty="0" smtClean="0"/>
          </a:p>
          <a:p>
            <a:pPr marL="0" indent="0">
              <a:buNone/>
            </a:pPr>
            <a:endParaRPr lang="en-US" sz="2800" dirty="0" smtClean="0"/>
          </a:p>
          <a:p>
            <a:pPr>
              <a:buFont typeface="Arial"/>
              <a:buChar char="•"/>
            </a:pPr>
            <a:endParaRPr lang="en-US" sz="2800" dirty="0"/>
          </a:p>
          <a:p>
            <a:pPr>
              <a:buFont typeface="Arial"/>
              <a:buChar char="•"/>
            </a:pPr>
            <a:endParaRPr lang="en-US" sz="2800" dirty="0" smtClean="0"/>
          </a:p>
          <a:p>
            <a:pPr>
              <a:buFont typeface="Arial"/>
              <a:buChar char="•"/>
            </a:pPr>
            <a:endParaRPr lang="en-US" sz="2800" dirty="0"/>
          </a:p>
          <a:p>
            <a:pPr>
              <a:buFont typeface="Arial"/>
              <a:buChar char="•"/>
            </a:pPr>
            <a:endParaRPr lang="en-US" sz="2800" dirty="0" smtClean="0"/>
          </a:p>
          <a:p>
            <a:pPr marL="0" indent="0">
              <a:buNone/>
            </a:pPr>
            <a:endParaRPr lang="en-US" sz="2800" dirty="0" smtClean="0"/>
          </a:p>
          <a:p>
            <a:pPr marL="0" indent="0">
              <a:buNone/>
            </a:pPr>
            <a:endParaRPr lang="en-US" sz="2800" dirty="0"/>
          </a:p>
          <a:p>
            <a:pPr>
              <a:buFont typeface="Arial"/>
              <a:buChar char="•"/>
              <a:defRPr/>
            </a:pPr>
            <a:endParaRPr lang="en-US" sz="2800" dirty="0">
              <a:latin typeface="Arial" charset="0"/>
            </a:endParaRPr>
          </a:p>
        </p:txBody>
      </p:sp>
      <p:pic>
        <p:nvPicPr>
          <p:cNvPr id="2" name="Picture 1" descr="Screen Shot 2016-03-19 at 09.59.0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2971800"/>
            <a:ext cx="7848599" cy="28194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2800" b="1" dirty="0">
                <a:latin typeface="Arial" charset="0"/>
              </a:rPr>
              <a:t>Continued…</a:t>
            </a:r>
          </a:p>
        </p:txBody>
      </p:sp>
      <p:sp>
        <p:nvSpPr>
          <p:cNvPr id="2" name="Content Placeholder 1"/>
          <p:cNvSpPr>
            <a:spLocks noGrp="1"/>
          </p:cNvSpPr>
          <p:nvPr>
            <p:ph idx="1"/>
          </p:nvPr>
        </p:nvSpPr>
        <p:spPr/>
        <p:txBody>
          <a:bodyPr/>
          <a:lstStyle/>
          <a:p>
            <a:pPr>
              <a:buFont typeface="Arial"/>
              <a:buChar char="•"/>
            </a:pPr>
            <a:r>
              <a:rPr lang="en-US" sz="2800" dirty="0"/>
              <a:t>The relation given in the diagram (a) is Not a function because there is no arrow coming out of 5∈X to any element of Y</a:t>
            </a:r>
            <a:r>
              <a:rPr lang="en-US" sz="2800" dirty="0" smtClean="0"/>
              <a:t>.</a:t>
            </a:r>
            <a:endParaRPr lang="en-US" sz="2800" dirty="0"/>
          </a:p>
          <a:p>
            <a:pPr>
              <a:buFont typeface="Arial"/>
              <a:buChar char="•"/>
            </a:pPr>
            <a:r>
              <a:rPr lang="en-US" sz="2800" dirty="0" smtClean="0"/>
              <a:t>The </a:t>
            </a:r>
            <a:r>
              <a:rPr lang="en-US" sz="2800" dirty="0"/>
              <a:t>relation in the diagram (b) is Not a function, because there are two arrows coming out of </a:t>
            </a:r>
            <a:r>
              <a:rPr lang="en-US" sz="2800" dirty="0" smtClean="0"/>
              <a:t>4</a:t>
            </a:r>
            <a:r>
              <a:rPr lang="en-US" sz="2800" dirty="0"/>
              <a:t>∈</a:t>
            </a:r>
            <a:r>
              <a:rPr lang="en-US" sz="2800" dirty="0" smtClean="0"/>
              <a:t>X</a:t>
            </a:r>
            <a:r>
              <a:rPr lang="en-US" sz="2800" dirty="0"/>
              <a:t>. i.e.,</a:t>
            </a:r>
            <a:r>
              <a:rPr lang="en-US" sz="2800" dirty="0" smtClean="0"/>
              <a:t>4</a:t>
            </a:r>
            <a:r>
              <a:rPr lang="en-US" sz="2800" dirty="0"/>
              <a:t>∈</a:t>
            </a:r>
            <a:r>
              <a:rPr lang="en-US" sz="2800" dirty="0" smtClean="0"/>
              <a:t>X </a:t>
            </a:r>
            <a:r>
              <a:rPr lang="en-US" sz="2800" dirty="0"/>
              <a:t>is not related to a unique element of Y. </a:t>
            </a:r>
          </a:p>
          <a:p>
            <a:pPr marL="0" indent="0">
              <a:buFont typeface="Wingdings" charset="0"/>
              <a:buNone/>
              <a:defRPr/>
            </a:pP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z="2800" b="1" dirty="0">
                <a:latin typeface="Arial" charset="0"/>
              </a:rPr>
              <a:t>Continued…</a:t>
            </a:r>
          </a:p>
        </p:txBody>
      </p:sp>
      <p:sp>
        <p:nvSpPr>
          <p:cNvPr id="2" name="Content Placeholder 1"/>
          <p:cNvSpPr>
            <a:spLocks noGrp="1"/>
          </p:cNvSpPr>
          <p:nvPr>
            <p:ph idx="1"/>
          </p:nvPr>
        </p:nvSpPr>
        <p:spPr/>
        <p:txBody>
          <a:bodyPr/>
          <a:lstStyle/>
          <a:p>
            <a:pPr marL="0" indent="0">
              <a:buNone/>
            </a:pPr>
            <a:r>
              <a:rPr lang="en-US" sz="2400" b="1" i="1" dirty="0" smtClean="0"/>
              <a:t>Range of function</a:t>
            </a:r>
          </a:p>
          <a:p>
            <a:pPr>
              <a:buFont typeface="Arial"/>
              <a:buChar char="•"/>
            </a:pPr>
            <a:r>
              <a:rPr lang="en-US" sz="2800" dirty="0" smtClean="0"/>
              <a:t>Let </a:t>
            </a:r>
            <a:r>
              <a:rPr lang="en-US" sz="2800" i="1" dirty="0"/>
              <a:t>f </a:t>
            </a:r>
            <a:r>
              <a:rPr lang="en-US" sz="2800" dirty="0"/>
              <a:t>: X </a:t>
            </a:r>
            <a:r>
              <a:rPr lang="en-GB" sz="2800" dirty="0">
                <a:sym typeface="Symbol"/>
              </a:rPr>
              <a:t></a:t>
            </a:r>
            <a:r>
              <a:rPr lang="en-US" sz="2800" dirty="0"/>
              <a:t>Y</a:t>
            </a:r>
            <a:r>
              <a:rPr lang="en-US" sz="2800" dirty="0" smtClean="0"/>
              <a:t>. </a:t>
            </a:r>
            <a:r>
              <a:rPr lang="en-US" sz="2800" dirty="0"/>
              <a:t>The range of f consists of those elements of Y that are image of elements of X. </a:t>
            </a:r>
          </a:p>
          <a:p>
            <a:pPr>
              <a:buFont typeface="Arial"/>
              <a:buChar char="•"/>
            </a:pPr>
            <a:r>
              <a:rPr lang="en-US" sz="2800" dirty="0"/>
              <a:t>Symbolically, Range of f = {y ∈</a:t>
            </a:r>
            <a:r>
              <a:rPr lang="en-US" sz="2800" dirty="0" smtClean="0"/>
              <a:t>Y</a:t>
            </a:r>
            <a:r>
              <a:rPr lang="en-US" sz="2800" dirty="0"/>
              <a:t>| y = f(x), for some x ∈</a:t>
            </a:r>
            <a:r>
              <a:rPr lang="en-US" sz="2800" dirty="0" smtClean="0"/>
              <a:t>X</a:t>
            </a:r>
            <a:r>
              <a:rPr lang="en-US" sz="2800" dirty="0"/>
              <a:t>} </a:t>
            </a:r>
          </a:p>
          <a:p>
            <a:pPr marL="0" indent="0">
              <a:buNone/>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7200" y="457200"/>
            <a:ext cx="8229600" cy="990600"/>
          </a:xfrm>
        </p:spPr>
        <p:txBody>
          <a:bodyPr/>
          <a:lstStyle/>
          <a:p>
            <a:r>
              <a:rPr lang="en-US" sz="2800" b="1" dirty="0">
                <a:latin typeface="Arial" charset="0"/>
              </a:rPr>
              <a:t>Continued…</a:t>
            </a:r>
          </a:p>
        </p:txBody>
      </p:sp>
      <p:sp>
        <p:nvSpPr>
          <p:cNvPr id="2" name="Content Placeholder 1"/>
          <p:cNvSpPr>
            <a:spLocks noGrp="1"/>
          </p:cNvSpPr>
          <p:nvPr>
            <p:ph idx="1"/>
          </p:nvPr>
        </p:nvSpPr>
        <p:spPr/>
        <p:txBody>
          <a:bodyPr/>
          <a:lstStyle/>
          <a:p>
            <a:pPr>
              <a:buFont typeface="Arial"/>
              <a:buChar char="•"/>
            </a:pPr>
            <a:r>
              <a:rPr lang="en-US" sz="2800" dirty="0"/>
              <a:t>Determine the range of the functions f, g, h from X = {2,4,5} to Y = {1,2,4,6} defined as</a:t>
            </a:r>
            <a:r>
              <a:rPr lang="en-US" sz="2800" dirty="0" smtClean="0"/>
              <a:t>:</a:t>
            </a:r>
          </a:p>
          <a:p>
            <a:pPr>
              <a:buFont typeface="Arial"/>
              <a:buChar char="•"/>
            </a:pPr>
            <a:endParaRPr lang="en-US" sz="2800" dirty="0"/>
          </a:p>
          <a:p>
            <a:pPr>
              <a:buFont typeface="Arial"/>
              <a:buChar char="•"/>
            </a:pPr>
            <a:endParaRPr lang="en-US" sz="2800" dirty="0" smtClean="0"/>
          </a:p>
          <a:p>
            <a:pPr>
              <a:buFont typeface="Arial"/>
              <a:buChar char="•"/>
            </a:pPr>
            <a:endParaRPr lang="en-US" sz="2800" dirty="0"/>
          </a:p>
          <a:p>
            <a:pPr marL="0" indent="0">
              <a:buNone/>
            </a:pPr>
            <a:endParaRPr lang="en-US" sz="2800" dirty="0" smtClean="0"/>
          </a:p>
          <a:p>
            <a:pPr marL="0" indent="0">
              <a:buNone/>
            </a:pPr>
            <a:endParaRPr lang="en-US" sz="2800" dirty="0" smtClean="0"/>
          </a:p>
          <a:p>
            <a:pPr>
              <a:buFont typeface="Arial"/>
              <a:buChar char="•"/>
            </a:pPr>
            <a:r>
              <a:rPr lang="en-US" sz="2800" dirty="0" smtClean="0"/>
              <a:t>g </a:t>
            </a:r>
            <a:r>
              <a:rPr lang="en-US" sz="2800" dirty="0"/>
              <a:t>= {(2,6), (4,2), (5,1)} </a:t>
            </a:r>
            <a:endParaRPr lang="en-US" sz="2800" dirty="0" smtClean="0"/>
          </a:p>
          <a:p>
            <a:pPr>
              <a:buFont typeface="Arial"/>
              <a:buChar char="•"/>
            </a:pPr>
            <a:r>
              <a:rPr lang="en-US" sz="2800" dirty="0" smtClean="0"/>
              <a:t>h</a:t>
            </a:r>
            <a:r>
              <a:rPr lang="en-US" sz="2800" dirty="0"/>
              <a:t>(2) = </a:t>
            </a:r>
            <a:r>
              <a:rPr lang="en-US" sz="2800" dirty="0" smtClean="0"/>
              <a:t>4,h </a:t>
            </a:r>
            <a:r>
              <a:rPr lang="en-US" sz="2800" dirty="0"/>
              <a:t>(4) = </a:t>
            </a:r>
            <a:r>
              <a:rPr lang="en-US" sz="2800" dirty="0" smtClean="0"/>
              <a:t>4,h(5)=1</a:t>
            </a:r>
            <a:endParaRPr lang="en-US" sz="2800" dirty="0"/>
          </a:p>
          <a:p>
            <a:endParaRPr lang="en-US" dirty="0"/>
          </a:p>
          <a:p>
            <a:endParaRPr lang="en-US" dirty="0"/>
          </a:p>
        </p:txBody>
      </p:sp>
      <p:pic>
        <p:nvPicPr>
          <p:cNvPr id="4" name="Picture 3" descr="Screen Shot 2016-03-19 at 10.12.4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2514600"/>
            <a:ext cx="4038600" cy="256295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z="2800" b="1" dirty="0">
                <a:latin typeface="Arial" charset="0"/>
              </a:rPr>
              <a:t>Continued….</a:t>
            </a:r>
          </a:p>
        </p:txBody>
      </p:sp>
      <p:sp>
        <p:nvSpPr>
          <p:cNvPr id="3" name="Content Placeholder 2"/>
          <p:cNvSpPr>
            <a:spLocks noGrp="1"/>
          </p:cNvSpPr>
          <p:nvPr>
            <p:ph idx="1"/>
          </p:nvPr>
        </p:nvSpPr>
        <p:spPr/>
        <p:txBody>
          <a:bodyPr/>
          <a:lstStyle/>
          <a:p>
            <a:pPr marL="0" indent="0">
              <a:buNone/>
            </a:pPr>
            <a:r>
              <a:rPr lang="da-DK" sz="2400" b="1" i="1" dirty="0" smtClean="0"/>
              <a:t>Solution</a:t>
            </a:r>
          </a:p>
          <a:p>
            <a:pPr algn="just">
              <a:buFont typeface="Arial"/>
              <a:buChar char="•"/>
            </a:pPr>
            <a:r>
              <a:rPr lang="da-DK" sz="2800" dirty="0" smtClean="0"/>
              <a:t> Range of f</a:t>
            </a:r>
            <a:r>
              <a:rPr lang="da-DK" sz="2800" dirty="0"/>
              <a:t>={1,6}</a:t>
            </a:r>
            <a:br>
              <a:rPr lang="da-DK" sz="2800" dirty="0"/>
            </a:br>
            <a:r>
              <a:rPr lang="da-DK" sz="2800" dirty="0" smtClean="0"/>
              <a:t> Range of g</a:t>
            </a:r>
            <a:r>
              <a:rPr lang="da-DK" sz="2800" dirty="0"/>
              <a:t>={1,2,6} </a:t>
            </a:r>
          </a:p>
          <a:p>
            <a:pPr marL="0" indent="0" algn="just">
              <a:buNone/>
            </a:pPr>
            <a:r>
              <a:rPr lang="da-DK" sz="2800" dirty="0"/>
              <a:t> </a:t>
            </a:r>
            <a:r>
              <a:rPr lang="da-DK" sz="2800" dirty="0" smtClean="0"/>
              <a:t>   Range of h</a:t>
            </a:r>
            <a:r>
              <a:rPr lang="da-DK" sz="2800" dirty="0"/>
              <a:t>={1,4} </a:t>
            </a:r>
          </a:p>
          <a:p>
            <a:pPr>
              <a:buFont typeface="Arial"/>
              <a:buChar char="•"/>
              <a:defRPr/>
            </a:pPr>
            <a:endParaRPr lang="en-US" sz="2800" dirty="0" smtClean="0"/>
          </a:p>
          <a:p>
            <a:pPr marL="0" indent="0">
              <a:buFont typeface="Wingdings" charset="0"/>
              <a:buNone/>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z="2800" b="1" dirty="0">
                <a:latin typeface="Arial" charset="0"/>
              </a:rPr>
              <a:t>Continued…</a:t>
            </a:r>
          </a:p>
        </p:txBody>
      </p:sp>
      <p:sp>
        <p:nvSpPr>
          <p:cNvPr id="2" name="Content Placeholder 1"/>
          <p:cNvSpPr>
            <a:spLocks noGrp="1"/>
          </p:cNvSpPr>
          <p:nvPr>
            <p:ph idx="1"/>
          </p:nvPr>
        </p:nvSpPr>
        <p:spPr>
          <a:xfrm>
            <a:off x="6405" y="1648222"/>
            <a:ext cx="8915400" cy="5181600"/>
          </a:xfrm>
        </p:spPr>
        <p:txBody>
          <a:bodyPr/>
          <a:lstStyle/>
          <a:p>
            <a:pPr marL="0" indent="0">
              <a:buNone/>
            </a:pPr>
            <a:r>
              <a:rPr lang="en-US" sz="2400" b="1" i="1" dirty="0" smtClean="0"/>
              <a:t>Graph of function</a:t>
            </a:r>
          </a:p>
          <a:p>
            <a:pPr>
              <a:buFont typeface="Arial"/>
              <a:buChar char="•"/>
            </a:pPr>
            <a:r>
              <a:rPr lang="en-US" sz="2800" dirty="0" smtClean="0"/>
              <a:t>The </a:t>
            </a:r>
            <a:r>
              <a:rPr lang="en-US" sz="2800" dirty="0"/>
              <a:t>graph of f is the set of all points (</a:t>
            </a:r>
            <a:r>
              <a:rPr lang="en-US" sz="2800" dirty="0" err="1"/>
              <a:t>x,y</a:t>
            </a:r>
            <a:r>
              <a:rPr lang="en-US" sz="2800" dirty="0"/>
              <a:t>) in the Cartesian coordinate plane with the property that x is in the domain of f and y = f(x). </a:t>
            </a:r>
          </a:p>
          <a:p>
            <a:pPr marL="0" indent="0">
              <a:buNone/>
            </a:pPr>
            <a:r>
              <a:rPr lang="en-US" sz="2400" b="1" i="1" dirty="0" smtClean="0"/>
              <a:t>Example</a:t>
            </a:r>
          </a:p>
          <a:p>
            <a:pPr>
              <a:buFont typeface="Arial"/>
              <a:buChar char="•"/>
            </a:pPr>
            <a:r>
              <a:rPr lang="en-US" sz="2800" dirty="0" smtClean="0"/>
              <a:t>We </a:t>
            </a:r>
            <a:r>
              <a:rPr lang="en-US" sz="2800" dirty="0"/>
              <a:t>have to draw the graph of the function f given by the </a:t>
            </a:r>
            <a:r>
              <a:rPr lang="en-US" sz="2800" dirty="0" smtClean="0"/>
              <a:t>relation y </a:t>
            </a:r>
            <a:r>
              <a:rPr lang="en-US" sz="2800" dirty="0"/>
              <a:t>= x</a:t>
            </a:r>
            <a:r>
              <a:rPr lang="en-US" sz="2800" baseline="30000" dirty="0"/>
              <a:t>2</a:t>
            </a:r>
            <a:r>
              <a:rPr lang="en-US" sz="2800" dirty="0"/>
              <a:t> </a:t>
            </a:r>
            <a:r>
              <a:rPr lang="en-US" sz="2800" dirty="0" smtClean="0"/>
              <a:t>in </a:t>
            </a:r>
            <a:r>
              <a:rPr lang="en-US" sz="2800" dirty="0"/>
              <a:t>order to draw the graph of the function we will first take some elements from the domain will see the image of them and then plot then on the graph as follows</a:t>
            </a:r>
            <a:br>
              <a:rPr lang="en-US" sz="2800" dirty="0"/>
            </a:br>
            <a:r>
              <a:rPr lang="en-US" sz="2800" dirty="0"/>
              <a:t>Graph of y = x</a:t>
            </a:r>
            <a:r>
              <a:rPr lang="en-US" sz="2800" baseline="30000" dirty="0"/>
              <a:t>2</a:t>
            </a:r>
            <a:r>
              <a:rPr lang="en-US" sz="2800" dirty="0"/>
              <a:t>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457200" y="457200"/>
            <a:ext cx="8229600" cy="914400"/>
          </a:xfrm>
        </p:spPr>
        <p:txBody>
          <a:bodyPr/>
          <a:lstStyle/>
          <a:p>
            <a:r>
              <a:rPr lang="en-US" sz="2800" b="1" dirty="0" smtClean="0">
                <a:latin typeface="Arial" charset="0"/>
              </a:rPr>
              <a:t>Solution</a:t>
            </a:r>
            <a:endParaRPr lang="en-US" sz="2800" b="1" dirty="0">
              <a:latin typeface="Arial" charset="0"/>
            </a:endParaRPr>
          </a:p>
        </p:txBody>
      </p:sp>
      <p:pic>
        <p:nvPicPr>
          <p:cNvPr id="2" name="Content Placeholder 1" descr="Screen Shot 2016-03-19 at 10.21.11.png"/>
          <p:cNvPicPr>
            <a:picLocks noGrp="1" noChangeAspect="1"/>
          </p:cNvPicPr>
          <p:nvPr>
            <p:ph idx="1"/>
          </p:nvPr>
        </p:nvPicPr>
        <p:blipFill>
          <a:blip r:embed="rId2">
            <a:extLst>
              <a:ext uri="{28A0092B-C50C-407E-A947-70E740481C1C}">
                <a14:useLocalDpi xmlns:a14="http://schemas.microsoft.com/office/drawing/2010/main" val="0"/>
              </a:ext>
            </a:extLst>
          </a:blip>
          <a:srcRect t="-13410" b="-13410"/>
          <a:stretch>
            <a:fillRect/>
          </a:stretch>
        </p:blipFill>
        <p:spPr>
          <a:xfrm>
            <a:off x="76200" y="1447800"/>
            <a:ext cx="8915400" cy="5410200"/>
          </a:xfrm>
        </p:spPr>
      </p:pic>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z="2800" b="1" dirty="0"/>
              <a:t>Types of functions </a:t>
            </a:r>
            <a:endParaRPr lang="en-US" sz="2800" dirty="0"/>
          </a:p>
        </p:txBody>
      </p:sp>
      <p:sp>
        <p:nvSpPr>
          <p:cNvPr id="2" name="Content Placeholder 1"/>
          <p:cNvSpPr>
            <a:spLocks noGrp="1"/>
          </p:cNvSpPr>
          <p:nvPr>
            <p:ph idx="1"/>
          </p:nvPr>
        </p:nvSpPr>
        <p:spPr/>
        <p:txBody>
          <a:bodyPr/>
          <a:lstStyle/>
          <a:p>
            <a:pPr marL="0" indent="0">
              <a:buNone/>
            </a:pPr>
            <a:r>
              <a:rPr lang="en-US" sz="2400" b="1" i="1" dirty="0" smtClean="0"/>
              <a:t>One to one function</a:t>
            </a:r>
          </a:p>
          <a:p>
            <a:pPr>
              <a:buFont typeface="Arial"/>
              <a:buChar char="•"/>
            </a:pPr>
            <a:r>
              <a:rPr lang="en-US" sz="2800" dirty="0" smtClean="0"/>
              <a:t>Let </a:t>
            </a:r>
            <a:r>
              <a:rPr lang="en-US" sz="2800" i="1" dirty="0"/>
              <a:t>f </a:t>
            </a:r>
            <a:r>
              <a:rPr lang="en-US" sz="2800" dirty="0"/>
              <a:t>: X </a:t>
            </a:r>
            <a:r>
              <a:rPr lang="en-GB" sz="2800" dirty="0">
                <a:sym typeface="Symbol"/>
              </a:rPr>
              <a:t></a:t>
            </a:r>
            <a:r>
              <a:rPr lang="en-US" sz="2800" dirty="0" smtClean="0"/>
              <a:t>Y be </a:t>
            </a:r>
            <a:r>
              <a:rPr lang="en-US" sz="2800" dirty="0"/>
              <a:t>a function. f is injective or one-to-one if, and only if, </a:t>
            </a:r>
            <a:r>
              <a:rPr lang="en-GB" sz="2800" dirty="0">
                <a:sym typeface="Symbol"/>
              </a:rPr>
              <a:t></a:t>
            </a:r>
            <a:r>
              <a:rPr lang="en-US" sz="2800" dirty="0" smtClean="0"/>
              <a:t> </a:t>
            </a:r>
            <a:r>
              <a:rPr lang="en-US" sz="2800" dirty="0"/>
              <a:t>x1, x2 </a:t>
            </a:r>
            <a:r>
              <a:rPr lang="en-GB" sz="2800" dirty="0" smtClean="0">
                <a:sym typeface="Symbol"/>
              </a:rPr>
              <a:t></a:t>
            </a:r>
            <a:r>
              <a:rPr lang="en-US" sz="2800" dirty="0" smtClean="0"/>
              <a:t>X</a:t>
            </a:r>
            <a:r>
              <a:rPr lang="en-US" sz="2800" dirty="0"/>
              <a:t>, if x1 </a:t>
            </a:r>
            <a:r>
              <a:rPr lang="en-GB" sz="2800" dirty="0" smtClean="0">
                <a:sym typeface="Symbol"/>
              </a:rPr>
              <a:t></a:t>
            </a:r>
            <a:r>
              <a:rPr lang="en-US" sz="2800" dirty="0" smtClean="0"/>
              <a:t> </a:t>
            </a:r>
            <a:r>
              <a:rPr lang="en-US" sz="2800" dirty="0"/>
              <a:t>x2 then f(x1) </a:t>
            </a:r>
            <a:r>
              <a:rPr lang="en-GB" sz="2800" dirty="0" smtClean="0">
                <a:sym typeface="Symbol"/>
              </a:rPr>
              <a:t></a:t>
            </a:r>
            <a:r>
              <a:rPr lang="en-US" sz="2800" dirty="0" smtClean="0"/>
              <a:t> </a:t>
            </a:r>
            <a:r>
              <a:rPr lang="en-US" sz="2800" dirty="0"/>
              <a:t>f(x2</a:t>
            </a:r>
            <a:r>
              <a:rPr lang="en-US" sz="2800" dirty="0" smtClean="0"/>
              <a:t>).That </a:t>
            </a:r>
            <a:r>
              <a:rPr lang="en-US" sz="2800" dirty="0"/>
              <a:t>is, f is one-to-one if it maps distinct </a:t>
            </a:r>
            <a:r>
              <a:rPr lang="en-US" sz="2800" dirty="0" smtClean="0"/>
              <a:t>points </a:t>
            </a:r>
            <a:r>
              <a:rPr lang="en-US" sz="2800" dirty="0"/>
              <a:t>of the domain into the distinct points of the co-domain. </a:t>
            </a:r>
          </a:p>
          <a:p>
            <a:endParaRPr lang="en-US" dirty="0"/>
          </a:p>
        </p:txBody>
      </p:sp>
      <p:pic>
        <p:nvPicPr>
          <p:cNvPr id="3" name="Picture 2" descr="Screen Shot 2016-03-19 at 10.44.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3962400"/>
            <a:ext cx="5254029" cy="258240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8915400" cy="6858000"/>
          </a:xfrm>
        </p:spPr>
        <p:txBody>
          <a:bodyPr/>
          <a:lstStyle/>
          <a:p>
            <a:pPr>
              <a:defRPr/>
            </a:pPr>
            <a:endParaRPr lang="en-US" dirty="0" smtClean="0"/>
          </a:p>
          <a:p>
            <a:pPr>
              <a:defRPr/>
            </a:pPr>
            <a:endParaRPr lang="en-US" dirty="0"/>
          </a:p>
          <a:p>
            <a:pPr>
              <a:defRPr/>
            </a:pPr>
            <a:endParaRPr lang="en-US" dirty="0" smtClean="0"/>
          </a:p>
          <a:p>
            <a:pPr>
              <a:defRPr/>
            </a:pPr>
            <a:endParaRPr lang="en-US" dirty="0"/>
          </a:p>
          <a:p>
            <a:pPr algn="ctr">
              <a:defRPr/>
            </a:pPr>
            <a:endParaRPr lang="en-US" sz="4000" b="1" i="1" dirty="0" smtClean="0"/>
          </a:p>
          <a:p>
            <a:pPr marL="0" indent="0" algn="ctr">
              <a:buFont typeface="Wingdings" charset="0"/>
              <a:buNone/>
              <a:defRPr/>
            </a:pPr>
            <a:r>
              <a:rPr lang="en-US" sz="3600" b="1" i="1" dirty="0" smtClean="0"/>
              <a:t>Lets take a start</a:t>
            </a:r>
            <a:endParaRPr lang="en-US" sz="3600" b="1" i="1"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r>
              <a:rPr lang="en-US" sz="2800" b="1" dirty="0" smtClean="0"/>
              <a:t>Continued…</a:t>
            </a:r>
            <a:endParaRPr lang="en-US" sz="2800" b="1" dirty="0"/>
          </a:p>
        </p:txBody>
      </p:sp>
      <p:sp>
        <p:nvSpPr>
          <p:cNvPr id="3" name="Content Placeholder 2"/>
          <p:cNvSpPr>
            <a:spLocks noGrp="1"/>
          </p:cNvSpPr>
          <p:nvPr>
            <p:ph idx="1"/>
          </p:nvPr>
        </p:nvSpPr>
        <p:spPr>
          <a:xfrm>
            <a:off x="0" y="1295400"/>
            <a:ext cx="8915400" cy="5562600"/>
          </a:xfrm>
        </p:spPr>
        <p:txBody>
          <a:bodyPr/>
          <a:lstStyle/>
          <a:p>
            <a:pPr marL="0" indent="0">
              <a:buNone/>
            </a:pPr>
            <a:r>
              <a:rPr lang="en-US" sz="2400" b="1" i="1" dirty="0" smtClean="0"/>
              <a:t>Function not One to one </a:t>
            </a:r>
          </a:p>
          <a:p>
            <a:pPr>
              <a:buFont typeface="Arial"/>
              <a:buChar char="•"/>
            </a:pPr>
            <a:r>
              <a:rPr lang="en-US" sz="2800" dirty="0" smtClean="0"/>
              <a:t>A </a:t>
            </a:r>
            <a:r>
              <a:rPr lang="en-US" sz="2800" dirty="0"/>
              <a:t>function </a:t>
            </a:r>
            <a:r>
              <a:rPr lang="en-US" sz="2800" i="1" dirty="0" smtClean="0"/>
              <a:t>f </a:t>
            </a:r>
            <a:r>
              <a:rPr lang="en-US" sz="2800" dirty="0"/>
              <a:t>: X </a:t>
            </a:r>
            <a:r>
              <a:rPr lang="en-GB" sz="2800" dirty="0">
                <a:sym typeface="Symbol"/>
              </a:rPr>
              <a:t></a:t>
            </a:r>
            <a:r>
              <a:rPr lang="en-US" sz="2800" dirty="0"/>
              <a:t>Y </a:t>
            </a:r>
            <a:r>
              <a:rPr lang="en-US" sz="2800" dirty="0" smtClean="0"/>
              <a:t>is </a:t>
            </a:r>
            <a:r>
              <a:rPr lang="en-US" sz="2800" dirty="0"/>
              <a:t>not one-to-one </a:t>
            </a:r>
            <a:r>
              <a:rPr lang="en-US" sz="2800" dirty="0" err="1"/>
              <a:t>iff</a:t>
            </a:r>
            <a:r>
              <a:rPr lang="en-US" sz="2800" dirty="0"/>
              <a:t> there exist elements x1 and x2 in such that x1 </a:t>
            </a:r>
            <a:r>
              <a:rPr lang="en-GB" sz="2800" dirty="0">
                <a:sym typeface="Symbol"/>
              </a:rPr>
              <a:t></a:t>
            </a:r>
            <a:r>
              <a:rPr lang="en-US" sz="2800" dirty="0" smtClean="0"/>
              <a:t> </a:t>
            </a:r>
            <a:r>
              <a:rPr lang="en-US" sz="2800" dirty="0"/>
              <a:t>x2 but f(x1) = f(x2).That is, if distinct elements x1 and x2 can found in domain of f that have the same function value. </a:t>
            </a:r>
          </a:p>
          <a:p>
            <a:pPr marL="0" indent="0">
              <a:buNone/>
            </a:pPr>
            <a:endParaRPr lang="en-US" dirty="0"/>
          </a:p>
        </p:txBody>
      </p:sp>
      <p:pic>
        <p:nvPicPr>
          <p:cNvPr id="4" name="Picture 3" descr="Screen Shot 2016-03-19 at 10.47.4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3657600"/>
            <a:ext cx="7696200" cy="2895600"/>
          </a:xfrm>
          <a:prstGeom prst="rect">
            <a:avLst/>
          </a:prstGeom>
        </p:spPr>
      </p:pic>
    </p:spTree>
    <p:extLst>
      <p:ext uri="{BB962C8B-B14F-4D97-AF65-F5344CB8AC3E}">
        <p14:creationId xmlns:p14="http://schemas.microsoft.com/office/powerpoint/2010/main" val="57832605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lstStyle/>
          <a:p>
            <a:r>
              <a:rPr lang="en-US" sz="2800" b="1" dirty="0" smtClean="0"/>
              <a:t>Exercise</a:t>
            </a:r>
            <a:endParaRPr lang="en-US" sz="2800" b="1" dirty="0"/>
          </a:p>
        </p:txBody>
      </p:sp>
      <p:sp>
        <p:nvSpPr>
          <p:cNvPr id="3" name="Content Placeholder 2"/>
          <p:cNvSpPr>
            <a:spLocks noGrp="1"/>
          </p:cNvSpPr>
          <p:nvPr>
            <p:ph idx="1"/>
          </p:nvPr>
        </p:nvSpPr>
        <p:spPr>
          <a:xfrm>
            <a:off x="76200" y="1371600"/>
            <a:ext cx="8915400" cy="5486400"/>
          </a:xfrm>
        </p:spPr>
        <p:txBody>
          <a:bodyPr/>
          <a:lstStyle/>
          <a:p>
            <a:pPr>
              <a:buFont typeface="Arial"/>
              <a:buChar char="•"/>
            </a:pPr>
            <a:r>
              <a:rPr lang="en-US" sz="2800" dirty="0"/>
              <a:t>Which of the arrow diagrams define one-to-one functions? </a:t>
            </a:r>
          </a:p>
          <a:p>
            <a:pPr marL="0" indent="0">
              <a:buNone/>
            </a:pPr>
            <a:endParaRPr lang="en-US" dirty="0"/>
          </a:p>
        </p:txBody>
      </p:sp>
      <p:pic>
        <p:nvPicPr>
          <p:cNvPr id="4" name="Picture 3" descr="Screen Shot 2016-03-19 at 10.50.1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953" y="2590800"/>
            <a:ext cx="8789647" cy="3780244"/>
          </a:xfrm>
          <a:prstGeom prst="rect">
            <a:avLst/>
          </a:prstGeom>
        </p:spPr>
      </p:pic>
    </p:spTree>
    <p:extLst>
      <p:ext uri="{BB962C8B-B14F-4D97-AF65-F5344CB8AC3E}">
        <p14:creationId xmlns:p14="http://schemas.microsoft.com/office/powerpoint/2010/main" val="306393324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Continued…</a:t>
            </a:r>
            <a:endParaRPr lang="en-US" sz="2800" b="1" dirty="0"/>
          </a:p>
        </p:txBody>
      </p:sp>
      <p:sp>
        <p:nvSpPr>
          <p:cNvPr id="3" name="Content Placeholder 2"/>
          <p:cNvSpPr>
            <a:spLocks noGrp="1"/>
          </p:cNvSpPr>
          <p:nvPr>
            <p:ph idx="1"/>
          </p:nvPr>
        </p:nvSpPr>
        <p:spPr/>
        <p:txBody>
          <a:bodyPr/>
          <a:lstStyle/>
          <a:p>
            <a:pPr>
              <a:buFont typeface="Arial"/>
              <a:buChar char="•"/>
            </a:pPr>
            <a:r>
              <a:rPr lang="en-US" sz="2800" dirty="0"/>
              <a:t>f is clearly one-to-one function, because no two different elements of </a:t>
            </a:r>
            <a:r>
              <a:rPr lang="en-US" sz="2800" dirty="0" smtClean="0"/>
              <a:t>X are </a:t>
            </a:r>
            <a:r>
              <a:rPr lang="en-US" sz="2800" dirty="0"/>
              <a:t>mapped onto the same element of Y. </a:t>
            </a:r>
          </a:p>
          <a:p>
            <a:pPr>
              <a:buFont typeface="Arial"/>
              <a:buChar char="•"/>
            </a:pPr>
            <a:r>
              <a:rPr lang="en-US" sz="2800" dirty="0"/>
              <a:t>g is not one-to-one because the elements a and c are mapped onto the same element 2 of Y. </a:t>
            </a:r>
          </a:p>
          <a:p>
            <a:pPr marL="0" indent="0">
              <a:buNone/>
            </a:pPr>
            <a:endParaRPr lang="en-US" dirty="0"/>
          </a:p>
        </p:txBody>
      </p:sp>
    </p:spTree>
    <p:extLst>
      <p:ext uri="{BB962C8B-B14F-4D97-AF65-F5344CB8AC3E}">
        <p14:creationId xmlns:p14="http://schemas.microsoft.com/office/powerpoint/2010/main" val="33326820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Continued…</a:t>
            </a:r>
            <a:endParaRPr lang="en-US" sz="2800" b="1" dirty="0"/>
          </a:p>
        </p:txBody>
      </p:sp>
      <p:sp>
        <p:nvSpPr>
          <p:cNvPr id="3" name="Content Placeholder 2"/>
          <p:cNvSpPr>
            <a:spLocks noGrp="1"/>
          </p:cNvSpPr>
          <p:nvPr>
            <p:ph idx="1"/>
          </p:nvPr>
        </p:nvSpPr>
        <p:spPr>
          <a:xfrm>
            <a:off x="76200" y="1447800"/>
            <a:ext cx="8915400" cy="5410200"/>
          </a:xfrm>
        </p:spPr>
        <p:txBody>
          <a:bodyPr/>
          <a:lstStyle/>
          <a:p>
            <a:pPr marL="0" indent="0">
              <a:buNone/>
            </a:pPr>
            <a:r>
              <a:rPr lang="en-US" sz="2400" b="1" i="1" dirty="0" smtClean="0"/>
              <a:t>Onto function</a:t>
            </a:r>
          </a:p>
          <a:p>
            <a:pPr>
              <a:buFont typeface="Arial"/>
              <a:buChar char="•"/>
            </a:pPr>
            <a:r>
              <a:rPr lang="en-US" sz="2800" dirty="0" smtClean="0"/>
              <a:t>Let </a:t>
            </a:r>
            <a:r>
              <a:rPr lang="en-US" sz="2800" i="1" dirty="0"/>
              <a:t>f </a:t>
            </a:r>
            <a:r>
              <a:rPr lang="en-US" sz="2800" dirty="0"/>
              <a:t>: X </a:t>
            </a:r>
            <a:r>
              <a:rPr lang="en-GB" sz="2800" dirty="0">
                <a:sym typeface="Symbol"/>
              </a:rPr>
              <a:t></a:t>
            </a:r>
            <a:r>
              <a:rPr lang="en-US" sz="2800" dirty="0"/>
              <a:t>Y </a:t>
            </a:r>
            <a:r>
              <a:rPr lang="en-US" sz="2800" dirty="0" smtClean="0"/>
              <a:t>be </a:t>
            </a:r>
            <a:r>
              <a:rPr lang="en-US" sz="2800" dirty="0"/>
              <a:t>a </a:t>
            </a:r>
            <a:r>
              <a:rPr lang="en-US" sz="2800" dirty="0" smtClean="0"/>
              <a:t>function</a:t>
            </a:r>
            <a:r>
              <a:rPr lang="en-US" sz="2800" dirty="0"/>
              <a:t>,</a:t>
            </a:r>
            <a:r>
              <a:rPr lang="en-US" sz="2800" dirty="0" smtClean="0"/>
              <a:t> </a:t>
            </a:r>
            <a:r>
              <a:rPr lang="en-US" sz="2800" dirty="0"/>
              <a:t>f is onto if every element of its co-domain is the image of some element(s) of its domain i.e., co-domain of f = range of </a:t>
            </a:r>
            <a:r>
              <a:rPr lang="en-US" sz="2800" dirty="0" smtClean="0"/>
              <a:t>f.</a:t>
            </a:r>
            <a:r>
              <a:rPr lang="en-US" sz="2800" dirty="0"/>
              <a:t> </a:t>
            </a:r>
            <a:endParaRPr lang="en-US" sz="2800" dirty="0" smtClean="0"/>
          </a:p>
          <a:p>
            <a:pPr>
              <a:buFont typeface="Arial"/>
              <a:buChar char="•"/>
            </a:pPr>
            <a:endParaRPr lang="en-US" sz="2800" dirty="0"/>
          </a:p>
          <a:p>
            <a:pPr>
              <a:buFont typeface="Arial"/>
              <a:buChar char="•"/>
            </a:pPr>
            <a:endParaRPr lang="en-US" sz="2800" dirty="0" smtClean="0"/>
          </a:p>
          <a:p>
            <a:pPr marL="0" indent="0">
              <a:buNone/>
            </a:pPr>
            <a:endParaRPr lang="en-US" sz="2800" dirty="0"/>
          </a:p>
          <a:p>
            <a:pPr>
              <a:buFont typeface="Arial"/>
              <a:buChar char="•"/>
            </a:pPr>
            <a:endParaRPr lang="en-US" sz="2800" dirty="0" smtClean="0"/>
          </a:p>
          <a:p>
            <a:pPr>
              <a:buFont typeface="Arial"/>
              <a:buChar char="•"/>
            </a:pPr>
            <a:endParaRPr lang="en-US" sz="2800" dirty="0"/>
          </a:p>
          <a:p>
            <a:pPr>
              <a:buFont typeface="Arial"/>
              <a:buChar char="•"/>
            </a:pPr>
            <a:r>
              <a:rPr lang="en-US" sz="2800" dirty="0" smtClean="0"/>
              <a:t>Each </a:t>
            </a:r>
            <a:r>
              <a:rPr lang="en-US" sz="2800" dirty="0"/>
              <a:t>element y in Y equals f(x) for at least one x in X </a:t>
            </a:r>
          </a:p>
          <a:p>
            <a:pPr>
              <a:buFont typeface="Arial"/>
              <a:buChar char="•"/>
            </a:pPr>
            <a:endParaRPr lang="en-US" sz="2800" dirty="0"/>
          </a:p>
          <a:p>
            <a:endParaRPr lang="en-US" dirty="0"/>
          </a:p>
        </p:txBody>
      </p:sp>
      <p:pic>
        <p:nvPicPr>
          <p:cNvPr id="4" name="Picture 3" descr="Screen Shot 2016-03-19 at 10.54.3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3352800"/>
            <a:ext cx="5867400" cy="2636767"/>
          </a:xfrm>
          <a:prstGeom prst="rect">
            <a:avLst/>
          </a:prstGeom>
        </p:spPr>
      </p:pic>
    </p:spTree>
    <p:extLst>
      <p:ext uri="{BB962C8B-B14F-4D97-AF65-F5344CB8AC3E}">
        <p14:creationId xmlns:p14="http://schemas.microsoft.com/office/powerpoint/2010/main" val="377374431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Continued…</a:t>
            </a:r>
            <a:endParaRPr lang="en-US" sz="2800" b="1" dirty="0"/>
          </a:p>
        </p:txBody>
      </p:sp>
      <p:sp>
        <p:nvSpPr>
          <p:cNvPr id="3" name="Content Placeholder 2"/>
          <p:cNvSpPr>
            <a:spLocks noGrp="1"/>
          </p:cNvSpPr>
          <p:nvPr>
            <p:ph idx="1"/>
          </p:nvPr>
        </p:nvSpPr>
        <p:spPr/>
        <p:txBody>
          <a:bodyPr/>
          <a:lstStyle/>
          <a:p>
            <a:pPr marL="0" indent="0">
              <a:buNone/>
            </a:pPr>
            <a:r>
              <a:rPr lang="en-US" sz="2400" b="1" i="1" dirty="0" smtClean="0"/>
              <a:t>Function not Onto</a:t>
            </a:r>
          </a:p>
          <a:p>
            <a:pPr>
              <a:buFont typeface="Arial"/>
              <a:buChar char="•"/>
            </a:pPr>
            <a:r>
              <a:rPr lang="en-US" sz="2800" dirty="0" smtClean="0"/>
              <a:t>A </a:t>
            </a:r>
            <a:r>
              <a:rPr lang="en-US" sz="2800" dirty="0"/>
              <a:t>function </a:t>
            </a:r>
            <a:r>
              <a:rPr lang="en-US" sz="2800" i="1" dirty="0"/>
              <a:t>f </a:t>
            </a:r>
            <a:r>
              <a:rPr lang="en-US" sz="2800" dirty="0"/>
              <a:t>: X </a:t>
            </a:r>
            <a:r>
              <a:rPr lang="en-GB" sz="2800" dirty="0">
                <a:sym typeface="Symbol"/>
              </a:rPr>
              <a:t></a:t>
            </a:r>
            <a:r>
              <a:rPr lang="en-US" sz="2800" dirty="0"/>
              <a:t>Y </a:t>
            </a:r>
            <a:r>
              <a:rPr lang="en-US" sz="2800" dirty="0" smtClean="0"/>
              <a:t>is </a:t>
            </a:r>
            <a:r>
              <a:rPr lang="en-US" sz="2800" dirty="0"/>
              <a:t>not </a:t>
            </a:r>
            <a:r>
              <a:rPr lang="en-US" sz="2800" dirty="0" smtClean="0"/>
              <a:t>onto if there is </a:t>
            </a:r>
            <a:r>
              <a:rPr lang="en-US" sz="2800" dirty="0"/>
              <a:t>some element in Y that is not the image of any element in X. </a:t>
            </a:r>
          </a:p>
          <a:p>
            <a:endParaRPr lang="en-US" dirty="0"/>
          </a:p>
        </p:txBody>
      </p:sp>
      <p:pic>
        <p:nvPicPr>
          <p:cNvPr id="4" name="Picture 3" descr="Screen Shot 2016-03-19 at 11.00.0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276600"/>
            <a:ext cx="5537200" cy="3162300"/>
          </a:xfrm>
          <a:prstGeom prst="rect">
            <a:avLst/>
          </a:prstGeom>
        </p:spPr>
      </p:pic>
    </p:spTree>
    <p:extLst>
      <p:ext uri="{BB962C8B-B14F-4D97-AF65-F5344CB8AC3E}">
        <p14:creationId xmlns:p14="http://schemas.microsoft.com/office/powerpoint/2010/main" val="80787354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Exercise</a:t>
            </a:r>
            <a:endParaRPr lang="en-US" sz="2800" b="1" dirty="0"/>
          </a:p>
        </p:txBody>
      </p:sp>
      <p:sp>
        <p:nvSpPr>
          <p:cNvPr id="3" name="Content Placeholder 2"/>
          <p:cNvSpPr>
            <a:spLocks noGrp="1"/>
          </p:cNvSpPr>
          <p:nvPr>
            <p:ph idx="1"/>
          </p:nvPr>
        </p:nvSpPr>
        <p:spPr/>
        <p:txBody>
          <a:bodyPr/>
          <a:lstStyle/>
          <a:p>
            <a:pPr>
              <a:buFont typeface="Arial"/>
              <a:buChar char="•"/>
            </a:pPr>
            <a:r>
              <a:rPr lang="en-US" sz="2800" dirty="0"/>
              <a:t>Which of the arrow diagrams define onto functions? </a:t>
            </a:r>
          </a:p>
          <a:p>
            <a:pPr marL="0" indent="0">
              <a:buNone/>
            </a:pPr>
            <a:endParaRPr lang="en-US" dirty="0"/>
          </a:p>
        </p:txBody>
      </p:sp>
      <p:pic>
        <p:nvPicPr>
          <p:cNvPr id="4" name="Picture 3" descr="Screen Shot 2016-03-19 at 11.01.2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300" y="2362200"/>
            <a:ext cx="8318500" cy="4038600"/>
          </a:xfrm>
          <a:prstGeom prst="rect">
            <a:avLst/>
          </a:prstGeom>
        </p:spPr>
      </p:pic>
    </p:spTree>
    <p:extLst>
      <p:ext uri="{BB962C8B-B14F-4D97-AF65-F5344CB8AC3E}">
        <p14:creationId xmlns:p14="http://schemas.microsoft.com/office/powerpoint/2010/main" val="417254900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Continued…</a:t>
            </a:r>
            <a:endParaRPr lang="en-US" sz="2800" b="1" dirty="0"/>
          </a:p>
        </p:txBody>
      </p:sp>
      <p:sp>
        <p:nvSpPr>
          <p:cNvPr id="3" name="Content Placeholder 2"/>
          <p:cNvSpPr>
            <a:spLocks noGrp="1"/>
          </p:cNvSpPr>
          <p:nvPr>
            <p:ph idx="1"/>
          </p:nvPr>
        </p:nvSpPr>
        <p:spPr/>
        <p:txBody>
          <a:bodyPr/>
          <a:lstStyle/>
          <a:p>
            <a:pPr>
              <a:buFont typeface="Arial"/>
              <a:buChar char="•"/>
            </a:pPr>
            <a:r>
              <a:rPr lang="en-US" sz="2800" dirty="0"/>
              <a:t>f is </a:t>
            </a:r>
            <a:r>
              <a:rPr lang="en-US" sz="2800" dirty="0" smtClean="0"/>
              <a:t>onto. </a:t>
            </a:r>
            <a:endParaRPr lang="en-US" sz="2800" dirty="0"/>
          </a:p>
          <a:p>
            <a:pPr>
              <a:buFont typeface="Arial"/>
              <a:buChar char="•"/>
            </a:pPr>
            <a:r>
              <a:rPr lang="en-US" sz="2800" dirty="0" smtClean="0"/>
              <a:t>g </a:t>
            </a:r>
            <a:r>
              <a:rPr lang="en-US" sz="2800"/>
              <a:t>is </a:t>
            </a:r>
            <a:r>
              <a:rPr lang="en-US" sz="2800" smtClean="0"/>
              <a:t>onto </a:t>
            </a:r>
            <a:r>
              <a:rPr lang="en-US" sz="2800" dirty="0"/>
              <a:t>because each </a:t>
            </a:r>
            <a:r>
              <a:rPr lang="en-US" sz="2800" dirty="0" smtClean="0"/>
              <a:t>element </a:t>
            </a:r>
            <a:r>
              <a:rPr lang="en-US" sz="2800" dirty="0"/>
              <a:t>of Y equals g(x) for some x in X.</a:t>
            </a:r>
            <a:br>
              <a:rPr lang="en-US" sz="2800" dirty="0"/>
            </a:br>
            <a:r>
              <a:rPr lang="en-US" sz="2800" dirty="0"/>
              <a:t>as 1 = </a:t>
            </a:r>
            <a:r>
              <a:rPr lang="en-US" sz="2800" dirty="0" smtClean="0"/>
              <a:t>g(c)  </a:t>
            </a:r>
          </a:p>
          <a:p>
            <a:pPr marL="0" indent="0">
              <a:buNone/>
            </a:pPr>
            <a:r>
              <a:rPr lang="en-US" sz="2800" dirty="0" smtClean="0"/>
              <a:t>	2 </a:t>
            </a:r>
            <a:r>
              <a:rPr lang="en-US" sz="2800" dirty="0"/>
              <a:t>= g(d</a:t>
            </a:r>
            <a:r>
              <a:rPr lang="en-US" sz="2800" dirty="0" smtClean="0"/>
              <a:t>)</a:t>
            </a:r>
          </a:p>
          <a:p>
            <a:pPr marL="0" indent="0">
              <a:buNone/>
            </a:pPr>
            <a:r>
              <a:rPr lang="en-US" sz="2800" dirty="0" smtClean="0"/>
              <a:t>	3 </a:t>
            </a:r>
            <a:r>
              <a:rPr lang="en-US" sz="2800" dirty="0"/>
              <a:t>= g(a) = g(b) </a:t>
            </a:r>
          </a:p>
          <a:p>
            <a:endParaRPr lang="en-US" dirty="0"/>
          </a:p>
        </p:txBody>
      </p:sp>
    </p:spTree>
    <p:extLst>
      <p:ext uri="{BB962C8B-B14F-4D97-AF65-F5344CB8AC3E}">
        <p14:creationId xmlns:p14="http://schemas.microsoft.com/office/powerpoint/2010/main" val="96093913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Continued…</a:t>
            </a:r>
            <a:endParaRPr lang="en-US" sz="2800" b="1" dirty="0"/>
          </a:p>
        </p:txBody>
      </p:sp>
      <p:sp>
        <p:nvSpPr>
          <p:cNvPr id="3" name="Content Placeholder 2"/>
          <p:cNvSpPr>
            <a:spLocks noGrp="1"/>
          </p:cNvSpPr>
          <p:nvPr>
            <p:ph idx="1"/>
          </p:nvPr>
        </p:nvSpPr>
        <p:spPr>
          <a:xfrm>
            <a:off x="76200" y="1447800"/>
            <a:ext cx="8915400" cy="5410200"/>
          </a:xfrm>
        </p:spPr>
        <p:txBody>
          <a:bodyPr/>
          <a:lstStyle/>
          <a:p>
            <a:pPr marL="0" indent="0">
              <a:buNone/>
            </a:pPr>
            <a:r>
              <a:rPr lang="en-US" sz="2400" b="1" i="1" dirty="0" smtClean="0"/>
              <a:t>Bijective function</a:t>
            </a:r>
          </a:p>
          <a:p>
            <a:pPr>
              <a:buFont typeface="Arial"/>
              <a:buChar char="•"/>
            </a:pPr>
            <a:r>
              <a:rPr lang="en-US" sz="2800" dirty="0"/>
              <a:t>A</a:t>
            </a:r>
            <a:r>
              <a:rPr lang="en-US" sz="2800" dirty="0" smtClean="0"/>
              <a:t> </a:t>
            </a:r>
            <a:r>
              <a:rPr lang="en-US" sz="2800" dirty="0"/>
              <a:t>bijection, bijective function, or one-to-one correspondence is a function between the elements of two sets, where each element of one set is paired with exactly one element of the other set, and each element of the other set is paired with exactly one element of the first set</a:t>
            </a:r>
            <a:endParaRPr lang="en-US" dirty="0"/>
          </a:p>
        </p:txBody>
      </p:sp>
      <p:pic>
        <p:nvPicPr>
          <p:cNvPr id="4" name="Picture 3" descr="Screen Shot 2016-03-19 at 11.07.3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4800" y="4267200"/>
            <a:ext cx="4495800" cy="2438400"/>
          </a:xfrm>
          <a:prstGeom prst="rect">
            <a:avLst/>
          </a:prstGeom>
        </p:spPr>
      </p:pic>
    </p:spTree>
    <p:extLst>
      <p:ext uri="{BB962C8B-B14F-4D97-AF65-F5344CB8AC3E}">
        <p14:creationId xmlns:p14="http://schemas.microsoft.com/office/powerpoint/2010/main" val="1659364630"/>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Continued…</a:t>
            </a:r>
            <a:endParaRPr lang="en-US" sz="2800" b="1" dirty="0"/>
          </a:p>
        </p:txBody>
      </p:sp>
      <p:sp>
        <p:nvSpPr>
          <p:cNvPr id="3" name="Content Placeholder 2"/>
          <p:cNvSpPr>
            <a:spLocks noGrp="1"/>
          </p:cNvSpPr>
          <p:nvPr>
            <p:ph idx="1"/>
          </p:nvPr>
        </p:nvSpPr>
        <p:spPr/>
        <p:txBody>
          <a:bodyPr/>
          <a:lstStyle/>
          <a:p>
            <a:pPr>
              <a:buFont typeface="Arial"/>
              <a:buChar char="•"/>
            </a:pPr>
            <a:r>
              <a:rPr lang="en-US" sz="2800" dirty="0"/>
              <a:t>There are no unpaired elements. In mathematical terms, a bijective function </a:t>
            </a:r>
            <a:r>
              <a:rPr lang="en-US" sz="2800" i="1" dirty="0"/>
              <a:t>f</a:t>
            </a:r>
            <a:r>
              <a:rPr lang="en-US" sz="2800" dirty="0"/>
              <a:t>: </a:t>
            </a:r>
            <a:r>
              <a:rPr lang="en-US" sz="2800" i="1" dirty="0"/>
              <a:t>X</a:t>
            </a:r>
            <a:r>
              <a:rPr lang="en-US" sz="2800" dirty="0"/>
              <a:t> → </a:t>
            </a:r>
            <a:r>
              <a:rPr lang="en-US" sz="2800" i="1" dirty="0"/>
              <a:t>Y</a:t>
            </a:r>
            <a:r>
              <a:rPr lang="en-US" sz="2800" dirty="0"/>
              <a:t> is a one-to-one (injective) and onto (surjective) mapping of a set </a:t>
            </a:r>
            <a:r>
              <a:rPr lang="en-US" sz="2800" i="1" dirty="0"/>
              <a:t>X</a:t>
            </a:r>
            <a:r>
              <a:rPr lang="en-US" sz="2800" dirty="0"/>
              <a:t> to a set </a:t>
            </a:r>
            <a:r>
              <a:rPr lang="en-US" sz="2800" i="1" dirty="0"/>
              <a:t>Y</a:t>
            </a:r>
            <a:r>
              <a:rPr lang="en-US" sz="2800" dirty="0"/>
              <a:t>.</a:t>
            </a:r>
          </a:p>
        </p:txBody>
      </p:sp>
    </p:spTree>
    <p:extLst>
      <p:ext uri="{BB962C8B-B14F-4D97-AF65-F5344CB8AC3E}">
        <p14:creationId xmlns:p14="http://schemas.microsoft.com/office/powerpoint/2010/main" val="387698849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Continued…</a:t>
            </a:r>
            <a:endParaRPr lang="en-US" sz="2800" b="1" dirty="0"/>
          </a:p>
        </p:txBody>
      </p:sp>
      <p:sp>
        <p:nvSpPr>
          <p:cNvPr id="3" name="Content Placeholder 2"/>
          <p:cNvSpPr>
            <a:spLocks noGrp="1"/>
          </p:cNvSpPr>
          <p:nvPr>
            <p:ph idx="1"/>
          </p:nvPr>
        </p:nvSpPr>
        <p:spPr/>
        <p:txBody>
          <a:bodyPr/>
          <a:lstStyle/>
          <a:p>
            <a:pPr marL="0" indent="0">
              <a:buNone/>
            </a:pPr>
            <a:r>
              <a:rPr lang="en-US" sz="2400" b="1" i="1" dirty="0" smtClean="0"/>
              <a:t>Constant function</a:t>
            </a:r>
          </a:p>
          <a:p>
            <a:pPr>
              <a:buFont typeface="Arial"/>
              <a:buChar char="•"/>
            </a:pPr>
            <a:r>
              <a:rPr lang="en-US" sz="2800" dirty="0"/>
              <a:t>A function </a:t>
            </a:r>
            <a:r>
              <a:rPr lang="en-US" sz="2800" i="1" dirty="0"/>
              <a:t>f </a:t>
            </a:r>
            <a:r>
              <a:rPr lang="en-US" sz="2800" dirty="0"/>
              <a:t>: X </a:t>
            </a:r>
            <a:r>
              <a:rPr lang="en-GB" sz="2800" dirty="0">
                <a:sym typeface="Symbol"/>
              </a:rPr>
              <a:t></a:t>
            </a:r>
            <a:r>
              <a:rPr lang="en-US" sz="2800" dirty="0"/>
              <a:t>Y </a:t>
            </a:r>
            <a:r>
              <a:rPr lang="en-US" sz="2800" dirty="0" smtClean="0"/>
              <a:t>is </a:t>
            </a:r>
            <a:r>
              <a:rPr lang="en-US" sz="2800" dirty="0"/>
              <a:t>a constant function if it maps (sends) all elements of X to one </a:t>
            </a:r>
            <a:r>
              <a:rPr lang="en-US" sz="2800" dirty="0" smtClean="0"/>
              <a:t>element of Y i.e.</a:t>
            </a:r>
          </a:p>
          <a:p>
            <a:pPr marL="0" indent="0">
              <a:buNone/>
            </a:pPr>
            <a:r>
              <a:rPr lang="en-US" sz="2800" dirty="0" smtClean="0">
                <a:sym typeface="Symbol"/>
              </a:rPr>
              <a:t>   </a:t>
            </a:r>
            <a:r>
              <a:rPr lang="en-GB" sz="2800" dirty="0" smtClean="0">
                <a:sym typeface="Symbol"/>
              </a:rPr>
              <a:t> </a:t>
            </a:r>
            <a:r>
              <a:rPr lang="en-US" sz="2800" dirty="0" smtClean="0"/>
              <a:t>x</a:t>
            </a:r>
            <a:r>
              <a:rPr lang="en-GB" sz="2800" dirty="0">
                <a:sym typeface="Symbol"/>
              </a:rPr>
              <a:t></a:t>
            </a:r>
            <a:r>
              <a:rPr lang="en-US" sz="2800" dirty="0" smtClean="0"/>
              <a:t>X, f</a:t>
            </a:r>
            <a:r>
              <a:rPr lang="en-US" sz="2800" dirty="0"/>
              <a:t>(x)=c, </a:t>
            </a:r>
            <a:r>
              <a:rPr lang="en-US" sz="2800" dirty="0" smtClean="0"/>
              <a:t>for some c</a:t>
            </a:r>
            <a:r>
              <a:rPr lang="en-GB" sz="2800" dirty="0" smtClean="0">
                <a:sym typeface="Symbol"/>
              </a:rPr>
              <a:t></a:t>
            </a:r>
            <a:r>
              <a:rPr lang="en-US" sz="2800" dirty="0" smtClean="0"/>
              <a:t>Y </a:t>
            </a:r>
            <a:endParaRPr lang="en-US" sz="2800" dirty="0"/>
          </a:p>
          <a:p>
            <a:pPr marL="0" indent="0">
              <a:buNone/>
            </a:pPr>
            <a:endParaRPr lang="en-US" dirty="0"/>
          </a:p>
        </p:txBody>
      </p:sp>
      <p:pic>
        <p:nvPicPr>
          <p:cNvPr id="4" name="Picture 3" descr="Screen Shot 2016-03-19 at 11.19.5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3657600"/>
            <a:ext cx="5892800" cy="2997200"/>
          </a:xfrm>
          <a:prstGeom prst="rect">
            <a:avLst/>
          </a:prstGeom>
        </p:spPr>
      </p:pic>
    </p:spTree>
    <p:extLst>
      <p:ext uri="{BB962C8B-B14F-4D97-AF65-F5344CB8AC3E}">
        <p14:creationId xmlns:p14="http://schemas.microsoft.com/office/powerpoint/2010/main" val="364467344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p:txBody>
          <a:bodyPr/>
          <a:lstStyle/>
          <a:p>
            <a:r>
              <a:rPr lang="en-US" sz="2800" b="1" dirty="0" smtClean="0">
                <a:latin typeface="Arial" charset="0"/>
              </a:rPr>
              <a:t>Ordered Pair</a:t>
            </a:r>
            <a:endParaRPr lang="en-US" sz="2800" dirty="0">
              <a:latin typeface="Arial" charset="0"/>
            </a:endParaRPr>
          </a:p>
        </p:txBody>
      </p:sp>
      <p:sp>
        <p:nvSpPr>
          <p:cNvPr id="9218" name="Content Placeholder 2"/>
          <p:cNvSpPr>
            <a:spLocks noGrp="1"/>
          </p:cNvSpPr>
          <p:nvPr>
            <p:ph idx="1"/>
          </p:nvPr>
        </p:nvSpPr>
        <p:spPr/>
        <p:txBody>
          <a:bodyPr/>
          <a:lstStyle/>
          <a:p>
            <a:pPr>
              <a:buFont typeface="Arial"/>
              <a:buChar char="•"/>
            </a:pPr>
            <a:r>
              <a:rPr lang="en-US" sz="2800" dirty="0"/>
              <a:t>An ordered pair (a, b) consists of two elements “a” and “b” in which “a” is the first element and “b” is the second element</a:t>
            </a:r>
            <a:r>
              <a:rPr lang="en-US" sz="2800" dirty="0" smtClean="0"/>
              <a:t>.</a:t>
            </a:r>
          </a:p>
          <a:p>
            <a:pPr>
              <a:buFont typeface="Arial"/>
              <a:buChar char="•"/>
            </a:pPr>
            <a:r>
              <a:rPr lang="en-US" sz="2800" dirty="0" smtClean="0"/>
              <a:t>The </a:t>
            </a:r>
            <a:r>
              <a:rPr lang="en-US" sz="2800" dirty="0"/>
              <a:t>ordered pairs (a, b) and (c, d) are equal if, and only if, a= c and b = d. </a:t>
            </a:r>
            <a:endParaRPr lang="en-US" sz="2800" dirty="0" smtClean="0"/>
          </a:p>
          <a:p>
            <a:pPr>
              <a:buFont typeface="Arial"/>
              <a:buChar char="•"/>
            </a:pPr>
            <a:r>
              <a:rPr lang="en-US" sz="2800" dirty="0" smtClean="0"/>
              <a:t>Note </a:t>
            </a:r>
            <a:r>
              <a:rPr lang="en-US" sz="2800" dirty="0"/>
              <a:t>that (a, b) and (b, a) are not equal unless a = b. </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Continued…</a:t>
            </a:r>
            <a:endParaRPr lang="en-US" sz="2800" b="1" dirty="0"/>
          </a:p>
        </p:txBody>
      </p:sp>
      <p:sp>
        <p:nvSpPr>
          <p:cNvPr id="3" name="Content Placeholder 2"/>
          <p:cNvSpPr>
            <a:spLocks noGrp="1"/>
          </p:cNvSpPr>
          <p:nvPr>
            <p:ph idx="1"/>
          </p:nvPr>
        </p:nvSpPr>
        <p:spPr/>
        <p:txBody>
          <a:bodyPr/>
          <a:lstStyle/>
          <a:p>
            <a:pPr marL="0" indent="0">
              <a:buNone/>
            </a:pPr>
            <a:r>
              <a:rPr lang="en-US" sz="2400" b="1" i="1" dirty="0" smtClean="0"/>
              <a:t>Inverse function </a:t>
            </a:r>
          </a:p>
          <a:p>
            <a:pPr>
              <a:buFont typeface="Arial"/>
              <a:buChar char="•"/>
            </a:pPr>
            <a:r>
              <a:rPr lang="en-US" sz="2800" dirty="0" smtClean="0"/>
              <a:t>An inverse function denoted as </a:t>
            </a:r>
            <a:r>
              <a:rPr lang="en-US" sz="2800" i="1" dirty="0"/>
              <a:t>f</a:t>
            </a:r>
            <a:r>
              <a:rPr lang="en-US" sz="2800" baseline="30000" dirty="0"/>
              <a:t> −1</a:t>
            </a:r>
            <a:r>
              <a:rPr lang="en-US" sz="2800" dirty="0" smtClean="0"/>
              <a:t>() is a function that reverses another function. That is if f is a function mapping x to y, then the inverse function of f maps y back to x</a:t>
            </a:r>
          </a:p>
          <a:p>
            <a:pPr marL="0" indent="0">
              <a:buNone/>
            </a:pPr>
            <a:endParaRPr lang="en-US" dirty="0">
              <a:hlinkClick r:id="rId2"/>
            </a:endParaRPr>
          </a:p>
        </p:txBody>
      </p:sp>
      <p:pic>
        <p:nvPicPr>
          <p:cNvPr id="4" name="Picture 3" descr="Inverse_Functi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7830" y="3657600"/>
            <a:ext cx="4267200" cy="3124200"/>
          </a:xfrm>
          <a:prstGeom prst="rect">
            <a:avLst/>
          </a:prstGeom>
        </p:spPr>
      </p:pic>
    </p:spTree>
    <p:extLst>
      <p:ext uri="{BB962C8B-B14F-4D97-AF65-F5344CB8AC3E}">
        <p14:creationId xmlns:p14="http://schemas.microsoft.com/office/powerpoint/2010/main" val="12658722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Example</a:t>
            </a:r>
            <a:endParaRPr lang="en-US" sz="2800" b="1" dirty="0"/>
          </a:p>
        </p:txBody>
      </p:sp>
      <p:sp>
        <p:nvSpPr>
          <p:cNvPr id="3" name="Content Placeholder 2"/>
          <p:cNvSpPr>
            <a:spLocks noGrp="1"/>
          </p:cNvSpPr>
          <p:nvPr>
            <p:ph idx="1"/>
          </p:nvPr>
        </p:nvSpPr>
        <p:spPr/>
        <p:txBody>
          <a:bodyPr/>
          <a:lstStyle/>
          <a:p>
            <a:pPr marL="0" indent="0">
              <a:buNone/>
            </a:pPr>
            <a:r>
              <a:rPr lang="en-US" sz="2800" dirty="0" smtClean="0"/>
              <a:t>Let f</a:t>
            </a:r>
            <a:r>
              <a:rPr lang="en-US" sz="2800" dirty="0"/>
              <a:t>(x) </a:t>
            </a:r>
            <a:r>
              <a:rPr lang="en-US" sz="2800" dirty="0" smtClean="0"/>
              <a:t>= y= 4x</a:t>
            </a:r>
            <a:r>
              <a:rPr lang="en-US" sz="2800" dirty="0"/>
              <a:t>-1 </a:t>
            </a:r>
          </a:p>
          <a:p>
            <a:pPr marL="0" indent="0">
              <a:buNone/>
            </a:pPr>
            <a:r>
              <a:rPr lang="en-US" sz="2800" dirty="0" smtClean="0"/>
              <a:t>                    4x </a:t>
            </a:r>
            <a:r>
              <a:rPr lang="en-US" sz="2800" dirty="0"/>
              <a:t>= y + 1 </a:t>
            </a:r>
          </a:p>
          <a:p>
            <a:pPr marL="0" indent="0">
              <a:buNone/>
            </a:pPr>
            <a:r>
              <a:rPr lang="en-US" sz="2800" dirty="0" smtClean="0"/>
              <a:t>		     x= y+1/4</a:t>
            </a:r>
            <a:endParaRPr lang="en-US" sz="2800" dirty="0"/>
          </a:p>
          <a:p>
            <a:pPr marL="0" indent="0">
              <a:buNone/>
            </a:pPr>
            <a:r>
              <a:rPr lang="en-US" sz="2800" i="1" dirty="0" smtClean="0"/>
              <a:t>		    f</a:t>
            </a:r>
            <a:r>
              <a:rPr lang="en-US" sz="2800" baseline="30000" dirty="0"/>
              <a:t> −1</a:t>
            </a:r>
            <a:r>
              <a:rPr lang="en-US" sz="2800" dirty="0"/>
              <a:t>(y</a:t>
            </a:r>
            <a:r>
              <a:rPr lang="en-US" sz="2800" dirty="0" smtClean="0"/>
              <a:t>) = y+1/4 </a:t>
            </a:r>
            <a:endParaRPr lang="en-US" sz="2800" dirty="0"/>
          </a:p>
          <a:p>
            <a:pPr marL="0" indent="0">
              <a:buNone/>
            </a:pPr>
            <a:r>
              <a:rPr lang="en-US" sz="2800" dirty="0"/>
              <a:t>Hence, </a:t>
            </a:r>
            <a:r>
              <a:rPr lang="en-US" sz="2800" i="1" dirty="0"/>
              <a:t>f</a:t>
            </a:r>
            <a:r>
              <a:rPr lang="en-US" sz="2800" baseline="30000" dirty="0"/>
              <a:t> −1</a:t>
            </a:r>
            <a:r>
              <a:rPr lang="en-US" sz="2800" dirty="0" smtClean="0"/>
              <a:t>(y) = </a:t>
            </a:r>
            <a:r>
              <a:rPr lang="en-US" sz="2800" i="1" dirty="0"/>
              <a:t>y </a:t>
            </a:r>
            <a:r>
              <a:rPr lang="en-US" sz="2800" dirty="0" smtClean="0"/>
              <a:t>+1/4is </a:t>
            </a:r>
            <a:r>
              <a:rPr lang="en-US" sz="2800" dirty="0"/>
              <a:t>the inverse of f(x)=4x</a:t>
            </a:r>
            <a:r>
              <a:rPr lang="en-US" sz="2800" dirty="0" smtClean="0"/>
              <a:t>-1</a:t>
            </a:r>
            <a:endParaRPr lang="en-US" sz="2800" dirty="0"/>
          </a:p>
          <a:p>
            <a:endParaRPr lang="en-US" dirty="0"/>
          </a:p>
        </p:txBody>
      </p:sp>
    </p:spTree>
    <p:extLst>
      <p:ext uri="{BB962C8B-B14F-4D97-AF65-F5344CB8AC3E}">
        <p14:creationId xmlns:p14="http://schemas.microsoft.com/office/powerpoint/2010/main" val="1658122240"/>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Composition of Function</a:t>
            </a:r>
            <a:endParaRPr lang="en-US" sz="2800" b="1" dirty="0"/>
          </a:p>
        </p:txBody>
      </p:sp>
      <p:sp>
        <p:nvSpPr>
          <p:cNvPr id="3" name="Content Placeholder 2"/>
          <p:cNvSpPr>
            <a:spLocks noGrp="1"/>
          </p:cNvSpPr>
          <p:nvPr>
            <p:ph idx="1"/>
          </p:nvPr>
        </p:nvSpPr>
        <p:spPr/>
        <p:txBody>
          <a:bodyPr/>
          <a:lstStyle/>
          <a:p>
            <a:pPr>
              <a:buFont typeface="Arial"/>
              <a:buChar char="•"/>
            </a:pPr>
            <a:r>
              <a:rPr lang="en-US" sz="2800" dirty="0" smtClean="0"/>
              <a:t>The </a:t>
            </a:r>
            <a:r>
              <a:rPr lang="en-US" sz="2800" dirty="0"/>
              <a:t>function composition is the </a:t>
            </a:r>
            <a:r>
              <a:rPr lang="en-US" sz="2800" dirty="0" smtClean="0"/>
              <a:t>point wise </a:t>
            </a:r>
            <a:r>
              <a:rPr lang="en-US" sz="2800" dirty="0"/>
              <a:t>application of once function to the result of another to produce a third </a:t>
            </a:r>
            <a:r>
              <a:rPr lang="en-US" sz="2800" dirty="0" smtClean="0"/>
              <a:t>function</a:t>
            </a:r>
          </a:p>
          <a:p>
            <a:pPr>
              <a:buFont typeface="Arial"/>
              <a:buChar char="•"/>
            </a:pPr>
            <a:r>
              <a:rPr lang="en-US" sz="2800" dirty="0" smtClean="0"/>
              <a:t>The </a:t>
            </a:r>
            <a:r>
              <a:rPr lang="en-US" sz="2800" dirty="0"/>
              <a:t>notation used for </a:t>
            </a:r>
            <a:r>
              <a:rPr lang="en-US" sz="2800" b="1" dirty="0"/>
              <a:t>composition</a:t>
            </a:r>
            <a:r>
              <a:rPr lang="en-US" sz="2800" dirty="0"/>
              <a:t> </a:t>
            </a:r>
            <a:r>
              <a:rPr lang="en-US" sz="2800" dirty="0" smtClean="0"/>
              <a:t>is fog(x) </a:t>
            </a:r>
            <a:r>
              <a:rPr lang="en-US" sz="2800" dirty="0"/>
              <a:t>and is read "f composed with g of x" or "f of g of x"</a:t>
            </a:r>
            <a:r>
              <a:rPr lang="en-US" sz="2800" dirty="0" smtClean="0"/>
              <a:t>.</a:t>
            </a:r>
          </a:p>
          <a:p>
            <a:pPr marL="0" indent="0">
              <a:buNone/>
            </a:pPr>
            <a:r>
              <a:rPr lang="en-US" sz="2400" b="1" i="1" dirty="0" smtClean="0"/>
              <a:t>Example</a:t>
            </a:r>
          </a:p>
          <a:p>
            <a:pPr marL="0" indent="0">
              <a:buNone/>
            </a:pPr>
            <a:r>
              <a:rPr lang="en-US" sz="2800" dirty="0"/>
              <a:t>Given </a:t>
            </a:r>
            <a:r>
              <a:rPr lang="en-US" sz="2800" i="1" dirty="0"/>
              <a:t>f</a:t>
            </a:r>
            <a:r>
              <a:rPr lang="en-US" sz="2800" dirty="0"/>
              <a:t>(</a:t>
            </a:r>
            <a:r>
              <a:rPr lang="en-US" sz="2800" i="1" dirty="0"/>
              <a:t>x</a:t>
            </a:r>
            <a:r>
              <a:rPr lang="en-US" sz="2800" dirty="0"/>
              <a:t>) = 2</a:t>
            </a:r>
            <a:r>
              <a:rPr lang="en-US" sz="2800" i="1" dirty="0"/>
              <a:t>x</a:t>
            </a:r>
            <a:r>
              <a:rPr lang="en-US" sz="2800" dirty="0"/>
              <a:t> + 3 and </a:t>
            </a:r>
            <a:r>
              <a:rPr lang="en-US" sz="2800" i="1" dirty="0"/>
              <a:t>g</a:t>
            </a:r>
            <a:r>
              <a:rPr lang="en-US" sz="2800" dirty="0"/>
              <a:t>(</a:t>
            </a:r>
            <a:r>
              <a:rPr lang="en-US" sz="2800" i="1" dirty="0"/>
              <a:t>x</a:t>
            </a:r>
            <a:r>
              <a:rPr lang="en-US" sz="2800" dirty="0"/>
              <a:t>) = –</a:t>
            </a:r>
            <a:r>
              <a:rPr lang="en-US" sz="2800" i="1" dirty="0"/>
              <a:t>x</a:t>
            </a:r>
            <a:r>
              <a:rPr lang="en-US" sz="2800" baseline="30000" dirty="0"/>
              <a:t>2</a:t>
            </a:r>
            <a:r>
              <a:rPr lang="en-US" sz="2800" dirty="0"/>
              <a:t> + 5, find (</a:t>
            </a:r>
            <a:r>
              <a:rPr lang="en-US" sz="2800" i="1" dirty="0"/>
              <a:t> f</a:t>
            </a:r>
            <a:r>
              <a:rPr lang="en-US" sz="2800" dirty="0"/>
              <a:t> o </a:t>
            </a:r>
            <a:r>
              <a:rPr lang="en-US" sz="2800" i="1" dirty="0"/>
              <a:t>g</a:t>
            </a:r>
            <a:r>
              <a:rPr lang="en-US" sz="2800" dirty="0"/>
              <a:t>)(</a:t>
            </a:r>
            <a:r>
              <a:rPr lang="en-US" sz="2800" i="1" dirty="0"/>
              <a:t>x</a:t>
            </a:r>
            <a:r>
              <a:rPr lang="en-US" sz="2800" dirty="0"/>
              <a:t>).</a:t>
            </a:r>
            <a:endParaRPr lang="en-US" sz="2800" i="1" dirty="0"/>
          </a:p>
        </p:txBody>
      </p:sp>
    </p:spTree>
    <p:extLst>
      <p:ext uri="{BB962C8B-B14F-4D97-AF65-F5344CB8AC3E}">
        <p14:creationId xmlns:p14="http://schemas.microsoft.com/office/powerpoint/2010/main" val="2860179353"/>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Continued…</a:t>
            </a:r>
            <a:endParaRPr lang="en-US" sz="2800" b="1" dirty="0"/>
          </a:p>
        </p:txBody>
      </p:sp>
      <p:sp>
        <p:nvSpPr>
          <p:cNvPr id="3" name="Content Placeholder 2"/>
          <p:cNvSpPr>
            <a:spLocks noGrp="1"/>
          </p:cNvSpPr>
          <p:nvPr>
            <p:ph idx="1"/>
          </p:nvPr>
        </p:nvSpPr>
        <p:spPr/>
        <p:txBody>
          <a:bodyPr/>
          <a:lstStyle/>
          <a:p>
            <a:pPr>
              <a:buFont typeface="Arial"/>
              <a:buChar char="•"/>
            </a:pPr>
            <a:r>
              <a:rPr lang="en-US" sz="2800" dirty="0" smtClean="0"/>
              <a:t>(</a:t>
            </a:r>
            <a:r>
              <a:rPr lang="en-US" sz="2800" i="1" dirty="0" smtClean="0"/>
              <a:t> f</a:t>
            </a:r>
            <a:r>
              <a:rPr lang="en-US" sz="2800" dirty="0" smtClean="0"/>
              <a:t> o </a:t>
            </a:r>
            <a:r>
              <a:rPr lang="en-US" sz="2800" i="1" dirty="0" smtClean="0"/>
              <a:t>g</a:t>
            </a:r>
            <a:r>
              <a:rPr lang="en-US" sz="2800" dirty="0" smtClean="0"/>
              <a:t>)(</a:t>
            </a:r>
            <a:r>
              <a:rPr lang="en-US" sz="2800" i="1" dirty="0" smtClean="0"/>
              <a:t>x</a:t>
            </a:r>
            <a:r>
              <a:rPr lang="en-US" sz="2800" dirty="0" smtClean="0"/>
              <a:t>) = </a:t>
            </a:r>
            <a:r>
              <a:rPr lang="en-US" sz="2800" i="1" dirty="0" smtClean="0"/>
              <a:t>f</a:t>
            </a:r>
            <a:r>
              <a:rPr lang="en-US" sz="2800" dirty="0" smtClean="0"/>
              <a:t> (</a:t>
            </a:r>
            <a:r>
              <a:rPr lang="en-US" sz="2800" i="1" dirty="0" smtClean="0"/>
              <a:t>g</a:t>
            </a:r>
            <a:r>
              <a:rPr lang="en-US" sz="2800" dirty="0" smtClean="0"/>
              <a:t>(</a:t>
            </a:r>
            <a:r>
              <a:rPr lang="en-US" sz="2800" i="1" dirty="0" smtClean="0"/>
              <a:t>x</a:t>
            </a:r>
            <a:r>
              <a:rPr lang="en-US" sz="2800" dirty="0" smtClean="0"/>
              <a:t>))      		= </a:t>
            </a:r>
            <a:r>
              <a:rPr lang="en-US" sz="2800" i="1" dirty="0" smtClean="0"/>
              <a:t>f</a:t>
            </a:r>
            <a:r>
              <a:rPr lang="en-US" sz="2800" dirty="0" smtClean="0"/>
              <a:t> (–</a:t>
            </a:r>
            <a:r>
              <a:rPr lang="en-US" sz="2800" i="1" dirty="0" smtClean="0"/>
              <a:t>x</a:t>
            </a:r>
            <a:r>
              <a:rPr lang="en-US" sz="2800" baseline="30000" dirty="0" smtClean="0"/>
              <a:t>2</a:t>
            </a:r>
            <a:r>
              <a:rPr lang="en-US" sz="2800" dirty="0" smtClean="0"/>
              <a:t> + 5)     		 = 2(             ) + 3     ... setting up to insert the input formula      		= 2(–</a:t>
            </a:r>
            <a:r>
              <a:rPr lang="en-US" sz="2800" i="1" dirty="0" smtClean="0"/>
              <a:t>x</a:t>
            </a:r>
            <a:r>
              <a:rPr lang="en-US" sz="2800" baseline="30000" dirty="0" smtClean="0"/>
              <a:t>2</a:t>
            </a:r>
            <a:r>
              <a:rPr lang="en-US" sz="2800" dirty="0" smtClean="0"/>
              <a:t> + 5) + 3      		= –2</a:t>
            </a:r>
            <a:r>
              <a:rPr lang="en-US" sz="2800" i="1" dirty="0" smtClean="0"/>
              <a:t>x</a:t>
            </a:r>
            <a:r>
              <a:rPr lang="en-US" sz="2800" baseline="30000" dirty="0" smtClean="0"/>
              <a:t>2</a:t>
            </a:r>
            <a:r>
              <a:rPr lang="en-US" sz="2800" dirty="0" smtClean="0"/>
              <a:t> + 10 + 3      		= </a:t>
            </a:r>
            <a:r>
              <a:rPr lang="en-US" sz="2800" b="1" dirty="0" smtClean="0"/>
              <a:t>–2</a:t>
            </a:r>
            <a:r>
              <a:rPr lang="en-US" sz="2800" b="1" i="1" dirty="0" smtClean="0"/>
              <a:t>x</a:t>
            </a:r>
            <a:r>
              <a:rPr lang="en-US" sz="2800" b="1" baseline="30000" dirty="0" smtClean="0"/>
              <a:t>2</a:t>
            </a:r>
            <a:r>
              <a:rPr lang="en-US" sz="2800" b="1" dirty="0" smtClean="0"/>
              <a:t> + 13</a:t>
            </a:r>
          </a:p>
          <a:p>
            <a:pPr>
              <a:buFont typeface="Arial"/>
              <a:buChar char="•"/>
            </a:pPr>
            <a:r>
              <a:rPr lang="en-US" sz="2800" dirty="0" smtClean="0"/>
              <a:t>Similarly you can find </a:t>
            </a:r>
            <a:r>
              <a:rPr lang="en-US" sz="2800" dirty="0" err="1" smtClean="0"/>
              <a:t>gof</a:t>
            </a:r>
            <a:r>
              <a:rPr lang="en-US" sz="2800" dirty="0" smtClean="0"/>
              <a:t>(x), </a:t>
            </a:r>
            <a:r>
              <a:rPr lang="en-US" sz="2800" dirty="0" err="1" smtClean="0"/>
              <a:t>fof</a:t>
            </a:r>
            <a:r>
              <a:rPr lang="en-US" sz="2800" dirty="0" smtClean="0"/>
              <a:t>(x), </a:t>
            </a:r>
            <a:r>
              <a:rPr lang="en-US" sz="2800" dirty="0" err="1" smtClean="0"/>
              <a:t>gog</a:t>
            </a:r>
            <a:r>
              <a:rPr lang="en-US" sz="2800" dirty="0" smtClean="0"/>
              <a:t>(x) </a:t>
            </a:r>
            <a:r>
              <a:rPr lang="en-US" sz="2800" dirty="0" err="1" smtClean="0"/>
              <a:t>etc</a:t>
            </a:r>
            <a:endParaRPr lang="en-US" sz="2800" dirty="0"/>
          </a:p>
        </p:txBody>
      </p:sp>
    </p:spTree>
    <p:extLst>
      <p:ext uri="{BB962C8B-B14F-4D97-AF65-F5344CB8AC3E}">
        <p14:creationId xmlns:p14="http://schemas.microsoft.com/office/powerpoint/2010/main" val="265773125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sz="2800" b="1" dirty="0" smtClean="0">
                <a:latin typeface="Arial" charset="0"/>
              </a:rPr>
              <a:t>Exercise</a:t>
            </a:r>
            <a:endParaRPr lang="en-US" sz="2800" b="1" dirty="0">
              <a:latin typeface="Arial" charset="0"/>
            </a:endParaRPr>
          </a:p>
        </p:txBody>
      </p:sp>
      <p:sp>
        <p:nvSpPr>
          <p:cNvPr id="2" name="Content Placeholder 1"/>
          <p:cNvSpPr>
            <a:spLocks noGrp="1"/>
          </p:cNvSpPr>
          <p:nvPr>
            <p:ph idx="1"/>
          </p:nvPr>
        </p:nvSpPr>
        <p:spPr/>
        <p:txBody>
          <a:bodyPr/>
          <a:lstStyle/>
          <a:p>
            <a:pPr marL="0" indent="0">
              <a:buNone/>
            </a:pPr>
            <a:r>
              <a:rPr lang="en-US" sz="2800" dirty="0"/>
              <a:t>Find x and y given (2x, x + y) = (6, 2) </a:t>
            </a:r>
            <a:endParaRPr lang="en-US" sz="2800" dirty="0" smtClean="0"/>
          </a:p>
          <a:p>
            <a:pPr marL="0" indent="0">
              <a:buNone/>
            </a:pPr>
            <a:r>
              <a:rPr lang="en-US" sz="2400" b="1" i="1" dirty="0" smtClean="0"/>
              <a:t>Solution</a:t>
            </a:r>
            <a:endParaRPr lang="en-US" sz="2400" i="1" dirty="0"/>
          </a:p>
          <a:p>
            <a:pPr>
              <a:buFont typeface="Arial"/>
              <a:buChar char="•"/>
            </a:pPr>
            <a:r>
              <a:rPr lang="en-US" sz="2800" dirty="0"/>
              <a:t>Two ordered pairs are equal if and only if the corresponding components are equal. Hence, we obtain the equations: </a:t>
            </a:r>
          </a:p>
          <a:p>
            <a:pPr>
              <a:buFont typeface="Arial"/>
              <a:buChar char="•"/>
            </a:pPr>
            <a:r>
              <a:rPr lang="en-US" sz="2800" dirty="0"/>
              <a:t>2x = 6 ..................(1) and x + y = 2 .................(2) </a:t>
            </a:r>
          </a:p>
          <a:p>
            <a:pPr>
              <a:buFont typeface="Arial"/>
              <a:buChar char="•"/>
            </a:pPr>
            <a:r>
              <a:rPr lang="en-US" sz="2800" dirty="0"/>
              <a:t>Solving equation (1) we get x = 3 and when substituted in (2) we get y = -1. </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sz="2800" b="1" dirty="0">
                <a:latin typeface="Arial" charset="0"/>
              </a:rPr>
              <a:t>Continued…</a:t>
            </a:r>
            <a:endParaRPr lang="en-US" sz="2800" dirty="0">
              <a:latin typeface="Arial" charset="0"/>
            </a:endParaRPr>
          </a:p>
        </p:txBody>
      </p:sp>
      <p:sp>
        <p:nvSpPr>
          <p:cNvPr id="12290" name="Content Placeholder 2"/>
          <p:cNvSpPr>
            <a:spLocks noGrp="1"/>
          </p:cNvSpPr>
          <p:nvPr>
            <p:ph idx="1"/>
          </p:nvPr>
        </p:nvSpPr>
        <p:spPr>
          <a:xfrm>
            <a:off x="76200" y="1447800"/>
            <a:ext cx="8915400" cy="5410200"/>
          </a:xfrm>
        </p:spPr>
        <p:txBody>
          <a:bodyPr/>
          <a:lstStyle/>
          <a:p>
            <a:pPr marL="0" indent="0">
              <a:buNone/>
            </a:pPr>
            <a:r>
              <a:rPr lang="en-US" sz="2400" b="1" i="1" dirty="0" smtClean="0"/>
              <a:t>Cartesian product</a:t>
            </a:r>
            <a:endParaRPr lang="en-US" sz="2400" i="1" dirty="0"/>
          </a:p>
          <a:p>
            <a:pPr>
              <a:buFont typeface="Arial"/>
              <a:buChar char="•"/>
            </a:pPr>
            <a:r>
              <a:rPr lang="en-US" sz="2800" dirty="0"/>
              <a:t>Let A and B be sets. The Cartesian product of A and B, denoted by A </a:t>
            </a:r>
            <a:r>
              <a:rPr lang="en-US" sz="2800" dirty="0" smtClean="0"/>
              <a:t>x </a:t>
            </a:r>
            <a:r>
              <a:rPr lang="en-US" sz="2800" dirty="0"/>
              <a:t>B (read as “A cross B”) is the set of all ordered pairs (a, b), where a is in A and b is in B. </a:t>
            </a:r>
          </a:p>
          <a:p>
            <a:pPr>
              <a:buFont typeface="Arial"/>
              <a:buChar char="•"/>
            </a:pPr>
            <a:r>
              <a:rPr lang="en-US" sz="2800" dirty="0"/>
              <a:t>Symbolically</a:t>
            </a:r>
            <a:r>
              <a:rPr lang="en-US" sz="2800" dirty="0" smtClean="0"/>
              <a:t>:</a:t>
            </a:r>
            <a:endParaRPr lang="en-US" sz="2800" dirty="0"/>
          </a:p>
          <a:p>
            <a:pPr marL="0" indent="0">
              <a:buNone/>
            </a:pPr>
            <a:r>
              <a:rPr lang="en-US" sz="2400" b="1" i="1" dirty="0" smtClean="0"/>
              <a:t>Note </a:t>
            </a:r>
          </a:p>
          <a:p>
            <a:pPr>
              <a:buFont typeface="Arial"/>
              <a:buChar char="•"/>
            </a:pPr>
            <a:r>
              <a:rPr lang="en-US" sz="2800" dirty="0" smtClean="0"/>
              <a:t>If </a:t>
            </a:r>
            <a:r>
              <a:rPr lang="en-US" sz="2800" dirty="0"/>
              <a:t>set A has </a:t>
            </a:r>
            <a:r>
              <a:rPr lang="en-US" sz="2800" b="1" i="1" dirty="0"/>
              <a:t>m </a:t>
            </a:r>
            <a:r>
              <a:rPr lang="en-US" sz="2800" dirty="0"/>
              <a:t>elements and set B has </a:t>
            </a:r>
            <a:r>
              <a:rPr lang="en-US" sz="2800" b="1" i="1" dirty="0"/>
              <a:t>n </a:t>
            </a:r>
            <a:r>
              <a:rPr lang="en-US" sz="2800" dirty="0"/>
              <a:t>elements then A </a:t>
            </a:r>
            <a:r>
              <a:rPr lang="en-US" sz="2800" dirty="0" smtClean="0"/>
              <a:t>x B </a:t>
            </a:r>
            <a:r>
              <a:rPr lang="en-US" sz="2800" dirty="0"/>
              <a:t>has </a:t>
            </a:r>
            <a:r>
              <a:rPr lang="en-US" sz="2800" b="1" i="1" dirty="0"/>
              <a:t>m </a:t>
            </a:r>
            <a:r>
              <a:rPr lang="en-US" sz="2800" dirty="0" smtClean="0"/>
              <a:t>x </a:t>
            </a:r>
            <a:r>
              <a:rPr lang="en-US" sz="2800" b="1" i="1" dirty="0"/>
              <a:t>n </a:t>
            </a:r>
            <a:r>
              <a:rPr lang="en-US" sz="2800" dirty="0"/>
              <a:t>elements. </a:t>
            </a:r>
          </a:p>
          <a:p>
            <a:pPr marL="0" indent="0">
              <a:buFont typeface="Wingdings" charset="0"/>
              <a:buNone/>
              <a:defRPr/>
            </a:pPr>
            <a:endParaRPr lang="en-US" sz="2800" dirty="0">
              <a:latin typeface="Arial"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810000"/>
            <a:ext cx="4953000" cy="381000"/>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en-US" sz="3200" b="1">
                <a:latin typeface="Arial" charset="0"/>
              </a:rPr>
              <a:t>Continued…</a:t>
            </a:r>
            <a:endParaRPr lang="en-US" sz="3200">
              <a:latin typeface="Arial" charset="0"/>
            </a:endParaRPr>
          </a:p>
        </p:txBody>
      </p:sp>
      <p:sp>
        <p:nvSpPr>
          <p:cNvPr id="13314" name="Content Placeholder 2"/>
          <p:cNvSpPr>
            <a:spLocks noGrp="1"/>
          </p:cNvSpPr>
          <p:nvPr>
            <p:ph idx="1"/>
          </p:nvPr>
        </p:nvSpPr>
        <p:spPr/>
        <p:txBody>
          <a:bodyPr/>
          <a:lstStyle/>
          <a:p>
            <a:pPr>
              <a:buFont typeface="Arial"/>
              <a:buChar char="•"/>
            </a:pPr>
            <a:r>
              <a:rPr lang="en-US" sz="2800" dirty="0"/>
              <a:t>Let A = {1, 2}, B = {a, b, c} then</a:t>
            </a:r>
            <a:br>
              <a:rPr lang="en-US" sz="2800" dirty="0"/>
            </a:br>
            <a:r>
              <a:rPr lang="en-US" sz="2800" dirty="0"/>
              <a:t>A </a:t>
            </a:r>
            <a:r>
              <a:rPr lang="en-US" sz="2800" dirty="0" smtClean="0"/>
              <a:t>x </a:t>
            </a:r>
            <a:r>
              <a:rPr lang="en-US" sz="2800" dirty="0"/>
              <a:t>B = {(1, a), (1, b), (1, c), (2, a), (2, b), (2, c)}</a:t>
            </a:r>
            <a:br>
              <a:rPr lang="en-US" sz="2800" dirty="0"/>
            </a:br>
            <a:r>
              <a:rPr lang="en-US" sz="2800" dirty="0"/>
              <a:t>B </a:t>
            </a:r>
            <a:r>
              <a:rPr lang="en-US" sz="2800" dirty="0" smtClean="0"/>
              <a:t>x </a:t>
            </a:r>
            <a:r>
              <a:rPr lang="en-US" sz="2800" dirty="0"/>
              <a:t>A = {(a, 1), (a, 2), (b, 1), (b, 2), (c, 1), (c, 2)}</a:t>
            </a:r>
            <a:br>
              <a:rPr lang="en-US" sz="2800" dirty="0"/>
            </a:br>
            <a:r>
              <a:rPr lang="en-US" sz="2800" dirty="0"/>
              <a:t>A </a:t>
            </a:r>
            <a:r>
              <a:rPr lang="en-US" sz="2800" dirty="0" smtClean="0"/>
              <a:t>x </a:t>
            </a:r>
            <a:r>
              <a:rPr lang="en-US" sz="2800" dirty="0"/>
              <a:t>A = {(1, 1), (1,2), (2, 1), (2, 2)}</a:t>
            </a:r>
            <a:br>
              <a:rPr lang="en-US" sz="2800" dirty="0"/>
            </a:br>
            <a:r>
              <a:rPr lang="en-US" sz="2800" dirty="0"/>
              <a:t>B </a:t>
            </a:r>
            <a:r>
              <a:rPr lang="en-US" sz="2800" dirty="0" smtClean="0"/>
              <a:t>x </a:t>
            </a:r>
            <a:r>
              <a:rPr lang="en-US" sz="2800" dirty="0"/>
              <a:t>B = {(a, a), (a, b), (a, c), (b, a), (b, b), (b, c), (c, a), (c, b),(c, c)} </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sz="2800" b="1" i="1" dirty="0" smtClean="0">
                <a:latin typeface="Arial" charset="0"/>
              </a:rPr>
              <a:t>Binary Relation</a:t>
            </a:r>
            <a:endParaRPr lang="en-US" sz="2800" b="1" i="1" dirty="0">
              <a:latin typeface="Arial" charset="0"/>
            </a:endParaRPr>
          </a:p>
        </p:txBody>
      </p:sp>
      <p:sp>
        <p:nvSpPr>
          <p:cNvPr id="14338" name="Content Placeholder 2"/>
          <p:cNvSpPr>
            <a:spLocks noGrp="1"/>
          </p:cNvSpPr>
          <p:nvPr>
            <p:ph idx="1"/>
          </p:nvPr>
        </p:nvSpPr>
        <p:spPr/>
        <p:txBody>
          <a:bodyPr/>
          <a:lstStyle/>
          <a:p>
            <a:pPr>
              <a:buFont typeface="Arial"/>
              <a:buChar char="•"/>
            </a:pPr>
            <a:r>
              <a:rPr lang="en-US" sz="2800" dirty="0" smtClean="0"/>
              <a:t>Let A and B be sets. The binary relation R from A to B is a subset of AxB</a:t>
            </a:r>
            <a:endParaRPr lang="en-US" sz="2800" dirty="0"/>
          </a:p>
          <a:p>
            <a:pPr marL="0" indent="0">
              <a:buNone/>
            </a:pPr>
            <a:endParaRPr lang="en-US" sz="2800" dirty="0" smtClean="0"/>
          </a:p>
          <a:p>
            <a:pPr marL="0" indent="0">
              <a:buNone/>
            </a:pPr>
            <a:r>
              <a:rPr lang="en-US" sz="2400" b="1" i="1" dirty="0" smtClean="0"/>
              <a:t> Example</a:t>
            </a:r>
            <a:endParaRPr lang="en-US" sz="2400" b="1" i="1" dirty="0"/>
          </a:p>
          <a:p>
            <a:pPr>
              <a:buFont typeface="Arial"/>
              <a:buChar char="•"/>
            </a:pPr>
            <a:r>
              <a:rPr lang="de-DE" sz="2800" dirty="0" err="1"/>
              <a:t>Let</a:t>
            </a:r>
            <a:r>
              <a:rPr lang="de-DE" sz="2800" dirty="0"/>
              <a:t> A = {1, 2}, B = {1, 2, 3}</a:t>
            </a:r>
            <a:br>
              <a:rPr lang="de-DE" sz="2800" dirty="0"/>
            </a:br>
            <a:r>
              <a:rPr lang="de-DE" sz="2800" dirty="0" err="1"/>
              <a:t>Then</a:t>
            </a:r>
            <a:r>
              <a:rPr lang="de-DE" sz="2800" dirty="0"/>
              <a:t> A </a:t>
            </a:r>
            <a:r>
              <a:rPr lang="de-DE" sz="2800" dirty="0" smtClean="0"/>
              <a:t>x </a:t>
            </a:r>
            <a:r>
              <a:rPr lang="de-DE" sz="2800" dirty="0"/>
              <a:t>B = {(1, 1), (1, 2), (1, 3), (2, 1), (2, 2), (2, 3)} </a:t>
            </a:r>
            <a:r>
              <a:rPr lang="de-DE" sz="2800" dirty="0" err="1"/>
              <a:t>Let</a:t>
            </a:r>
            <a:r>
              <a:rPr lang="de-DE" sz="2800" dirty="0"/>
              <a:t> </a:t>
            </a:r>
          </a:p>
          <a:p>
            <a:pPr marL="0" indent="0">
              <a:buNone/>
            </a:pPr>
            <a:r>
              <a:rPr lang="de-DE" sz="2800" dirty="0"/>
              <a:t>R1={(1,1), (1, 3), (2, 2)} </a:t>
            </a:r>
            <a:endParaRPr lang="de-DE" sz="2800" dirty="0" smtClean="0"/>
          </a:p>
          <a:p>
            <a:pPr marL="0" indent="0">
              <a:buNone/>
            </a:pPr>
            <a:r>
              <a:rPr lang="de-DE" sz="2800" dirty="0" smtClean="0"/>
              <a:t>R2</a:t>
            </a:r>
            <a:r>
              <a:rPr lang="de-DE" sz="2800" dirty="0"/>
              <a:t>={(1, 2), (2, 1), (2, 2), (2, 3)} </a:t>
            </a:r>
            <a:endParaRPr lang="de-DE" sz="2800" dirty="0" smtClean="0"/>
          </a:p>
          <a:p>
            <a:pPr marL="0" indent="0">
              <a:buNone/>
            </a:pPr>
            <a:r>
              <a:rPr lang="de-DE" sz="2800" dirty="0" smtClean="0"/>
              <a:t>R3</a:t>
            </a:r>
            <a:r>
              <a:rPr lang="de-DE" sz="2800" dirty="0"/>
              <a:t>={(1, 1)}</a:t>
            </a:r>
            <a:br>
              <a:rPr lang="de-DE" sz="2800" dirty="0"/>
            </a:br>
            <a:endParaRPr lang="en-US" sz="28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z="2800" b="1" dirty="0" smtClean="0">
                <a:latin typeface="Arial" charset="0"/>
              </a:rPr>
              <a:t>Continued…</a:t>
            </a:r>
            <a:endParaRPr lang="en-US" sz="2800" b="1" dirty="0">
              <a:latin typeface="Arial" charset="0"/>
            </a:endParaRPr>
          </a:p>
        </p:txBody>
      </p:sp>
      <p:sp>
        <p:nvSpPr>
          <p:cNvPr id="16386" name="Content Placeholder 2"/>
          <p:cNvSpPr>
            <a:spLocks noGrp="1"/>
          </p:cNvSpPr>
          <p:nvPr>
            <p:ph idx="1"/>
          </p:nvPr>
        </p:nvSpPr>
        <p:spPr/>
        <p:txBody>
          <a:bodyPr/>
          <a:lstStyle/>
          <a:p>
            <a:pPr marL="0" indent="0">
              <a:buNone/>
            </a:pPr>
            <a:r>
              <a:rPr lang="en-US" sz="2400" b="1" i="1" dirty="0" smtClean="0"/>
              <a:t>Domain of a Relation</a:t>
            </a:r>
            <a:endParaRPr lang="en-US" sz="2400" b="1" i="1" dirty="0"/>
          </a:p>
          <a:p>
            <a:pPr>
              <a:buFont typeface="Arial"/>
              <a:buChar char="•"/>
            </a:pPr>
            <a:r>
              <a:rPr lang="en-US" sz="2800" dirty="0"/>
              <a:t>The domain of a relation R from A to B is the set of all first elements of the ordered pairs which belong to R denoted by Dom(R). </a:t>
            </a:r>
          </a:p>
          <a:p>
            <a:pPr>
              <a:buFont typeface="Arial"/>
              <a:buChar char="•"/>
            </a:pPr>
            <a:r>
              <a:rPr lang="en-US" sz="2800" dirty="0" smtClean="0"/>
              <a:t>Symbolically</a:t>
            </a:r>
            <a:r>
              <a:rPr lang="en-US" sz="2800" dirty="0"/>
              <a:t> </a:t>
            </a:r>
            <a:r>
              <a:rPr lang="en-US" sz="2800" dirty="0" smtClean="0"/>
              <a:t>Dom </a:t>
            </a:r>
            <a:r>
              <a:rPr lang="en-US" sz="2800" dirty="0"/>
              <a:t>(R) = {a </a:t>
            </a:r>
            <a:r>
              <a:rPr lang="en-GB" sz="2800" dirty="0">
                <a:latin typeface="Arial" charset="0"/>
                <a:sym typeface="Symbol" charset="0"/>
              </a:rPr>
              <a:t></a:t>
            </a:r>
            <a:r>
              <a:rPr lang="en-US" sz="2800" dirty="0" smtClean="0"/>
              <a:t>A </a:t>
            </a:r>
            <a:r>
              <a:rPr lang="en-US" sz="2800" dirty="0"/>
              <a:t>| (a, b) </a:t>
            </a:r>
            <a:r>
              <a:rPr lang="en-GB" sz="2800" dirty="0">
                <a:latin typeface="Arial" charset="0"/>
                <a:sym typeface="Symbol" charset="0"/>
              </a:rPr>
              <a:t></a:t>
            </a:r>
            <a:r>
              <a:rPr lang="en-US" sz="2800" dirty="0" smtClean="0"/>
              <a:t>R</a:t>
            </a:r>
            <a:r>
              <a:rPr lang="en-US" sz="2800" dirty="0"/>
              <a:t>} </a:t>
            </a:r>
          </a:p>
          <a:p>
            <a:pPr marL="0" indent="0">
              <a:buFont typeface="Wingdings" charset="0"/>
              <a:buNone/>
              <a:defRPr/>
            </a:pPr>
            <a:r>
              <a:rPr lang="en-US" sz="2400" b="1" i="1" dirty="0" smtClean="0">
                <a:latin typeface="Arial" charset="0"/>
              </a:rPr>
              <a:t>Range of a Relation</a:t>
            </a:r>
          </a:p>
          <a:p>
            <a:pPr>
              <a:buFont typeface="Arial"/>
              <a:buChar char="•"/>
            </a:pPr>
            <a:r>
              <a:rPr lang="en-US" sz="2800" dirty="0"/>
              <a:t>The range of a relation R from A to B is the set of all second elements of the ordered pairs which belong to R denoted Ran(R). </a:t>
            </a:r>
          </a:p>
          <a:p>
            <a:pPr>
              <a:buFont typeface="Arial"/>
              <a:buChar char="•"/>
            </a:pPr>
            <a:r>
              <a:rPr lang="en-US" sz="2800" dirty="0" smtClean="0"/>
              <a:t>Symbolically</a:t>
            </a:r>
            <a:r>
              <a:rPr lang="en-US" sz="2800" dirty="0"/>
              <a:t> </a:t>
            </a:r>
            <a:r>
              <a:rPr lang="en-US" sz="2800" dirty="0" smtClean="0"/>
              <a:t>Ran</a:t>
            </a:r>
            <a:r>
              <a:rPr lang="en-US" sz="2800" dirty="0"/>
              <a:t>(R) = {b </a:t>
            </a:r>
            <a:r>
              <a:rPr lang="en-GB" sz="2800" dirty="0">
                <a:latin typeface="Arial" charset="0"/>
                <a:sym typeface="Symbol" charset="0"/>
              </a:rPr>
              <a:t></a:t>
            </a:r>
            <a:r>
              <a:rPr lang="en-US" sz="2800" dirty="0" smtClean="0"/>
              <a:t>B </a:t>
            </a:r>
            <a:r>
              <a:rPr lang="en-US" sz="2800" dirty="0"/>
              <a:t>| (a, b) </a:t>
            </a:r>
            <a:r>
              <a:rPr lang="en-GB" sz="2800" dirty="0">
                <a:latin typeface="Arial" charset="0"/>
                <a:sym typeface="Symbol" charset="0"/>
              </a:rPr>
              <a:t></a:t>
            </a:r>
            <a:r>
              <a:rPr lang="en-US" sz="2800" dirty="0" smtClean="0"/>
              <a:t> </a:t>
            </a:r>
            <a:r>
              <a:rPr lang="en-US" sz="2800" dirty="0"/>
              <a:t>R} </a:t>
            </a:r>
          </a:p>
          <a:p>
            <a:pPr marL="0" indent="0">
              <a:buFont typeface="Wingdings" charset="0"/>
              <a:buNone/>
              <a:defRPr/>
            </a:pPr>
            <a:endParaRPr lang="en-US" sz="28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3352</TotalTime>
  <Words>2303</Words>
  <Application>Microsoft Macintosh PowerPoint</Application>
  <PresentationFormat>On-screen Show (4:3)</PresentationFormat>
  <Paragraphs>208</Paragraphs>
  <Slides>43</Slides>
  <Notes>4</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Pixel</vt:lpstr>
      <vt:lpstr> Discrete Structure</vt:lpstr>
      <vt:lpstr>PowerPoint Presentation</vt:lpstr>
      <vt:lpstr>PowerPoint Presentation</vt:lpstr>
      <vt:lpstr>Ordered Pair</vt:lpstr>
      <vt:lpstr>Exercise</vt:lpstr>
      <vt:lpstr>Continued…</vt:lpstr>
      <vt:lpstr>Continued…</vt:lpstr>
      <vt:lpstr>Binary Relation</vt:lpstr>
      <vt:lpstr>Continued…</vt:lpstr>
      <vt:lpstr>Continued…</vt:lpstr>
      <vt:lpstr>Continued…</vt:lpstr>
      <vt:lpstr>Continued…</vt:lpstr>
      <vt:lpstr>Continued…</vt:lpstr>
      <vt:lpstr>Continued…</vt:lpstr>
      <vt:lpstr>Continued…</vt:lpstr>
      <vt:lpstr>Continued…</vt:lpstr>
      <vt:lpstr>Continued…</vt:lpstr>
      <vt:lpstr>Continued…</vt:lpstr>
      <vt:lpstr>Continued…</vt:lpstr>
      <vt:lpstr>Example</vt:lpstr>
      <vt:lpstr>Function</vt:lpstr>
      <vt:lpstr>Continued…</vt:lpstr>
      <vt:lpstr>Continued…</vt:lpstr>
      <vt:lpstr>Continued…</vt:lpstr>
      <vt:lpstr>Continued…</vt:lpstr>
      <vt:lpstr>Continued….</vt:lpstr>
      <vt:lpstr>Continued…</vt:lpstr>
      <vt:lpstr>Solution</vt:lpstr>
      <vt:lpstr>Types of functions </vt:lpstr>
      <vt:lpstr>Continued…</vt:lpstr>
      <vt:lpstr>Exercise</vt:lpstr>
      <vt:lpstr>Continued…</vt:lpstr>
      <vt:lpstr>Continued…</vt:lpstr>
      <vt:lpstr>Continued…</vt:lpstr>
      <vt:lpstr>Exercise</vt:lpstr>
      <vt:lpstr>Continued…</vt:lpstr>
      <vt:lpstr>Continued…</vt:lpstr>
      <vt:lpstr>Continued…</vt:lpstr>
      <vt:lpstr>Continued…</vt:lpstr>
      <vt:lpstr>Continued…</vt:lpstr>
      <vt:lpstr>Example</vt:lpstr>
      <vt:lpstr>Composition of Function</vt:lpstr>
      <vt:lpstr>Continued…</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Graphics</dc:title>
  <dc:creator>Gauhar Rahman</dc:creator>
  <cp:lastModifiedBy>Daud Khan</cp:lastModifiedBy>
  <cp:revision>395</cp:revision>
  <dcterms:created xsi:type="dcterms:W3CDTF">2005-01-03T19:12:00Z</dcterms:created>
  <dcterms:modified xsi:type="dcterms:W3CDTF">2019-03-26T05:18:21Z</dcterms:modified>
</cp:coreProperties>
</file>